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8"/>
  </p:handoutMasterIdLst>
  <p:sldIdLst>
    <p:sldId id="256" r:id="rId2"/>
    <p:sldId id="273" r:id="rId3"/>
    <p:sldId id="272" r:id="rId4"/>
    <p:sldId id="274" r:id="rId5"/>
    <p:sldId id="257" r:id="rId6"/>
    <p:sldId id="263" r:id="rId7"/>
    <p:sldId id="264" r:id="rId8"/>
    <p:sldId id="267" r:id="rId9"/>
    <p:sldId id="265" r:id="rId10"/>
    <p:sldId id="269" r:id="rId11"/>
    <p:sldId id="270" r:id="rId12"/>
    <p:sldId id="271" r:id="rId13"/>
    <p:sldId id="275" r:id="rId14"/>
    <p:sldId id="276" r:id="rId15"/>
    <p:sldId id="277" r:id="rId16"/>
    <p:sldId id="268"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90" autoAdjust="0"/>
  </p:normalViewPr>
  <p:slideViewPr>
    <p:cSldViewPr snapToGrid="0" snapToObjects="1">
      <p:cViewPr varScale="1">
        <p:scale>
          <a:sx n="105" d="100"/>
          <a:sy n="105" d="100"/>
        </p:scale>
        <p:origin x="-1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B7C9FD-AB71-4B04-8669-FA5FAA857302}" type="datetimeFigureOut">
              <a:rPr lang="en-US" smtClean="0"/>
              <a:t>9/9/2011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1E6456-54C3-4A3E-A0CD-F72EF0233525}" type="slidenum">
              <a:rPr lang="en-US" smtClean="0"/>
              <a:t>‹#›</a:t>
            </a:fld>
            <a:endParaRPr lang="en-US"/>
          </a:p>
        </p:txBody>
      </p:sp>
    </p:spTree>
    <p:extLst>
      <p:ext uri="{BB962C8B-B14F-4D97-AF65-F5344CB8AC3E}">
        <p14:creationId xmlns:p14="http://schemas.microsoft.com/office/powerpoint/2010/main" val="42280445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6EA6D2-19A8-1C49-AAF6-FFCCA19FE489}"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160"/>
            <a:ext cx="8229600" cy="11430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6EA6D2-19A8-1C49-AAF6-FFCCA19FE489}"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6EA6D2-19A8-1C49-AAF6-FFCCA19FE489}"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5742"/>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6EA6D2-19A8-1C49-AAF6-FFCCA19FE489}"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6EA6D2-19A8-1C49-AAF6-FFCCA19FE489}"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754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6EA6D2-19A8-1C49-AAF6-FFCCA19FE489}" type="datetimeFigureOut">
              <a:rPr lang="en-US" smtClean="0"/>
              <a:pPr/>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2966"/>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6EA6D2-19A8-1C49-AAF6-FFCCA19FE489}" type="datetimeFigureOut">
              <a:rPr lang="en-US" smtClean="0"/>
              <a:pPr/>
              <a:t>9/9/2011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72966"/>
            <a:ext cx="82296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6EA6D2-19A8-1C49-AAF6-FFCCA19FE489}" type="datetimeFigureOut">
              <a:rPr lang="en-US" smtClean="0"/>
              <a:pPr/>
              <a:t>9/9/2011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6EA6D2-19A8-1C49-AAF6-FFCCA19FE489}" type="datetimeFigureOut">
              <a:rPr lang="en-US" smtClean="0"/>
              <a:pPr/>
              <a:t>9/9/2011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27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6EA6D2-19A8-1C49-AAF6-FFCCA19FE489}" type="datetimeFigureOut">
              <a:rPr lang="en-US" smtClean="0"/>
              <a:pPr/>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6EA6D2-19A8-1C49-AAF6-FFCCA19FE489}" type="datetimeFigureOut">
              <a:rPr lang="en-US" smtClean="0"/>
              <a:pPr/>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0C1BC-FC06-3747-95B7-C3609944E2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EA6D2-19A8-1C49-AAF6-FFCCA19FE489}" type="datetimeFigureOut">
              <a:rPr lang="en-US" smtClean="0"/>
              <a:pPr/>
              <a:t>9/9/2011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0C1BC-FC06-3747-95B7-C3609944E265}" type="slidenum">
              <a:rPr lang="en-US" smtClean="0"/>
              <a:pPr/>
              <a:t>‹#›</a:t>
            </a:fld>
            <a:endParaRPr lang="en-US"/>
          </a:p>
        </p:txBody>
      </p:sp>
      <p:pic>
        <p:nvPicPr>
          <p:cNvPr id="7" name="Picture 6" descr="new template.jpg"/>
          <p:cNvPicPr>
            <a:picLocks noChangeAspect="1"/>
          </p:cNvPicPr>
          <p:nvPr/>
        </p:nvPicPr>
        <p:blipFill>
          <a:blip r:embed="rId13"/>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ebhostingsearch.com/articles/25-ways-to-make-your-site-more-accessible.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state.edu/dss/k-access/Tip_Sheets/wordStyles2010.pdf" TargetMode="External"/><Relationship Id="rId2" Type="http://schemas.openxmlformats.org/officeDocument/2006/relationships/hyperlink" Target="http://www.k-state.edu/dss/k-access/Tip_Sheets/wordStyles2003.pdf" TargetMode="External"/><Relationship Id="rId1" Type="http://schemas.openxmlformats.org/officeDocument/2006/relationships/slideLayout" Target="../slideLayouts/slideLayout2.xml"/><Relationship Id="rId4" Type="http://schemas.openxmlformats.org/officeDocument/2006/relationships/hyperlink" Target="http://webaim.org/techniques/wor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k-state.edu/dss/k-access/Ph1L35/inaccessible.pdf" TargetMode="External"/><Relationship Id="rId2" Type="http://schemas.openxmlformats.org/officeDocument/2006/relationships/hyperlink" Target="http://www.k-state.edu/dss/k-access/Ph1L35/Accessible.pdf" TargetMode="External"/><Relationship Id="rId1" Type="http://schemas.openxmlformats.org/officeDocument/2006/relationships/slideLayout" Target="../slideLayouts/slideLayout2.xml"/><Relationship Id="rId5" Type="http://schemas.openxmlformats.org/officeDocument/2006/relationships/hyperlink" Target="http://www.k-state.edu/dss/k-access/Tip_Sheets/taggingPDFs.pdf" TargetMode="External"/><Relationship Id="rId4" Type="http://schemas.openxmlformats.org/officeDocument/2006/relationships/hyperlink" Target="http://www.k-state.edu/dss/k-access/Tip_Sheets/PDFtex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public.online.ksu.edu/help/instructor/AxioInstructorHelp_Left.htm#CSHID=91|StartTopic=Content%2FResources%2FTopics%2FClosed_Captioning.htm|SkinName=KSOLskin" TargetMode="External"/><Relationship Id="rId2" Type="http://schemas.openxmlformats.org/officeDocument/2006/relationships/hyperlink" Target="http://www.delicious.com/K_Access/captioning+agenci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k-state.edu/dss/k-access/Tip_Sheets/(example)Module11Protein_HumanNutrition.doc" TargetMode="External"/><Relationship Id="rId2" Type="http://schemas.openxmlformats.org/officeDocument/2006/relationships/hyperlink" Target="http://www.delicious.com/K_Access/agencies+transcrip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k-state.edu/dss/k-access/Tip_Sheets/3rdPartySW.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vda-project.org/" TargetMode="External"/><Relationship Id="rId2" Type="http://schemas.openxmlformats.org/officeDocument/2006/relationships/hyperlink" Target="http://www.freedomscientific.com/products/fs/jaws-product-page.asp" TargetMode="External"/><Relationship Id="rId1" Type="http://schemas.openxmlformats.org/officeDocument/2006/relationships/slideLayout" Target="../slideLayouts/slideLayout2.xml"/><Relationship Id="rId6" Type="http://schemas.openxmlformats.org/officeDocument/2006/relationships/hyperlink" Target="http://www.freedomscientific.com/fs_products/PACmate2.asp" TargetMode="External"/><Relationship Id="rId5" Type="http://schemas.openxmlformats.org/officeDocument/2006/relationships/hyperlink" Target="http://www.aisquared.com/zoomtext" TargetMode="External"/><Relationship Id="rId4" Type="http://schemas.openxmlformats.org/officeDocument/2006/relationships/hyperlink" Target="http://www.naturalreaders.com/index.ht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washington.edu/doit/Faculty/Strategies/Univers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state.edu/dss/k-access/policy.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Building Accessible Sites</a:t>
            </a:r>
            <a:endParaRPr lang="en-US" dirty="0"/>
          </a:p>
        </p:txBody>
      </p:sp>
      <p:sp>
        <p:nvSpPr>
          <p:cNvPr id="3" name="Subtitle 2"/>
          <p:cNvSpPr>
            <a:spLocks noGrp="1"/>
          </p:cNvSpPr>
          <p:nvPr>
            <p:ph type="subTitle" idx="1"/>
          </p:nvPr>
        </p:nvSpPr>
        <p:spPr/>
        <p:txBody>
          <a:bodyPr/>
          <a:lstStyle/>
          <a:p>
            <a:r>
              <a:rPr lang="en-US" dirty="0" smtClean="0"/>
              <a:t>Jason </a:t>
            </a:r>
            <a:r>
              <a:rPr lang="en-US" dirty="0" err="1" smtClean="0"/>
              <a:t>Maseberg</a:t>
            </a:r>
            <a:r>
              <a:rPr lang="en-US" dirty="0" smtClean="0"/>
              <a:t>-Tomlinson</a:t>
            </a:r>
          </a:p>
          <a:p>
            <a:r>
              <a:rPr lang="en-US" dirty="0" smtClean="0"/>
              <a:t>Assistant Director</a:t>
            </a:r>
          </a:p>
          <a:p>
            <a:r>
              <a:rPr lang="en-US" dirty="0" smtClean="0"/>
              <a:t>Disability Support Services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Web Accessibility</a:t>
            </a:r>
            <a:endParaRPr lang="en-US" sz="2200" dirty="0"/>
          </a:p>
        </p:txBody>
      </p:sp>
      <p:sp>
        <p:nvSpPr>
          <p:cNvPr id="3" name="Content Placeholder 2"/>
          <p:cNvSpPr>
            <a:spLocks noGrp="1"/>
          </p:cNvSpPr>
          <p:nvPr>
            <p:ph idx="1"/>
          </p:nvPr>
        </p:nvSpPr>
        <p:spPr/>
        <p:txBody>
          <a:bodyPr>
            <a:normAutofit fontScale="77500" lnSpcReduction="20000"/>
          </a:bodyPr>
          <a:lstStyle/>
          <a:p>
            <a:r>
              <a:rPr lang="en-US" dirty="0" smtClean="0"/>
              <a:t>Some items to keep in mind:</a:t>
            </a:r>
          </a:p>
          <a:p>
            <a:pPr lvl="1"/>
            <a:r>
              <a:rPr lang="en-US" dirty="0" smtClean="0"/>
              <a:t>Make sure that you use text for links as much as possible.  Graphic “buttons” often lack the correct elements for accessibility.</a:t>
            </a:r>
          </a:p>
          <a:p>
            <a:pPr lvl="1"/>
            <a:r>
              <a:rPr lang="en-US" dirty="0" smtClean="0"/>
              <a:t>Make sure you use alternative text for any graphic elements.</a:t>
            </a:r>
          </a:p>
          <a:p>
            <a:pPr lvl="1"/>
            <a:r>
              <a:rPr lang="en-US" dirty="0" smtClean="0"/>
              <a:t>Use headings and lists for proper structure.</a:t>
            </a:r>
          </a:p>
          <a:p>
            <a:pPr lvl="1"/>
            <a:r>
              <a:rPr lang="en-US" dirty="0" smtClean="0"/>
              <a:t>Use a consistent layout for all of your pages and content.</a:t>
            </a:r>
          </a:p>
          <a:p>
            <a:pPr lvl="1"/>
            <a:r>
              <a:rPr lang="en-US" dirty="0" smtClean="0"/>
              <a:t>Do not use frames and use tables for data only, not for aesthetics.</a:t>
            </a:r>
          </a:p>
          <a:p>
            <a:pPr lvl="1"/>
            <a:r>
              <a:rPr lang="en-US" dirty="0" smtClean="0"/>
              <a:t>Use CSS for aesthetics with HTML</a:t>
            </a:r>
          </a:p>
          <a:p>
            <a:pPr lvl="1"/>
            <a:r>
              <a:rPr lang="en-US" dirty="0" smtClean="0"/>
              <a:t>If you plan on using Flash, make sure that you enable all accessibility options.</a:t>
            </a:r>
          </a:p>
          <a:p>
            <a:r>
              <a:rPr lang="en-US" dirty="0" smtClean="0"/>
              <a:t>Here are </a:t>
            </a:r>
            <a:r>
              <a:rPr lang="en-US" dirty="0" smtClean="0">
                <a:hlinkClick r:id="rId2"/>
              </a:rPr>
              <a:t>25 more ways to make your site accessible</a:t>
            </a:r>
            <a:r>
              <a:rPr lang="en-US" dirty="0" smtClean="0"/>
              <a:t>.</a:t>
            </a:r>
            <a:endParaRPr lang="en-US" dirty="0"/>
          </a:p>
        </p:txBody>
      </p:sp>
    </p:spTree>
    <p:extLst>
      <p:ext uri="{BB962C8B-B14F-4D97-AF65-F5344CB8AC3E}">
        <p14:creationId xmlns:p14="http://schemas.microsoft.com/office/powerpoint/2010/main" val="2804555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File Accessibility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Text files include:</a:t>
            </a:r>
          </a:p>
          <a:p>
            <a:pPr lvl="1"/>
            <a:r>
              <a:rPr lang="en-US" dirty="0" smtClean="0"/>
              <a:t>MS Word</a:t>
            </a:r>
          </a:p>
          <a:p>
            <a:pPr lvl="1"/>
            <a:r>
              <a:rPr lang="en-US" dirty="0" smtClean="0"/>
              <a:t>Open Office</a:t>
            </a:r>
          </a:p>
          <a:p>
            <a:pPr lvl="1"/>
            <a:r>
              <a:rPr lang="en-US" dirty="0" smtClean="0"/>
              <a:t>Word Perfect</a:t>
            </a:r>
          </a:p>
          <a:p>
            <a:pPr lvl="1"/>
            <a:r>
              <a:rPr lang="en-US" dirty="0" smtClean="0"/>
              <a:t>iWork Documents</a:t>
            </a:r>
          </a:p>
          <a:p>
            <a:r>
              <a:rPr lang="en-US" dirty="0" smtClean="0"/>
              <a:t>Use styles with heading levels, lists, and paragraph text (tips for </a:t>
            </a:r>
            <a:r>
              <a:rPr lang="en-US" dirty="0" smtClean="0">
                <a:hlinkClick r:id="rId2"/>
              </a:rPr>
              <a:t>Word 2003</a:t>
            </a:r>
            <a:r>
              <a:rPr lang="en-US" dirty="0" smtClean="0"/>
              <a:t> and </a:t>
            </a:r>
            <a:r>
              <a:rPr lang="en-US" dirty="0" smtClean="0">
                <a:hlinkClick r:id="rId3"/>
              </a:rPr>
              <a:t>Word 2010</a:t>
            </a:r>
            <a:r>
              <a:rPr lang="en-US" dirty="0" smtClean="0"/>
              <a:t>)</a:t>
            </a:r>
          </a:p>
          <a:p>
            <a:r>
              <a:rPr lang="en-US" dirty="0" smtClean="0"/>
              <a:t>Use lists and bold items to make content stand out rather than lengthy prose</a:t>
            </a:r>
          </a:p>
          <a:p>
            <a:r>
              <a:rPr lang="en-US" dirty="0" smtClean="0"/>
              <a:t>Add alternative text to pictures</a:t>
            </a:r>
          </a:p>
          <a:p>
            <a:r>
              <a:rPr lang="en-US" dirty="0" smtClean="0"/>
              <a:t>Use tables for complex data</a:t>
            </a:r>
          </a:p>
          <a:p>
            <a:r>
              <a:rPr lang="en-US" dirty="0" smtClean="0"/>
              <a:t>Use sans serif fonts for materials to be read online and serif fonts for print materials (these are easier to read in their respective mode)</a:t>
            </a:r>
          </a:p>
          <a:p>
            <a:r>
              <a:rPr lang="en-US" dirty="0" smtClean="0"/>
              <a:t>Check </a:t>
            </a:r>
            <a:r>
              <a:rPr lang="en-US" dirty="0" smtClean="0">
                <a:hlinkClick r:id="rId4"/>
              </a:rPr>
              <a:t>WebAIM.org</a:t>
            </a:r>
            <a:r>
              <a:rPr lang="en-US" dirty="0" smtClean="0"/>
              <a:t> for more information on MS Word file accessibility</a:t>
            </a:r>
          </a:p>
        </p:txBody>
      </p:sp>
    </p:spTree>
    <p:extLst>
      <p:ext uri="{BB962C8B-B14F-4D97-AF65-F5344CB8AC3E}">
        <p14:creationId xmlns:p14="http://schemas.microsoft.com/office/powerpoint/2010/main" val="3897948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PDF Accessibility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PDFs may all look alike, but accessibility may differ a great deal.</a:t>
            </a:r>
          </a:p>
          <a:p>
            <a:pPr lvl="1"/>
            <a:r>
              <a:rPr lang="en-US" dirty="0" smtClean="0">
                <a:hlinkClick r:id="rId2"/>
              </a:rPr>
              <a:t>This is a simple scanned page</a:t>
            </a:r>
            <a:endParaRPr lang="en-US" dirty="0" smtClean="0"/>
          </a:p>
          <a:p>
            <a:pPr lvl="1"/>
            <a:r>
              <a:rPr lang="en-US" dirty="0" smtClean="0">
                <a:hlinkClick r:id="rId3"/>
              </a:rPr>
              <a:t>This is a scanned page that is accessible</a:t>
            </a:r>
            <a:endParaRPr lang="en-US" dirty="0" smtClean="0"/>
          </a:p>
          <a:p>
            <a:r>
              <a:rPr lang="en-US" dirty="0" smtClean="0"/>
              <a:t>Can you spot a difference?</a:t>
            </a:r>
          </a:p>
          <a:p>
            <a:r>
              <a:rPr lang="en-US" dirty="0" smtClean="0"/>
              <a:t>Try to highlight text.</a:t>
            </a:r>
          </a:p>
          <a:p>
            <a:r>
              <a:rPr lang="en-US" dirty="0" smtClean="0"/>
              <a:t>The first page was scanned just like a picture.</a:t>
            </a:r>
          </a:p>
          <a:p>
            <a:r>
              <a:rPr lang="en-US" dirty="0" smtClean="0"/>
              <a:t>The second page used </a:t>
            </a:r>
            <a:r>
              <a:rPr lang="en-US" dirty="0" smtClean="0">
                <a:hlinkClick r:id="rId4"/>
              </a:rPr>
              <a:t>Adobe Acrobat Professional to perform OCR</a:t>
            </a:r>
            <a:r>
              <a:rPr lang="en-US" dirty="0" smtClean="0"/>
              <a:t> and to make sure that the text was usable by screen readers or for searching.</a:t>
            </a:r>
          </a:p>
          <a:p>
            <a:r>
              <a:rPr lang="en-US" dirty="0" smtClean="0"/>
              <a:t>Even better, you can </a:t>
            </a:r>
            <a:r>
              <a:rPr lang="en-US" dirty="0" smtClean="0">
                <a:hlinkClick r:id="rId5"/>
              </a:rPr>
              <a:t>add tags to text </a:t>
            </a:r>
            <a:r>
              <a:rPr lang="en-US" dirty="0" smtClean="0"/>
              <a:t>and add headings just like an HTML page or text document done with styles.</a:t>
            </a:r>
          </a:p>
        </p:txBody>
      </p:sp>
    </p:spTree>
    <p:extLst>
      <p:ext uri="{BB962C8B-B14F-4D97-AF65-F5344CB8AC3E}">
        <p14:creationId xmlns:p14="http://schemas.microsoft.com/office/powerpoint/2010/main" val="3118646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Captioning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Each semester, many videos are placed into K-State Online.  We have had a number deaf and hard-of-hearing students in online courses who need captions with all video content.</a:t>
            </a:r>
          </a:p>
          <a:p>
            <a:r>
              <a:rPr lang="en-US" dirty="0" smtClean="0"/>
              <a:t>Record only what is important and keep your videos appropriately short.  </a:t>
            </a:r>
          </a:p>
          <a:p>
            <a:r>
              <a:rPr lang="en-US" dirty="0" smtClean="0"/>
              <a:t>As you plan your course, be aware of what costs are associated with captioning. A list of </a:t>
            </a:r>
            <a:r>
              <a:rPr lang="en-US" dirty="0" smtClean="0">
                <a:hlinkClick r:id="rId2"/>
              </a:rPr>
              <a:t>agencies is provided by K-Access</a:t>
            </a:r>
            <a:r>
              <a:rPr lang="en-US" dirty="0" smtClean="0"/>
              <a:t>.  </a:t>
            </a:r>
          </a:p>
          <a:p>
            <a:r>
              <a:rPr lang="en-US" dirty="0" smtClean="0"/>
              <a:t>Create MP4 or FLV video files and you can easily add captions to these files with </a:t>
            </a:r>
            <a:r>
              <a:rPr lang="en-US" dirty="0" smtClean="0">
                <a:hlinkClick r:id="rId3"/>
              </a:rPr>
              <a:t>K-State Online</a:t>
            </a:r>
            <a:r>
              <a:rPr lang="en-US" dirty="0" smtClean="0"/>
              <a:t>.  </a:t>
            </a:r>
            <a:endParaRPr lang="en-US" dirty="0"/>
          </a:p>
        </p:txBody>
      </p:sp>
    </p:spTree>
    <p:extLst>
      <p:ext uri="{BB962C8B-B14F-4D97-AF65-F5344CB8AC3E}">
        <p14:creationId xmlns:p14="http://schemas.microsoft.com/office/powerpoint/2010/main" val="3724683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Transcripts</a:t>
            </a:r>
            <a:endParaRPr lang="en-US" dirty="0"/>
          </a:p>
        </p:txBody>
      </p:sp>
      <p:sp>
        <p:nvSpPr>
          <p:cNvPr id="3" name="Content Placeholder 2"/>
          <p:cNvSpPr>
            <a:spLocks noGrp="1"/>
          </p:cNvSpPr>
          <p:nvPr>
            <p:ph idx="1"/>
          </p:nvPr>
        </p:nvSpPr>
        <p:spPr/>
        <p:txBody>
          <a:bodyPr>
            <a:normAutofit fontScale="92500"/>
          </a:bodyPr>
          <a:lstStyle/>
          <a:p>
            <a:r>
              <a:rPr lang="en-US" dirty="0" smtClean="0"/>
              <a:t>If you use audio files without video, transcripts need to be made.  </a:t>
            </a:r>
          </a:p>
          <a:p>
            <a:r>
              <a:rPr lang="en-US" dirty="0" smtClean="0"/>
              <a:t>Ideally, you can use the transcript you wrote before making the file.  Otherwise, transcripts can be made by listening to your file (this takes about 5-6 hours per hour of audio) or you can send your audio file to a </a:t>
            </a:r>
            <a:r>
              <a:rPr lang="en-US" dirty="0" smtClean="0">
                <a:hlinkClick r:id="rId2"/>
              </a:rPr>
              <a:t>transcription agency</a:t>
            </a:r>
            <a:r>
              <a:rPr lang="en-US" dirty="0" smtClean="0"/>
              <a:t>.</a:t>
            </a:r>
          </a:p>
          <a:p>
            <a:r>
              <a:rPr lang="en-US" dirty="0" smtClean="0"/>
              <a:t>Place the </a:t>
            </a:r>
            <a:r>
              <a:rPr lang="en-US" dirty="0" smtClean="0">
                <a:hlinkClick r:id="rId3"/>
              </a:rPr>
              <a:t>transcript </a:t>
            </a:r>
            <a:r>
              <a:rPr lang="en-US" dirty="0" smtClean="0"/>
              <a:t>near your audio file as a .doc, .rtf or .txt file for students to use.  </a:t>
            </a:r>
            <a:endParaRPr lang="en-US" dirty="0"/>
          </a:p>
        </p:txBody>
      </p:sp>
    </p:spTree>
    <p:extLst>
      <p:ext uri="{BB962C8B-B14F-4D97-AF65-F5344CB8AC3E}">
        <p14:creationId xmlns:p14="http://schemas.microsoft.com/office/powerpoint/2010/main" val="3628833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Accessibility</a:t>
            </a:r>
            <a:endParaRPr lang="en-US" dirty="0"/>
          </a:p>
        </p:txBody>
      </p:sp>
      <p:sp>
        <p:nvSpPr>
          <p:cNvPr id="3" name="Content Placeholder 2"/>
          <p:cNvSpPr>
            <a:spLocks noGrp="1"/>
          </p:cNvSpPr>
          <p:nvPr>
            <p:ph idx="1"/>
          </p:nvPr>
        </p:nvSpPr>
        <p:spPr/>
        <p:txBody>
          <a:bodyPr>
            <a:normAutofit lnSpcReduction="10000"/>
          </a:bodyPr>
          <a:lstStyle/>
          <a:p>
            <a:r>
              <a:rPr lang="en-US" dirty="0" smtClean="0"/>
              <a:t>Any software that students use must be accessible.  If you link to a webpage for content, use a publishing company’s textbook software, or have students use software for class, make sure to find out what options are available to make that software accessible. Contact a representative of the company.</a:t>
            </a:r>
          </a:p>
          <a:p>
            <a:r>
              <a:rPr lang="en-US" dirty="0" smtClean="0"/>
              <a:t>Here is a list of </a:t>
            </a:r>
            <a:r>
              <a:rPr lang="en-US" dirty="0" smtClean="0">
                <a:hlinkClick r:id="rId2"/>
              </a:rPr>
              <a:t>29 questions on accessibility for software vendors</a:t>
            </a:r>
            <a:r>
              <a:rPr lang="en-US" dirty="0" smtClean="0"/>
              <a:t>.</a:t>
            </a:r>
            <a:endParaRPr lang="en-US" dirty="0"/>
          </a:p>
        </p:txBody>
      </p:sp>
    </p:spTree>
    <p:extLst>
      <p:ext uri="{BB962C8B-B14F-4D97-AF65-F5344CB8AC3E}">
        <p14:creationId xmlns:p14="http://schemas.microsoft.com/office/powerpoint/2010/main" val="241366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lgn="ctr">
              <a:buNone/>
            </a:pPr>
            <a:r>
              <a:rPr lang="en-US" dirty="0" smtClean="0"/>
              <a:t>Jason </a:t>
            </a:r>
            <a:r>
              <a:rPr lang="en-US" dirty="0" err="1" smtClean="0"/>
              <a:t>Maseberg</a:t>
            </a:r>
            <a:r>
              <a:rPr lang="en-US" dirty="0" smtClean="0"/>
              <a:t>-Tomlinson</a:t>
            </a:r>
          </a:p>
          <a:p>
            <a:pPr marL="0" indent="0" algn="ctr">
              <a:buNone/>
            </a:pPr>
            <a:r>
              <a:rPr lang="en-US" dirty="0" smtClean="0"/>
              <a:t>Assistant Director</a:t>
            </a:r>
          </a:p>
          <a:p>
            <a:pPr marL="0" indent="0" algn="ctr">
              <a:buNone/>
            </a:pPr>
            <a:r>
              <a:rPr lang="en-US" dirty="0" smtClean="0"/>
              <a:t>Adaptive Technology Specialist</a:t>
            </a:r>
          </a:p>
          <a:p>
            <a:pPr marL="0" indent="0" algn="ctr">
              <a:buNone/>
            </a:pPr>
            <a:r>
              <a:rPr lang="en-US" dirty="0" smtClean="0"/>
              <a:t>Disability Support Services</a:t>
            </a:r>
          </a:p>
          <a:p>
            <a:pPr marL="0" indent="0" algn="ctr">
              <a:buNone/>
            </a:pPr>
            <a:endParaRPr lang="en-US" dirty="0" smtClean="0"/>
          </a:p>
          <a:p>
            <a:pPr marL="0" indent="0" algn="ctr">
              <a:buNone/>
            </a:pPr>
            <a:r>
              <a:rPr lang="en-US" dirty="0" err="1" smtClean="0"/>
              <a:t>Ph</a:t>
            </a:r>
            <a:r>
              <a:rPr lang="en-US" dirty="0" smtClean="0"/>
              <a:t># 785.532.6441</a:t>
            </a:r>
          </a:p>
          <a:p>
            <a:pPr marL="0" indent="0" algn="ctr">
              <a:buNone/>
            </a:pPr>
            <a:r>
              <a:rPr lang="en-US" dirty="0" smtClean="0"/>
              <a:t>jasontom@k-state.edu</a:t>
            </a:r>
            <a:endParaRPr lang="en-US" dirty="0"/>
          </a:p>
        </p:txBody>
      </p:sp>
    </p:spTree>
    <p:extLst>
      <p:ext uri="{BB962C8B-B14F-4D97-AF65-F5344CB8AC3E}">
        <p14:creationId xmlns:p14="http://schemas.microsoft.com/office/powerpoint/2010/main" val="1260414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Internet Accessibility</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The power of the Web is in its universality. Access by everyone regardless of disability is an essential aspect." </a:t>
            </a:r>
            <a:endParaRPr lang="en-US" dirty="0" smtClean="0"/>
          </a:p>
          <a:p>
            <a:r>
              <a:rPr lang="en-US" dirty="0" smtClean="0"/>
              <a:t>Tim </a:t>
            </a:r>
            <a:r>
              <a:rPr lang="en-US" dirty="0"/>
              <a:t>Berners-Lee, the current director of the World Wide Web Consortium (W3C), credited as one of the inventors of the World Wide Web.  </a:t>
            </a:r>
          </a:p>
        </p:txBody>
      </p:sp>
    </p:spTree>
    <p:extLst>
      <p:ext uri="{BB962C8B-B14F-4D97-AF65-F5344CB8AC3E}">
        <p14:creationId xmlns:p14="http://schemas.microsoft.com/office/powerpoint/2010/main" val="2253955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Accessibility?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regards to digital content, a document is accessible when it can be used by a wide variety of programs and is developed with adherence to standards.</a:t>
            </a:r>
          </a:p>
          <a:p>
            <a:r>
              <a:rPr lang="en-US" dirty="0" smtClean="0"/>
              <a:t>Accessible documents can be used by adaptive technology that delivers the content in a mode that is accessible to the student.</a:t>
            </a:r>
          </a:p>
          <a:p>
            <a:r>
              <a:rPr lang="en-US" dirty="0" smtClean="0"/>
              <a:t>Adaptive Technology refers to a wide variety of software and hardware that acts as translator for the student.</a:t>
            </a:r>
          </a:p>
          <a:p>
            <a:pPr lvl="1"/>
            <a:r>
              <a:rPr lang="en-US" dirty="0" smtClean="0"/>
              <a:t>Screen Readers on a computer read contents of a screen with a synthetic voice (ex. </a:t>
            </a:r>
            <a:r>
              <a:rPr lang="en-US" dirty="0" smtClean="0">
                <a:hlinkClick r:id="rId2"/>
              </a:rPr>
              <a:t>JAWS</a:t>
            </a:r>
            <a:r>
              <a:rPr lang="en-US" dirty="0" smtClean="0"/>
              <a:t> / </a:t>
            </a:r>
            <a:r>
              <a:rPr lang="en-US" dirty="0" smtClean="0">
                <a:hlinkClick r:id="rId3"/>
              </a:rPr>
              <a:t>NVDA</a:t>
            </a:r>
            <a:r>
              <a:rPr lang="en-US" dirty="0" smtClean="0"/>
              <a:t>)</a:t>
            </a:r>
          </a:p>
          <a:p>
            <a:pPr lvl="1"/>
            <a:r>
              <a:rPr lang="en-US" dirty="0" smtClean="0"/>
              <a:t>Text-to-Speech programs allow students to highlight text that software reads back to them. (Ex. </a:t>
            </a:r>
            <a:r>
              <a:rPr lang="en-US" dirty="0" smtClean="0">
                <a:hlinkClick r:id="rId4"/>
              </a:rPr>
              <a:t>NaturalReaders</a:t>
            </a:r>
            <a:r>
              <a:rPr lang="en-US" dirty="0" smtClean="0"/>
              <a:t>)</a:t>
            </a:r>
          </a:p>
          <a:p>
            <a:pPr lvl="1"/>
            <a:r>
              <a:rPr lang="en-US" dirty="0" smtClean="0"/>
              <a:t>Magnifiers enlarge content on the screen for visual impairments (Ex. </a:t>
            </a:r>
            <a:r>
              <a:rPr lang="en-US" dirty="0" smtClean="0">
                <a:hlinkClick r:id="rId5"/>
              </a:rPr>
              <a:t>ZoomText</a:t>
            </a:r>
            <a:r>
              <a:rPr lang="en-US" dirty="0" smtClean="0"/>
              <a:t>).</a:t>
            </a:r>
          </a:p>
          <a:p>
            <a:pPr lvl="1"/>
            <a:r>
              <a:rPr lang="en-US" dirty="0" smtClean="0"/>
              <a:t>Braille displays turn all computer commands and documents into Braille. (Ex. </a:t>
            </a:r>
            <a:r>
              <a:rPr lang="en-US" dirty="0" smtClean="0">
                <a:hlinkClick r:id="rId6"/>
              </a:rPr>
              <a:t>PAC Mate</a:t>
            </a:r>
            <a:r>
              <a:rPr lang="en-US" dirty="0" smtClean="0"/>
              <a:t>).</a:t>
            </a:r>
          </a:p>
        </p:txBody>
      </p:sp>
    </p:spTree>
    <p:extLst>
      <p:ext uri="{BB962C8B-B14F-4D97-AF65-F5344CB8AC3E}">
        <p14:creationId xmlns:p14="http://schemas.microsoft.com/office/powerpoint/2010/main" val="2386280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Design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Excellent article by the </a:t>
            </a:r>
            <a:r>
              <a:rPr lang="en-US" dirty="0" smtClean="0">
                <a:hlinkClick r:id="rId2"/>
              </a:rPr>
              <a:t>Disabilities, Opportunities, Internetworking and Technology center</a:t>
            </a:r>
            <a:endParaRPr lang="en-US" dirty="0" smtClean="0"/>
          </a:p>
          <a:p>
            <a:r>
              <a:rPr lang="en-US" dirty="0" smtClean="0"/>
              <a:t>Seven Principles</a:t>
            </a:r>
          </a:p>
          <a:p>
            <a:pPr lvl="1"/>
            <a:r>
              <a:rPr lang="en-US" dirty="0" smtClean="0"/>
              <a:t>Equitable use</a:t>
            </a:r>
          </a:p>
          <a:p>
            <a:pPr lvl="1"/>
            <a:r>
              <a:rPr lang="en-US" dirty="0" smtClean="0"/>
              <a:t>Flexibility in use</a:t>
            </a:r>
          </a:p>
          <a:p>
            <a:pPr lvl="1"/>
            <a:r>
              <a:rPr lang="en-US" dirty="0" smtClean="0"/>
              <a:t>Simple and intuitive</a:t>
            </a:r>
          </a:p>
          <a:p>
            <a:pPr lvl="1"/>
            <a:r>
              <a:rPr lang="en-US" dirty="0" smtClean="0"/>
              <a:t>Perceptible information</a:t>
            </a:r>
          </a:p>
          <a:p>
            <a:pPr lvl="1"/>
            <a:r>
              <a:rPr lang="en-US" dirty="0" smtClean="0"/>
              <a:t>Tolerance of error</a:t>
            </a:r>
          </a:p>
          <a:p>
            <a:pPr lvl="1"/>
            <a:r>
              <a:rPr lang="en-US" dirty="0" smtClean="0"/>
              <a:t>Low physical effort</a:t>
            </a:r>
          </a:p>
          <a:p>
            <a:pPr lvl="1"/>
            <a:r>
              <a:rPr lang="en-US" dirty="0" smtClean="0"/>
              <a:t>Size and space for approach and use (for physical access)</a:t>
            </a:r>
            <a:endParaRPr lang="en-US" dirty="0"/>
          </a:p>
        </p:txBody>
      </p:sp>
    </p:spTree>
    <p:extLst>
      <p:ext uri="{BB962C8B-B14F-4D97-AF65-F5344CB8AC3E}">
        <p14:creationId xmlns:p14="http://schemas.microsoft.com/office/powerpoint/2010/main" val="3378165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Backdrop</a:t>
            </a:r>
            <a:endParaRPr lang="en-US" dirty="0"/>
          </a:p>
        </p:txBody>
      </p:sp>
      <p:sp>
        <p:nvSpPr>
          <p:cNvPr id="3" name="Content Placeholder 2"/>
          <p:cNvSpPr>
            <a:spLocks noGrp="1"/>
          </p:cNvSpPr>
          <p:nvPr>
            <p:ph idx="1"/>
          </p:nvPr>
        </p:nvSpPr>
        <p:spPr/>
        <p:txBody>
          <a:bodyPr>
            <a:normAutofit/>
          </a:bodyPr>
          <a:lstStyle/>
          <a:p>
            <a:r>
              <a:rPr lang="en-US" dirty="0" smtClean="0"/>
              <a:t>Institutions of Higher Education follow laws, statutes, and policies at many levels.  In Kansas, we must follow the:</a:t>
            </a:r>
          </a:p>
          <a:p>
            <a:pPr lvl="1"/>
            <a:r>
              <a:rPr lang="en-US" dirty="0"/>
              <a:t>Rehabilitation Act, Sections 504 and 508</a:t>
            </a:r>
          </a:p>
          <a:p>
            <a:pPr lvl="1"/>
            <a:r>
              <a:rPr lang="en-US" dirty="0"/>
              <a:t>Americans with Disabilities Act as </a:t>
            </a:r>
            <a:r>
              <a:rPr lang="en-US" dirty="0" smtClean="0"/>
              <a:t>Amended</a:t>
            </a:r>
          </a:p>
          <a:p>
            <a:pPr lvl="1"/>
            <a:r>
              <a:rPr lang="en-US" dirty="0" smtClean="0"/>
              <a:t>Section </a:t>
            </a:r>
            <a:r>
              <a:rPr lang="en-US" dirty="0"/>
              <a:t>255 of the Telecommunications Act</a:t>
            </a:r>
          </a:p>
          <a:p>
            <a:pPr lvl="1"/>
            <a:r>
              <a:rPr lang="en-US" dirty="0" smtClean="0"/>
              <a:t>Kansas Web Content Accessibility Guidelines</a:t>
            </a:r>
          </a:p>
          <a:p>
            <a:pPr lvl="1"/>
            <a:r>
              <a:rPr lang="en-US" dirty="0" smtClean="0"/>
              <a:t>Kansas State Course Accessibility Standards Policy</a:t>
            </a:r>
          </a:p>
        </p:txBody>
      </p:sp>
    </p:spTree>
    <p:extLst>
      <p:ext uri="{BB962C8B-B14F-4D97-AF65-F5344CB8AC3E}">
        <p14:creationId xmlns:p14="http://schemas.microsoft.com/office/powerpoint/2010/main" val="677832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4289"/>
            <a:ext cx="8229600" cy="1143000"/>
          </a:xfrm>
        </p:spPr>
        <p:txBody>
          <a:bodyPr>
            <a:normAutofit/>
          </a:bodyPr>
          <a:lstStyle/>
          <a:p>
            <a:r>
              <a:rPr lang="en-US" sz="3200" dirty="0"/>
              <a:t>Kansas State Course Accessibility Standards </a:t>
            </a:r>
            <a:r>
              <a:rPr lang="en-US" sz="3200" dirty="0" smtClean="0"/>
              <a:t>Policy</a:t>
            </a:r>
            <a:endParaRPr lang="en-US" sz="3200" dirty="0"/>
          </a:p>
        </p:txBody>
      </p:sp>
      <p:sp>
        <p:nvSpPr>
          <p:cNvPr id="3" name="Content Placeholder 2"/>
          <p:cNvSpPr>
            <a:spLocks noGrp="1"/>
          </p:cNvSpPr>
          <p:nvPr>
            <p:ph idx="1"/>
          </p:nvPr>
        </p:nvSpPr>
        <p:spPr>
          <a:xfrm>
            <a:off x="457200" y="1757289"/>
            <a:ext cx="8229600" cy="4525963"/>
          </a:xfrm>
        </p:spPr>
        <p:txBody>
          <a:bodyPr>
            <a:normAutofit fontScale="92500" lnSpcReduction="10000"/>
          </a:bodyPr>
          <a:lstStyle/>
          <a:p>
            <a:r>
              <a:rPr lang="en-US" dirty="0" smtClean="0">
                <a:hlinkClick r:id="rId2"/>
              </a:rPr>
              <a:t>Course Accessibility Standards Policy</a:t>
            </a:r>
            <a:endParaRPr lang="en-US" dirty="0" smtClean="0"/>
          </a:p>
          <a:p>
            <a:r>
              <a:rPr lang="en-US" dirty="0" smtClean="0"/>
              <a:t>“</a:t>
            </a:r>
            <a:r>
              <a:rPr lang="en-US" dirty="0"/>
              <a:t>Many of the courses offered at Kansas State University use technology to enhance course delivery, both on-campus and through distance learning (referred to as eLearning). The United States Department of Education, Office for Civil Rights (OCR) has stated that eLearning must be designed and delivered in such a way that all students, including students with disabilities, have equal access to course content</a:t>
            </a:r>
            <a:r>
              <a:rPr lang="en-US" dirty="0" smtClean="0"/>
              <a:t>.”</a:t>
            </a:r>
            <a:endParaRPr lang="en-US" dirty="0"/>
          </a:p>
        </p:txBody>
      </p:sp>
    </p:spTree>
    <p:extLst>
      <p:ext uri="{BB962C8B-B14F-4D97-AF65-F5344CB8AC3E}">
        <p14:creationId xmlns:p14="http://schemas.microsoft.com/office/powerpoint/2010/main" val="3067894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Reasons for Accessibility</a:t>
            </a:r>
            <a:endParaRPr lang="en-US" dirty="0"/>
          </a:p>
        </p:txBody>
      </p:sp>
      <p:sp>
        <p:nvSpPr>
          <p:cNvPr id="3" name="Content Placeholder 2"/>
          <p:cNvSpPr>
            <a:spLocks noGrp="1"/>
          </p:cNvSpPr>
          <p:nvPr>
            <p:ph idx="1"/>
          </p:nvPr>
        </p:nvSpPr>
        <p:spPr/>
        <p:txBody>
          <a:bodyPr>
            <a:normAutofit/>
          </a:bodyPr>
          <a:lstStyle/>
          <a:p>
            <a:r>
              <a:rPr lang="en-US" dirty="0" smtClean="0"/>
              <a:t>Documents that are accessible are often easier for all students to use (Universal Design)</a:t>
            </a:r>
          </a:p>
          <a:p>
            <a:pPr lvl="1"/>
            <a:r>
              <a:rPr lang="en-US" dirty="0" smtClean="0"/>
              <a:t>Accessible PDF files are searchable</a:t>
            </a:r>
          </a:p>
          <a:p>
            <a:pPr lvl="1"/>
            <a:r>
              <a:rPr lang="en-US" dirty="0" smtClean="0"/>
              <a:t>Accessible videos allow ESL students access to the printed word if they are still working on verbal skills</a:t>
            </a:r>
          </a:p>
          <a:p>
            <a:pPr lvl="1"/>
            <a:r>
              <a:rPr lang="en-US" dirty="0" smtClean="0"/>
              <a:t>Accessible Word documents are easier for you to change in the future thanks to style sheets</a:t>
            </a:r>
            <a:endParaRPr lang="en-US" dirty="0"/>
          </a:p>
        </p:txBody>
      </p:sp>
    </p:spTree>
    <p:extLst>
      <p:ext uri="{BB962C8B-B14F-4D97-AF65-F5344CB8AC3E}">
        <p14:creationId xmlns:p14="http://schemas.microsoft.com/office/powerpoint/2010/main" val="2034145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Other Reasons for Accessibility </a:t>
            </a:r>
            <a:r>
              <a:rPr lang="en-US" sz="2200" dirty="0" smtClean="0"/>
              <a:t>(Continued)</a:t>
            </a:r>
            <a:endParaRPr lang="en-US" sz="2200" dirty="0"/>
          </a:p>
        </p:txBody>
      </p:sp>
      <p:sp>
        <p:nvSpPr>
          <p:cNvPr id="3" name="Content Placeholder 2"/>
          <p:cNvSpPr>
            <a:spLocks noGrp="1"/>
          </p:cNvSpPr>
          <p:nvPr>
            <p:ph idx="1"/>
          </p:nvPr>
        </p:nvSpPr>
        <p:spPr/>
        <p:txBody>
          <a:bodyPr/>
          <a:lstStyle/>
          <a:p>
            <a:r>
              <a:rPr lang="en-US" dirty="0" smtClean="0"/>
              <a:t>It is necessary for every individual to have access to content.  It is our right.  Being a person with a disability is a protected class that we will all enter as we age, if not sooner.</a:t>
            </a:r>
            <a:endParaRPr lang="en-US" dirty="0"/>
          </a:p>
        </p:txBody>
      </p:sp>
    </p:spTree>
    <p:extLst>
      <p:ext uri="{BB962C8B-B14F-4D97-AF65-F5344CB8AC3E}">
        <p14:creationId xmlns:p14="http://schemas.microsoft.com/office/powerpoint/2010/main" val="3008026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Accessibility from the Start!</a:t>
            </a:r>
            <a:endParaRPr lang="en-US" dirty="0"/>
          </a:p>
        </p:txBody>
      </p:sp>
      <p:sp>
        <p:nvSpPr>
          <p:cNvPr id="3" name="Content Placeholder 2"/>
          <p:cNvSpPr>
            <a:spLocks noGrp="1"/>
          </p:cNvSpPr>
          <p:nvPr>
            <p:ph idx="1"/>
          </p:nvPr>
        </p:nvSpPr>
        <p:spPr/>
        <p:txBody>
          <a:bodyPr/>
          <a:lstStyle/>
          <a:p>
            <a:r>
              <a:rPr lang="en-US" dirty="0" smtClean="0"/>
              <a:t>It is far easier to build accessible content when you start putting content together than to add in accessibility as a retrofit once a student needs accommodations.</a:t>
            </a:r>
          </a:p>
          <a:p>
            <a:r>
              <a:rPr lang="en-US" dirty="0" smtClean="0"/>
              <a:t>All students deserve content in a timely manner; don’t let students fall behind while making files accessible.</a:t>
            </a:r>
          </a:p>
          <a:p>
            <a:r>
              <a:rPr lang="en-US" dirty="0" smtClean="0"/>
              <a:t>The next PowerPoint will define accessibility</a:t>
            </a:r>
          </a:p>
        </p:txBody>
      </p:sp>
    </p:spTree>
    <p:extLst>
      <p:ext uri="{BB962C8B-B14F-4D97-AF65-F5344CB8AC3E}">
        <p14:creationId xmlns:p14="http://schemas.microsoft.com/office/powerpoint/2010/main" val="3334130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1124</Words>
  <Application>Microsoft Office PowerPoint</Application>
  <PresentationFormat>On-screen Show (4:3)</PresentationFormat>
  <Paragraphs>97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Building Accessible Sites</vt:lpstr>
      <vt:lpstr>History of Internet Accessibility</vt:lpstr>
      <vt:lpstr>What is Accessibility? </vt:lpstr>
      <vt:lpstr>Universal Design</vt:lpstr>
      <vt:lpstr>Legal Backdrop</vt:lpstr>
      <vt:lpstr>Kansas State Course Accessibility Standards Policy</vt:lpstr>
      <vt:lpstr>Other Reasons for Accessibility</vt:lpstr>
      <vt:lpstr>Other Reasons for Accessibility (Continued)</vt:lpstr>
      <vt:lpstr>Add Accessibility from the Start!</vt:lpstr>
      <vt:lpstr>Web Accessibility</vt:lpstr>
      <vt:lpstr>Text File Accessibility</vt:lpstr>
      <vt:lpstr>PDF Accessibility</vt:lpstr>
      <vt:lpstr>Captioning</vt:lpstr>
      <vt:lpstr>Transcripts</vt:lpstr>
      <vt:lpstr>Software Accessibility</vt:lpstr>
      <vt:lpstr>Contact Information</vt:lpstr>
    </vt:vector>
  </TitlesOfParts>
  <Company>Kansas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Jeffery Morris</dc:creator>
  <cp:lastModifiedBy>tomlinson</cp:lastModifiedBy>
  <cp:revision>24</cp:revision>
  <dcterms:created xsi:type="dcterms:W3CDTF">2011-03-30T15:49:23Z</dcterms:created>
  <dcterms:modified xsi:type="dcterms:W3CDTF">2011-09-09T17:57:27Z</dcterms:modified>
</cp:coreProperties>
</file>