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8" r:id="rId2"/>
    <p:sldId id="275" r:id="rId3"/>
    <p:sldId id="281" r:id="rId4"/>
    <p:sldId id="279" r:id="rId5"/>
    <p:sldId id="267" r:id="rId6"/>
    <p:sldId id="268" r:id="rId7"/>
    <p:sldId id="283" r:id="rId8"/>
    <p:sldId id="287" r:id="rId9"/>
    <p:sldId id="276" r:id="rId10"/>
    <p:sldId id="277" r:id="rId11"/>
    <p:sldId id="280" r:id="rId12"/>
    <p:sldId id="282" r:id="rId13"/>
    <p:sldId id="285" r:id="rId14"/>
    <p:sldId id="257" r:id="rId15"/>
    <p:sldId id="258" r:id="rId16"/>
    <p:sldId id="259" r:id="rId17"/>
    <p:sldId id="260" r:id="rId18"/>
    <p:sldId id="466" r:id="rId19"/>
    <p:sldId id="467" r:id="rId20"/>
    <p:sldId id="289" r:id="rId21"/>
    <p:sldId id="291" r:id="rId22"/>
    <p:sldId id="293" r:id="rId23"/>
    <p:sldId id="294" r:id="rId24"/>
    <p:sldId id="296" r:id="rId25"/>
    <p:sldId id="261" r:id="rId26"/>
    <p:sldId id="262" r:id="rId27"/>
    <p:sldId id="263" r:id="rId28"/>
    <p:sldId id="264" r:id="rId29"/>
    <p:sldId id="297" r:id="rId30"/>
    <p:sldId id="266" r:id="rId31"/>
    <p:sldId id="290" r:id="rId32"/>
    <p:sldId id="468" r:id="rId33"/>
    <p:sldId id="469" r:id="rId34"/>
    <p:sldId id="265" r:id="rId35"/>
    <p:sldId id="278" r:id="rId36"/>
    <p:sldId id="465" r:id="rId37"/>
    <p:sldId id="4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84" autoAdjust="0"/>
    <p:restoredTop sz="94660"/>
  </p:normalViewPr>
  <p:slideViewPr>
    <p:cSldViewPr snapToGrid="0">
      <p:cViewPr varScale="1">
        <p:scale>
          <a:sx n="106" d="100"/>
          <a:sy n="106" d="100"/>
        </p:scale>
        <p:origin x="208" y="280"/>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Peer-Reviewed Journal Articles</c:v>
                </c:pt>
              </c:strCache>
            </c:strRef>
          </c:tx>
          <c:spPr>
            <a:solidFill>
              <a:schemeClr val="accent1"/>
            </a:solidFill>
            <a:ln>
              <a:noFill/>
            </a:ln>
            <a:effectLst/>
          </c:spPr>
          <c:invertIfNegative val="0"/>
          <c:cat>
            <c:strRef>
              <c:f>Sheet1!$A$2:$A$24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In Press</c:v>
                </c:pt>
              </c:strCache>
            </c:strRef>
          </c:cat>
          <c:val>
            <c:numRef>
              <c:f>Sheet1!$B$2:$B$24</c:f>
              <c:numCache>
                <c:formatCode>General</c:formatCode>
                <c:ptCount val="23"/>
                <c:pt idx="0">
                  <c:v>1</c:v>
                </c:pt>
                <c:pt idx="1">
                  <c:v>2</c:v>
                </c:pt>
                <c:pt idx="2">
                  <c:v>2</c:v>
                </c:pt>
                <c:pt idx="3">
                  <c:v>2</c:v>
                </c:pt>
                <c:pt idx="4">
                  <c:v>2</c:v>
                </c:pt>
                <c:pt idx="5">
                  <c:v>3</c:v>
                </c:pt>
                <c:pt idx="6">
                  <c:v>1</c:v>
                </c:pt>
                <c:pt idx="7">
                  <c:v>2</c:v>
                </c:pt>
                <c:pt idx="8">
                  <c:v>2</c:v>
                </c:pt>
                <c:pt idx="9">
                  <c:v>5</c:v>
                </c:pt>
                <c:pt idx="10">
                  <c:v>4</c:v>
                </c:pt>
                <c:pt idx="11">
                  <c:v>1</c:v>
                </c:pt>
                <c:pt idx="12">
                  <c:v>1</c:v>
                </c:pt>
                <c:pt idx="13">
                  <c:v>4</c:v>
                </c:pt>
                <c:pt idx="14">
                  <c:v>8</c:v>
                </c:pt>
                <c:pt idx="15">
                  <c:v>6</c:v>
                </c:pt>
                <c:pt idx="16">
                  <c:v>4</c:v>
                </c:pt>
                <c:pt idx="17">
                  <c:v>11</c:v>
                </c:pt>
                <c:pt idx="18">
                  <c:v>6</c:v>
                </c:pt>
                <c:pt idx="19">
                  <c:v>4</c:v>
                </c:pt>
                <c:pt idx="20">
                  <c:v>12</c:v>
                </c:pt>
                <c:pt idx="21">
                  <c:v>6</c:v>
                </c:pt>
                <c:pt idx="22">
                  <c:v>5</c:v>
                </c:pt>
              </c:numCache>
            </c:numRef>
          </c:val>
          <c:extLst>
            <c:ext xmlns:c16="http://schemas.microsoft.com/office/drawing/2014/chart" uri="{C3380CC4-5D6E-409C-BE32-E72D297353CC}">
              <c16:uniqueId val="{00000000-283A-1C4B-92A7-A556F6971A53}"/>
            </c:ext>
          </c:extLst>
        </c:ser>
        <c:dLbls>
          <c:showLegendKey val="0"/>
          <c:showVal val="0"/>
          <c:showCatName val="0"/>
          <c:showSerName val="0"/>
          <c:showPercent val="0"/>
          <c:showBubbleSize val="0"/>
        </c:dLbls>
        <c:gapWidth val="219"/>
        <c:overlap val="-27"/>
        <c:axId val="1086510671"/>
        <c:axId val="1086464095"/>
      </c:barChart>
      <c:catAx>
        <c:axId val="108651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6464095"/>
        <c:crosses val="autoZero"/>
        <c:auto val="1"/>
        <c:lblAlgn val="ctr"/>
        <c:lblOffset val="100"/>
        <c:noMultiLvlLbl val="0"/>
      </c:catAx>
      <c:valAx>
        <c:axId val="108646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651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2300C-8DF6-0847-80E3-B7AB8A6C6686}" type="datetimeFigureOut">
              <a:rPr lang="en-US" smtClean="0"/>
              <a:t>11/30/22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E219-548B-AF40-A326-26AF833D0915}" type="slidenum">
              <a:rPr lang="en-US" smtClean="0"/>
              <a:t>‹#›</a:t>
            </a:fld>
            <a:endParaRPr lang="en-US"/>
          </a:p>
        </p:txBody>
      </p:sp>
    </p:spTree>
    <p:extLst>
      <p:ext uri="{BB962C8B-B14F-4D97-AF65-F5344CB8AC3E}">
        <p14:creationId xmlns:p14="http://schemas.microsoft.com/office/powerpoint/2010/main" val="23491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9AF65D-9C3C-4E41-BE75-97C7C1DA3A1F}" type="slidenum">
              <a:rPr lang="en-US" smtClean="0"/>
              <a:t>37</a:t>
            </a:fld>
            <a:endParaRPr lang="en-US"/>
          </a:p>
        </p:txBody>
      </p:sp>
    </p:spTree>
    <p:extLst>
      <p:ext uri="{BB962C8B-B14F-4D97-AF65-F5344CB8AC3E}">
        <p14:creationId xmlns:p14="http://schemas.microsoft.com/office/powerpoint/2010/main" val="291331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new template.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9E8FDC-2DB2-412E-B135-2712BB731E09}"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260157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E8FDC-2DB2-412E-B135-2712BB731E09}"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153447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E8FDC-2DB2-412E-B135-2712BB731E09}"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243238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E8FDC-2DB2-412E-B135-2712BB731E09}"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17B63-81AD-49BE-A5AD-FD2F388C9976}" type="slidenum">
              <a:rPr lang="en-US" smtClean="0"/>
              <a:t>‹#›</a:t>
            </a:fld>
            <a:endParaRPr lang="en-US"/>
          </a:p>
        </p:txBody>
      </p:sp>
      <p:pic>
        <p:nvPicPr>
          <p:cNvPr id="7" name="Picture 6" descr="new template.jp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300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9E8FDC-2DB2-412E-B135-2712BB731E09}" type="datetimeFigureOut">
              <a:rPr lang="en-US" smtClean="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53225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9E8FDC-2DB2-412E-B135-2712BB731E09}" type="datetimeFigureOut">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302349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9E8FDC-2DB2-412E-B135-2712BB731E09}" type="datetimeFigureOut">
              <a:rPr lang="en-US" smtClean="0"/>
              <a:t>11/30/22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90883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9E8FDC-2DB2-412E-B135-2712BB731E09}" type="datetimeFigureOut">
              <a:rPr lang="en-US" smtClean="0"/>
              <a:t>11/30/22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115880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E8FDC-2DB2-412E-B135-2712BB731E09}" type="datetimeFigureOut">
              <a:rPr lang="en-US" smtClean="0"/>
              <a:t>11/30/22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330605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9E8FDC-2DB2-412E-B135-2712BB731E09}" type="datetimeFigureOut">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314830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9E8FDC-2DB2-412E-B135-2712BB731E09}" type="datetimeFigureOut">
              <a:rPr lang="en-US" smtClean="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17B63-81AD-49BE-A5AD-FD2F388C9976}" type="slidenum">
              <a:rPr lang="en-US" smtClean="0"/>
              <a:t>‹#›</a:t>
            </a:fld>
            <a:endParaRPr lang="en-US"/>
          </a:p>
        </p:txBody>
      </p:sp>
    </p:spTree>
    <p:extLst>
      <p:ext uri="{BB962C8B-B14F-4D97-AF65-F5344CB8AC3E}">
        <p14:creationId xmlns:p14="http://schemas.microsoft.com/office/powerpoint/2010/main" val="9932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 template.jpg"/>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E8FDC-2DB2-412E-B135-2712BB731E09}" type="datetimeFigureOut">
              <a:rPr lang="en-US" smtClean="0"/>
              <a:t>11/30/22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17B63-81AD-49BE-A5AD-FD2F388C9976}" type="slidenum">
              <a:rPr lang="en-US" smtClean="0"/>
              <a:t>‹#›</a:t>
            </a:fld>
            <a:endParaRPr lang="en-US"/>
          </a:p>
        </p:txBody>
      </p:sp>
      <p:pic>
        <p:nvPicPr>
          <p:cNvPr id="8" name="Picture 7" descr="new template.jpg"/>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568448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vNAI6oUTVO0" TargetMode="External"/><Relationship Id="rId2" Type="http://schemas.openxmlformats.org/officeDocument/2006/relationships/hyperlink" Target="https://youtu.be/mYJoSdKZT9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mYJoSdKZT9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facultyfocus.com/"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tierney.king@magnapubs.com" TargetMode="External"/><Relationship Id="rId2" Type="http://schemas.openxmlformats.org/officeDocument/2006/relationships/hyperlink" Target="https://www.facultyfocus.com/contribut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acultyfocus.com/articles/effective-classroom-management/five-things-to-do-during-the-grumpy-time-of-the-semest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aucier@k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 y="1034166"/>
            <a:ext cx="11567160" cy="1793259"/>
          </a:xfrm>
        </p:spPr>
        <p:txBody>
          <a:bodyPr>
            <a:noAutofit/>
          </a:bodyPr>
          <a:lstStyle/>
          <a:p>
            <a:r>
              <a:rPr lang="en-US" sz="6600" dirty="0">
                <a:latin typeface="Mongolian Baiti" panose="03000500000000000000" pitchFamily="66" charset="0"/>
                <a:cs typeface="Mongolian Baiti" panose="03000500000000000000" pitchFamily="66" charset="0"/>
              </a:rPr>
              <a:t>You Should Be Writing!</a:t>
            </a:r>
            <a:br>
              <a:rPr lang="en-US" sz="6600" dirty="0">
                <a:latin typeface="Mongolian Baiti" panose="03000500000000000000" pitchFamily="66" charset="0"/>
                <a:cs typeface="Mongolian Baiti" panose="03000500000000000000" pitchFamily="66" charset="0"/>
              </a:rPr>
            </a:br>
            <a:r>
              <a:rPr lang="en-US" sz="6600" dirty="0">
                <a:latin typeface="Mongolian Baiti" panose="03000500000000000000" pitchFamily="66" charset="0"/>
                <a:cs typeface="Mongolian Baiti" panose="03000500000000000000" pitchFamily="66" charset="0"/>
              </a:rPr>
              <a:t>Tips for Consistency and Success</a:t>
            </a:r>
          </a:p>
        </p:txBody>
      </p:sp>
      <p:sp>
        <p:nvSpPr>
          <p:cNvPr id="3" name="Subtitle 2"/>
          <p:cNvSpPr>
            <a:spLocks noGrp="1"/>
          </p:cNvSpPr>
          <p:nvPr>
            <p:ph type="subTitle" idx="1"/>
          </p:nvPr>
        </p:nvSpPr>
        <p:spPr>
          <a:xfrm>
            <a:off x="696685" y="3055139"/>
            <a:ext cx="10726057" cy="1955643"/>
          </a:xfrm>
        </p:spPr>
        <p:txBody>
          <a:bodyPr>
            <a:normAutofit fontScale="92500" lnSpcReduction="10000"/>
          </a:bodyPr>
          <a:lstStyle/>
          <a:p>
            <a:r>
              <a:rPr lang="en-US" sz="3200" dirty="0">
                <a:latin typeface="Mongolian Baiti" panose="03000500000000000000" pitchFamily="66" charset="0"/>
                <a:cs typeface="Mongolian Baiti" panose="03000500000000000000" pitchFamily="66" charset="0"/>
              </a:rPr>
              <a:t>Don Saucier</a:t>
            </a:r>
          </a:p>
          <a:p>
            <a:r>
              <a:rPr lang="en-US" sz="3200" dirty="0">
                <a:latin typeface="Mongolian Baiti" panose="03000500000000000000" pitchFamily="66" charset="0"/>
                <a:cs typeface="Mongolian Baiti" panose="03000500000000000000" pitchFamily="66" charset="0"/>
              </a:rPr>
              <a:t>University Distinguished Teaching Scholar</a:t>
            </a:r>
          </a:p>
          <a:p>
            <a:r>
              <a:rPr lang="en-US" sz="3200" dirty="0">
                <a:latin typeface="Mongolian Baiti" panose="03000500000000000000" pitchFamily="66" charset="0"/>
                <a:cs typeface="Mongolian Baiti" panose="03000500000000000000" pitchFamily="66" charset="0"/>
              </a:rPr>
              <a:t>Professor of Psychological Sciences</a:t>
            </a:r>
          </a:p>
          <a:p>
            <a:r>
              <a:rPr lang="en-US" sz="3200" dirty="0">
                <a:latin typeface="Mongolian Baiti" panose="03000500000000000000" pitchFamily="66" charset="0"/>
                <a:cs typeface="Mongolian Baiti" panose="03000500000000000000" pitchFamily="66" charset="0"/>
              </a:rPr>
              <a:t>Faculty Associate Director of the Teaching &amp; Learning Center</a:t>
            </a:r>
          </a:p>
          <a:p>
            <a:endParaRPr lang="en-US" sz="3200" dirty="0">
              <a:latin typeface="Mongolian Baiti" panose="03000500000000000000" pitchFamily="66" charset="0"/>
              <a:cs typeface="Mongolian Baiti" panose="03000500000000000000" pitchFamily="66" charset="0"/>
            </a:endParaRPr>
          </a:p>
        </p:txBody>
      </p:sp>
      <p:pic>
        <p:nvPicPr>
          <p:cNvPr id="4" name="Picture 3">
            <a:extLst>
              <a:ext uri="{FF2B5EF4-FFF2-40B4-BE49-F238E27FC236}">
                <a16:creationId xmlns:a16="http://schemas.microsoft.com/office/drawing/2014/main" id="{D1C8539C-4AC7-4804-A66D-55E77B49BFB9}"/>
              </a:ext>
            </a:extLst>
          </p:cNvPr>
          <p:cNvPicPr>
            <a:picLocks noChangeAspect="1"/>
          </p:cNvPicPr>
          <p:nvPr/>
        </p:nvPicPr>
        <p:blipFill rotWithShape="1">
          <a:blip r:embed="rId2"/>
          <a:srcRect l="33164" t="34839" r="29001" b="39616"/>
          <a:stretch/>
        </p:blipFill>
        <p:spPr>
          <a:xfrm>
            <a:off x="8998677" y="5086985"/>
            <a:ext cx="2964030" cy="1546450"/>
          </a:xfrm>
          <a:prstGeom prst="rect">
            <a:avLst/>
          </a:prstGeom>
        </p:spPr>
      </p:pic>
      <p:sp>
        <p:nvSpPr>
          <p:cNvPr id="5" name="Rectangle 4">
            <a:extLst>
              <a:ext uri="{FF2B5EF4-FFF2-40B4-BE49-F238E27FC236}">
                <a16:creationId xmlns:a16="http://schemas.microsoft.com/office/drawing/2014/main" id="{2C1AD91E-C3C0-4AFE-AE48-C6407C8ADBAB}"/>
              </a:ext>
            </a:extLst>
          </p:cNvPr>
          <p:cNvSpPr/>
          <p:nvPr/>
        </p:nvSpPr>
        <p:spPr>
          <a:xfrm>
            <a:off x="8998676" y="5086985"/>
            <a:ext cx="2964031" cy="1546450"/>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08582" y="6264103"/>
            <a:ext cx="4174836" cy="369332"/>
          </a:xfrm>
          <a:prstGeom prst="rect">
            <a:avLst/>
          </a:prstGeom>
          <a:solidFill>
            <a:schemeClr val="bg1"/>
          </a:solidFill>
        </p:spPr>
        <p:txBody>
          <a:bodyPr wrap="square" rtlCol="0">
            <a:spAutoFit/>
          </a:bodyPr>
          <a:lstStyle/>
          <a:p>
            <a:pPr algn="ctr"/>
            <a:r>
              <a:rPr lang="en-US" dirty="0"/>
              <a:t>TLC Professional Development Series</a:t>
            </a:r>
          </a:p>
        </p:txBody>
      </p:sp>
      <p:sp>
        <p:nvSpPr>
          <p:cNvPr id="10" name="Rectangle 9"/>
          <p:cNvSpPr/>
          <p:nvPr/>
        </p:nvSpPr>
        <p:spPr>
          <a:xfrm>
            <a:off x="8534430" y="172418"/>
            <a:ext cx="1537620" cy="369332"/>
          </a:xfrm>
          <a:prstGeom prst="rect">
            <a:avLst/>
          </a:prstGeom>
          <a:solidFill>
            <a:schemeClr val="bg1"/>
          </a:solidFill>
          <a:ln>
            <a:noFill/>
          </a:ln>
        </p:spPr>
        <p:txBody>
          <a:bodyPr wrap="square">
            <a:spAutoFit/>
          </a:bodyPr>
          <a:lstStyle/>
          <a:p>
            <a:r>
              <a:rPr lang="en-US" dirty="0"/>
              <a:t>@</a:t>
            </a:r>
            <a:r>
              <a:rPr lang="en-US" dirty="0" err="1"/>
              <a:t>don_saucier</a:t>
            </a:r>
            <a:endParaRPr lang="en-US" dirty="0"/>
          </a:p>
        </p:txBody>
      </p:sp>
      <p:sp>
        <p:nvSpPr>
          <p:cNvPr id="11" name="TextBox 10">
            <a:extLst>
              <a:ext uri="{FF2B5EF4-FFF2-40B4-BE49-F238E27FC236}">
                <a16:creationId xmlns:a16="http://schemas.microsoft.com/office/drawing/2014/main" id="{F56F847A-32C3-4EE4-A980-C629C50F91D6}"/>
              </a:ext>
            </a:extLst>
          </p:cNvPr>
          <p:cNvSpPr txBox="1"/>
          <p:nvPr/>
        </p:nvSpPr>
        <p:spPr>
          <a:xfrm>
            <a:off x="10245012" y="172418"/>
            <a:ext cx="1728742" cy="369332"/>
          </a:xfrm>
          <a:prstGeom prst="rect">
            <a:avLst/>
          </a:prstGeom>
          <a:solidFill>
            <a:schemeClr val="bg1"/>
          </a:solidFill>
        </p:spPr>
        <p:txBody>
          <a:bodyPr wrap="square" rtlCol="0">
            <a:spAutoFit/>
          </a:bodyPr>
          <a:lstStyle/>
          <a:p>
            <a:pPr algn="ctr"/>
            <a:r>
              <a:rPr lang="en-US" dirty="0"/>
              <a:t>#</a:t>
            </a:r>
            <a:r>
              <a:rPr lang="en-US" dirty="0" err="1"/>
              <a:t>ITeachAtKState</a:t>
            </a:r>
            <a:endParaRPr lang="en-US" dirty="0"/>
          </a:p>
        </p:txBody>
      </p:sp>
    </p:spTree>
    <p:extLst>
      <p:ext uri="{BB962C8B-B14F-4D97-AF65-F5344CB8AC3E}">
        <p14:creationId xmlns:p14="http://schemas.microsoft.com/office/powerpoint/2010/main" val="357239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D34E3D-BA1C-4742-AC3D-410FF8B1BA1A}"/>
              </a:ext>
            </a:extLst>
          </p:cNvPr>
          <p:cNvPicPr>
            <a:picLocks noChangeAspect="1"/>
          </p:cNvPicPr>
          <p:nvPr/>
        </p:nvPicPr>
        <p:blipFill>
          <a:blip r:embed="rId2"/>
          <a:stretch>
            <a:fillRect/>
          </a:stretch>
        </p:blipFill>
        <p:spPr>
          <a:xfrm>
            <a:off x="3255265" y="983855"/>
            <a:ext cx="6205258" cy="4802024"/>
          </a:xfrm>
          <a:prstGeom prst="rect">
            <a:avLst/>
          </a:prstGeom>
        </p:spPr>
      </p:pic>
    </p:spTree>
    <p:extLst>
      <p:ext uri="{BB962C8B-B14F-4D97-AF65-F5344CB8AC3E}">
        <p14:creationId xmlns:p14="http://schemas.microsoft.com/office/powerpoint/2010/main" val="3423689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Mongolian Baiti" panose="03000500000000000000" pitchFamily="66" charset="0"/>
              <a:cs typeface="Mongolian Baiti" panose="03000500000000000000" pitchFamily="66" charset="0"/>
            </a:endParaRPr>
          </a:p>
        </p:txBody>
      </p:sp>
      <p:pic>
        <p:nvPicPr>
          <p:cNvPr id="4" name="Content Placeholder 3"/>
          <p:cNvPicPr>
            <a:picLocks noGrp="1" noChangeAspect="1"/>
          </p:cNvPicPr>
          <p:nvPr>
            <p:ph idx="1"/>
          </p:nvPr>
        </p:nvPicPr>
        <p:blipFill>
          <a:blip r:embed="rId2"/>
          <a:stretch>
            <a:fillRect/>
          </a:stretch>
        </p:blipFill>
        <p:spPr>
          <a:xfrm>
            <a:off x="1102392" y="1521356"/>
            <a:ext cx="10251408" cy="4439933"/>
          </a:xfrm>
          <a:prstGeom prst="rect">
            <a:avLst/>
          </a:prstGeom>
        </p:spPr>
      </p:pic>
    </p:spTree>
    <p:extLst>
      <p:ext uri="{BB962C8B-B14F-4D97-AF65-F5344CB8AC3E}">
        <p14:creationId xmlns:p14="http://schemas.microsoft.com/office/powerpoint/2010/main" val="1734005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841715" y="1229379"/>
            <a:ext cx="6049737" cy="4234816"/>
          </a:xfrm>
          <a:prstGeom prst="rect">
            <a:avLst/>
          </a:prstGeom>
        </p:spPr>
      </p:pic>
    </p:spTree>
    <p:extLst>
      <p:ext uri="{BB962C8B-B14F-4D97-AF65-F5344CB8AC3E}">
        <p14:creationId xmlns:p14="http://schemas.microsoft.com/office/powerpoint/2010/main" val="341725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5325"/>
            <a:ext cx="10515600" cy="995365"/>
          </a:xfrm>
        </p:spPr>
        <p:txBody>
          <a:bodyPr/>
          <a:lstStyle/>
          <a:p>
            <a:r>
              <a:rPr lang="en-US" dirty="0">
                <a:latin typeface="Mongolian Baiti" panose="03000500000000000000" pitchFamily="66" charset="0"/>
                <a:cs typeface="Mongolian Baiti" panose="03000500000000000000" pitchFamily="66" charset="0"/>
              </a:rPr>
              <a:t>Our Goals</a:t>
            </a:r>
          </a:p>
        </p:txBody>
      </p:sp>
      <p:sp>
        <p:nvSpPr>
          <p:cNvPr id="3" name="Content Placeholder 2"/>
          <p:cNvSpPr>
            <a:spLocks noGrp="1"/>
          </p:cNvSpPr>
          <p:nvPr>
            <p:ph idx="1"/>
          </p:nvPr>
        </p:nvSpPr>
        <p:spPr>
          <a:xfrm>
            <a:off x="838200" y="1825625"/>
            <a:ext cx="10515600" cy="4260850"/>
          </a:xfrm>
        </p:spPr>
        <p:txBody>
          <a:bodyPr/>
          <a:lstStyle/>
          <a:p>
            <a:r>
              <a:rPr lang="en-US" dirty="0">
                <a:latin typeface="Mongolian Baiti" panose="03000500000000000000" pitchFamily="66" charset="0"/>
                <a:cs typeface="Mongolian Baiti" panose="03000500000000000000" pitchFamily="66" charset="0"/>
              </a:rPr>
              <a:t>Make writing a consistent priority</a:t>
            </a: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Reduce binge-writing tendencies</a:t>
            </a: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Increase productivity</a:t>
            </a:r>
          </a:p>
          <a:p>
            <a:pPr lvl="1"/>
            <a:r>
              <a:rPr lang="en-US" dirty="0">
                <a:latin typeface="Mongolian Baiti" panose="03000500000000000000" pitchFamily="66" charset="0"/>
                <a:cs typeface="Mongolian Baiti" panose="03000500000000000000" pitchFamily="66" charset="0"/>
              </a:rPr>
              <a:t>Of things people would want to read!</a:t>
            </a: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Allow ourselves to </a:t>
            </a:r>
            <a:r>
              <a:rPr lang="en-US" u="sng" dirty="0">
                <a:latin typeface="Mongolian Baiti" panose="03000500000000000000" pitchFamily="66" charset="0"/>
                <a:cs typeface="Mongolian Baiti" panose="03000500000000000000" pitchFamily="66" charset="0"/>
              </a:rPr>
              <a:t>engage</a:t>
            </a:r>
            <a:r>
              <a:rPr lang="en-US" dirty="0">
                <a:latin typeface="Mongolian Baiti" panose="03000500000000000000" pitchFamily="66" charset="0"/>
                <a:cs typeface="Mongolian Baiti" panose="03000500000000000000" pitchFamily="66" charset="0"/>
              </a:rPr>
              <a:t> in the writing process</a:t>
            </a:r>
          </a:p>
        </p:txBody>
      </p:sp>
    </p:spTree>
    <p:extLst>
      <p:ext uri="{BB962C8B-B14F-4D97-AF65-F5344CB8AC3E}">
        <p14:creationId xmlns:p14="http://schemas.microsoft.com/office/powerpoint/2010/main" val="18774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5394"/>
            <a:ext cx="10515600" cy="985296"/>
          </a:xfrm>
        </p:spPr>
        <p:txBody>
          <a:bodyPr/>
          <a:lstStyle/>
          <a:p>
            <a:r>
              <a:rPr lang="en-US" i="1" dirty="0">
                <a:latin typeface="Mongolian Baiti" panose="03000500000000000000" pitchFamily="66" charset="0"/>
                <a:cs typeface="Mongolian Baiti" panose="03000500000000000000" pitchFamily="66" charset="0"/>
              </a:rPr>
              <a:t>How to Write a Lot</a:t>
            </a:r>
            <a:r>
              <a:rPr lang="en-US" dirty="0">
                <a:latin typeface="Mongolian Baiti" panose="03000500000000000000" pitchFamily="66" charset="0"/>
                <a:cs typeface="Mongolian Baiti" panose="03000500000000000000" pitchFamily="66" charset="0"/>
              </a:rPr>
              <a:t> (Silvia, 2007)</a:t>
            </a: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875255" y="1549708"/>
            <a:ext cx="2805657" cy="4472917"/>
          </a:xfrm>
          <a:prstGeom prst="rect">
            <a:avLst/>
          </a:prstGeom>
        </p:spPr>
      </p:pic>
      <p:pic>
        <p:nvPicPr>
          <p:cNvPr id="6" name="Picture 5"/>
          <p:cNvPicPr>
            <a:picLocks noChangeAspect="1"/>
          </p:cNvPicPr>
          <p:nvPr/>
        </p:nvPicPr>
        <p:blipFill rotWithShape="1">
          <a:blip r:embed="rId3"/>
          <a:srcRect l="22501" t="19847" r="21789" b="14301"/>
          <a:stretch/>
        </p:blipFill>
        <p:spPr>
          <a:xfrm>
            <a:off x="6400799" y="1561964"/>
            <a:ext cx="2830286" cy="4460661"/>
          </a:xfrm>
          <a:prstGeom prst="rect">
            <a:avLst/>
          </a:prstGeom>
        </p:spPr>
      </p:pic>
    </p:spTree>
    <p:extLst>
      <p:ext uri="{BB962C8B-B14F-4D97-AF65-F5344CB8AC3E}">
        <p14:creationId xmlns:p14="http://schemas.microsoft.com/office/powerpoint/2010/main" val="427053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5394"/>
            <a:ext cx="10515600" cy="985296"/>
          </a:xfrm>
        </p:spPr>
        <p:txBody>
          <a:bodyPr/>
          <a:lstStyle/>
          <a:p>
            <a:r>
              <a:rPr lang="en-US" dirty="0">
                <a:latin typeface="Mongolian Baiti" panose="03000500000000000000" pitchFamily="66" charset="0"/>
                <a:cs typeface="Mongolian Baiti" panose="03000500000000000000" pitchFamily="66" charset="0"/>
              </a:rPr>
              <a:t>Silvia’s Top Fundamental Recommendations</a:t>
            </a:r>
          </a:p>
        </p:txBody>
      </p:sp>
      <p:sp>
        <p:nvSpPr>
          <p:cNvPr id="3" name="Content Placeholder 2"/>
          <p:cNvSpPr>
            <a:spLocks noGrp="1"/>
          </p:cNvSpPr>
          <p:nvPr>
            <p:ph idx="1"/>
          </p:nvPr>
        </p:nvSpPr>
        <p:spPr/>
        <p:txBody>
          <a:bodyPr>
            <a:normAutofit/>
          </a:bodyPr>
          <a:lstStyle/>
          <a:p>
            <a:r>
              <a:rPr lang="en-US" dirty="0">
                <a:latin typeface="Mongolian Baiti" panose="03000500000000000000" pitchFamily="66" charset="0"/>
                <a:cs typeface="Mongolian Baiti" panose="03000500000000000000" pitchFamily="66" charset="0"/>
              </a:rPr>
              <a:t>Make and use a schedule during working hours</a:t>
            </a:r>
          </a:p>
          <a:p>
            <a:r>
              <a:rPr lang="en-US" dirty="0">
                <a:latin typeface="Mongolian Baiti" panose="03000500000000000000" pitchFamily="66" charset="0"/>
                <a:cs typeface="Mongolian Baiti" panose="03000500000000000000" pitchFamily="66" charset="0"/>
              </a:rPr>
              <a:t>People who write a lot, plan a lot</a:t>
            </a:r>
          </a:p>
          <a:p>
            <a:r>
              <a:rPr lang="en-US" dirty="0">
                <a:latin typeface="Mongolian Baiti" panose="03000500000000000000" pitchFamily="66" charset="0"/>
                <a:cs typeface="Mongolian Baiti" panose="03000500000000000000" pitchFamily="66" charset="0"/>
              </a:rPr>
              <a:t>Track your progress toward your goals</a:t>
            </a:r>
          </a:p>
          <a:p>
            <a:r>
              <a:rPr lang="en-US" dirty="0">
                <a:latin typeface="Mongolian Baiti" panose="03000500000000000000" pitchFamily="66" charset="0"/>
                <a:cs typeface="Mongolian Baiti" panose="03000500000000000000" pitchFamily="66" charset="0"/>
              </a:rPr>
              <a:t>Choose good, simple words</a:t>
            </a:r>
          </a:p>
          <a:p>
            <a:r>
              <a:rPr lang="en-US" dirty="0">
                <a:latin typeface="Mongolian Baiti" panose="03000500000000000000" pitchFamily="66" charset="0"/>
                <a:cs typeface="Mongolian Baiti" panose="03000500000000000000" pitchFamily="66" charset="0"/>
              </a:rPr>
              <a:t>Write first, revise later</a:t>
            </a:r>
          </a:p>
          <a:p>
            <a:r>
              <a:rPr lang="en-US" dirty="0">
                <a:latin typeface="Mongolian Baiti" panose="03000500000000000000" pitchFamily="66" charset="0"/>
                <a:cs typeface="Mongolian Baiti" panose="03000500000000000000" pitchFamily="66" charset="0"/>
              </a:rPr>
              <a:t>Make and use outlines</a:t>
            </a:r>
          </a:p>
          <a:p>
            <a:endParaRPr lang="en-US" dirty="0"/>
          </a:p>
        </p:txBody>
      </p:sp>
    </p:spTree>
    <p:extLst>
      <p:ext uri="{BB962C8B-B14F-4D97-AF65-F5344CB8AC3E}">
        <p14:creationId xmlns:p14="http://schemas.microsoft.com/office/powerpoint/2010/main" val="107488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6686"/>
            <a:ext cx="10515600" cy="994004"/>
          </a:xfrm>
        </p:spPr>
        <p:txBody>
          <a:bodyPr/>
          <a:lstStyle/>
          <a:p>
            <a:r>
              <a:rPr lang="en-US" dirty="0">
                <a:latin typeface="Mongolian Baiti" panose="03000500000000000000" pitchFamily="66" charset="0"/>
                <a:cs typeface="Mongolian Baiti" panose="03000500000000000000" pitchFamily="66" charset="0"/>
              </a:rPr>
              <a:t>Silvia’s Top Surprising Recommendations</a:t>
            </a:r>
          </a:p>
        </p:txBody>
      </p:sp>
      <p:sp>
        <p:nvSpPr>
          <p:cNvPr id="3" name="Content Placeholder 2"/>
          <p:cNvSpPr>
            <a:spLocks noGrp="1"/>
          </p:cNvSpPr>
          <p:nvPr>
            <p:ph idx="1"/>
          </p:nvPr>
        </p:nvSpPr>
        <p:spPr/>
        <p:txBody>
          <a:bodyPr>
            <a:normAutofit/>
          </a:bodyPr>
          <a:lstStyle/>
          <a:p>
            <a:r>
              <a:rPr lang="en-US" dirty="0">
                <a:latin typeface="Mongolian Baiti" panose="03000500000000000000" pitchFamily="66" charset="0"/>
                <a:cs typeface="Mongolian Baiti" panose="03000500000000000000" pitchFamily="66" charset="0"/>
              </a:rPr>
              <a:t>Writing should be mundane and boring</a:t>
            </a:r>
          </a:p>
          <a:p>
            <a:r>
              <a:rPr lang="en-US" dirty="0">
                <a:latin typeface="Mongolian Baiti" panose="03000500000000000000" pitchFamily="66" charset="0"/>
                <a:cs typeface="Mongolian Baiti" panose="03000500000000000000" pitchFamily="66" charset="0"/>
              </a:rPr>
              <a:t>Never reward writing with not writing</a:t>
            </a:r>
          </a:p>
          <a:p>
            <a:r>
              <a:rPr lang="en-US" dirty="0">
                <a:latin typeface="Mongolian Baiti" panose="03000500000000000000" pitchFamily="66" charset="0"/>
                <a:cs typeface="Mongolian Baiti" panose="03000500000000000000" pitchFamily="66" charset="0"/>
              </a:rPr>
              <a:t>Don’t discuss obvious limitations of your work</a:t>
            </a:r>
          </a:p>
          <a:p>
            <a:r>
              <a:rPr lang="en-US" dirty="0">
                <a:latin typeface="Mongolian Baiti" panose="03000500000000000000" pitchFamily="66" charset="0"/>
                <a:cs typeface="Mongolian Baiti" panose="03000500000000000000" pitchFamily="66" charset="0"/>
              </a:rPr>
              <a:t>Write to achieve success, not to avoid failure</a:t>
            </a:r>
          </a:p>
          <a:p>
            <a:r>
              <a:rPr lang="en-US" dirty="0">
                <a:latin typeface="Mongolian Baiti" panose="03000500000000000000" pitchFamily="66" charset="0"/>
                <a:cs typeface="Mongolian Baiti" panose="03000500000000000000" pitchFamily="66" charset="0"/>
              </a:rPr>
              <a:t>Rejections are the sales tax of publication</a:t>
            </a:r>
          </a:p>
          <a:p>
            <a:r>
              <a:rPr lang="en-US" dirty="0">
                <a:latin typeface="Mongolian Baiti" panose="03000500000000000000" pitchFamily="66" charset="0"/>
                <a:cs typeface="Mongolian Baiti" panose="03000500000000000000" pitchFamily="66" charset="0"/>
              </a:rPr>
              <a:t>You can’t introduce something you haven’t read</a:t>
            </a:r>
          </a:p>
          <a:p>
            <a:endParaRPr lang="en-US" dirty="0"/>
          </a:p>
        </p:txBody>
      </p:sp>
    </p:spTree>
    <p:extLst>
      <p:ext uri="{BB962C8B-B14F-4D97-AF65-F5344CB8AC3E}">
        <p14:creationId xmlns:p14="http://schemas.microsoft.com/office/powerpoint/2010/main" val="158986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977"/>
            <a:ext cx="10515600" cy="1002713"/>
          </a:xfrm>
        </p:spPr>
        <p:txBody>
          <a:bodyPr/>
          <a:lstStyle/>
          <a:p>
            <a:r>
              <a:rPr lang="en-US" dirty="0">
                <a:latin typeface="Mongolian Baiti" panose="03000500000000000000" pitchFamily="66" charset="0"/>
                <a:cs typeface="Mongolian Baiti" panose="03000500000000000000" pitchFamily="66" charset="0"/>
              </a:rPr>
              <a:t>My Reservations</a:t>
            </a:r>
          </a:p>
        </p:txBody>
      </p:sp>
      <p:sp>
        <p:nvSpPr>
          <p:cNvPr id="3" name="Content Placeholder 2"/>
          <p:cNvSpPr>
            <a:spLocks noGrp="1"/>
          </p:cNvSpPr>
          <p:nvPr>
            <p:ph idx="1"/>
          </p:nvPr>
        </p:nvSpPr>
        <p:spPr>
          <a:xfrm>
            <a:off x="838200" y="1690690"/>
            <a:ext cx="10515600" cy="4387893"/>
          </a:xfrm>
        </p:spPr>
        <p:txBody>
          <a:bodyPr>
            <a:normAutofit lnSpcReduction="10000"/>
          </a:bodyPr>
          <a:lstStyle/>
          <a:p>
            <a:r>
              <a:rPr lang="en-US" dirty="0">
                <a:latin typeface="Mongolian Baiti" panose="03000500000000000000" pitchFamily="66" charset="0"/>
                <a:cs typeface="Mongolian Baiti" panose="03000500000000000000" pitchFamily="66" charset="0"/>
              </a:rPr>
              <a:t>Overall, writing does not have to be horrible! </a:t>
            </a:r>
          </a:p>
          <a:p>
            <a:pPr lvl="1"/>
            <a:r>
              <a:rPr lang="en-US" dirty="0">
                <a:latin typeface="Mongolian Baiti" panose="03000500000000000000" pitchFamily="66" charset="0"/>
                <a:cs typeface="Mongolian Baiti" panose="03000500000000000000" pitchFamily="66" charset="0"/>
              </a:rPr>
              <a:t>Setting up a self-fulfilling prophecy to hate it?</a:t>
            </a:r>
          </a:p>
          <a:p>
            <a:r>
              <a:rPr lang="en-US" dirty="0">
                <a:latin typeface="Mongolian Baiti" panose="03000500000000000000" pitchFamily="66" charset="0"/>
                <a:cs typeface="Mongolian Baiti" panose="03000500000000000000" pitchFamily="66" charset="0"/>
              </a:rPr>
              <a:t>Hard lines with collaborators and refusing to budge the writing schedule as an emerging scholar?</a:t>
            </a:r>
          </a:p>
          <a:p>
            <a:r>
              <a:rPr lang="en-US" dirty="0">
                <a:latin typeface="Mongolian Baiti" panose="03000500000000000000" pitchFamily="66" charset="0"/>
                <a:cs typeface="Mongolian Baiti" panose="03000500000000000000" pitchFamily="66" charset="0"/>
              </a:rPr>
              <a:t>The recommendation about censoring your publication efforts could be misinterpreted</a:t>
            </a:r>
          </a:p>
          <a:p>
            <a:pPr lvl="1"/>
            <a:r>
              <a:rPr lang="en-US" dirty="0">
                <a:latin typeface="Mongolian Baiti" panose="03000500000000000000" pitchFamily="66" charset="0"/>
                <a:cs typeface="Mongolian Baiti" panose="03000500000000000000" pitchFamily="66" charset="0"/>
              </a:rPr>
              <a:t>I agree you shouldn’t publish anything you would not want your name on</a:t>
            </a:r>
          </a:p>
          <a:p>
            <a:pPr lvl="1"/>
            <a:r>
              <a:rPr lang="en-US" dirty="0">
                <a:latin typeface="Mongolian Baiti" panose="03000500000000000000" pitchFamily="66" charset="0"/>
                <a:cs typeface="Mongolian Baiti" panose="03000500000000000000" pitchFamily="66" charset="0"/>
              </a:rPr>
              <a:t>But young scholars need to publish A LOT!</a:t>
            </a:r>
          </a:p>
          <a:p>
            <a:r>
              <a:rPr lang="en-US" dirty="0">
                <a:latin typeface="Mongolian Baiti" panose="03000500000000000000" pitchFamily="66" charset="0"/>
                <a:cs typeface="Mongolian Baiti" panose="03000500000000000000" pitchFamily="66" charset="0"/>
              </a:rPr>
              <a:t>No expressed understanding of actual family responsibilities </a:t>
            </a:r>
          </a:p>
          <a:p>
            <a:r>
              <a:rPr lang="en-US" dirty="0">
                <a:latin typeface="Mongolian Baiti" panose="03000500000000000000" pitchFamily="66" charset="0"/>
                <a:cs typeface="Mongolian Baiti" panose="03000500000000000000" pitchFamily="66" charset="0"/>
              </a:rPr>
              <a:t>And of course, “such that” and “individuals”</a:t>
            </a:r>
          </a:p>
          <a:p>
            <a:endParaRPr lang="en-US" dirty="0"/>
          </a:p>
        </p:txBody>
      </p:sp>
    </p:spTree>
    <p:extLst>
      <p:ext uri="{BB962C8B-B14F-4D97-AF65-F5344CB8AC3E}">
        <p14:creationId xmlns:p14="http://schemas.microsoft.com/office/powerpoint/2010/main" val="252865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977"/>
            <a:ext cx="10515600" cy="1002713"/>
          </a:xfrm>
        </p:spPr>
        <p:txBody>
          <a:bodyPr/>
          <a:lstStyle/>
          <a:p>
            <a:r>
              <a:rPr lang="en-US" dirty="0">
                <a:latin typeface="Mongolian Baiti" panose="03000500000000000000" pitchFamily="66" charset="0"/>
                <a:cs typeface="Mongolian Baiti" panose="03000500000000000000" pitchFamily="66" charset="0"/>
                <a:hlinkClick r:id="rId2"/>
              </a:rPr>
              <a:t>My Additional Recommendations</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690690"/>
            <a:ext cx="10515600" cy="4387893"/>
          </a:xfrm>
        </p:spPr>
        <p:txBody>
          <a:bodyPr>
            <a:normAutofit/>
          </a:bodyPr>
          <a:lstStyle/>
          <a:p>
            <a:r>
              <a:rPr lang="en-US" dirty="0">
                <a:latin typeface="Mongolian Baiti" panose="03000500000000000000" pitchFamily="66" charset="0"/>
                <a:cs typeface="Mongolian Baiti" panose="03000500000000000000" pitchFamily="66" charset="0"/>
              </a:rPr>
              <a:t>Beware the myth that you need a lot of time to write</a:t>
            </a:r>
          </a:p>
          <a:p>
            <a:r>
              <a:rPr lang="en-US" dirty="0">
                <a:latin typeface="Mongolian Baiti" panose="03000500000000000000" pitchFamily="66" charset="0"/>
                <a:cs typeface="Mongolian Baiti" panose="03000500000000000000" pitchFamily="66" charset="0"/>
              </a:rPr>
              <a:t>Beware the myth of the Muse</a:t>
            </a:r>
          </a:p>
          <a:p>
            <a:r>
              <a:rPr lang="en-US" dirty="0">
                <a:latin typeface="Mongolian Baiti" panose="03000500000000000000" pitchFamily="66" charset="0"/>
                <a:cs typeface="Mongolian Baiti" panose="03000500000000000000" pitchFamily="66" charset="0"/>
              </a:rPr>
              <a:t>Don’t reject yourself</a:t>
            </a:r>
          </a:p>
          <a:p>
            <a:r>
              <a:rPr lang="en-US" dirty="0">
                <a:latin typeface="Mongolian Baiti" panose="03000500000000000000" pitchFamily="66" charset="0"/>
                <a:cs typeface="Mongolian Baiti" panose="03000500000000000000" pitchFamily="66" charset="0"/>
              </a:rPr>
              <a:t>Adhere to the </a:t>
            </a:r>
            <a:r>
              <a:rPr lang="en-US" dirty="0">
                <a:latin typeface="Mongolian Baiti" panose="03000500000000000000" pitchFamily="66" charset="0"/>
                <a:cs typeface="Mongolian Baiti" panose="03000500000000000000" pitchFamily="66" charset="0"/>
                <a:hlinkClick r:id="rId3"/>
              </a:rPr>
              <a:t>Four Cs of Writing</a:t>
            </a:r>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Schedule your writing and write consistently</a:t>
            </a:r>
          </a:p>
          <a:p>
            <a:r>
              <a:rPr lang="en-US" dirty="0">
                <a:latin typeface="Mongolian Baiti" panose="03000500000000000000" pitchFamily="66" charset="0"/>
                <a:cs typeface="Mongolian Baiti" panose="03000500000000000000" pitchFamily="66" charset="0"/>
              </a:rPr>
              <a:t>Start with the easy stuff</a:t>
            </a:r>
          </a:p>
        </p:txBody>
      </p:sp>
    </p:spTree>
    <p:extLst>
      <p:ext uri="{BB962C8B-B14F-4D97-AF65-F5344CB8AC3E}">
        <p14:creationId xmlns:p14="http://schemas.microsoft.com/office/powerpoint/2010/main" val="18579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977"/>
            <a:ext cx="10515600" cy="1002713"/>
          </a:xfrm>
        </p:spPr>
        <p:txBody>
          <a:bodyPr/>
          <a:lstStyle/>
          <a:p>
            <a:r>
              <a:rPr lang="en-US" dirty="0">
                <a:latin typeface="Mongolian Baiti" panose="03000500000000000000" pitchFamily="66" charset="0"/>
                <a:cs typeface="Mongolian Baiti" panose="03000500000000000000" pitchFamily="66" charset="0"/>
                <a:hlinkClick r:id="rId2"/>
              </a:rPr>
              <a:t>My Additional Recommendations</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690690"/>
            <a:ext cx="10515600" cy="4387893"/>
          </a:xfrm>
        </p:spPr>
        <p:txBody>
          <a:bodyPr>
            <a:normAutofit/>
          </a:bodyPr>
          <a:lstStyle/>
          <a:p>
            <a:r>
              <a:rPr lang="en-US" dirty="0">
                <a:latin typeface="Mongolian Baiti" panose="03000500000000000000" pitchFamily="66" charset="0"/>
                <a:cs typeface="Mongolian Baiti" panose="03000500000000000000" pitchFamily="66" charset="0"/>
              </a:rPr>
              <a:t>Write something you would want to read</a:t>
            </a:r>
          </a:p>
          <a:p>
            <a:r>
              <a:rPr lang="en-US" dirty="0">
                <a:latin typeface="Mongolian Baiti" panose="03000500000000000000" pitchFamily="66" charset="0"/>
                <a:cs typeface="Mongolian Baiti" panose="03000500000000000000" pitchFamily="66" charset="0"/>
              </a:rPr>
              <a:t>Set yourself up for success for your future writing sessions</a:t>
            </a:r>
          </a:p>
          <a:p>
            <a:r>
              <a:rPr lang="en-US" dirty="0">
                <a:latin typeface="Mongolian Baiti" panose="03000500000000000000" pitchFamily="66" charset="0"/>
                <a:cs typeface="Mongolian Baiti" panose="03000500000000000000" pitchFamily="66" charset="0"/>
              </a:rPr>
              <a:t>Get an accountability partner</a:t>
            </a:r>
          </a:p>
          <a:p>
            <a:r>
              <a:rPr lang="en-US" dirty="0">
                <a:latin typeface="Mongolian Baiti" panose="03000500000000000000" pitchFamily="66" charset="0"/>
                <a:cs typeface="Mongolian Baiti" panose="03000500000000000000" pitchFamily="66" charset="0"/>
              </a:rPr>
              <a:t>Get feedback on your writing</a:t>
            </a:r>
          </a:p>
          <a:p>
            <a:r>
              <a:rPr lang="en-US" dirty="0">
                <a:latin typeface="Mongolian Baiti" panose="03000500000000000000" pitchFamily="66" charset="0"/>
                <a:cs typeface="Mongolian Baiti" panose="03000500000000000000" pitchFamily="66" charset="0"/>
              </a:rPr>
              <a:t>Reward yourself for writing (and let it be its own reward)</a:t>
            </a:r>
          </a:p>
          <a:p>
            <a:r>
              <a:rPr lang="en-US" dirty="0">
                <a:latin typeface="Mongolian Baiti" panose="03000500000000000000" pitchFamily="66" charset="0"/>
                <a:cs typeface="Mongolian Baiti" panose="03000500000000000000" pitchFamily="66" charset="0"/>
              </a:rPr>
              <a:t>Get something on the page</a:t>
            </a: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Maybe teach a writing seminar?</a:t>
            </a:r>
          </a:p>
        </p:txBody>
      </p:sp>
    </p:spTree>
    <p:extLst>
      <p:ext uri="{BB962C8B-B14F-4D97-AF65-F5344CB8AC3E}">
        <p14:creationId xmlns:p14="http://schemas.microsoft.com/office/powerpoint/2010/main" val="26806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9723BA-5B96-413C-B91B-3216F987309A}"/>
              </a:ext>
            </a:extLst>
          </p:cNvPr>
          <p:cNvPicPr>
            <a:picLocks noChangeAspect="1"/>
          </p:cNvPicPr>
          <p:nvPr/>
        </p:nvPicPr>
        <p:blipFill>
          <a:blip r:embed="rId2"/>
          <a:stretch>
            <a:fillRect/>
          </a:stretch>
        </p:blipFill>
        <p:spPr>
          <a:xfrm>
            <a:off x="3238500" y="933450"/>
            <a:ext cx="5715000" cy="4991100"/>
          </a:xfrm>
          <a:prstGeom prst="rect">
            <a:avLst/>
          </a:prstGeom>
        </p:spPr>
      </p:pic>
    </p:spTree>
    <p:extLst>
      <p:ext uri="{BB962C8B-B14F-4D97-AF65-F5344CB8AC3E}">
        <p14:creationId xmlns:p14="http://schemas.microsoft.com/office/powerpoint/2010/main" val="2119377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ongolian Baiti" panose="03000500000000000000" pitchFamily="66" charset="0"/>
                <a:cs typeface="Mongolian Baiti" panose="03000500000000000000" pitchFamily="66" charset="0"/>
              </a:rPr>
              <a:t>Designing a Writing Seminar</a:t>
            </a:r>
          </a:p>
        </p:txBody>
      </p:sp>
      <p:sp>
        <p:nvSpPr>
          <p:cNvPr id="4" name="Subtitle 3">
            <a:extLst>
              <a:ext uri="{FF2B5EF4-FFF2-40B4-BE49-F238E27FC236}">
                <a16:creationId xmlns:a16="http://schemas.microsoft.com/office/drawing/2014/main" id="{CA29F89E-9D19-A7C5-F544-9FACD92F7D9E}"/>
              </a:ext>
            </a:extLst>
          </p:cNvPr>
          <p:cNvSpPr>
            <a:spLocks noGrp="1"/>
          </p:cNvSpPr>
          <p:nvPr>
            <p:ph type="subTitle" idx="1"/>
          </p:nvPr>
        </p:nvSpPr>
        <p:spPr/>
        <p:txBody>
          <a:bodyPr/>
          <a:lstStyle/>
          <a:p>
            <a:r>
              <a:rPr lang="en-US" dirty="0">
                <a:latin typeface="Mongolian Baiti" panose="03000500000000000000" pitchFamily="66" charset="0"/>
                <a:cs typeface="Mongolian Baiti" panose="03000500000000000000" pitchFamily="66" charset="0"/>
              </a:rPr>
              <a:t>PSYCH 959: Graduate Seminar in Social Psychology</a:t>
            </a:r>
          </a:p>
          <a:p>
            <a:r>
              <a:rPr lang="en-US" dirty="0">
                <a:latin typeface="Mongolian Baiti" panose="03000500000000000000" pitchFamily="66" charset="0"/>
                <a:cs typeface="Mongolian Baiti" panose="03000500000000000000" pitchFamily="66" charset="0"/>
              </a:rPr>
              <a:t>(Social Psychology Writing Practicum)</a:t>
            </a:r>
          </a:p>
          <a:p>
            <a:r>
              <a:rPr lang="en-US" dirty="0">
                <a:latin typeface="Mongolian Baiti" panose="03000500000000000000" pitchFamily="66" charset="0"/>
                <a:cs typeface="Mongolian Baiti" panose="03000500000000000000" pitchFamily="66" charset="0"/>
              </a:rPr>
              <a:t>Taught in Spring 2017</a:t>
            </a:r>
          </a:p>
        </p:txBody>
      </p:sp>
    </p:spTree>
    <p:extLst>
      <p:ext uri="{BB962C8B-B14F-4D97-AF65-F5344CB8AC3E}">
        <p14:creationId xmlns:p14="http://schemas.microsoft.com/office/powerpoint/2010/main" val="84839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811"/>
            <a:ext cx="10515600" cy="967879"/>
          </a:xfrm>
        </p:spPr>
        <p:txBody>
          <a:bodyPr/>
          <a:lstStyle/>
          <a:p>
            <a:r>
              <a:rPr lang="en-US" dirty="0">
                <a:latin typeface="Mongolian Baiti" panose="03000500000000000000" pitchFamily="66" charset="0"/>
                <a:cs typeface="Mongolian Baiti" panose="03000500000000000000" pitchFamily="66" charset="0"/>
              </a:rPr>
              <a:t>Course Description</a:t>
            </a:r>
          </a:p>
        </p:txBody>
      </p:sp>
      <p:sp>
        <p:nvSpPr>
          <p:cNvPr id="3" name="Content Placeholder 2"/>
          <p:cNvSpPr>
            <a:spLocks noGrp="1"/>
          </p:cNvSpPr>
          <p:nvPr>
            <p:ph idx="1"/>
          </p:nvPr>
        </p:nvSpPr>
        <p:spPr>
          <a:xfrm>
            <a:off x="838200" y="1690690"/>
            <a:ext cx="10515600" cy="4387893"/>
          </a:xfrm>
        </p:spPr>
        <p:txBody>
          <a:bodyPr>
            <a:normAutofit fontScale="85000" lnSpcReduction="20000"/>
          </a:bodyPr>
          <a:lstStyle/>
          <a:p>
            <a:r>
              <a:rPr lang="en-US" dirty="0">
                <a:latin typeface="Mongolian Baiti" panose="03000500000000000000" pitchFamily="66" charset="0"/>
                <a:cs typeface="Mongolian Baiti" panose="03000500000000000000" pitchFamily="66" charset="0"/>
              </a:rPr>
              <a:t>“Publish or perish.” “You should be writing.” These clichés highlight (and satirize) the weight that is placed on the ability to publish your research findings in academia. Succeed, and you substantially increase your chances of getting a job, earning tenure and promotion, etc. Fail, and the field may lose another promising scholar with great potential, but a short CV. As stated recently at the SPSP Teaching Preconference by one of the keynote speakers, “Not everyone gets to pub.” </a:t>
            </a:r>
            <a:r>
              <a:rPr lang="en-US" dirty="0">
                <a:highlight>
                  <a:srgbClr val="FFFF00"/>
                </a:highlight>
                <a:latin typeface="Mongolian Baiti" panose="03000500000000000000" pitchFamily="66" charset="0"/>
                <a:cs typeface="Mongolian Baiti" panose="03000500000000000000" pitchFamily="66" charset="0"/>
              </a:rPr>
              <a:t>Our goal this semester is to increase your chances of success in publication and to keep you from being lost.</a:t>
            </a:r>
            <a:r>
              <a:rPr lang="en-US" dirty="0">
                <a:latin typeface="Mongolian Baiti" panose="03000500000000000000" pitchFamily="66" charset="0"/>
                <a:cs typeface="Mongolian Baiti" panose="03000500000000000000" pitchFamily="66" charset="0"/>
              </a:rPr>
              <a:t> </a:t>
            </a:r>
          </a:p>
          <a:p>
            <a:r>
              <a:rPr lang="en-US" dirty="0">
                <a:latin typeface="Mongolian Baiti" panose="03000500000000000000" pitchFamily="66" charset="0"/>
                <a:cs typeface="Mongolian Baiti" panose="03000500000000000000" pitchFamily="66" charset="0"/>
              </a:rPr>
              <a:t>This seminar will consist of a writing practicum in which faculty and students will devote their time and effort to </a:t>
            </a:r>
            <a:r>
              <a:rPr lang="en-US" dirty="0">
                <a:highlight>
                  <a:srgbClr val="FFFF00"/>
                </a:highlight>
                <a:latin typeface="Mongolian Baiti" panose="03000500000000000000" pitchFamily="66" charset="0"/>
                <a:cs typeface="Mongolian Baiti" panose="03000500000000000000" pitchFamily="66" charset="0"/>
              </a:rPr>
              <a:t>the creation of written research products that empirically investigate issues related to social psychological research</a:t>
            </a:r>
            <a:r>
              <a:rPr lang="en-US" dirty="0">
                <a:latin typeface="Mongolian Baiti" panose="03000500000000000000" pitchFamily="66" charset="0"/>
                <a:cs typeface="Mongolian Baiti" panose="03000500000000000000" pitchFamily="66" charset="0"/>
              </a:rPr>
              <a:t>. Thus, the work will be focused on manuscript and/or research proposal writing, with the ultimate goal being the </a:t>
            </a:r>
            <a:r>
              <a:rPr lang="en-US" dirty="0">
                <a:highlight>
                  <a:srgbClr val="FFFF00"/>
                </a:highlight>
                <a:latin typeface="Mongolian Baiti" panose="03000500000000000000" pitchFamily="66" charset="0"/>
                <a:cs typeface="Mongolian Baiti" panose="03000500000000000000" pitchFamily="66" charset="0"/>
              </a:rPr>
              <a:t>completion of work that may either be submitted for publication or provide the basis for future research studies</a:t>
            </a:r>
            <a:r>
              <a:rPr lang="en-US" dirty="0">
                <a:latin typeface="Mongolian Baiti" panose="03000500000000000000" pitchFamily="66" charset="0"/>
                <a:cs typeface="Mongolian Baiti" panose="03000500000000000000" pitchFamily="66" charset="0"/>
              </a:rPr>
              <a:t>. Formal and informal peer reviewing, as well as formal and informal presentations, will also be used throughout the semester to optimize the quality of this written work. </a:t>
            </a:r>
          </a:p>
        </p:txBody>
      </p:sp>
    </p:spTree>
    <p:extLst>
      <p:ext uri="{BB962C8B-B14F-4D97-AF65-F5344CB8AC3E}">
        <p14:creationId xmlns:p14="http://schemas.microsoft.com/office/powerpoint/2010/main" val="42493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811"/>
            <a:ext cx="10515600" cy="967879"/>
          </a:xfrm>
        </p:spPr>
        <p:txBody>
          <a:bodyPr/>
          <a:lstStyle/>
          <a:p>
            <a:r>
              <a:rPr lang="en-US" dirty="0">
                <a:latin typeface="Mongolian Baiti" panose="03000500000000000000" pitchFamily="66" charset="0"/>
                <a:cs typeface="Mongolian Baiti" panose="03000500000000000000" pitchFamily="66" charset="0"/>
              </a:rPr>
              <a:t>Student Learning Outcomes</a:t>
            </a:r>
          </a:p>
        </p:txBody>
      </p:sp>
      <p:sp>
        <p:nvSpPr>
          <p:cNvPr id="3" name="Content Placeholder 2"/>
          <p:cNvSpPr>
            <a:spLocks noGrp="1"/>
          </p:cNvSpPr>
          <p:nvPr>
            <p:ph idx="1"/>
          </p:nvPr>
        </p:nvSpPr>
        <p:spPr>
          <a:xfrm>
            <a:off x="838200" y="1690690"/>
            <a:ext cx="10515600" cy="4387893"/>
          </a:xfrm>
        </p:spPr>
        <p:txBody>
          <a:bodyPr>
            <a:normAutofit fontScale="92500" lnSpcReduction="20000"/>
          </a:bodyPr>
          <a:lstStyle/>
          <a:p>
            <a:r>
              <a:rPr lang="en-US" i="1" u="sng" dirty="0">
                <a:latin typeface="Mongolian Baiti" panose="03000500000000000000" pitchFamily="66" charset="0"/>
                <a:cs typeface="Mongolian Baiti" panose="03000500000000000000" pitchFamily="66" charset="0"/>
              </a:rPr>
              <a:t>Upon successful completion of this course, you will be able to:</a:t>
            </a:r>
            <a:endParaRPr lang="en-US" u="sng" dirty="0">
              <a:latin typeface="Mongolian Baiti" panose="03000500000000000000" pitchFamily="66" charset="0"/>
              <a:cs typeface="Mongolian Baiti" panose="03000500000000000000" pitchFamily="66" charset="0"/>
            </a:endParaRPr>
          </a:p>
          <a:p>
            <a:pPr marL="514350" indent="-514350">
              <a:buFont typeface="+mj-lt"/>
              <a:buAutoNum type="arabicPeriod"/>
            </a:pPr>
            <a:r>
              <a:rPr lang="en-US" dirty="0">
                <a:latin typeface="Mongolian Baiti" panose="03000500000000000000" pitchFamily="66" charset="0"/>
                <a:cs typeface="Mongolian Baiti" panose="03000500000000000000" pitchFamily="66" charset="0"/>
              </a:rPr>
              <a:t>Critique the theoretical foundations, methods, results, and conclusions of research products.</a:t>
            </a:r>
          </a:p>
          <a:p>
            <a:pPr marL="514350" indent="-514350">
              <a:buFont typeface="+mj-lt"/>
              <a:buAutoNum type="arabicPeriod"/>
            </a:pPr>
            <a:r>
              <a:rPr lang="en-US" dirty="0">
                <a:latin typeface="Mongolian Baiti" panose="03000500000000000000" pitchFamily="66" charset="0"/>
                <a:cs typeface="Mongolian Baiti" panose="03000500000000000000" pitchFamily="66" charset="0"/>
              </a:rPr>
              <a:t>Provide critical feedback on research products to colleagues professionally and constructively.</a:t>
            </a:r>
          </a:p>
          <a:p>
            <a:pPr marL="514350" indent="-514350">
              <a:buFont typeface="+mj-lt"/>
              <a:buAutoNum type="arabicPeriod"/>
            </a:pPr>
            <a:r>
              <a:rPr lang="en-US" dirty="0">
                <a:latin typeface="Mongolian Baiti" panose="03000500000000000000" pitchFamily="66" charset="0"/>
                <a:cs typeface="Mongolian Baiti" panose="03000500000000000000" pitchFamily="66" charset="0"/>
              </a:rPr>
              <a:t>Receive critical feedback on research products from colleagues professionally and constructively.</a:t>
            </a:r>
          </a:p>
          <a:p>
            <a:pPr marL="514350" indent="-514350">
              <a:buFont typeface="+mj-lt"/>
              <a:buAutoNum type="arabicPeriod"/>
            </a:pPr>
            <a:r>
              <a:rPr lang="en-US" dirty="0">
                <a:latin typeface="Mongolian Baiti" panose="03000500000000000000" pitchFamily="66" charset="0"/>
                <a:cs typeface="Mongolian Baiti" panose="03000500000000000000" pitchFamily="66" charset="0"/>
              </a:rPr>
              <a:t>Lead and facilitate discussions on primary literature, research products, and future research directions.</a:t>
            </a:r>
          </a:p>
          <a:p>
            <a:pPr marL="514350" indent="-514350">
              <a:buFont typeface="+mj-lt"/>
              <a:buAutoNum type="arabicPeriod"/>
            </a:pPr>
            <a:r>
              <a:rPr lang="en-US" dirty="0">
                <a:latin typeface="Mongolian Baiti" panose="03000500000000000000" pitchFamily="66" charset="0"/>
                <a:cs typeface="Mongolian Baiti" panose="03000500000000000000" pitchFamily="66" charset="0"/>
              </a:rPr>
              <a:t>Prepare and deliver conference-style oral presentations of research proposal ideas and/or research results and answer audience questions professionally.</a:t>
            </a:r>
          </a:p>
        </p:txBody>
      </p:sp>
    </p:spTree>
    <p:extLst>
      <p:ext uri="{BB962C8B-B14F-4D97-AF65-F5344CB8AC3E}">
        <p14:creationId xmlns:p14="http://schemas.microsoft.com/office/powerpoint/2010/main" val="114835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811"/>
            <a:ext cx="10515600" cy="967879"/>
          </a:xfrm>
        </p:spPr>
        <p:txBody>
          <a:bodyPr/>
          <a:lstStyle/>
          <a:p>
            <a:r>
              <a:rPr lang="en-US" dirty="0">
                <a:latin typeface="Mongolian Baiti" panose="03000500000000000000" pitchFamily="66" charset="0"/>
                <a:cs typeface="Mongolian Baiti" panose="03000500000000000000" pitchFamily="66" charset="0"/>
              </a:rPr>
              <a:t>Student Learning Outcomes</a:t>
            </a:r>
          </a:p>
        </p:txBody>
      </p:sp>
      <p:sp>
        <p:nvSpPr>
          <p:cNvPr id="3" name="Content Placeholder 2"/>
          <p:cNvSpPr>
            <a:spLocks noGrp="1"/>
          </p:cNvSpPr>
          <p:nvPr>
            <p:ph idx="1"/>
          </p:nvPr>
        </p:nvSpPr>
        <p:spPr>
          <a:xfrm>
            <a:off x="838200" y="1690690"/>
            <a:ext cx="10515600" cy="4387893"/>
          </a:xfrm>
        </p:spPr>
        <p:txBody>
          <a:bodyPr>
            <a:normAutofit fontScale="92500"/>
          </a:bodyPr>
          <a:lstStyle/>
          <a:p>
            <a:r>
              <a:rPr lang="en-US" i="1" u="sng" dirty="0">
                <a:latin typeface="Mongolian Baiti" panose="03000500000000000000" pitchFamily="66" charset="0"/>
                <a:cs typeface="Mongolian Baiti" panose="03000500000000000000" pitchFamily="66" charset="0"/>
              </a:rPr>
              <a:t>Upon successful completion of this course, you will be able to:</a:t>
            </a:r>
            <a:endParaRPr lang="en-US" u="sng" dirty="0">
              <a:latin typeface="Mongolian Baiti" panose="03000500000000000000" pitchFamily="66" charset="0"/>
              <a:cs typeface="Mongolian Baiti" panose="03000500000000000000" pitchFamily="66" charset="0"/>
            </a:endParaRPr>
          </a:p>
          <a:p>
            <a:pPr marL="514350" indent="-514350">
              <a:buFont typeface="+mj-lt"/>
              <a:buAutoNum type="arabicPeriod" startAt="6"/>
            </a:pPr>
            <a:r>
              <a:rPr lang="en-US" dirty="0">
                <a:latin typeface="Mongolian Baiti" panose="03000500000000000000" pitchFamily="66" charset="0"/>
                <a:cs typeface="Mongolian Baiti" panose="03000500000000000000" pitchFamily="66" charset="0"/>
              </a:rPr>
              <a:t>Prepare formal peer reviews of research proposals and/or manuscripts.</a:t>
            </a:r>
          </a:p>
          <a:p>
            <a:pPr marL="514350" indent="-514350">
              <a:buFont typeface="+mj-lt"/>
              <a:buAutoNum type="arabicPeriod" startAt="6"/>
            </a:pPr>
            <a:r>
              <a:rPr lang="en-US" dirty="0">
                <a:latin typeface="Mongolian Baiti" panose="03000500000000000000" pitchFamily="66" charset="0"/>
                <a:cs typeface="Mongolian Baiti" panose="03000500000000000000" pitchFamily="66" charset="0"/>
              </a:rPr>
              <a:t>Prepare APA-style research proposals and/or manuscripts that incorporate feedback from peer reviews.</a:t>
            </a:r>
          </a:p>
          <a:p>
            <a:pPr marL="514350" indent="-514350">
              <a:buFont typeface="+mj-lt"/>
              <a:buAutoNum type="arabicPeriod" startAt="6"/>
            </a:pPr>
            <a:r>
              <a:rPr lang="en-US" dirty="0">
                <a:latin typeface="Mongolian Baiti" panose="03000500000000000000" pitchFamily="66" charset="0"/>
                <a:cs typeface="Mongolian Baiti" panose="03000500000000000000" pitchFamily="66" charset="0"/>
              </a:rPr>
              <a:t>Design programmatic research studies to extend the social psychological research literature.</a:t>
            </a:r>
            <a:endParaRPr lang="en-US" b="1" u="sng" dirty="0">
              <a:latin typeface="Mongolian Baiti" panose="03000500000000000000" pitchFamily="66" charset="0"/>
              <a:cs typeface="Mongolian Baiti" panose="03000500000000000000" pitchFamily="66" charset="0"/>
            </a:endParaRPr>
          </a:p>
          <a:p>
            <a:pPr marL="514350" indent="-514350">
              <a:buFont typeface="+mj-lt"/>
              <a:buAutoNum type="arabicPeriod" startAt="6"/>
            </a:pPr>
            <a:r>
              <a:rPr lang="en-US" dirty="0">
                <a:latin typeface="Mongolian Baiti" panose="03000500000000000000" pitchFamily="66" charset="0"/>
                <a:cs typeface="Mongolian Baiti" panose="03000500000000000000" pitchFamily="66" charset="0"/>
              </a:rPr>
              <a:t>Discover, practice, and archive recommendations and best practices for increasing the likelihood of successful publication to inform ourselves as well as those we mentor and teach.</a:t>
            </a:r>
          </a:p>
          <a:p>
            <a:pPr marL="514350" indent="-514350">
              <a:buFont typeface="+mj-lt"/>
              <a:buAutoNum type="arabicPeriod" startAt="6"/>
            </a:pPr>
            <a:r>
              <a:rPr lang="en-US" dirty="0">
                <a:latin typeface="Mongolian Baiti" panose="03000500000000000000" pitchFamily="66" charset="0"/>
                <a:cs typeface="Mongolian Baiti" panose="03000500000000000000" pitchFamily="66" charset="0"/>
              </a:rPr>
              <a:t>Implement and evaluate strategies to become a more productive writer.</a:t>
            </a:r>
          </a:p>
        </p:txBody>
      </p:sp>
    </p:spTree>
    <p:extLst>
      <p:ext uri="{BB962C8B-B14F-4D97-AF65-F5344CB8AC3E}">
        <p14:creationId xmlns:p14="http://schemas.microsoft.com/office/powerpoint/2010/main" val="8485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812"/>
            <a:ext cx="10515600" cy="832412"/>
          </a:xfrm>
        </p:spPr>
        <p:txBody>
          <a:bodyPr/>
          <a:lstStyle/>
          <a:p>
            <a:r>
              <a:rPr lang="en-US" dirty="0">
                <a:latin typeface="Mongolian Baiti" panose="03000500000000000000" pitchFamily="66" charset="0"/>
                <a:cs typeface="Mongolian Baiti" panose="03000500000000000000" pitchFamily="66" charset="0"/>
              </a:rPr>
              <a:t>Topic Schedule</a:t>
            </a:r>
          </a:p>
        </p:txBody>
      </p:sp>
      <p:pic>
        <p:nvPicPr>
          <p:cNvPr id="4" name="Picture 3">
            <a:extLst>
              <a:ext uri="{FF2B5EF4-FFF2-40B4-BE49-F238E27FC236}">
                <a16:creationId xmlns:a16="http://schemas.microsoft.com/office/drawing/2014/main" id="{593CEB4A-F305-FF72-5C57-AE3076802AD5}"/>
              </a:ext>
            </a:extLst>
          </p:cNvPr>
          <p:cNvPicPr>
            <a:picLocks noChangeAspect="1"/>
          </p:cNvPicPr>
          <p:nvPr/>
        </p:nvPicPr>
        <p:blipFill>
          <a:blip r:embed="rId2"/>
          <a:stretch>
            <a:fillRect/>
          </a:stretch>
        </p:blipFill>
        <p:spPr>
          <a:xfrm>
            <a:off x="1164166" y="1555223"/>
            <a:ext cx="9863667" cy="4411679"/>
          </a:xfrm>
          <a:prstGeom prst="rect">
            <a:avLst/>
          </a:prstGeom>
          <a:ln w="38100">
            <a:solidFill>
              <a:schemeClr val="accent1"/>
            </a:solidFill>
          </a:ln>
        </p:spPr>
      </p:pic>
    </p:spTree>
    <p:extLst>
      <p:ext uri="{BB962C8B-B14F-4D97-AF65-F5344CB8AC3E}">
        <p14:creationId xmlns:p14="http://schemas.microsoft.com/office/powerpoint/2010/main" val="4024713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5394"/>
            <a:ext cx="10515600" cy="985296"/>
          </a:xfrm>
        </p:spPr>
        <p:txBody>
          <a:bodyPr>
            <a:normAutofit fontScale="90000"/>
          </a:bodyPr>
          <a:lstStyle/>
          <a:p>
            <a:r>
              <a:rPr lang="en-US" dirty="0">
                <a:latin typeface="Mongolian Baiti" panose="03000500000000000000" pitchFamily="66" charset="0"/>
                <a:cs typeface="Mongolian Baiti" panose="03000500000000000000" pitchFamily="66" charset="0"/>
              </a:rPr>
              <a:t>A Key Outcome: Developing Personal Strategies</a:t>
            </a:r>
          </a:p>
        </p:txBody>
      </p:sp>
      <p:sp>
        <p:nvSpPr>
          <p:cNvPr id="3" name="Content Placeholder 2"/>
          <p:cNvSpPr>
            <a:spLocks noGrp="1"/>
          </p:cNvSpPr>
          <p:nvPr>
            <p:ph idx="1"/>
          </p:nvPr>
        </p:nvSpPr>
        <p:spPr>
          <a:xfrm>
            <a:off x="838200" y="1825625"/>
            <a:ext cx="10515600" cy="4279084"/>
          </a:xfrm>
        </p:spPr>
        <p:txBody>
          <a:bodyPr>
            <a:normAutofit/>
          </a:bodyPr>
          <a:lstStyle/>
          <a:p>
            <a:r>
              <a:rPr lang="en-US" u="sng" dirty="0">
                <a:latin typeface="Mongolian Baiti" panose="03000500000000000000" pitchFamily="66" charset="0"/>
                <a:cs typeface="Mongolian Baiti" panose="03000500000000000000" pitchFamily="66" charset="0"/>
              </a:rPr>
              <a:t>My Personal Strategy:</a:t>
            </a:r>
          </a:p>
          <a:p>
            <a:r>
              <a:rPr lang="en-US" dirty="0">
                <a:latin typeface="Mongolian Baiti" panose="03000500000000000000" pitchFamily="66" charset="0"/>
                <a:cs typeface="Mongolian Baiti" panose="03000500000000000000" pitchFamily="66" charset="0"/>
              </a:rPr>
              <a:t>I will open a manuscript document everyday when I get to my office</a:t>
            </a:r>
          </a:p>
          <a:p>
            <a:r>
              <a:rPr lang="en-US" dirty="0">
                <a:latin typeface="Mongolian Baiti" panose="03000500000000000000" pitchFamily="66" charset="0"/>
                <a:cs typeface="Mongolian Baiti" panose="03000500000000000000" pitchFamily="66" charset="0"/>
              </a:rPr>
              <a:t>I will make a noticeable change to a manuscript or research presentation (or complete a manuscript review) everyday</a:t>
            </a:r>
          </a:p>
          <a:p>
            <a:r>
              <a:rPr lang="en-US" dirty="0">
                <a:latin typeface="Mongolian Baiti" panose="03000500000000000000" pitchFamily="66" charset="0"/>
                <a:cs typeface="Mongolian Baiti" panose="03000500000000000000" pitchFamily="66" charset="0"/>
              </a:rPr>
              <a:t>I will spend at least 30 minutes writing each day (as a primary manuscript author)</a:t>
            </a:r>
          </a:p>
          <a:p>
            <a:r>
              <a:rPr lang="en-US" dirty="0">
                <a:latin typeface="Mongolian Baiti" panose="03000500000000000000" pitchFamily="66" charset="0"/>
                <a:cs typeface="Mongolian Baiti" panose="03000500000000000000" pitchFamily="66" charset="0"/>
              </a:rPr>
              <a:t>I will record my progress in a spreadsheet</a:t>
            </a:r>
          </a:p>
        </p:txBody>
      </p:sp>
    </p:spTree>
    <p:extLst>
      <p:ext uri="{BB962C8B-B14F-4D97-AF65-F5344CB8AC3E}">
        <p14:creationId xmlns:p14="http://schemas.microsoft.com/office/powerpoint/2010/main" val="108726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4103"/>
            <a:ext cx="10515600" cy="976587"/>
          </a:xfrm>
        </p:spPr>
        <p:txBody>
          <a:bodyPr/>
          <a:lstStyle/>
          <a:p>
            <a:r>
              <a:rPr lang="en-US" dirty="0">
                <a:latin typeface="Mongolian Baiti" panose="03000500000000000000" pitchFamily="66" charset="0"/>
                <a:cs typeface="Mongolian Baiti" panose="03000500000000000000" pitchFamily="66" charset="0"/>
              </a:rPr>
              <a:t>What I Record(ed) in My Spreadsheet</a:t>
            </a:r>
          </a:p>
        </p:txBody>
      </p:sp>
      <p:sp>
        <p:nvSpPr>
          <p:cNvPr id="3" name="Content Placeholder 2"/>
          <p:cNvSpPr>
            <a:spLocks noGrp="1"/>
          </p:cNvSpPr>
          <p:nvPr>
            <p:ph idx="1"/>
          </p:nvPr>
        </p:nvSpPr>
        <p:spPr>
          <a:xfrm>
            <a:off x="838200" y="1584960"/>
            <a:ext cx="10515600" cy="4493623"/>
          </a:xfrm>
        </p:spPr>
        <p:txBody>
          <a:bodyPr>
            <a:normAutofit fontScale="92500" lnSpcReduction="10000"/>
          </a:bodyPr>
          <a:lstStyle/>
          <a:p>
            <a:r>
              <a:rPr lang="en-US" dirty="0">
                <a:latin typeface="Mongolian Baiti" panose="03000500000000000000" pitchFamily="66" charset="0"/>
                <a:cs typeface="Mongolian Baiti" panose="03000500000000000000" pitchFamily="66" charset="0"/>
              </a:rPr>
              <a:t>The year, month, week, date, and day</a:t>
            </a:r>
          </a:p>
          <a:p>
            <a:r>
              <a:rPr lang="en-US" dirty="0">
                <a:latin typeface="Mongolian Baiti" panose="03000500000000000000" pitchFamily="66" charset="0"/>
                <a:cs typeface="Mongolian Baiti" panose="03000500000000000000" pitchFamily="66" charset="0"/>
              </a:rPr>
              <a:t>The manuscript I worked on</a:t>
            </a:r>
          </a:p>
          <a:p>
            <a:r>
              <a:rPr lang="en-US" dirty="0">
                <a:latin typeface="Mongolian Baiti" panose="03000500000000000000" pitchFamily="66" charset="0"/>
                <a:cs typeface="Mongolian Baiti" panose="03000500000000000000" pitchFamily="66" charset="0"/>
              </a:rPr>
              <a:t>The section or task I worked on</a:t>
            </a:r>
          </a:p>
          <a:p>
            <a:r>
              <a:rPr lang="en-US" dirty="0">
                <a:latin typeface="Mongolian Baiti" panose="03000500000000000000" pitchFamily="66" charset="0"/>
                <a:cs typeface="Mongolian Baiti" panose="03000500000000000000" pitchFamily="66" charset="0"/>
              </a:rPr>
              <a:t>The number of words I wrote</a:t>
            </a:r>
          </a:p>
          <a:p>
            <a:r>
              <a:rPr lang="en-US" dirty="0">
                <a:latin typeface="Mongolian Baiti" panose="03000500000000000000" pitchFamily="66" charset="0"/>
                <a:cs typeface="Mongolian Baiti" panose="03000500000000000000" pitchFamily="66" charset="0"/>
              </a:rPr>
              <a:t>Whether or not I met my daily goal</a:t>
            </a:r>
          </a:p>
          <a:p>
            <a:r>
              <a:rPr lang="en-US" dirty="0">
                <a:latin typeface="Mongolian Baiti" panose="03000500000000000000" pitchFamily="66" charset="0"/>
                <a:cs typeface="Mongolian Baiti" panose="03000500000000000000" pitchFamily="66" charset="0"/>
              </a:rPr>
              <a:t>Whether or not I had “windfall time” (more than 30 minutes)</a:t>
            </a:r>
          </a:p>
          <a:p>
            <a:r>
              <a:rPr lang="en-US" dirty="0">
                <a:latin typeface="Mongolian Baiti" panose="03000500000000000000" pitchFamily="66" charset="0"/>
                <a:cs typeface="Mongolian Baiti" panose="03000500000000000000" pitchFamily="66" charset="0"/>
              </a:rPr>
              <a:t>My satisfaction with my progress </a:t>
            </a:r>
          </a:p>
          <a:p>
            <a:pPr lvl="1"/>
            <a:r>
              <a:rPr lang="en-US" dirty="0">
                <a:latin typeface="Mongolian Baiti" panose="03000500000000000000" pitchFamily="66" charset="0"/>
                <a:cs typeface="Mongolian Baiti" panose="03000500000000000000" pitchFamily="66" charset="0"/>
              </a:rPr>
              <a:t>From 1 (</a:t>
            </a:r>
            <a:r>
              <a:rPr lang="en-US" i="1" dirty="0">
                <a:latin typeface="Mongolian Baiti" panose="03000500000000000000" pitchFamily="66" charset="0"/>
                <a:cs typeface="Mongolian Baiti" panose="03000500000000000000" pitchFamily="66" charset="0"/>
              </a:rPr>
              <a:t>not all satisfied</a:t>
            </a:r>
            <a:r>
              <a:rPr lang="en-US" dirty="0">
                <a:latin typeface="Mongolian Baiti" panose="03000500000000000000" pitchFamily="66" charset="0"/>
                <a:cs typeface="Mongolian Baiti" panose="03000500000000000000" pitchFamily="66" charset="0"/>
              </a:rPr>
              <a:t>) to 5 (</a:t>
            </a:r>
            <a:r>
              <a:rPr lang="en-US" i="1" dirty="0">
                <a:latin typeface="Mongolian Baiti" panose="03000500000000000000" pitchFamily="66" charset="0"/>
                <a:cs typeface="Mongolian Baiti" panose="03000500000000000000" pitchFamily="66" charset="0"/>
              </a:rPr>
              <a:t>satisfied</a:t>
            </a:r>
            <a:r>
              <a:rPr lang="en-US" dirty="0">
                <a:latin typeface="Mongolian Baiti" panose="03000500000000000000" pitchFamily="66" charset="0"/>
                <a:cs typeface="Mongolian Baiti" panose="03000500000000000000" pitchFamily="66" charset="0"/>
              </a:rPr>
              <a:t>) to 9 (</a:t>
            </a:r>
            <a:r>
              <a:rPr lang="en-US" i="1" dirty="0">
                <a:latin typeface="Mongolian Baiti" panose="03000500000000000000" pitchFamily="66" charset="0"/>
                <a:cs typeface="Mongolian Baiti" panose="03000500000000000000" pitchFamily="66" charset="0"/>
              </a:rPr>
              <a:t>very satisfied</a:t>
            </a:r>
            <a:r>
              <a:rPr lang="en-US" dirty="0">
                <a:latin typeface="Mongolian Baiti" panose="03000500000000000000" pitchFamily="66" charset="0"/>
                <a:cs typeface="Mongolian Baiti" panose="03000500000000000000" pitchFamily="66" charset="0"/>
              </a:rPr>
              <a:t>)</a:t>
            </a:r>
          </a:p>
          <a:p>
            <a:r>
              <a:rPr lang="en-US" dirty="0">
                <a:latin typeface="Mongolian Baiti" panose="03000500000000000000" pitchFamily="66" charset="0"/>
                <a:cs typeface="Mongolian Baiti" panose="03000500000000000000" pitchFamily="66" charset="0"/>
              </a:rPr>
              <a:t>Whether or not I engaged in writing on collaborative products</a:t>
            </a:r>
          </a:p>
          <a:p>
            <a:r>
              <a:rPr lang="en-US" dirty="0">
                <a:latin typeface="Mongolian Baiti" panose="03000500000000000000" pitchFamily="66" charset="0"/>
                <a:cs typeface="Mongolian Baiti" panose="03000500000000000000" pitchFamily="66" charset="0"/>
              </a:rPr>
              <a:t>The collaborative products I worked on</a:t>
            </a:r>
          </a:p>
          <a:p>
            <a:endParaRPr lang="en-US" dirty="0"/>
          </a:p>
        </p:txBody>
      </p:sp>
    </p:spTree>
    <p:extLst>
      <p:ext uri="{BB962C8B-B14F-4D97-AF65-F5344CB8AC3E}">
        <p14:creationId xmlns:p14="http://schemas.microsoft.com/office/powerpoint/2010/main" val="139146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4103"/>
            <a:ext cx="10515600" cy="976587"/>
          </a:xfrm>
        </p:spPr>
        <p:txBody>
          <a:bodyPr/>
          <a:lstStyle/>
          <a:p>
            <a:r>
              <a:rPr lang="en-US" dirty="0">
                <a:latin typeface="Mongolian Baiti" panose="03000500000000000000" pitchFamily="66" charset="0"/>
                <a:cs typeface="Mongolian Baiti" panose="03000500000000000000" pitchFamily="66" charset="0"/>
              </a:rPr>
              <a:t>The Next ~6 Months</a:t>
            </a:r>
          </a:p>
        </p:txBody>
      </p:sp>
      <p:sp>
        <p:nvSpPr>
          <p:cNvPr id="3" name="Content Placeholder 2"/>
          <p:cNvSpPr>
            <a:spLocks noGrp="1"/>
          </p:cNvSpPr>
          <p:nvPr>
            <p:ph idx="1"/>
          </p:nvPr>
        </p:nvSpPr>
        <p:spPr>
          <a:xfrm>
            <a:off x="838200" y="1825625"/>
            <a:ext cx="10515600" cy="4261666"/>
          </a:xfrm>
        </p:spPr>
        <p:txBody>
          <a:bodyPr/>
          <a:lstStyle/>
          <a:p>
            <a:endParaRPr lang="en-US" dirty="0"/>
          </a:p>
        </p:txBody>
      </p:sp>
      <p:pic>
        <p:nvPicPr>
          <p:cNvPr id="5" name="Picture 4"/>
          <p:cNvPicPr>
            <a:picLocks noChangeAspect="1"/>
          </p:cNvPicPr>
          <p:nvPr/>
        </p:nvPicPr>
        <p:blipFill>
          <a:blip r:embed="rId2"/>
          <a:stretch>
            <a:fillRect/>
          </a:stretch>
        </p:blipFill>
        <p:spPr>
          <a:xfrm>
            <a:off x="1550536" y="1505032"/>
            <a:ext cx="3395932" cy="3609129"/>
          </a:xfrm>
          <a:prstGeom prst="rect">
            <a:avLst/>
          </a:prstGeom>
        </p:spPr>
      </p:pic>
      <p:pic>
        <p:nvPicPr>
          <p:cNvPr id="6" name="Picture 5"/>
          <p:cNvPicPr>
            <a:picLocks noChangeAspect="1"/>
          </p:cNvPicPr>
          <p:nvPr/>
        </p:nvPicPr>
        <p:blipFill>
          <a:blip r:embed="rId3"/>
          <a:stretch>
            <a:fillRect/>
          </a:stretch>
        </p:blipFill>
        <p:spPr>
          <a:xfrm>
            <a:off x="5753508" y="1095791"/>
            <a:ext cx="5991225" cy="4800600"/>
          </a:xfrm>
          <a:prstGeom prst="rect">
            <a:avLst/>
          </a:prstGeom>
        </p:spPr>
      </p:pic>
      <p:sp>
        <p:nvSpPr>
          <p:cNvPr id="7" name="TextBox 6"/>
          <p:cNvSpPr txBox="1"/>
          <p:nvPr/>
        </p:nvSpPr>
        <p:spPr>
          <a:xfrm>
            <a:off x="1332072" y="5277560"/>
            <a:ext cx="3927565" cy="646331"/>
          </a:xfrm>
          <a:prstGeom prst="rect">
            <a:avLst/>
          </a:prstGeom>
          <a:noFill/>
          <a:ln w="38100">
            <a:solidFill>
              <a:schemeClr val="tx1"/>
            </a:solidFill>
          </a:ln>
        </p:spPr>
        <p:txBody>
          <a:bodyPr wrap="square" rtlCol="0">
            <a:spAutoFit/>
          </a:bodyPr>
          <a:lstStyle/>
          <a:p>
            <a:pPr algn="ctr"/>
            <a:r>
              <a:rPr lang="en-US" dirty="0"/>
              <a:t>Goal met on 89% of Weekdays</a:t>
            </a:r>
          </a:p>
          <a:p>
            <a:pPr algn="ctr"/>
            <a:r>
              <a:rPr lang="en-US" dirty="0"/>
              <a:t>Mean (all days) = 326 words written</a:t>
            </a:r>
          </a:p>
        </p:txBody>
      </p:sp>
    </p:spTree>
    <p:extLst>
      <p:ext uri="{BB962C8B-B14F-4D97-AF65-F5344CB8AC3E}">
        <p14:creationId xmlns:p14="http://schemas.microsoft.com/office/powerpoint/2010/main" val="1627864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977"/>
            <a:ext cx="10515600" cy="1002713"/>
          </a:xfrm>
        </p:spPr>
        <p:txBody>
          <a:bodyPr>
            <a:normAutofit/>
          </a:bodyPr>
          <a:lstStyle/>
          <a:p>
            <a:r>
              <a:rPr lang="en-US" dirty="0">
                <a:latin typeface="Mongolian Baiti" panose="03000500000000000000" pitchFamily="66" charset="0"/>
                <a:cs typeface="Mongolian Baiti" panose="03000500000000000000" pitchFamily="66" charset="0"/>
              </a:rPr>
              <a:t>My Lab’s Progress in the Next ~6 Months</a:t>
            </a:r>
          </a:p>
        </p:txBody>
      </p:sp>
      <p:sp>
        <p:nvSpPr>
          <p:cNvPr id="3" name="Content Placeholder 2"/>
          <p:cNvSpPr>
            <a:spLocks noGrp="1"/>
          </p:cNvSpPr>
          <p:nvPr>
            <p:ph idx="1"/>
          </p:nvPr>
        </p:nvSpPr>
        <p:spPr>
          <a:xfrm>
            <a:off x="838200" y="1825625"/>
            <a:ext cx="10657114" cy="4279084"/>
          </a:xfrm>
        </p:spPr>
        <p:txBody>
          <a:bodyPr/>
          <a:lstStyle/>
          <a:p>
            <a:r>
              <a:rPr lang="en-US" dirty="0">
                <a:latin typeface="Mongolian Baiti" panose="03000500000000000000" pitchFamily="66" charset="0"/>
                <a:cs typeface="Mongolian Baiti" panose="03000500000000000000" pitchFamily="66" charset="0"/>
              </a:rPr>
              <a:t>I revised a manuscript I had been sitting on </a:t>
            </a: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We submitted </a:t>
            </a:r>
            <a:r>
              <a:rPr lang="en-US" u="sng" dirty="0">
                <a:latin typeface="Mongolian Baiti" panose="03000500000000000000" pitchFamily="66" charset="0"/>
                <a:cs typeface="Mongolian Baiti" panose="03000500000000000000" pitchFamily="66" charset="0"/>
              </a:rPr>
              <a:t>five</a:t>
            </a:r>
            <a:r>
              <a:rPr lang="en-US" dirty="0">
                <a:latin typeface="Mongolian Baiti" panose="03000500000000000000" pitchFamily="66" charset="0"/>
                <a:cs typeface="Mongolian Baiti" panose="03000500000000000000" pitchFamily="66" charset="0"/>
              </a:rPr>
              <a:t> new manuscripts</a:t>
            </a: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We submitted revised versions of </a:t>
            </a:r>
            <a:r>
              <a:rPr lang="en-US" u="sng" dirty="0">
                <a:latin typeface="Mongolian Baiti" panose="03000500000000000000" pitchFamily="66" charset="0"/>
                <a:cs typeface="Mongolian Baiti" panose="03000500000000000000" pitchFamily="66" charset="0"/>
              </a:rPr>
              <a:t>eleven</a:t>
            </a:r>
            <a:r>
              <a:rPr lang="en-US" dirty="0">
                <a:latin typeface="Mongolian Baiti" panose="03000500000000000000" pitchFamily="66" charset="0"/>
                <a:cs typeface="Mongolian Baiti" panose="03000500000000000000" pitchFamily="66" charset="0"/>
              </a:rPr>
              <a:t> manuscripts</a:t>
            </a:r>
          </a:p>
        </p:txBody>
      </p:sp>
    </p:spTree>
    <p:extLst>
      <p:ext uri="{BB962C8B-B14F-4D97-AF65-F5344CB8AC3E}">
        <p14:creationId xmlns:p14="http://schemas.microsoft.com/office/powerpoint/2010/main" val="225250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BF13-D520-DCD3-B4DC-A7F9699019FF}"/>
              </a:ext>
            </a:extLst>
          </p:cNvPr>
          <p:cNvSpPr>
            <a:spLocks noGrp="1"/>
          </p:cNvSpPr>
          <p:nvPr>
            <p:ph type="title"/>
          </p:nvPr>
        </p:nvSpPr>
        <p:spPr>
          <a:xfrm>
            <a:off x="838200" y="681037"/>
            <a:ext cx="10515600" cy="1009653"/>
          </a:xfrm>
        </p:spPr>
        <p:txBody>
          <a:bodyPr/>
          <a:lstStyle/>
          <a:p>
            <a:r>
              <a:rPr lang="en-US" dirty="0">
                <a:latin typeface="Mongolian Baiti" panose="03000500000000000000" pitchFamily="66" charset="0"/>
                <a:cs typeface="Mongolian Baiti" panose="03000500000000000000" pitchFamily="66" charset="0"/>
              </a:rPr>
              <a:t>My Publication Record</a:t>
            </a:r>
          </a:p>
        </p:txBody>
      </p:sp>
      <p:graphicFrame>
        <p:nvGraphicFramePr>
          <p:cNvPr id="4" name="Content Placeholder 3">
            <a:extLst>
              <a:ext uri="{FF2B5EF4-FFF2-40B4-BE49-F238E27FC236}">
                <a16:creationId xmlns:a16="http://schemas.microsoft.com/office/drawing/2014/main" id="{793E00BE-D8A2-90BE-BCC5-FE7625DB4818}"/>
              </a:ext>
            </a:extLst>
          </p:cNvPr>
          <p:cNvGraphicFramePr>
            <a:graphicFrameLocks noGrp="1"/>
          </p:cNvGraphicFramePr>
          <p:nvPr>
            <p:ph idx="1"/>
            <p:extLst>
              <p:ext uri="{D42A27DB-BD31-4B8C-83A1-F6EECF244321}">
                <p14:modId xmlns:p14="http://schemas.microsoft.com/office/powerpoint/2010/main" val="367973698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5116D6C-17BD-FE26-F4E6-D2F140FA4A7A}"/>
              </a:ext>
            </a:extLst>
          </p:cNvPr>
          <p:cNvSpPr txBox="1"/>
          <p:nvPr/>
        </p:nvSpPr>
        <p:spPr>
          <a:xfrm>
            <a:off x="7532186" y="2448732"/>
            <a:ext cx="1735810" cy="371959"/>
          </a:xfrm>
          <a:prstGeom prst="rect">
            <a:avLst/>
          </a:prstGeom>
          <a:noFill/>
          <a:ln w="38100">
            <a:solidFill>
              <a:schemeClr val="accent1"/>
            </a:solidFill>
          </a:ln>
        </p:spPr>
        <p:txBody>
          <a:bodyPr wrap="square" rtlCol="0">
            <a:spAutoFit/>
          </a:bodyPr>
          <a:lstStyle/>
          <a:p>
            <a:pPr algn="ctr"/>
            <a:r>
              <a:rPr lang="en-US" dirty="0"/>
              <a:t>Writing Seminar</a:t>
            </a:r>
          </a:p>
        </p:txBody>
      </p:sp>
      <p:cxnSp>
        <p:nvCxnSpPr>
          <p:cNvPr id="7" name="Straight Arrow Connector 6">
            <a:extLst>
              <a:ext uri="{FF2B5EF4-FFF2-40B4-BE49-F238E27FC236}">
                <a16:creationId xmlns:a16="http://schemas.microsoft.com/office/drawing/2014/main" id="{E6D5E21C-E5D2-6978-E9FF-442D95F1FE9B}"/>
              </a:ext>
            </a:extLst>
          </p:cNvPr>
          <p:cNvCxnSpPr/>
          <p:nvPr/>
        </p:nvCxnSpPr>
        <p:spPr>
          <a:xfrm>
            <a:off x="8384592" y="2851688"/>
            <a:ext cx="0" cy="1379349"/>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D7B88F-CE4C-82C0-E7B7-41957070FC8A}"/>
              </a:ext>
            </a:extLst>
          </p:cNvPr>
          <p:cNvSpPr txBox="1"/>
          <p:nvPr/>
        </p:nvSpPr>
        <p:spPr>
          <a:xfrm>
            <a:off x="3161658" y="6153739"/>
            <a:ext cx="4680488" cy="646331"/>
          </a:xfrm>
          <a:prstGeom prst="rect">
            <a:avLst/>
          </a:prstGeom>
          <a:solidFill>
            <a:schemeClr val="bg1"/>
          </a:solidFill>
          <a:ln w="38100">
            <a:solidFill>
              <a:schemeClr val="tx1"/>
            </a:solidFill>
          </a:ln>
        </p:spPr>
        <p:txBody>
          <a:bodyPr wrap="square" rtlCol="0">
            <a:spAutoFit/>
          </a:bodyPr>
          <a:lstStyle/>
          <a:p>
            <a:r>
              <a:rPr lang="en-US" dirty="0"/>
              <a:t>2001 to 2017 (17 years): 	N = 50 (2.94/year)</a:t>
            </a:r>
          </a:p>
          <a:p>
            <a:r>
              <a:rPr lang="en-US" dirty="0"/>
              <a:t>2018 to 2022 (5 years): 	N = 39 (7.80/year)</a:t>
            </a:r>
          </a:p>
        </p:txBody>
      </p:sp>
      <p:sp>
        <p:nvSpPr>
          <p:cNvPr id="9" name="TextBox 8">
            <a:extLst>
              <a:ext uri="{FF2B5EF4-FFF2-40B4-BE49-F238E27FC236}">
                <a16:creationId xmlns:a16="http://schemas.microsoft.com/office/drawing/2014/main" id="{DDE99FA7-F23C-D1E0-C61B-A5013033C008}"/>
              </a:ext>
            </a:extLst>
          </p:cNvPr>
          <p:cNvSpPr txBox="1"/>
          <p:nvPr/>
        </p:nvSpPr>
        <p:spPr>
          <a:xfrm>
            <a:off x="8149525" y="6299734"/>
            <a:ext cx="3613689" cy="369332"/>
          </a:xfrm>
          <a:prstGeom prst="rect">
            <a:avLst/>
          </a:prstGeom>
          <a:solidFill>
            <a:schemeClr val="bg1"/>
          </a:solidFill>
          <a:ln w="38100">
            <a:solidFill>
              <a:schemeClr val="tx1"/>
            </a:solidFill>
          </a:ln>
        </p:spPr>
        <p:txBody>
          <a:bodyPr wrap="square" rtlCol="0">
            <a:spAutoFit/>
          </a:bodyPr>
          <a:lstStyle/>
          <a:p>
            <a:r>
              <a:rPr lang="en-US" dirty="0"/>
              <a:t>265% increase in yearly productivity!</a:t>
            </a:r>
          </a:p>
        </p:txBody>
      </p:sp>
    </p:spTree>
    <p:extLst>
      <p:ext uri="{BB962C8B-B14F-4D97-AF65-F5344CB8AC3E}">
        <p14:creationId xmlns:p14="http://schemas.microsoft.com/office/powerpoint/2010/main" val="410101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2405" y="1089252"/>
            <a:ext cx="8304473" cy="4667114"/>
          </a:xfrm>
          <a:prstGeom prst="rect">
            <a:avLst/>
          </a:prstGeom>
        </p:spPr>
      </p:pic>
    </p:spTree>
    <p:extLst>
      <p:ext uri="{BB962C8B-B14F-4D97-AF65-F5344CB8AC3E}">
        <p14:creationId xmlns:p14="http://schemas.microsoft.com/office/powerpoint/2010/main" val="37018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811"/>
            <a:ext cx="10515600" cy="967879"/>
          </a:xfrm>
        </p:spPr>
        <p:txBody>
          <a:bodyPr/>
          <a:lstStyle/>
          <a:p>
            <a:r>
              <a:rPr lang="en-US" dirty="0">
                <a:latin typeface="Mongolian Baiti" panose="03000500000000000000" pitchFamily="66" charset="0"/>
                <a:cs typeface="Mongolian Baiti" panose="03000500000000000000" pitchFamily="66" charset="0"/>
              </a:rPr>
              <a:t>Where I Still Want to Improve</a:t>
            </a:r>
          </a:p>
        </p:txBody>
      </p:sp>
      <p:sp>
        <p:nvSpPr>
          <p:cNvPr id="3" name="Content Placeholder 2"/>
          <p:cNvSpPr>
            <a:spLocks noGrp="1"/>
          </p:cNvSpPr>
          <p:nvPr>
            <p:ph idx="1"/>
          </p:nvPr>
        </p:nvSpPr>
        <p:spPr>
          <a:xfrm>
            <a:off x="838200" y="1825625"/>
            <a:ext cx="10515600" cy="4252958"/>
          </a:xfrm>
        </p:spPr>
        <p:txBody>
          <a:bodyPr/>
          <a:lstStyle/>
          <a:p>
            <a:r>
              <a:rPr lang="en-US" dirty="0">
                <a:latin typeface="Mongolian Baiti" panose="03000500000000000000" pitchFamily="66" charset="0"/>
                <a:cs typeface="Mongolian Baiti" panose="03000500000000000000" pitchFamily="66" charset="0"/>
              </a:rPr>
              <a:t>Reviews…</a:t>
            </a:r>
          </a:p>
          <a:p>
            <a:r>
              <a:rPr lang="en-US" dirty="0">
                <a:latin typeface="Mongolian Baiti" panose="03000500000000000000" pitchFamily="66" charset="0"/>
                <a:cs typeface="Mongolian Baiti" panose="03000500000000000000" pitchFamily="66" charset="0"/>
              </a:rPr>
              <a:t>Staying on target</a:t>
            </a:r>
          </a:p>
          <a:p>
            <a:r>
              <a:rPr lang="en-US" dirty="0">
                <a:latin typeface="Mongolian Baiti" panose="03000500000000000000" pitchFamily="66" charset="0"/>
                <a:cs typeface="Mongolian Baiti" panose="03000500000000000000" pitchFamily="66" charset="0"/>
              </a:rPr>
              <a:t>Embracing revisions</a:t>
            </a:r>
          </a:p>
          <a:p>
            <a:r>
              <a:rPr lang="en-US" dirty="0">
                <a:latin typeface="Mongolian Baiti" panose="03000500000000000000" pitchFamily="66" charset="0"/>
                <a:cs typeface="Mongolian Baiti" panose="03000500000000000000" pitchFamily="66" charset="0"/>
              </a:rPr>
              <a:t>Finding that 30 minutes</a:t>
            </a:r>
          </a:p>
        </p:txBody>
      </p:sp>
    </p:spTree>
    <p:extLst>
      <p:ext uri="{BB962C8B-B14F-4D97-AF65-F5344CB8AC3E}">
        <p14:creationId xmlns:p14="http://schemas.microsoft.com/office/powerpoint/2010/main" val="38901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latin typeface="Mongolian Baiti" panose="03000500000000000000" pitchFamily="66" charset="0"/>
                <a:cs typeface="Mongolian Baiti" panose="03000500000000000000" pitchFamily="66" charset="0"/>
                <a:hlinkClick r:id="rId2"/>
              </a:rPr>
              <a:t>Faculty Focus</a:t>
            </a:r>
            <a:endParaRPr lang="en-US" i="1" dirty="0">
              <a:latin typeface="Mongolian Baiti" panose="03000500000000000000" pitchFamily="66" charset="0"/>
              <a:cs typeface="Mongolian Baiti" panose="03000500000000000000" pitchFamily="66" charset="0"/>
            </a:endParaRPr>
          </a:p>
        </p:txBody>
      </p:sp>
      <p:sp>
        <p:nvSpPr>
          <p:cNvPr id="4" name="Subtitle 3">
            <a:extLst>
              <a:ext uri="{FF2B5EF4-FFF2-40B4-BE49-F238E27FC236}">
                <a16:creationId xmlns:a16="http://schemas.microsoft.com/office/drawing/2014/main" id="{CA29F89E-9D19-A7C5-F544-9FACD92F7D9E}"/>
              </a:ext>
            </a:extLst>
          </p:cNvPr>
          <p:cNvSpPr>
            <a:spLocks noGrp="1"/>
          </p:cNvSpPr>
          <p:nvPr>
            <p:ph type="subTitle" idx="1"/>
          </p:nvPr>
        </p:nvSpPr>
        <p:spPr/>
        <p:txBody>
          <a:bodyPr/>
          <a:lstStyle/>
          <a:p>
            <a:r>
              <a:rPr lang="en-US" dirty="0">
                <a:latin typeface="Mongolian Baiti" panose="03000500000000000000" pitchFamily="66" charset="0"/>
                <a:cs typeface="Mongolian Baiti" panose="03000500000000000000" pitchFamily="66" charset="0"/>
              </a:rPr>
              <a:t>A Potential Outlet for Your Teaching Ideas and Practices</a:t>
            </a:r>
          </a:p>
        </p:txBody>
      </p:sp>
    </p:spTree>
    <p:extLst>
      <p:ext uri="{BB962C8B-B14F-4D97-AF65-F5344CB8AC3E}">
        <p14:creationId xmlns:p14="http://schemas.microsoft.com/office/powerpoint/2010/main" val="186552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812"/>
            <a:ext cx="10515600" cy="805200"/>
          </a:xfrm>
        </p:spPr>
        <p:txBody>
          <a:bodyPr/>
          <a:lstStyle/>
          <a:p>
            <a:r>
              <a:rPr lang="en-US" dirty="0">
                <a:latin typeface="Mongolian Baiti" panose="03000500000000000000" pitchFamily="66" charset="0"/>
                <a:cs typeface="Mongolian Baiti" panose="03000500000000000000" pitchFamily="66" charset="0"/>
                <a:hlinkClick r:id="rId2"/>
              </a:rPr>
              <a:t>Submitting to </a:t>
            </a:r>
            <a:r>
              <a:rPr lang="en-US" i="1" dirty="0">
                <a:latin typeface="Mongolian Baiti" panose="03000500000000000000" pitchFamily="66" charset="0"/>
                <a:cs typeface="Mongolian Baiti" panose="03000500000000000000" pitchFamily="66" charset="0"/>
                <a:hlinkClick r:id="rId2"/>
              </a:rPr>
              <a:t>Faculty Focus</a:t>
            </a:r>
            <a:endParaRPr lang="en-US" i="1"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469233" y="1528012"/>
            <a:ext cx="11345778" cy="4550571"/>
          </a:xfrm>
        </p:spPr>
        <p:txBody>
          <a:bodyPr>
            <a:normAutofit fontScale="77500" lnSpcReduction="20000"/>
          </a:bodyPr>
          <a:lstStyle/>
          <a:p>
            <a:pPr fontAlgn="base"/>
            <a:r>
              <a:rPr lang="en-US" dirty="0">
                <a:latin typeface="Mongolian Baiti" panose="03000500000000000000" pitchFamily="66" charset="0"/>
                <a:cs typeface="Mongolian Baiti" panose="03000500000000000000" pitchFamily="66" charset="0"/>
              </a:rPr>
              <a:t>Please send us your best strategies regarding course design, active learning, class participation, assignments and activities, online teaching, diversity and inclusion, grading and feedback, teaching with technology, and other topics of interest to today’s college faculty. </a:t>
            </a:r>
          </a:p>
          <a:p>
            <a:pPr fontAlgn="base"/>
            <a:endParaRPr lang="en-US" dirty="0">
              <a:latin typeface="Mongolian Baiti" panose="03000500000000000000" pitchFamily="66" charset="0"/>
              <a:cs typeface="Mongolian Baiti" panose="03000500000000000000" pitchFamily="66" charset="0"/>
            </a:endParaRPr>
          </a:p>
          <a:p>
            <a:pPr fontAlgn="base"/>
            <a:r>
              <a:rPr lang="en-US" dirty="0">
                <a:latin typeface="Mongolian Baiti" panose="03000500000000000000" pitchFamily="66" charset="0"/>
                <a:cs typeface="Mongolian Baiti" panose="03000500000000000000" pitchFamily="66" charset="0"/>
              </a:rPr>
              <a:t>Submissions should be approximately 900 to 1,300 words in length, not counting references.</a:t>
            </a:r>
          </a:p>
          <a:p>
            <a:pPr lvl="1" fontAlgn="base"/>
            <a:r>
              <a:rPr lang="en-US" dirty="0">
                <a:latin typeface="Mongolian Baiti" panose="03000500000000000000" pitchFamily="66" charset="0"/>
                <a:cs typeface="Mongolian Baiti" panose="03000500000000000000" pitchFamily="66" charset="0"/>
              </a:rPr>
              <a:t>Submissions should consist of no more than 25% theoretical information; the rest should be practical advice for teachers to use.</a:t>
            </a:r>
          </a:p>
          <a:p>
            <a:pPr lvl="1" fontAlgn="base"/>
            <a:r>
              <a:rPr lang="en-US" dirty="0">
                <a:latin typeface="Mongolian Baiti" panose="03000500000000000000" pitchFamily="66" charset="0"/>
                <a:cs typeface="Mongolian Baiti" panose="03000500000000000000" pitchFamily="66" charset="0"/>
              </a:rPr>
              <a:t>Due to the nature of online newsletters, authors are encouraged to adopt a more practical and informal tone than is expected in academic journals.</a:t>
            </a:r>
          </a:p>
          <a:p>
            <a:pPr lvl="1" fontAlgn="base"/>
            <a:r>
              <a:rPr lang="en-US" dirty="0">
                <a:latin typeface="Mongolian Baiti" panose="03000500000000000000" pitchFamily="66" charset="0"/>
                <a:cs typeface="Mongolian Baiti" panose="03000500000000000000" pitchFamily="66" charset="0"/>
              </a:rPr>
              <a:t>Articles should not have been registered for copyright or published elsewhere (either on paper or electronically) prior to publication here.</a:t>
            </a:r>
          </a:p>
          <a:p>
            <a:pPr lvl="1" fontAlgn="base"/>
            <a:r>
              <a:rPr lang="en-US" dirty="0">
                <a:latin typeface="Mongolian Baiti" panose="03000500000000000000" pitchFamily="66" charset="0"/>
                <a:cs typeface="Mongolian Baiti" panose="03000500000000000000" pitchFamily="66" charset="0"/>
              </a:rPr>
              <a:t>The review process takes 5-6 weeks. Please be patient.</a:t>
            </a:r>
          </a:p>
          <a:p>
            <a:pPr fontAlgn="base"/>
            <a:endParaRPr lang="en-US" dirty="0">
              <a:latin typeface="Mongolian Baiti" panose="03000500000000000000" pitchFamily="66" charset="0"/>
              <a:cs typeface="Mongolian Baiti" panose="03000500000000000000" pitchFamily="66" charset="0"/>
            </a:endParaRPr>
          </a:p>
          <a:p>
            <a:pPr fontAlgn="base"/>
            <a:r>
              <a:rPr lang="en-US" dirty="0">
                <a:latin typeface="Mongolian Baiti" panose="03000500000000000000" pitchFamily="66" charset="0"/>
                <a:cs typeface="Mongolian Baiti" panose="03000500000000000000" pitchFamily="66" charset="0"/>
              </a:rPr>
              <a:t>Once you’ve written your article, please send it as a Word doc to: </a:t>
            </a:r>
            <a:r>
              <a:rPr lang="en-US" dirty="0">
                <a:latin typeface="Mongolian Baiti" panose="03000500000000000000" pitchFamily="66" charset="0"/>
                <a:cs typeface="Mongolian Baiti" panose="03000500000000000000" pitchFamily="66" charset="0"/>
                <a:hlinkClick r:id="rId3"/>
              </a:rPr>
              <a:t>tierney.king@magnapubs.com</a:t>
            </a:r>
            <a:endParaRPr lang="en-US" dirty="0">
              <a:latin typeface="Mongolian Baiti" panose="03000500000000000000" pitchFamily="66" charset="0"/>
              <a:cs typeface="Mongolian Baiti" panose="03000500000000000000" pitchFamily="66" charset="0"/>
            </a:endParaRPr>
          </a:p>
          <a:p>
            <a:pPr fontAlgn="base"/>
            <a:r>
              <a:rPr lang="en-US" dirty="0">
                <a:latin typeface="Mongolian Baiti" panose="03000500000000000000" pitchFamily="66" charset="0"/>
                <a:cs typeface="Mongolian Baiti" panose="03000500000000000000" pitchFamily="66" charset="0"/>
              </a:rPr>
              <a:t>Please include a brief bio (not your entire CV) with your submission.</a:t>
            </a:r>
          </a:p>
        </p:txBody>
      </p:sp>
    </p:spTree>
    <p:extLst>
      <p:ext uri="{BB962C8B-B14F-4D97-AF65-F5344CB8AC3E}">
        <p14:creationId xmlns:p14="http://schemas.microsoft.com/office/powerpoint/2010/main" val="53695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2812"/>
            <a:ext cx="10515600" cy="805200"/>
          </a:xfrm>
        </p:spPr>
        <p:txBody>
          <a:bodyPr/>
          <a:lstStyle/>
          <a:p>
            <a:endParaRPr lang="en-US" i="1"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1360154" y="3071577"/>
            <a:ext cx="3489156" cy="673767"/>
          </a:xfrm>
        </p:spPr>
        <p:txBody>
          <a:bodyPr>
            <a:normAutofit/>
          </a:bodyPr>
          <a:lstStyle/>
          <a:p>
            <a:pPr marL="0" indent="0" fontAlgn="base">
              <a:buNone/>
            </a:pPr>
            <a:r>
              <a:rPr lang="en-US" dirty="0">
                <a:latin typeface="Mongolian Baiti" panose="03000500000000000000" pitchFamily="66" charset="0"/>
                <a:cs typeface="Mongolian Baiti" panose="03000500000000000000" pitchFamily="66" charset="0"/>
                <a:hlinkClick r:id="rId2"/>
              </a:rPr>
              <a:t>Just this past Monday!</a:t>
            </a:r>
            <a:endParaRPr lang="en-US" dirty="0">
              <a:latin typeface="Mongolian Baiti" panose="03000500000000000000" pitchFamily="66" charset="0"/>
              <a:cs typeface="Mongolian Baiti" panose="03000500000000000000" pitchFamily="66" charset="0"/>
            </a:endParaRPr>
          </a:p>
        </p:txBody>
      </p:sp>
      <p:pic>
        <p:nvPicPr>
          <p:cNvPr id="3074" name="Picture 2">
            <a:extLst>
              <a:ext uri="{FF2B5EF4-FFF2-40B4-BE49-F238E27FC236}">
                <a16:creationId xmlns:a16="http://schemas.microsoft.com/office/drawing/2014/main" id="{706247B5-432F-42C1-444D-5C5617DD20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185"/>
          <a:stretch/>
        </p:blipFill>
        <p:spPr bwMode="auto">
          <a:xfrm>
            <a:off x="5371264" y="221697"/>
            <a:ext cx="3989304" cy="646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24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5394"/>
            <a:ext cx="10515600" cy="985296"/>
          </a:xfrm>
        </p:spPr>
        <p:txBody>
          <a:bodyPr>
            <a:normAutofit fontScale="90000"/>
          </a:bodyPr>
          <a:lstStyle/>
          <a:p>
            <a:r>
              <a:rPr lang="en-US" dirty="0" err="1">
                <a:latin typeface="Mongolian Baiti" panose="03000500000000000000" pitchFamily="66" charset="0"/>
                <a:cs typeface="Mongolian Baiti" panose="03000500000000000000" pitchFamily="66" charset="0"/>
              </a:rPr>
              <a:t>Bem</a:t>
            </a:r>
            <a:r>
              <a:rPr lang="en-US" dirty="0">
                <a:latin typeface="Mongolian Baiti" panose="03000500000000000000" pitchFamily="66" charset="0"/>
                <a:cs typeface="Mongolian Baiti" panose="03000500000000000000" pitchFamily="66" charset="0"/>
              </a:rPr>
              <a:t> (1995): “End with a bang, not a whimper”</a:t>
            </a:r>
          </a:p>
        </p:txBody>
      </p:sp>
      <p:sp>
        <p:nvSpPr>
          <p:cNvPr id="3" name="Content Placeholder 2"/>
          <p:cNvSpPr>
            <a:spLocks noGrp="1"/>
          </p:cNvSpPr>
          <p:nvPr>
            <p:ph idx="1"/>
          </p:nvPr>
        </p:nvSpPr>
        <p:spPr>
          <a:xfrm>
            <a:off x="838200" y="1825625"/>
            <a:ext cx="10515600" cy="4235541"/>
          </a:xfrm>
        </p:spPr>
        <p:txBody>
          <a:bodyPr/>
          <a:lstStyle/>
          <a:p>
            <a:r>
              <a:rPr lang="en-US" dirty="0">
                <a:latin typeface="Mongolian Baiti" panose="03000500000000000000" pitchFamily="66" charset="0"/>
                <a:cs typeface="Mongolian Baiti" panose="03000500000000000000" pitchFamily="66" charset="0"/>
              </a:rPr>
              <a:t>Stick the landing and drop the mic!</a:t>
            </a:r>
          </a:p>
          <a:p>
            <a:r>
              <a:rPr lang="en-US" dirty="0">
                <a:latin typeface="Mongolian Baiti" panose="03000500000000000000" pitchFamily="66" charset="0"/>
                <a:cs typeface="Mongolian Baiti" panose="03000500000000000000" pitchFamily="66" charset="0"/>
              </a:rPr>
              <a:t>You should be writing</a:t>
            </a:r>
          </a:p>
          <a:p>
            <a:r>
              <a:rPr lang="en-US" dirty="0">
                <a:latin typeface="Mongolian Baiti" panose="03000500000000000000" pitchFamily="66" charset="0"/>
                <a:cs typeface="Mongolian Baiti" panose="03000500000000000000" pitchFamily="66" charset="0"/>
              </a:rPr>
              <a:t>You should want to be writing</a:t>
            </a:r>
          </a:p>
          <a:p>
            <a:r>
              <a:rPr lang="en-US" dirty="0">
                <a:latin typeface="Mongolian Baiti" panose="03000500000000000000" pitchFamily="66" charset="0"/>
                <a:cs typeface="Mongolian Baiti" panose="03000500000000000000" pitchFamily="66" charset="0"/>
              </a:rPr>
              <a:t>You should prioritize writing</a:t>
            </a:r>
          </a:p>
          <a:p>
            <a:r>
              <a:rPr lang="en-US" dirty="0">
                <a:latin typeface="Mongolian Baiti" panose="03000500000000000000" pitchFamily="66" charset="0"/>
                <a:cs typeface="Mongolian Baiti" panose="03000500000000000000" pitchFamily="66" charset="0"/>
              </a:rPr>
              <a:t>You should develop a plan that works for you</a:t>
            </a:r>
          </a:p>
          <a:p>
            <a:r>
              <a:rPr lang="en-US" dirty="0">
                <a:latin typeface="Mongolian Baiti" panose="03000500000000000000" pitchFamily="66" charset="0"/>
                <a:cs typeface="Mongolian Baiti" panose="03000500000000000000" pitchFamily="66" charset="0"/>
              </a:rPr>
              <a:t>Writing is awesome</a:t>
            </a:r>
          </a:p>
          <a:p>
            <a:r>
              <a:rPr lang="en-US" dirty="0">
                <a:latin typeface="Mongolian Baiti" panose="03000500000000000000" pitchFamily="66" charset="0"/>
                <a:cs typeface="Mongolian Baiti" panose="03000500000000000000" pitchFamily="66" charset="0"/>
              </a:rPr>
              <a:t>So…</a:t>
            </a:r>
          </a:p>
        </p:txBody>
      </p:sp>
    </p:spTree>
    <p:extLst>
      <p:ext uri="{BB962C8B-B14F-4D97-AF65-F5344CB8AC3E}">
        <p14:creationId xmlns:p14="http://schemas.microsoft.com/office/powerpoint/2010/main" val="34463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35627" y="722811"/>
            <a:ext cx="7160405" cy="5382565"/>
          </a:xfrm>
          <a:prstGeom prst="rect">
            <a:avLst/>
          </a:prstGeom>
        </p:spPr>
      </p:pic>
    </p:spTree>
    <p:extLst>
      <p:ext uri="{BB962C8B-B14F-4D97-AF65-F5344CB8AC3E}">
        <p14:creationId xmlns:p14="http://schemas.microsoft.com/office/powerpoint/2010/main" val="1205258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7969"/>
            <a:ext cx="10515600" cy="962721"/>
          </a:xfrm>
        </p:spPr>
        <p:txBody>
          <a:bodyPr/>
          <a:lstStyle/>
          <a:p>
            <a:r>
              <a:rPr lang="en-US" dirty="0">
                <a:latin typeface="Mongolian Baiti" panose="03000500000000000000" pitchFamily="66" charset="0"/>
                <a:cs typeface="Mongolian Baiti" panose="03000500000000000000" pitchFamily="66" charset="0"/>
              </a:rPr>
              <a:t>What Will You Take Away?</a:t>
            </a:r>
          </a:p>
        </p:txBody>
      </p:sp>
      <p:sp>
        <p:nvSpPr>
          <p:cNvPr id="3" name="Content Placeholder 2"/>
          <p:cNvSpPr>
            <a:spLocks noGrp="1"/>
          </p:cNvSpPr>
          <p:nvPr>
            <p:ph idx="1"/>
          </p:nvPr>
        </p:nvSpPr>
        <p:spPr>
          <a:xfrm>
            <a:off x="838200" y="1802167"/>
            <a:ext cx="10515600" cy="4225771"/>
          </a:xfrm>
        </p:spPr>
        <p:txBody>
          <a:bodyPr>
            <a:normAutofit/>
          </a:bodyPr>
          <a:lstStyle/>
          <a:p>
            <a:r>
              <a:rPr lang="en-US" sz="4000" dirty="0">
                <a:latin typeface="Mongolian Baiti" panose="03000500000000000000" pitchFamily="66" charset="0"/>
                <a:cs typeface="Mongolian Baiti" panose="03000500000000000000" pitchFamily="66" charset="0"/>
              </a:rPr>
              <a:t>What is one concrete take-away from our conversation today that you will use to write more consistently and successfully?</a:t>
            </a:r>
          </a:p>
        </p:txBody>
      </p:sp>
      <p:sp>
        <p:nvSpPr>
          <p:cNvPr id="7" name="TextBox 6"/>
          <p:cNvSpPr txBox="1"/>
          <p:nvPr/>
        </p:nvSpPr>
        <p:spPr>
          <a:xfrm>
            <a:off x="9763655" y="155736"/>
            <a:ext cx="1989574" cy="369332"/>
          </a:xfrm>
          <a:prstGeom prst="rect">
            <a:avLst/>
          </a:prstGeom>
          <a:solidFill>
            <a:schemeClr val="bg1"/>
          </a:solidFill>
          <a:ln w="38100">
            <a:solidFill>
              <a:schemeClr val="tx1"/>
            </a:solidFill>
          </a:ln>
        </p:spPr>
        <p:txBody>
          <a:bodyPr wrap="square" rtlCol="0">
            <a:spAutoFit/>
          </a:bodyPr>
          <a:lstStyle/>
          <a:p>
            <a:pPr algn="ctr"/>
            <a:r>
              <a:rPr lang="en-US" dirty="0"/>
              <a:t>#</a:t>
            </a:r>
            <a:r>
              <a:rPr lang="en-US" dirty="0" err="1"/>
              <a:t>ITeachAtKState</a:t>
            </a:r>
            <a:endParaRPr lang="en-US" dirty="0"/>
          </a:p>
        </p:txBody>
      </p:sp>
      <p:sp>
        <p:nvSpPr>
          <p:cNvPr id="8" name="TextBox 7"/>
          <p:cNvSpPr txBox="1"/>
          <p:nvPr/>
        </p:nvSpPr>
        <p:spPr>
          <a:xfrm>
            <a:off x="7562321" y="149090"/>
            <a:ext cx="1989574" cy="369332"/>
          </a:xfrm>
          <a:prstGeom prst="rect">
            <a:avLst/>
          </a:prstGeom>
          <a:solidFill>
            <a:schemeClr val="bg1"/>
          </a:solidFill>
          <a:ln w="38100">
            <a:solidFill>
              <a:schemeClr val="tx1"/>
            </a:solidFill>
          </a:ln>
        </p:spPr>
        <p:txBody>
          <a:bodyPr wrap="square" rtlCol="0">
            <a:spAutoFit/>
          </a:bodyPr>
          <a:lstStyle/>
          <a:p>
            <a:pPr algn="ctr"/>
            <a:r>
              <a:rPr lang="en-US" dirty="0"/>
              <a:t>saucier@ksu.edu</a:t>
            </a:r>
          </a:p>
        </p:txBody>
      </p:sp>
    </p:spTree>
    <p:extLst>
      <p:ext uri="{BB962C8B-B14F-4D97-AF65-F5344CB8AC3E}">
        <p14:creationId xmlns:p14="http://schemas.microsoft.com/office/powerpoint/2010/main" val="36529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77" y="699912"/>
            <a:ext cx="11237204" cy="1035402"/>
          </a:xfrm>
        </p:spPr>
        <p:txBody>
          <a:bodyPr>
            <a:normAutofit/>
          </a:bodyPr>
          <a:lstStyle/>
          <a:p>
            <a:r>
              <a:rPr lang="en-US" dirty="0">
                <a:latin typeface="Mongolian Baiti" panose="03000500000000000000" pitchFamily="66" charset="0"/>
                <a:cs typeface="Mongolian Baiti" panose="03000500000000000000" pitchFamily="66" charset="0"/>
              </a:rPr>
              <a:t>What Questions Do You Have?</a:t>
            </a:r>
          </a:p>
        </p:txBody>
      </p:sp>
      <p:sp>
        <p:nvSpPr>
          <p:cNvPr id="3" name="Content Placeholder 2"/>
          <p:cNvSpPr>
            <a:spLocks noGrp="1"/>
          </p:cNvSpPr>
          <p:nvPr>
            <p:ph idx="1"/>
          </p:nvPr>
        </p:nvSpPr>
        <p:spPr>
          <a:xfrm>
            <a:off x="506777" y="1735313"/>
            <a:ext cx="7835557" cy="4351338"/>
          </a:xfrm>
        </p:spPr>
        <p:txBody>
          <a:bodyPr>
            <a:normAutofit/>
          </a:bodyPr>
          <a:lstStyle/>
          <a:p>
            <a:r>
              <a:rPr lang="en-US" dirty="0">
                <a:latin typeface="Mongolian Baiti" panose="03000500000000000000" pitchFamily="66" charset="0"/>
                <a:cs typeface="Mongolian Baiti" panose="03000500000000000000" pitchFamily="66" charset="0"/>
              </a:rPr>
              <a:t>Further questions and/or a copy of this presentation or the syllabus for my 2017 writing seminar:</a:t>
            </a:r>
          </a:p>
          <a:p>
            <a:r>
              <a:rPr lang="en-US" dirty="0">
                <a:latin typeface="Mongolian Baiti" panose="03000500000000000000" pitchFamily="66" charset="0"/>
                <a:cs typeface="Mongolian Baiti" panose="03000500000000000000" pitchFamily="66" charset="0"/>
              </a:rPr>
              <a:t>Email Don Saucier at </a:t>
            </a:r>
            <a:r>
              <a:rPr lang="en-US" dirty="0">
                <a:latin typeface="Mongolian Baiti" panose="03000500000000000000" pitchFamily="66" charset="0"/>
                <a:cs typeface="Mongolian Baiti" panose="03000500000000000000" pitchFamily="66" charset="0"/>
                <a:hlinkClick r:id="rId3"/>
              </a:rPr>
              <a:t>saucier@ksu.edu</a:t>
            </a:r>
            <a:endParaRPr lang="en-US" dirty="0">
              <a:latin typeface="Mongolian Baiti" panose="03000500000000000000" pitchFamily="66" charset="0"/>
              <a:cs typeface="Mongolian Baiti" panose="03000500000000000000" pitchFamily="66" charset="0"/>
            </a:endParaRPr>
          </a:p>
          <a:p>
            <a:endParaRPr lang="en-US" dirty="0">
              <a:latin typeface="Mongolian Baiti" panose="03000500000000000000" pitchFamily="66" charset="0"/>
              <a:cs typeface="Mongolian Baiti" panose="03000500000000000000" pitchFamily="66" charset="0"/>
            </a:endParaRPr>
          </a:p>
          <a:p>
            <a:r>
              <a:rPr lang="en-US" dirty="0">
                <a:latin typeface="Mongolian Baiti" panose="03000500000000000000" pitchFamily="66" charset="0"/>
                <a:cs typeface="Mongolian Baiti" panose="03000500000000000000" pitchFamily="66" charset="0"/>
              </a:rPr>
              <a:t>Thank you!</a:t>
            </a:r>
          </a:p>
        </p:txBody>
      </p:sp>
      <p:pic>
        <p:nvPicPr>
          <p:cNvPr id="4" name="Picture 3">
            <a:extLst>
              <a:ext uri="{FF2B5EF4-FFF2-40B4-BE49-F238E27FC236}">
                <a16:creationId xmlns:a16="http://schemas.microsoft.com/office/drawing/2014/main" id="{D1C8539C-4AC7-4804-A66D-55E77B49BFB9}"/>
              </a:ext>
            </a:extLst>
          </p:cNvPr>
          <p:cNvPicPr>
            <a:picLocks noChangeAspect="1"/>
          </p:cNvPicPr>
          <p:nvPr/>
        </p:nvPicPr>
        <p:blipFill rotWithShape="1">
          <a:blip r:embed="rId4"/>
          <a:srcRect l="33164" t="34839" r="29001" b="39616"/>
          <a:stretch/>
        </p:blipFill>
        <p:spPr>
          <a:xfrm>
            <a:off x="8528627" y="4869619"/>
            <a:ext cx="3349337" cy="1747480"/>
          </a:xfrm>
          <a:prstGeom prst="rect">
            <a:avLst/>
          </a:prstGeom>
        </p:spPr>
      </p:pic>
      <p:sp>
        <p:nvSpPr>
          <p:cNvPr id="6" name="Rectangle 5">
            <a:extLst>
              <a:ext uri="{FF2B5EF4-FFF2-40B4-BE49-F238E27FC236}">
                <a16:creationId xmlns:a16="http://schemas.microsoft.com/office/drawing/2014/main" id="{2C1AD91E-C3C0-4AFE-AE48-C6407C8ADBAB}"/>
              </a:ext>
            </a:extLst>
          </p:cNvPr>
          <p:cNvSpPr/>
          <p:nvPr/>
        </p:nvSpPr>
        <p:spPr>
          <a:xfrm>
            <a:off x="8528626" y="4698367"/>
            <a:ext cx="3349337" cy="1918732"/>
          </a:xfrm>
          <a:prstGeom prst="rect">
            <a:avLst/>
          </a:prstGeom>
          <a:noFill/>
          <a:ln w="381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5"/>
          <a:srcRect t="10051" b="23908"/>
          <a:stretch/>
        </p:blipFill>
        <p:spPr>
          <a:xfrm>
            <a:off x="8634136" y="839951"/>
            <a:ext cx="3130773" cy="3680833"/>
          </a:xfrm>
          <a:prstGeom prst="rect">
            <a:avLst/>
          </a:prstGeom>
        </p:spPr>
      </p:pic>
      <p:sp>
        <p:nvSpPr>
          <p:cNvPr id="10" name="Rectangle 9"/>
          <p:cNvSpPr/>
          <p:nvPr/>
        </p:nvSpPr>
        <p:spPr>
          <a:xfrm>
            <a:off x="8534430" y="172418"/>
            <a:ext cx="1537620" cy="369332"/>
          </a:xfrm>
          <a:prstGeom prst="rect">
            <a:avLst/>
          </a:prstGeom>
          <a:solidFill>
            <a:schemeClr val="bg1"/>
          </a:solidFill>
          <a:ln>
            <a:noFill/>
          </a:ln>
        </p:spPr>
        <p:txBody>
          <a:bodyPr wrap="square">
            <a:spAutoFit/>
          </a:bodyPr>
          <a:lstStyle/>
          <a:p>
            <a:r>
              <a:rPr lang="en-US" dirty="0"/>
              <a:t>@</a:t>
            </a:r>
            <a:r>
              <a:rPr lang="en-US" dirty="0" err="1"/>
              <a:t>don_saucier</a:t>
            </a:r>
            <a:endParaRPr lang="en-US" dirty="0"/>
          </a:p>
        </p:txBody>
      </p:sp>
      <p:sp>
        <p:nvSpPr>
          <p:cNvPr id="5" name="Rectangle 4"/>
          <p:cNvSpPr/>
          <p:nvPr/>
        </p:nvSpPr>
        <p:spPr>
          <a:xfrm>
            <a:off x="4401638" y="6247767"/>
            <a:ext cx="3447482" cy="369332"/>
          </a:xfrm>
          <a:prstGeom prst="rect">
            <a:avLst/>
          </a:prstGeom>
          <a:solidFill>
            <a:schemeClr val="bg1"/>
          </a:solidFill>
        </p:spPr>
        <p:txBody>
          <a:bodyPr wrap="none">
            <a:spAutoFit/>
          </a:bodyPr>
          <a:lstStyle/>
          <a:p>
            <a:r>
              <a:rPr lang="en-US" dirty="0"/>
              <a:t>Please submit a Post-Event Survey!</a:t>
            </a:r>
          </a:p>
        </p:txBody>
      </p:sp>
      <p:sp>
        <p:nvSpPr>
          <p:cNvPr id="11" name="TextBox 10">
            <a:extLst>
              <a:ext uri="{FF2B5EF4-FFF2-40B4-BE49-F238E27FC236}">
                <a16:creationId xmlns:a16="http://schemas.microsoft.com/office/drawing/2014/main" id="{F56F847A-32C3-4EE4-A980-C629C50F91D6}"/>
              </a:ext>
            </a:extLst>
          </p:cNvPr>
          <p:cNvSpPr txBox="1"/>
          <p:nvPr/>
        </p:nvSpPr>
        <p:spPr>
          <a:xfrm>
            <a:off x="10245012" y="172418"/>
            <a:ext cx="1728742" cy="369332"/>
          </a:xfrm>
          <a:prstGeom prst="rect">
            <a:avLst/>
          </a:prstGeom>
          <a:solidFill>
            <a:schemeClr val="bg1"/>
          </a:solidFill>
        </p:spPr>
        <p:txBody>
          <a:bodyPr wrap="square" rtlCol="0">
            <a:spAutoFit/>
          </a:bodyPr>
          <a:lstStyle/>
          <a:p>
            <a:pPr algn="ctr"/>
            <a:r>
              <a:rPr lang="en-US" dirty="0"/>
              <a:t>#</a:t>
            </a:r>
            <a:r>
              <a:rPr lang="en-US" dirty="0" err="1"/>
              <a:t>ITeachAtKState</a:t>
            </a:r>
            <a:endParaRPr lang="en-US" dirty="0"/>
          </a:p>
        </p:txBody>
      </p:sp>
    </p:spTree>
    <p:extLst>
      <p:ext uri="{BB962C8B-B14F-4D97-AF65-F5344CB8AC3E}">
        <p14:creationId xmlns:p14="http://schemas.microsoft.com/office/powerpoint/2010/main" val="24604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B6A35-34D9-4485-9E60-7838CB53CB71}"/>
              </a:ext>
            </a:extLst>
          </p:cNvPr>
          <p:cNvPicPr>
            <a:picLocks noChangeAspect="1"/>
          </p:cNvPicPr>
          <p:nvPr/>
        </p:nvPicPr>
        <p:blipFill>
          <a:blip r:embed="rId2"/>
          <a:stretch>
            <a:fillRect/>
          </a:stretch>
        </p:blipFill>
        <p:spPr>
          <a:xfrm>
            <a:off x="1301262" y="748194"/>
            <a:ext cx="9372600" cy="5264764"/>
          </a:xfrm>
          <a:prstGeom prst="rect">
            <a:avLst/>
          </a:prstGeom>
        </p:spPr>
      </p:pic>
    </p:spTree>
    <p:extLst>
      <p:ext uri="{BB962C8B-B14F-4D97-AF65-F5344CB8AC3E}">
        <p14:creationId xmlns:p14="http://schemas.microsoft.com/office/powerpoint/2010/main" val="386220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ongolian Baiti" panose="03000500000000000000" pitchFamily="66" charset="0"/>
                <a:cs typeface="Mongolian Baiti" panose="03000500000000000000" pitchFamily="66" charset="0"/>
              </a:rPr>
              <a:t>Why </a:t>
            </a:r>
            <a:r>
              <a:rPr lang="en-US" u="sng" dirty="0">
                <a:latin typeface="Mongolian Baiti" panose="03000500000000000000" pitchFamily="66" charset="0"/>
                <a:cs typeface="Mongolian Baiti" panose="03000500000000000000" pitchFamily="66" charset="0"/>
              </a:rPr>
              <a:t>Should</a:t>
            </a:r>
            <a:r>
              <a:rPr lang="en-US" dirty="0">
                <a:latin typeface="Mongolian Baiti" panose="03000500000000000000" pitchFamily="66" charset="0"/>
                <a:cs typeface="Mongolian Baiti" panose="03000500000000000000" pitchFamily="66" charset="0"/>
              </a:rPr>
              <a:t> We Write (More)?</a:t>
            </a:r>
          </a:p>
        </p:txBody>
      </p:sp>
      <p:sp>
        <p:nvSpPr>
          <p:cNvPr id="4" name="Subtitle 3">
            <a:extLst>
              <a:ext uri="{FF2B5EF4-FFF2-40B4-BE49-F238E27FC236}">
                <a16:creationId xmlns:a16="http://schemas.microsoft.com/office/drawing/2014/main" id="{E98F1155-EBDA-1674-7209-14382DC8F1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199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ongolian Baiti" panose="03000500000000000000" pitchFamily="66" charset="0"/>
                <a:cs typeface="Mongolian Baiti" panose="03000500000000000000" pitchFamily="66" charset="0"/>
              </a:rPr>
              <a:t>Why </a:t>
            </a:r>
            <a:r>
              <a:rPr lang="en-US" u="sng" dirty="0">
                <a:latin typeface="Mongolian Baiti" panose="03000500000000000000" pitchFamily="66" charset="0"/>
                <a:cs typeface="Mongolian Baiti" panose="03000500000000000000" pitchFamily="66" charset="0"/>
              </a:rPr>
              <a:t>Don’t</a:t>
            </a:r>
            <a:r>
              <a:rPr lang="en-US" dirty="0">
                <a:latin typeface="Mongolian Baiti" panose="03000500000000000000" pitchFamily="66" charset="0"/>
                <a:cs typeface="Mongolian Baiti" panose="03000500000000000000" pitchFamily="66" charset="0"/>
              </a:rPr>
              <a:t> We Write (More)?</a:t>
            </a:r>
          </a:p>
        </p:txBody>
      </p:sp>
      <p:sp>
        <p:nvSpPr>
          <p:cNvPr id="4" name="Subtitle 3">
            <a:extLst>
              <a:ext uri="{FF2B5EF4-FFF2-40B4-BE49-F238E27FC236}">
                <a16:creationId xmlns:a16="http://schemas.microsoft.com/office/drawing/2014/main" id="{CA29F89E-9D19-A7C5-F544-9FACD92F7D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1141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29877" y="1335518"/>
            <a:ext cx="6565759" cy="3671911"/>
          </a:xfrm>
          <a:prstGeom prst="rect">
            <a:avLst/>
          </a:prstGeom>
        </p:spPr>
      </p:pic>
    </p:spTree>
    <p:extLst>
      <p:ext uri="{BB962C8B-B14F-4D97-AF65-F5344CB8AC3E}">
        <p14:creationId xmlns:p14="http://schemas.microsoft.com/office/powerpoint/2010/main" val="69725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38500" y="733425"/>
            <a:ext cx="5715000" cy="5295900"/>
          </a:xfrm>
          <a:prstGeom prst="rect">
            <a:avLst/>
          </a:prstGeom>
        </p:spPr>
      </p:pic>
    </p:spTree>
    <p:extLst>
      <p:ext uri="{BB962C8B-B14F-4D97-AF65-F5344CB8AC3E}">
        <p14:creationId xmlns:p14="http://schemas.microsoft.com/office/powerpoint/2010/main" val="41647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17" b="3272"/>
          <a:stretch/>
        </p:blipFill>
        <p:spPr>
          <a:xfrm>
            <a:off x="20" y="10"/>
            <a:ext cx="12191980" cy="6857990"/>
          </a:xfrm>
          <a:prstGeom prst="rect">
            <a:avLst/>
          </a:prstGeom>
        </p:spPr>
      </p:pic>
    </p:spTree>
    <p:extLst>
      <p:ext uri="{BB962C8B-B14F-4D97-AF65-F5344CB8AC3E}">
        <p14:creationId xmlns:p14="http://schemas.microsoft.com/office/powerpoint/2010/main" val="19439508"/>
      </p:ext>
    </p:extLst>
  </p:cSld>
  <p:clrMapOvr>
    <a:masterClrMapping/>
  </p:clrMapOvr>
</p:sld>
</file>

<file path=ppt/theme/theme1.xml><?xml version="1.0" encoding="utf-8"?>
<a:theme xmlns:a="http://schemas.openxmlformats.org/drawingml/2006/main" name="K-Stat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Trickle-Down Engagement (Teaching Preconference presentation, January 2017)</Template>
  <TotalTime>2073</TotalTime>
  <Words>1415</Words>
  <Application>Microsoft Macintosh PowerPoint</Application>
  <PresentationFormat>Widescreen</PresentationFormat>
  <Paragraphs>153</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Mongolian Baiti</vt:lpstr>
      <vt:lpstr>K-State Theme</vt:lpstr>
      <vt:lpstr>You Should Be Writing! Tips for Consistency and Success</vt:lpstr>
      <vt:lpstr>PowerPoint Presentation</vt:lpstr>
      <vt:lpstr>PowerPoint Presentation</vt:lpstr>
      <vt:lpstr>PowerPoint Presentation</vt:lpstr>
      <vt:lpstr>Why Should We Write (More)?</vt:lpstr>
      <vt:lpstr>Why Don’t We Write (More)?</vt:lpstr>
      <vt:lpstr>PowerPoint Presentation</vt:lpstr>
      <vt:lpstr>PowerPoint Presentation</vt:lpstr>
      <vt:lpstr>PowerPoint Presentation</vt:lpstr>
      <vt:lpstr>PowerPoint Presentation</vt:lpstr>
      <vt:lpstr>PowerPoint Presentation</vt:lpstr>
      <vt:lpstr>PowerPoint Presentation</vt:lpstr>
      <vt:lpstr>Our Goals</vt:lpstr>
      <vt:lpstr>How to Write a Lot (Silvia, 2007)</vt:lpstr>
      <vt:lpstr>Silvia’s Top Fundamental Recommendations</vt:lpstr>
      <vt:lpstr>Silvia’s Top Surprising Recommendations</vt:lpstr>
      <vt:lpstr>My Reservations</vt:lpstr>
      <vt:lpstr>My Additional Recommendations</vt:lpstr>
      <vt:lpstr>My Additional Recommendations</vt:lpstr>
      <vt:lpstr>Designing a Writing Seminar</vt:lpstr>
      <vt:lpstr>Course Description</vt:lpstr>
      <vt:lpstr>Student Learning Outcomes</vt:lpstr>
      <vt:lpstr>Student Learning Outcomes</vt:lpstr>
      <vt:lpstr>Topic Schedule</vt:lpstr>
      <vt:lpstr>A Key Outcome: Developing Personal Strategies</vt:lpstr>
      <vt:lpstr>What I Record(ed) in My Spreadsheet</vt:lpstr>
      <vt:lpstr>The Next ~6 Months</vt:lpstr>
      <vt:lpstr>My Lab’s Progress in the Next ~6 Months</vt:lpstr>
      <vt:lpstr>My Publication Record</vt:lpstr>
      <vt:lpstr>Where I Still Want to Improve</vt:lpstr>
      <vt:lpstr>Faculty Focus</vt:lpstr>
      <vt:lpstr>Submitting to Faculty Focus</vt:lpstr>
      <vt:lpstr>PowerPoint Presentation</vt:lpstr>
      <vt:lpstr>Bem (1995): “End with a bang, not a whimper”</vt:lpstr>
      <vt:lpstr>PowerPoint Presentation</vt:lpstr>
      <vt:lpstr>What Will You Take Away?</vt:lpstr>
      <vt:lpstr>What Questions Do You Have?</vt:lpstr>
    </vt:vector>
  </TitlesOfParts>
  <Company>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Whys and Hows of Undergraduates Getting Involved in Research</dc:title>
  <dc:creator>Donald Saucier</dc:creator>
  <cp:lastModifiedBy>Donald Saucier</cp:lastModifiedBy>
  <cp:revision>42</cp:revision>
  <dcterms:created xsi:type="dcterms:W3CDTF">2017-09-16T19:09:25Z</dcterms:created>
  <dcterms:modified xsi:type="dcterms:W3CDTF">2022-11-30T17:51:32Z</dcterms:modified>
</cp:coreProperties>
</file>