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437" r:id="rId2"/>
    <p:sldId id="256" r:id="rId3"/>
    <p:sldId id="496" r:id="rId4"/>
    <p:sldId id="490" r:id="rId5"/>
    <p:sldId id="497" r:id="rId6"/>
    <p:sldId id="509" r:id="rId7"/>
    <p:sldId id="498" r:id="rId8"/>
    <p:sldId id="499" r:id="rId9"/>
    <p:sldId id="448" r:id="rId10"/>
    <p:sldId id="463" r:id="rId11"/>
    <p:sldId id="500" r:id="rId12"/>
    <p:sldId id="460" r:id="rId13"/>
    <p:sldId id="501" r:id="rId14"/>
    <p:sldId id="394" r:id="rId15"/>
    <p:sldId id="506" r:id="rId16"/>
    <p:sldId id="510" r:id="rId17"/>
    <p:sldId id="502" r:id="rId18"/>
    <p:sldId id="505" r:id="rId19"/>
    <p:sldId id="511" r:id="rId20"/>
    <p:sldId id="503" r:id="rId21"/>
    <p:sldId id="507" r:id="rId22"/>
    <p:sldId id="504" r:id="rId23"/>
    <p:sldId id="508" r:id="rId24"/>
    <p:sldId id="512" r:id="rId25"/>
    <p:sldId id="464" r:id="rId26"/>
    <p:sldId id="465" r:id="rId27"/>
    <p:sldId id="403" r:id="rId28"/>
    <p:sldId id="471" r:id="rId29"/>
    <p:sldId id="488" r:id="rId30"/>
    <p:sldId id="487" r:id="rId31"/>
    <p:sldId id="495" r:id="rId32"/>
    <p:sldId id="493" r:id="rId33"/>
    <p:sldId id="442" r:id="rId34"/>
    <p:sldId id="494" r:id="rId35"/>
    <p:sldId id="492" r:id="rId36"/>
    <p:sldId id="491" r:id="rId37"/>
    <p:sldId id="486" r:id="rId38"/>
    <p:sldId id="489" r:id="rId39"/>
    <p:sldId id="461" r:id="rId4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37" autoAdjust="0"/>
    <p:restoredTop sz="92817" autoAdjust="0"/>
  </p:normalViewPr>
  <p:slideViewPr>
    <p:cSldViewPr snapToGrid="0">
      <p:cViewPr varScale="1">
        <p:scale>
          <a:sx n="102" d="100"/>
          <a:sy n="102" d="100"/>
        </p:scale>
        <p:origin x="208" y="440"/>
      </p:cViewPr>
      <p:guideLst/>
    </p:cSldViewPr>
  </p:slideViewPr>
  <p:outlineViewPr>
    <p:cViewPr>
      <p:scale>
        <a:sx n="33" d="100"/>
        <a:sy n="33" d="100"/>
      </p:scale>
      <p:origin x="0" y="-145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8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610658F-C75B-49FA-BA2F-286C734A2EC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2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8" y="8842032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AA810EA-C4A3-4A40-A69A-F913B5B1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6" y="2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2476F-BB62-4AFF-BC15-168155E1302D}" type="datetimeFigureOut">
              <a:rPr lang="en-US" smtClean="0"/>
              <a:t>1/23/25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65225"/>
            <a:ext cx="5580062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6" y="4479926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8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6" y="8842378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6F08F-1F17-46D5-9997-6E3A5FEF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6F08F-1F17-46D5-9997-6E3A5FEFE4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sense</a:t>
            </a:r>
            <a:r>
              <a:rPr lang="en-US" baseline="0" dirty="0"/>
              <a:t> and is clear,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8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1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ew 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6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6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1F97-4628-44EB-A564-2A4489607985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ew 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1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su.zoom.us/j/9171705764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aSOAfh2Mfs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aucier@ks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channel/UCOxR-jBJYs36WfizQtPGcww/video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qFeLDMRiaE" TargetMode="External"/><Relationship Id="rId3" Type="http://schemas.openxmlformats.org/officeDocument/2006/relationships/hyperlink" Target="https://youtu.be/kKkKgWpgkCc" TargetMode="External"/><Relationship Id="rId7" Type="http://schemas.openxmlformats.org/officeDocument/2006/relationships/hyperlink" Target="https://youtu.be/j0nIQyB_UEo" TargetMode="External"/><Relationship Id="rId2" Type="http://schemas.openxmlformats.org/officeDocument/2006/relationships/hyperlink" Target="https://youtu.be/Jx4gfJsUpr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hyv79tA7Q1g" TargetMode="External"/><Relationship Id="rId5" Type="http://schemas.openxmlformats.org/officeDocument/2006/relationships/hyperlink" Target="https://youtu.be/yu8hWJRH5Vw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IY6DraOu-_0" TargetMode="External"/><Relationship Id="rId9" Type="http://schemas.openxmlformats.org/officeDocument/2006/relationships/hyperlink" Target="https://youtu.be/VSA5QpKzD9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DQgJuX-XW0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IUMRsguZjC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DQz_weKvUQ" TargetMode="External"/><Relationship Id="rId5" Type="http://schemas.openxmlformats.org/officeDocument/2006/relationships/hyperlink" Target="https://youtu.be/Z_0cDMdz1ac" TargetMode="External"/><Relationship Id="rId4" Type="http://schemas.openxmlformats.org/officeDocument/2006/relationships/hyperlink" Target="https://youtu.be/7aABVHI7K7o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vkAkWd-kdw4" TargetMode="External"/><Relationship Id="rId3" Type="http://schemas.openxmlformats.org/officeDocument/2006/relationships/hyperlink" Target="https://youtu.be/kS4VLdo4RYQ" TargetMode="External"/><Relationship Id="rId7" Type="http://schemas.openxmlformats.org/officeDocument/2006/relationships/hyperlink" Target="https://youtu.be/1Rp-dpf5fYc" TargetMode="External"/><Relationship Id="rId2" Type="http://schemas.openxmlformats.org/officeDocument/2006/relationships/hyperlink" Target="https://youtu.be/Y7m7lzxtMX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pPySF0pY8A" TargetMode="External"/><Relationship Id="rId5" Type="http://schemas.openxmlformats.org/officeDocument/2006/relationships/hyperlink" Target="https://youtu.be/UDaCV67yJUE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YPbfy_isqM8" TargetMode="External"/><Relationship Id="rId9" Type="http://schemas.openxmlformats.org/officeDocument/2006/relationships/hyperlink" Target="https://youtu.be/L9j_BXJBzGo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k1c1PHBORM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GvaVu-STdv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46ZmLOKXiA8" TargetMode="External"/><Relationship Id="rId5" Type="http://schemas.openxmlformats.org/officeDocument/2006/relationships/hyperlink" Target="https://youtu.be/S-y1q_SzUbs" TargetMode="External"/><Relationship Id="rId4" Type="http://schemas.openxmlformats.org/officeDocument/2006/relationships/hyperlink" Target="https://youtu.be/uhqEE-Q_low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etAysXPGY8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eKAShTWsJd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vNAI6oUTVO0" TargetMode="External"/><Relationship Id="rId5" Type="http://schemas.openxmlformats.org/officeDocument/2006/relationships/hyperlink" Target="https://youtu.be/evq1f802H_I" TargetMode="External"/><Relationship Id="rId4" Type="http://schemas.openxmlformats.org/officeDocument/2006/relationships/hyperlink" Target="https://youtu.be/W78gOAl2ZfM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zdaPhYVdo0" TargetMode="External"/><Relationship Id="rId3" Type="http://schemas.openxmlformats.org/officeDocument/2006/relationships/hyperlink" Target="https://youtu.be/TMKnSDeY1dk" TargetMode="External"/><Relationship Id="rId7" Type="http://schemas.openxmlformats.org/officeDocument/2006/relationships/hyperlink" Target="https://youtu.be/khuPobYIF8A" TargetMode="External"/><Relationship Id="rId2" Type="http://schemas.openxmlformats.org/officeDocument/2006/relationships/hyperlink" Target="https://youtu.be/mYJoSdKZT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U5Hdpl0-3k" TargetMode="External"/><Relationship Id="rId5" Type="http://schemas.openxmlformats.org/officeDocument/2006/relationships/hyperlink" Target="https://youtu.be/84stu6s3XmI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A6P-OpqukRY" TargetMode="External"/><Relationship Id="rId9" Type="http://schemas.openxmlformats.org/officeDocument/2006/relationships/hyperlink" Target="https://youtu.be/NeS7gPMS90A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SW46tML33g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ck29K8I9U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SO9A2P-vTE" TargetMode="External"/><Relationship Id="rId5" Type="http://schemas.openxmlformats.org/officeDocument/2006/relationships/hyperlink" Target="https://youtu.be/W6k3dRGsU78" TargetMode="External"/><Relationship Id="rId4" Type="http://schemas.openxmlformats.org/officeDocument/2006/relationships/hyperlink" Target="https://youtu.be/kfvpYv7EPY8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hqhpfD_gvQ" TargetMode="External"/><Relationship Id="rId3" Type="http://schemas.openxmlformats.org/officeDocument/2006/relationships/hyperlink" Target="https://youtu.be/8Ak8kQxdrrI" TargetMode="External"/><Relationship Id="rId7" Type="http://schemas.openxmlformats.org/officeDocument/2006/relationships/hyperlink" Target="https://youtu.be/0jUe-40txgU" TargetMode="External"/><Relationship Id="rId2" Type="http://schemas.openxmlformats.org/officeDocument/2006/relationships/hyperlink" Target="https://youtu.be/IaW1BTDz1z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Zn6hTFcyf-Y" TargetMode="External"/><Relationship Id="rId5" Type="http://schemas.openxmlformats.org/officeDocument/2006/relationships/hyperlink" Target="https://youtu.be/ZwRla2jVZc0" TargetMode="External"/><Relationship Id="rId4" Type="http://schemas.openxmlformats.org/officeDocument/2006/relationships/hyperlink" Target="https://youtu.be/MACr5zUPHK8" TargetMode="External"/><Relationship Id="rId9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U5Hdpl0-3k" TargetMode="External"/><Relationship Id="rId3" Type="http://schemas.openxmlformats.org/officeDocument/2006/relationships/hyperlink" Target="https://youtu.be/0lOB1Kkb6gc" TargetMode="External"/><Relationship Id="rId7" Type="http://schemas.openxmlformats.org/officeDocument/2006/relationships/hyperlink" Target="https://youtu.be/sn2f-bP5unA" TargetMode="External"/><Relationship Id="rId2" Type="http://schemas.openxmlformats.org/officeDocument/2006/relationships/hyperlink" Target="https://youtu.be/34Yo7YLZp1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8H2SAgW54PU" TargetMode="External"/><Relationship Id="rId5" Type="http://schemas.openxmlformats.org/officeDocument/2006/relationships/hyperlink" Target="https://youtu.be/vNAI6oUTVO0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Y7m7lzxtMX4" TargetMode="External"/><Relationship Id="rId9" Type="http://schemas.openxmlformats.org/officeDocument/2006/relationships/hyperlink" Target="https://youtu.be/khuPobYIF8A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V0I9Ut6CPaI" TargetMode="External"/><Relationship Id="rId3" Type="http://schemas.openxmlformats.org/officeDocument/2006/relationships/hyperlink" Target="https://youtu.be/sTxY43G9-QA" TargetMode="External"/><Relationship Id="rId7" Type="http://schemas.openxmlformats.org/officeDocument/2006/relationships/hyperlink" Target="https://youtu.be/_qmsvsvJf8Y" TargetMode="External"/><Relationship Id="rId2" Type="http://schemas.openxmlformats.org/officeDocument/2006/relationships/hyperlink" Target="https://youtu.be/x6lDU0PWt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U2bBea_vuM" TargetMode="External"/><Relationship Id="rId5" Type="http://schemas.openxmlformats.org/officeDocument/2006/relationships/hyperlink" Target="https://youtu.be/Wy7VSSkxM9k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w6Sw7DpUZHU" TargetMode="External"/><Relationship Id="rId9" Type="http://schemas.openxmlformats.org/officeDocument/2006/relationships/hyperlink" Target="https://youtu.be/sL161phKfJA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nZZxbmLqx8" TargetMode="External"/><Relationship Id="rId7" Type="http://schemas.openxmlformats.org/officeDocument/2006/relationships/hyperlink" Target="https://youtu.be/sUTmeFfiHLE" TargetMode="External"/><Relationship Id="rId2" Type="http://schemas.openxmlformats.org/officeDocument/2006/relationships/hyperlink" Target="https://youtu.be/-79FHyNd1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PYQB4RUUpA" TargetMode="External"/><Relationship Id="rId5" Type="http://schemas.openxmlformats.org/officeDocument/2006/relationships/hyperlink" Target="https://youtu.be/VPtUGfGc2aM" TargetMode="External"/><Relationship Id="rId4" Type="http://schemas.openxmlformats.org/officeDocument/2006/relationships/hyperlink" Target="https://youtu.be/AUFXLdzby4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" y="815630"/>
            <a:ext cx="11567160" cy="1740780"/>
          </a:xfrm>
        </p:spPr>
        <p:txBody>
          <a:bodyPr>
            <a:no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Welcome to the TLC Professional Development Series!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685" y="2929897"/>
            <a:ext cx="10726057" cy="28696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Every Wednesday from 12 noon to 1PM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Zoom link: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https://ksu.zoom.us/j/91717057640</a:t>
            </a:r>
            <a:endParaRPr lang="en-US" sz="3200" dirty="0">
              <a:highlight>
                <a:srgbClr val="FFFF00"/>
              </a:highlight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All events recorded and archived on Canvas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TLC Professional Development Certificates and Fellows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8582" y="6264103"/>
            <a:ext cx="4174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TLC Professional Development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0C728-2219-A4A0-D142-C3BD47BADE90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81E45-8C2E-A788-98A6-23535A101A38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9939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Optimize Your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CC26F-0299-629E-36C6-D37EE99F25DA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5A434-0F76-57DD-C4F3-4EAC105E3168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4419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ABB34-0153-BBE5-1C99-7B3B37D6A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A5A2-8BF6-CBF1-448C-030B8303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Optimize Your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55DAD-4CA0-2694-B5C6-9C5913F9C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Embrace your Excite-Nerve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Treat the classroom as the Oasis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Engage yourself first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0BF0F-50A9-C5C2-E601-C6184692597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7CCDD-F55F-6DEA-7703-629C4C7EB14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4751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688622"/>
            <a:ext cx="11147425" cy="1002066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Trickle Down Engagement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6753" y="1889303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Teacher Engagement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6753" y="3381539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Student Engagement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6753" y="4873776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Student Learning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90654" y="2474078"/>
            <a:ext cx="0" cy="907461"/>
          </a:xfrm>
          <a:prstGeom prst="straightConnector1">
            <a:avLst/>
          </a:prstGeom>
          <a:ln w="38100">
            <a:headEnd type="none" w="med" len="med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90654" y="3966314"/>
            <a:ext cx="0" cy="907461"/>
          </a:xfrm>
          <a:prstGeom prst="straightConnector1">
            <a:avLst/>
          </a:prstGeom>
          <a:ln w="38100">
            <a:headEnd type="none" w="med" len="med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34500C-E488-B288-9418-B5F1D43A029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2756A-4EED-05A9-35CE-A9861A2A141D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6C05FC-1A66-1D0B-47F2-6761A00EE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4" t="34839" r="29001" b="39616"/>
          <a:stretch/>
        </p:blipFill>
        <p:spPr>
          <a:xfrm>
            <a:off x="9009724" y="5086985"/>
            <a:ext cx="2964030" cy="1546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52545F-AB2C-6E2C-4F9C-34AF6ECFA3D3}"/>
              </a:ext>
            </a:extLst>
          </p:cNvPr>
          <p:cNvSpPr/>
          <p:nvPr/>
        </p:nvSpPr>
        <p:spPr>
          <a:xfrm>
            <a:off x="8998676" y="5086985"/>
            <a:ext cx="2964031" cy="154645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5E612-4EC6-6CB6-3458-49090CBAC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69CB-3E3A-4326-4813-8C732B4B1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Optimize Your Students’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CCBB0-1141-7B0E-EC9A-3E6B60701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F162D-C286-91D9-9B8C-D258DB52908D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D8403-E33D-F7FA-BA83-2E0286C3CEC3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9386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Optimize Your Students’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433724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Bring PEACE to the Classroom</a:t>
            </a:r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reparation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xpertise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uthenticity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aring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ngagement</a:t>
            </a:r>
          </a:p>
        </p:txBody>
      </p:sp>
      <p:pic>
        <p:nvPicPr>
          <p:cNvPr id="5" name="Picture 4" descr="mage may contain: one or more people, outdoor and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124" y="1690690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71507-EAD8-4A01-3CEB-0ED201556F9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63038-2416-3B37-7593-1FD27C25C59D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4658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A2C08-8497-B397-0187-46827C997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9E4F-A0A7-C6BA-6653-35E25BEB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Optimize Your Students’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C4070-F6F6-0A6C-F353-7434AE8C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Start strong</a:t>
            </a:r>
          </a:p>
          <a:p>
            <a:pPr lvl="1"/>
            <a:endParaRPr lang="en-US" sz="32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pPr lvl="1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Gratitude</a:t>
            </a:r>
          </a:p>
          <a:p>
            <a:pPr lvl="1"/>
            <a:endParaRPr lang="en-US" sz="32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pPr lvl="1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Interactive announcements and/or review</a:t>
            </a:r>
          </a:p>
          <a:p>
            <a:pPr lvl="2"/>
            <a:r>
              <a:rPr lang="en-US" sz="2800" dirty="0">
                <a:latin typeface="Mongolian Baiti" charset="-122"/>
                <a:ea typeface="Mongolian Baiti" charset="-122"/>
                <a:cs typeface="Mongolian Baiti" charset="-122"/>
              </a:rPr>
              <a:t>Prime thinking and participation</a:t>
            </a:r>
          </a:p>
          <a:p>
            <a:pPr lvl="1"/>
            <a:endParaRPr lang="en-US" sz="32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pPr lvl="1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Engagement trigger/hook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98CAA-67AF-7221-8742-7B40F7E73BD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6EE8E-4976-6E2E-A450-9B315453D63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0898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8CA3D-95AD-87F5-46E6-CAA73606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885D-1E61-B578-E8A7-D4856940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Optimize Your Students’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5334-85A8-CC55-8421-B172F3391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Empathize with the student experience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Make the classroom the Oasis for them, too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536C4-1FF0-E71F-737F-7C2C990C008D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E44FA-449A-0B29-885F-F485476E2AA7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2378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E9651-E4DB-05A0-7391-6818664EF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68F0-0932-FE1B-284A-C23F1AEE4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Streamline the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8AEEE-8102-479E-B272-EDECA4AC6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06266-AD1D-675E-2DEC-72149DA82C00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158C8-4CCD-844C-D2DE-0F3D6E60984F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7286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05681-5212-9CF0-8ABD-2AE708AFA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6B67-86F6-315E-4BAE-05F00B4F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sz="4400" dirty="0">
                <a:latin typeface="Mongolian Baiti" charset="-122"/>
                <a:ea typeface="Mongolian Baiti" charset="-122"/>
                <a:cs typeface="Mongolian Baiti" charset="-122"/>
              </a:rPr>
              <a:t>Streamline the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C3C9-859B-1957-9E3F-29B4B3AE6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2167"/>
            <a:ext cx="10915029" cy="42257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Teach less better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Have clear goals and a clear flow to the content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Use PPT well </a:t>
            </a:r>
          </a:p>
          <a:p>
            <a:pPr lvl="1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Don’t firehose!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B04C4-9814-5B49-A9D9-889C33E7A0C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416DA-E49E-1B30-D103-553D6E60F4CA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747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53B39-B983-4BA7-8E5C-F4A473171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3600-3A51-C0E1-DF01-733D93B8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sz="4400" dirty="0">
                <a:latin typeface="Mongolian Baiti" charset="-122"/>
                <a:ea typeface="Mongolian Baiti" charset="-122"/>
                <a:cs typeface="Mongolian Baiti" charset="-122"/>
              </a:rPr>
              <a:t>Streamline </a:t>
            </a:r>
            <a:r>
              <a:rPr lang="en-US" sz="4400">
                <a:latin typeface="Mongolian Baiti" charset="-122"/>
                <a:ea typeface="Mongolian Baiti" charset="-122"/>
                <a:cs typeface="Mongolian Baiti" charset="-122"/>
              </a:rPr>
              <a:t>the Content</a:t>
            </a:r>
            <a:endParaRPr lang="en-US" sz="4400" dirty="0">
              <a:latin typeface="Mongolian Baiti" charset="-122"/>
              <a:ea typeface="Mongolian Baiti" charset="-122"/>
              <a:cs typeface="Mongolian Baiti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5646-956F-2D18-6EAF-B46DA02E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2167"/>
            <a:ext cx="10915029" cy="4225771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Teach only content that is:</a:t>
            </a:r>
          </a:p>
          <a:p>
            <a:pPr lvl="1"/>
            <a:endParaRPr lang="en-US" sz="32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pPr lvl="1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Important </a:t>
            </a:r>
          </a:p>
          <a:p>
            <a:pPr lvl="1"/>
            <a:endParaRPr lang="en-US" sz="32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pPr lvl="1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Interesting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Remember why you are teaching it </a:t>
            </a:r>
          </a:p>
          <a:p>
            <a:pPr lvl="1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And make that clear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7B5B3-0141-410A-0663-7DEA2A006D96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FE029-2AF0-90B0-B107-427E427BC40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9884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" y="901815"/>
            <a:ext cx="11567160" cy="1703599"/>
          </a:xfrm>
        </p:spPr>
        <p:txBody>
          <a:bodyPr>
            <a:no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Tips for Successful Lectures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685" y="2970967"/>
            <a:ext cx="10726057" cy="203981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Don Saucier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University Distinguished Teaching Scholar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Professor of Psychological Sciences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Faculty Associate Director of the Teaching &amp; Learning Center</a:t>
            </a:r>
          </a:p>
          <a:p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4" t="34839" r="29001" b="39616"/>
          <a:stretch/>
        </p:blipFill>
        <p:spPr>
          <a:xfrm>
            <a:off x="8998677" y="5086985"/>
            <a:ext cx="2964030" cy="1546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998676" y="5086985"/>
            <a:ext cx="2964031" cy="154645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A2699-AF71-22E8-4BA1-E10887C09AD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493E9-EA11-5B49-624E-4447D12AA34C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E6331-EE96-0AC5-70A3-627B59E4570D}"/>
              </a:ext>
            </a:extLst>
          </p:cNvPr>
          <p:cNvSpPr txBox="1"/>
          <p:nvPr/>
        </p:nvSpPr>
        <p:spPr>
          <a:xfrm>
            <a:off x="4008582" y="6264103"/>
            <a:ext cx="4174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TLC Professional Development Series</a:t>
            </a:r>
          </a:p>
        </p:txBody>
      </p:sp>
    </p:spTree>
    <p:extLst>
      <p:ext uri="{BB962C8B-B14F-4D97-AF65-F5344CB8AC3E}">
        <p14:creationId xmlns:p14="http://schemas.microsoft.com/office/powerpoint/2010/main" val="357239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02690-5EDA-EC58-608A-FC9AEE5AA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7E98-538C-A537-8381-791A1BE90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Bring the Content to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D290-276C-6CF6-9319-A462A4172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E093B-02BD-3289-3ADC-93F4439F582C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373DD-8C8E-6E6B-5482-6769EB079582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0880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BC01E-3D0C-68CD-F05D-E8775E5A6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8A291-36F3-DA24-F683-3F754C7F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sz="4400" dirty="0">
                <a:latin typeface="Mongolian Baiti" charset="-122"/>
                <a:ea typeface="Mongolian Baiti" charset="-122"/>
                <a:cs typeface="Mongolian Baiti" charset="-122"/>
              </a:rPr>
              <a:t>Bring the Content to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373DC-FB84-53F8-2982-C04E9440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Share your stories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Make the content interesting and relevant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End strong</a:t>
            </a:r>
          </a:p>
          <a:p>
            <a:pPr lvl="1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Summary, conclusion, foreshadowing, exit ticket, gratitude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EDDAF-4F37-7621-1BF3-53CB911972E4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3BF48-5098-6234-18AE-669DE316380F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8267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0C5CF-35CC-F61F-C71E-77497E6C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4F08-4A26-AEF6-6891-B770CAFAF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5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Infuse Active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E9C4-13EF-53BA-28C4-3CAA2B2E5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4EBC3-19FB-5F42-BD9D-B69F6E4E899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808AD-3EF8-0F83-BCEB-A1068806B42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9428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A4D6-DDB6-1EB9-92CA-E9A247217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4ABF-300B-59C8-59D7-C304817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sz="4400" dirty="0">
                <a:latin typeface="Mongolian Baiti" charset="-122"/>
                <a:ea typeface="Mongolian Baiti" charset="-122"/>
                <a:cs typeface="Mongolian Baiti" charset="-122"/>
              </a:rPr>
              <a:t>Infuse Active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22F28-7EE5-631D-0AFF-B0969DFE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Teach and reinforce participation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Encourage thinking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Encourage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CA5AA-27F5-A4B2-21C6-A9C67D9B6840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0D891-4CFD-3587-020F-8CE27A8E354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8205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E29C9-FE60-5B3E-B7D5-CDE4496E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4D22-1A39-8CC4-26A8-52AD6AB1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sz="4400" dirty="0">
                <a:latin typeface="Mongolian Baiti" charset="-122"/>
                <a:ea typeface="Mongolian Baiti" charset="-122"/>
                <a:cs typeface="Mongolian Baiti" charset="-122"/>
              </a:rPr>
              <a:t>Infuse Active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FC9B-27F9-F17C-7525-6B89626BE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Keep activities as short and focused as possible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Provide clear instructions</a:t>
            </a:r>
          </a:p>
          <a:p>
            <a:endParaRPr lang="en-US" sz="3600" dirty="0">
              <a:latin typeface="Mongolian Baiti" charset="-122"/>
              <a:ea typeface="Mongolian Baiti" charset="-122"/>
              <a:cs typeface="Mongolian Baiti" charset="-122"/>
            </a:endParaRP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Inspire products that adhere to the Four Cs</a:t>
            </a:r>
          </a:p>
          <a:p>
            <a:pPr lvl="1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Clear, Complete, Concise, Compelling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044E7-55FA-E176-757E-DAE1A333FB6D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1F24B-96A9-85C0-EB12-BEB51EA65C18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8173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753"/>
            <a:ext cx="10515600" cy="4462185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Our lectures will be more successful when we:</a:t>
            </a:r>
            <a:endParaRPr lang="en-US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Optimize our own experience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Optimize our students’ experience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Streamline the content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Bring the content to life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Infuse active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E7253-425E-3A12-6044-8152EB759F51}"/>
              </a:ext>
            </a:extLst>
          </p:cNvPr>
          <p:cNvSpPr txBox="1"/>
          <p:nvPr/>
        </p:nvSpPr>
        <p:spPr>
          <a:xfrm>
            <a:off x="7993426" y="4938304"/>
            <a:ext cx="3360374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 got this!</a:t>
            </a:r>
          </a:p>
        </p:txBody>
      </p:sp>
    </p:spTree>
    <p:extLst>
      <p:ext uri="{BB962C8B-B14F-4D97-AF65-F5344CB8AC3E}">
        <p14:creationId xmlns:p14="http://schemas.microsoft.com/office/powerpoint/2010/main" val="6418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Will You Take Away?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is one concrete take-away from our conversation today that you will use to make your lectures more successful?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652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77" y="699912"/>
            <a:ext cx="11237204" cy="1035402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Questions Do You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77" y="1735313"/>
            <a:ext cx="7835557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Further questions and/or a copy of this presentation:</a:t>
            </a:r>
          </a:p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Email Don Saucier at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saucier@ksu.edu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0051" b="23908"/>
          <a:stretch/>
        </p:blipFill>
        <p:spPr>
          <a:xfrm>
            <a:off x="8634136" y="839951"/>
            <a:ext cx="3130773" cy="3680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D62DAE-721D-0540-6365-04D19299805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26921-3357-107F-BAD5-20851252F3D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13390-B164-A7F5-FC70-501DAC2D3462}"/>
              </a:ext>
            </a:extLst>
          </p:cNvPr>
          <p:cNvSpPr/>
          <p:nvPr/>
        </p:nvSpPr>
        <p:spPr>
          <a:xfrm>
            <a:off x="4401638" y="6247767"/>
            <a:ext cx="344748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Please submit a Post-Event Survey!</a:t>
            </a:r>
          </a:p>
        </p:txBody>
      </p:sp>
    </p:spTree>
    <p:extLst>
      <p:ext uri="{BB962C8B-B14F-4D97-AF65-F5344CB8AC3E}">
        <p14:creationId xmlns:p14="http://schemas.microsoft.com/office/powerpoint/2010/main" val="2460439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8615"/>
            <a:ext cx="10515600" cy="10096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“Engage the Sage” YouTube Channel</a:t>
            </a:r>
            <a:endParaRPr lang="en-US" sz="4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Videos on teaching philosophy and practices</a:t>
            </a:r>
          </a:p>
          <a:p>
            <a:pPr marL="0" indent="0">
              <a:buNone/>
            </a:pPr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Over 100 videos on many “teaching” topics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Short videos (usually &lt; 10min)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CD28F-6DFA-0993-BA6B-C6A38302C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76E68B-5AA4-560C-103A-ABB1A1E79CE7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53B4C-7497-0600-9016-D07F32A6F2F9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FABBF-EC28-471E-5068-B59DBE975BAF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9716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Just In Time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Rocking the First Day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Ending Class Effectively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Five Things to Do Mid-Semester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It’s On the Syllabus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Managing End of the Semester Chaos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Rocking the Last Day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Evaluating Teaching Evaluations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Learning From Your Evaluations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DCA9C-37EB-1128-2AD5-B2EF1435FA4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5BB55-D5E6-D8C0-4DCF-A4FFCAC1984C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5739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892ED-71FD-792A-EF0C-B02292E31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84F7F-8859-A976-DCC6-396BCF4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Objectives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1D8D-ED71-9310-80C7-F08EC8BD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Discuss what “lecture” is (and isn’t)</a:t>
            </a: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Discuss simple strategies to make our lectures more successful</a:t>
            </a: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Discuss your ideas for how to make our lectures more successful</a:t>
            </a: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Model how to give a successful lecture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C1F8E-810D-C2D7-FBBD-A4681F5AA2A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566F4-7984-FB8B-AF32-DCA1944B67F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4812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981"/>
            <a:ext cx="10515600" cy="10096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Videos About Active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The Value of Active Learning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Top Ten Tips for Using Active Learning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Making Simple Concepts More Nuanced Through Interactive Storytelling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Using Students’ Stories in Class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Mad-Lib Response Style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4F17F899-88E1-4513-00BE-DA1686A40B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81A7AA-2EAA-FC35-FB01-EDD96B4F037A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53696-BB98-8793-E6FC-FC95AAA879B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4B771-6ECD-9D9F-25FF-759B768E5FF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461069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Presentation Tips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Rocking Your Academic Presentations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Top 10 Tips for Using PowerPoint While Teaching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Effective Storytelling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The Art of Answering Questions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Why Your Should Firehose Your Students with Content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Don’t Start Your Classes Like This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50 Ways to Disengage Your Students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Lecturing Into the Void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93D17-676D-6455-8E79-02F3707F6339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5CC71-A510-EFA2-6E26-5C10E02F8F6F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723143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Assignment Idea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Homework for Life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Using Pop-Up Presentations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Students Writing Their Own Exams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The Value of Extra Credit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Top Things Learned This Semester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2A0E6-A464-3856-1C63-DDFF9DD129C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1235A-C4DA-8C2D-E810-E653EA457B80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876741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Demonstrating Your Teaching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Writing Excellent Statements of Your Teaching Philosophy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Demonstrating Your Teaching Excellence: Part 1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Demonstrating Your Teaching Excellence: Part 2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Top 10 Ways to Get Teaching Jobs and Awards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The Four Cs of Writing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040FF-6FBA-E177-1205-56445C298F0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EDF70-189D-B194-E82E-9298D2703576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28483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Broader Professional Development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You Should Be Writing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Managing Opportunities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Lessons Learned as a Faculty Senate President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Bring PEACE and Empathy to Your Research Lab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Creating an Excellent CV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Rocking Your Interviews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Tips for Empathetic Meetings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Being Clear in Your Communication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D0C51-FD89-A54E-B024-A9ABEDCE67C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E8CFB-4F20-4FA4-0023-FEEB9909F70D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378994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Time Saver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Not So Fast on Those Emails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Thank You for Your Message, I Hope All Is Well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Getting the Maximum Out of Our Students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Productive Procrastination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Teach Less Better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F5431-79EC-3A41-E745-F821079FB89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AD2C0-675E-D90F-33B2-41C016E01CD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798772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Pep Talk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Excite-Nerve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Teaching Through Failure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Reflecting on Your Wins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Five Things to Do During the Grumpy Time of the Semester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You Cannot Succeed for Your Students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Are You in Teaching Shape?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When You’re Having an Off Day in Class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70310-B889-FB14-4AB7-353C01E2943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8C25A-BB4E-44D0-9400-B4BE692C073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025925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981"/>
            <a:ext cx="10515600" cy="10096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Student-Facing Videos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Excellent Email Etiquette for Students &amp; Instructors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Top 10 Ways to Succeed in College Classes (as a Student)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Rocking Your Academic Presentations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The Four Cs of Writing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Writing Excellent Personal Statements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Requesting a Letter of Recommendation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Creating an Excellent CV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Rocking Your Interviews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9D9D5-16FD-E0F8-519B-1BFC03BF45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83267"/>
            <a:ext cx="3349337" cy="1747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947850-03ED-E4A3-F5D4-FB9DF24ACD66}"/>
              </a:ext>
            </a:extLst>
          </p:cNvPr>
          <p:cNvSpPr/>
          <p:nvPr/>
        </p:nvSpPr>
        <p:spPr>
          <a:xfrm>
            <a:off x="8528626" y="4712015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52DAB-3F87-ADCD-357F-DC2B4BA5ED9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4955B-4557-5EAC-E3DB-C2A6E2DE44F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63494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Fun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A Day in the Life of a Remote Teacher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Don (Actually Loves His Students)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Being Flexible for Our Students (Literally &amp; Figuratively!)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“We’ll Be Back” (A Hamilton Parody)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My Disengage Student (The Bumblebee Story)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Five Minutes of Don’s ETS Recording Fails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One of Don’s Remote Teaching Fails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Behind the Scenes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AAEFF-5A39-D147-F1A4-A1CF49C7A33A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6D064-1521-5438-8EC6-1FDC82F68DA5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911335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7969"/>
            <a:ext cx="11182165" cy="9627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Empathetic Course Design Perspective</a:t>
            </a:r>
            <a:endParaRPr lang="en-US" sz="4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 fontScale="92500" lnSpcReduction="10000"/>
          </a:bodyPr>
          <a:lstStyle/>
          <a:p>
            <a:r>
              <a:rPr lang="en-US" sz="40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Infuse empathy into all aspects of your courses: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Empathetic Syllabus Statements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(7:05)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Empathetic Zoom Approach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(6:04)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Empathetic Course Structure and Policies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(12:29)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Empathetic Assignments &amp; Assessments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(7:58)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The Problem with Academic Rigor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(7:29)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Strive to be supportive and to develop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6219F-5213-3A48-3137-E6C58FFBA7FA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788B8-8010-AA45-0810-EADCCE8E441A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4785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Questions To Get Us Thinking: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do you want to learn today?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is “lecture”?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is the first word that comes to mind?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72858-DAA1-51DA-0F86-894080957C07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ED8E9-9361-561E-AE45-B046336F346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4651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DF417-6C27-B263-E326-B1D7B9FA0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06B7-1134-935F-FFFB-AB2290AE1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Questions To Get Us Thinking: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8A59-FA17-C245-1FA5-CF3A905F7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makes a lecture “successful”?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are challenges to successful lecturing?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C732F-5A1F-0482-9E47-7C8CB227E7D9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E82D3-C308-B967-CE10-008E06F0401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  <p:pic>
        <p:nvPicPr>
          <p:cNvPr id="1026" name="Picture 2" descr="Bueller Bueller Anyone Quote GIFs | Tenor">
            <a:extLst>
              <a:ext uri="{FF2B5EF4-FFF2-40B4-BE49-F238E27FC236}">
                <a16:creationId xmlns:a16="http://schemas.microsoft.com/office/drawing/2014/main" id="{F4F14C4D-1F30-870E-FA41-F5363AAD6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b="6274"/>
          <a:stretch/>
        </p:blipFill>
        <p:spPr bwMode="auto">
          <a:xfrm>
            <a:off x="9020084" y="960618"/>
            <a:ext cx="2733145" cy="220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56DA1-9E2D-4DE4-05DE-1CD77FE9B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6DA8-E348-53DC-2233-7F78A916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Lecture Is NOT: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F0AC-59E1-DE59-9AA8-DBF6979C1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Merely listing and defining bold-faced terms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Reading the textbook on PPT slides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797DD-2EB8-C7C2-F78D-9D1CE8A488D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71149-8A11-037F-EE74-14C64E04CFB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3158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B1552-F526-825E-9ECE-6622DCC5A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D21F-CAB3-EAFD-01CA-B7860BFA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Lecture Is a Valuable Teaching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BC28C-BA32-5E51-4AC9-F86CABEA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Efficient way to provide information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Works well to set up active learning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Lecture introduces content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Active Learning deepens understanding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7B113-D587-4D82-D359-C1BFA699D490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DD011-6E60-1126-A9F2-F93996F97C88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5912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8089D-F5FE-03DA-0E70-229C28EA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A77D-0196-0B76-C2D8-8B91BA5D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Reality…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430AD-90C2-3CEA-8332-38A398DE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This is a false dichotomy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Active learning can and should be infused in our lectures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“Interactive” or “Dynamic” Lecturing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 necessary, not redundant!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6EBAA-C01A-5C8C-A2A1-0DE1F1D87426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D8DF9-B719-A5A3-B1B2-2449153CE63C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9117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501" y="1122362"/>
            <a:ext cx="10972800" cy="2794545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Tips for Successful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4182648"/>
            <a:ext cx="9144000" cy="1075151"/>
          </a:xfrm>
        </p:spPr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A49A-E5E1-ABA6-2E06-F58C894BC701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47F74-75E5-E26A-4D76-C36FA9425A57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03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-Stat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Engagement and Community in LCs (FYE Feb 2015)--FINAL</Template>
  <TotalTime>12126</TotalTime>
  <Words>1335</Words>
  <Application>Microsoft Macintosh PowerPoint</Application>
  <PresentationFormat>Widescreen</PresentationFormat>
  <Paragraphs>304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Mongolian Baiti</vt:lpstr>
      <vt:lpstr>K-State Theme</vt:lpstr>
      <vt:lpstr>Welcome to the TLC Professional Development Series!</vt:lpstr>
      <vt:lpstr>Tips for Successful Lectures</vt:lpstr>
      <vt:lpstr>My Objectives Today</vt:lpstr>
      <vt:lpstr>Questions To Get Us Thinking:</vt:lpstr>
      <vt:lpstr>Questions To Get Us Thinking:</vt:lpstr>
      <vt:lpstr>Lecture Is NOT:</vt:lpstr>
      <vt:lpstr>Lecture Is a Valuable Teaching Tool</vt:lpstr>
      <vt:lpstr>In Reality…</vt:lpstr>
      <vt:lpstr>Tips for Successful Lectures</vt:lpstr>
      <vt:lpstr>Optimize Your Experience</vt:lpstr>
      <vt:lpstr>Optimize Your Experience</vt:lpstr>
      <vt:lpstr>The Trickle Down Engagement Model</vt:lpstr>
      <vt:lpstr>Optimize Your Students’ Experience</vt:lpstr>
      <vt:lpstr>Optimize Your Students’ Experience</vt:lpstr>
      <vt:lpstr>Optimize Your Students’ Experience</vt:lpstr>
      <vt:lpstr>Optimize Your Students’ Experience</vt:lpstr>
      <vt:lpstr>Streamline the Content</vt:lpstr>
      <vt:lpstr>Streamline the Content</vt:lpstr>
      <vt:lpstr>Streamline the Content</vt:lpstr>
      <vt:lpstr>Bring the Content to Life</vt:lpstr>
      <vt:lpstr>Bring the Content to Life</vt:lpstr>
      <vt:lpstr>Infuse Active Learning</vt:lpstr>
      <vt:lpstr>Infuse Active Learning</vt:lpstr>
      <vt:lpstr>Infuse Active Learning</vt:lpstr>
      <vt:lpstr>In Conclusion</vt:lpstr>
      <vt:lpstr>What Will You Take Away?</vt:lpstr>
      <vt:lpstr>What Questions Do You Have?</vt:lpstr>
      <vt:lpstr>“Engage the Sage” YouTube Channel</vt:lpstr>
      <vt:lpstr>Just In Time Videos</vt:lpstr>
      <vt:lpstr>Videos About Active Learning</vt:lpstr>
      <vt:lpstr>Presentation Tips Videos</vt:lpstr>
      <vt:lpstr>Assignment Idea Videos</vt:lpstr>
      <vt:lpstr>Demonstrating Your Teaching Excellence</vt:lpstr>
      <vt:lpstr>Broader Professional Development Videos</vt:lpstr>
      <vt:lpstr>Time Saver Videos</vt:lpstr>
      <vt:lpstr>Pep Talk Videos</vt:lpstr>
      <vt:lpstr>Student-Facing Videos</vt:lpstr>
      <vt:lpstr>Fun Videos</vt:lpstr>
      <vt:lpstr>Empathetic Course Design Perspective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the World by Changing Your Classroom</dc:title>
  <dc:creator>Donald Saucier</dc:creator>
  <cp:lastModifiedBy>Donald Saucier</cp:lastModifiedBy>
  <cp:revision>220</cp:revision>
  <cp:lastPrinted>2023-08-21T19:28:58Z</cp:lastPrinted>
  <dcterms:created xsi:type="dcterms:W3CDTF">2015-10-28T16:16:53Z</dcterms:created>
  <dcterms:modified xsi:type="dcterms:W3CDTF">2025-01-23T17:25:32Z</dcterms:modified>
</cp:coreProperties>
</file>