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3714F">
              <a:alpha val="8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508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BCC">
              <a:alpha val="54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AE5E5">
              <a:alpha val="69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76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hape 1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"/>
          <p:cNvGrpSpPr/>
          <p:nvPr/>
        </p:nvGrpSpPr>
        <p:grpSpPr>
          <a:xfrm>
            <a:off x="5130800" y="6807200"/>
            <a:ext cx="14122400" cy="127000"/>
            <a:chOff x="0" y="0"/>
            <a:chExt cx="14122400" cy="127000"/>
          </a:xfrm>
        </p:grpSpPr>
        <p:pic>
          <p:nvPicPr>
            <p:cNvPr id="12" name="typesetflourish_shape_big.pdf" descr="typesetflourish_shape_big.pd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845300" y="0"/>
              <a:ext cx="431800" cy="127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typesetflourish_line.pdf" descr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63500"/>
              <a:ext cx="68453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typesetflourish_line.pdf" descr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7277100" y="63500"/>
              <a:ext cx="68453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" name="Title Text"/>
          <p:cNvSpPr txBox="1"/>
          <p:nvPr>
            <p:ph type="title"/>
          </p:nvPr>
        </p:nvSpPr>
        <p:spPr>
          <a:xfrm>
            <a:off x="2095500" y="3213100"/>
            <a:ext cx="20193000" cy="35687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7" name="Body Level One…"/>
          <p:cNvSpPr txBox="1"/>
          <p:nvPr>
            <p:ph type="body" sz="quarter" idx="1"/>
          </p:nvPr>
        </p:nvSpPr>
        <p:spPr>
          <a:xfrm>
            <a:off x="2095500" y="7086600"/>
            <a:ext cx="20193000" cy="1790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lide Number"/>
          <p:cNvSpPr txBox="1"/>
          <p:nvPr>
            <p:ph type="sldNum" sz="quarter" idx="2"/>
          </p:nvPr>
        </p:nvSpPr>
        <p:spPr>
          <a:xfrm>
            <a:off x="12033677" y="13195300"/>
            <a:ext cx="340462" cy="4826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8001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46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07" name="“Type a quote here.”"/>
          <p:cNvSpPr txBox="1"/>
          <p:nvPr>
            <p:ph type="body" sz="quarter" idx="22"/>
          </p:nvPr>
        </p:nvSpPr>
        <p:spPr>
          <a:xfrm>
            <a:off x="2387600" y="6089650"/>
            <a:ext cx="19621500" cy="8001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4600"/>
              </a:spcBef>
              <a:buSzTx/>
              <a:buNone/>
              <a:defRPr sz="46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xfrm>
            <a:off x="12033677" y="12941300"/>
            <a:ext cx="340462" cy="482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Image"/>
          <p:cNvSpPr/>
          <p:nvPr>
            <p:ph type="pic" idx="21"/>
          </p:nvPr>
        </p:nvSpPr>
        <p:spPr>
          <a:xfrm>
            <a:off x="0" y="-3517363"/>
            <a:ext cx="26012869" cy="1783304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6" name="Slide Number"/>
          <p:cNvSpPr txBox="1"/>
          <p:nvPr>
            <p:ph type="sldNum" sz="quarter" idx="2"/>
          </p:nvPr>
        </p:nvSpPr>
        <p:spPr>
          <a:xfrm>
            <a:off x="12033677" y="12941300"/>
            <a:ext cx="340462" cy="4826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lide Number"/>
          <p:cNvSpPr txBox="1"/>
          <p:nvPr>
            <p:ph type="sldNum" sz="quarter" idx="2"/>
          </p:nvPr>
        </p:nvSpPr>
        <p:spPr>
          <a:xfrm>
            <a:off x="12033677" y="12941300"/>
            <a:ext cx="340462" cy="482600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"/>
          <p:cNvGrpSpPr/>
          <p:nvPr/>
        </p:nvGrpSpPr>
        <p:grpSpPr>
          <a:xfrm>
            <a:off x="5130800" y="2908300"/>
            <a:ext cx="14122400" cy="127000"/>
            <a:chOff x="0" y="0"/>
            <a:chExt cx="14122400" cy="127000"/>
          </a:xfrm>
        </p:grpSpPr>
        <p:pic>
          <p:nvPicPr>
            <p:cNvPr id="25" name="typesetflourish_shape_big.pdf" descr="typesetflourish_shape_big.pd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845300" y="0"/>
              <a:ext cx="431800" cy="127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typesetflourish_line.pdf" descr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63500"/>
              <a:ext cx="68453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" name="typesetflourish_line.pdf" descr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7277100" y="63500"/>
              <a:ext cx="68453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" name="Image"/>
          <p:cNvSpPr/>
          <p:nvPr>
            <p:ph type="pic" idx="21"/>
          </p:nvPr>
        </p:nvSpPr>
        <p:spPr>
          <a:xfrm>
            <a:off x="3009900" y="381000"/>
            <a:ext cx="18415000" cy="1262434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0" name="Title Text"/>
          <p:cNvSpPr txBox="1"/>
          <p:nvPr>
            <p:ph type="title"/>
          </p:nvPr>
        </p:nvSpPr>
        <p:spPr>
          <a:xfrm>
            <a:off x="1587500" y="1143000"/>
            <a:ext cx="21209000" cy="1612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Body Level One…"/>
          <p:cNvSpPr txBox="1"/>
          <p:nvPr>
            <p:ph type="body" sz="quarter" idx="1"/>
          </p:nvPr>
        </p:nvSpPr>
        <p:spPr>
          <a:xfrm>
            <a:off x="1587500" y="3200400"/>
            <a:ext cx="212090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xfrm>
            <a:off x="12033677" y="13195300"/>
            <a:ext cx="340462" cy="4826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/>
          <p:nvPr>
            <p:ph type="title"/>
          </p:nvPr>
        </p:nvSpPr>
        <p:spPr>
          <a:xfrm>
            <a:off x="2095500" y="5080000"/>
            <a:ext cx="20193000" cy="3568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xfrm>
            <a:off x="12033677" y="12941300"/>
            <a:ext cx="340462" cy="482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"/>
          <p:cNvGrpSpPr/>
          <p:nvPr/>
        </p:nvGrpSpPr>
        <p:grpSpPr>
          <a:xfrm>
            <a:off x="3911600" y="6794500"/>
            <a:ext cx="6146800" cy="127000"/>
            <a:chOff x="0" y="0"/>
            <a:chExt cx="6146800" cy="127000"/>
          </a:xfrm>
        </p:grpSpPr>
        <p:pic>
          <p:nvPicPr>
            <p:cNvPr id="47" name="typesetflourish_shape_big.pdf" descr="typesetflourish_shape_big.pd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857500" y="0"/>
              <a:ext cx="431800" cy="127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" name="typesetflourish_line.pdf" descr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50800"/>
              <a:ext cx="28575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" name="typesetflourish_line.pdf" descr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3289300" y="50800"/>
              <a:ext cx="28575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1" name="Image"/>
          <p:cNvSpPr/>
          <p:nvPr>
            <p:ph type="pic" sz="half" idx="21"/>
          </p:nvPr>
        </p:nvSpPr>
        <p:spPr>
          <a:xfrm>
            <a:off x="12491412" y="2197100"/>
            <a:ext cx="13228767" cy="906893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2" name="Title Text"/>
          <p:cNvSpPr txBox="1"/>
          <p:nvPr>
            <p:ph type="title"/>
          </p:nvPr>
        </p:nvSpPr>
        <p:spPr>
          <a:xfrm>
            <a:off x="2095500" y="2133600"/>
            <a:ext cx="9766300" cy="4470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53" name="Body Level One…"/>
          <p:cNvSpPr txBox="1"/>
          <p:nvPr>
            <p:ph type="body" sz="quarter" idx="1"/>
          </p:nvPr>
        </p:nvSpPr>
        <p:spPr>
          <a:xfrm>
            <a:off x="2095500" y="7112000"/>
            <a:ext cx="9766300" cy="42545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xfrm>
            <a:off x="12033677" y="13195300"/>
            <a:ext cx="340462" cy="4826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xfrm>
            <a:off x="12033677" y="12941300"/>
            <a:ext cx="340462" cy="482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/>
          <p:nvPr>
            <p:ph type="pic" idx="21"/>
          </p:nvPr>
        </p:nvSpPr>
        <p:spPr>
          <a:xfrm>
            <a:off x="12954000" y="2462996"/>
            <a:ext cx="14008100" cy="960321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0" name="Body Level One…"/>
          <p:cNvSpPr txBox="1"/>
          <p:nvPr>
            <p:ph type="body" sz="half" idx="1"/>
          </p:nvPr>
        </p:nvSpPr>
        <p:spPr>
          <a:xfrm>
            <a:off x="1587500" y="3873500"/>
            <a:ext cx="10160000" cy="83820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600"/>
              </a:spcBef>
              <a:buBlip>
                <a:blip r:embed="rId2"/>
              </a:buBlip>
              <a:defRPr sz="4600"/>
            </a:lvl1pPr>
            <a:lvl2pPr marL="1117600" indent="-558800">
              <a:spcBef>
                <a:spcPts val="4600"/>
              </a:spcBef>
              <a:buBlip>
                <a:blip r:embed="rId2"/>
              </a:buBlip>
              <a:defRPr sz="4600"/>
            </a:lvl2pPr>
            <a:lvl3pPr marL="1676400" indent="-558800">
              <a:spcBef>
                <a:spcPts val="4600"/>
              </a:spcBef>
              <a:buBlip>
                <a:blip r:embed="rId2"/>
              </a:buBlip>
              <a:defRPr sz="4600"/>
            </a:lvl3pPr>
            <a:lvl4pPr marL="2235200" indent="-558800">
              <a:spcBef>
                <a:spcPts val="4600"/>
              </a:spcBef>
              <a:buBlip>
                <a:blip r:embed="rId2"/>
              </a:buBlip>
              <a:defRPr sz="4600"/>
            </a:lvl4pPr>
            <a:lvl5pPr marL="2794000" indent="-558800">
              <a:spcBef>
                <a:spcPts val="4600"/>
              </a:spcBef>
              <a:buBlip>
                <a:blip r:embed="rId2"/>
              </a:buBlip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xfrm>
            <a:off x="12033677" y="12941300"/>
            <a:ext cx="340462" cy="482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Body Level One…"/>
          <p:cNvSpPr txBox="1"/>
          <p:nvPr>
            <p:ph type="body" idx="1"/>
          </p:nvPr>
        </p:nvSpPr>
        <p:spPr>
          <a:xfrm>
            <a:off x="1587500" y="1155700"/>
            <a:ext cx="21209000" cy="11366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/>
          <p:nvPr>
            <p:ph type="sldNum" sz="quarter" idx="2"/>
          </p:nvPr>
        </p:nvSpPr>
        <p:spPr>
          <a:xfrm>
            <a:off x="12033677" y="12941300"/>
            <a:ext cx="340462" cy="482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Image"/>
          <p:cNvSpPr/>
          <p:nvPr>
            <p:ph type="pic" sz="half" idx="21"/>
          </p:nvPr>
        </p:nvSpPr>
        <p:spPr>
          <a:xfrm>
            <a:off x="12293600" y="6311900"/>
            <a:ext cx="10579100" cy="70527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7" name="Image"/>
          <p:cNvSpPr/>
          <p:nvPr>
            <p:ph type="pic" sz="half" idx="22"/>
          </p:nvPr>
        </p:nvSpPr>
        <p:spPr>
          <a:xfrm>
            <a:off x="12674600" y="520700"/>
            <a:ext cx="10160000" cy="67733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Image"/>
          <p:cNvSpPr/>
          <p:nvPr>
            <p:ph type="pic" idx="23"/>
          </p:nvPr>
        </p:nvSpPr>
        <p:spPr>
          <a:xfrm>
            <a:off x="1549400" y="-88900"/>
            <a:ext cx="10160000" cy="1524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xfrm>
            <a:off x="12033677" y="13195300"/>
            <a:ext cx="340462" cy="4826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520700" y="3429000"/>
            <a:ext cx="23342600" cy="0"/>
          </a:xfrm>
          <a:prstGeom prst="line">
            <a:avLst/>
          </a:pr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587500" y="1143000"/>
            <a:ext cx="21209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1587500" y="3873500"/>
            <a:ext cx="21209000" cy="889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2039600" y="12941300"/>
            <a:ext cx="340462" cy="482600"/>
          </a:xfrm>
          <a:prstGeom prst="rect">
            <a:avLst/>
          </a:prstGeom>
          <a:gradFill>
            <a:gsLst>
              <a:gs pos="0">
                <a:srgbClr val="FDEFE1"/>
              </a:gs>
              <a:gs pos="100000">
                <a:srgbClr val="FAECDB"/>
              </a:gs>
            </a:gsLst>
            <a:lin ang="5400000"/>
          </a:gradFill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503B28"/>
                </a:solidFill>
                <a:latin typeface="Bodoni SvtyTwo OS ITC TT-BookIt"/>
                <a:ea typeface="Bodoni SvtyTwo OS ITC TT-BookIt"/>
                <a:cs typeface="Bodoni SvtyTwo OS ITC TT-BookIt"/>
                <a:sym typeface="Bodoni SvtyTwo OS ITC TT-BookI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800" u="none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1pPr>
      <a:lvl2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800" u="none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2pPr>
      <a:lvl3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800" u="none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3pPr>
      <a:lvl4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800" u="none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4pPr>
      <a:lvl5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800" u="none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5pPr>
      <a:lvl6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800" u="none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6pPr>
      <a:lvl7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800" u="none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7pPr>
      <a:lvl8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800" u="none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8pPr>
      <a:lvl9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800" u="none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9pPr>
    </p:titleStyle>
    <p:bodyStyle>
      <a:lvl1pPr marL="635000" marR="0" indent="-635000" algn="l" defTabSz="825500" rtl="0" latinLnBrk="0">
        <a:lnSpc>
          <a:spcPct val="110000"/>
        </a:lnSpc>
        <a:spcBef>
          <a:spcPts val="77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5600" u="none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1270000" marR="0" indent="-635000" algn="l" defTabSz="825500" rtl="0" latinLnBrk="0">
        <a:lnSpc>
          <a:spcPct val="110000"/>
        </a:lnSpc>
        <a:spcBef>
          <a:spcPts val="77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5600" u="none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905000" marR="0" indent="-635000" algn="l" defTabSz="825500" rtl="0" latinLnBrk="0">
        <a:lnSpc>
          <a:spcPct val="110000"/>
        </a:lnSpc>
        <a:spcBef>
          <a:spcPts val="77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5600" u="none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2540000" marR="0" indent="-635000" algn="l" defTabSz="825500" rtl="0" latinLnBrk="0">
        <a:lnSpc>
          <a:spcPct val="110000"/>
        </a:lnSpc>
        <a:spcBef>
          <a:spcPts val="77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5600" u="none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3175000" marR="0" indent="-635000" algn="l" defTabSz="825500" rtl="0" latinLnBrk="0">
        <a:lnSpc>
          <a:spcPct val="110000"/>
        </a:lnSpc>
        <a:spcBef>
          <a:spcPts val="77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5600" u="none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3810000" marR="0" indent="-635000" algn="l" defTabSz="825500" rtl="0" latinLnBrk="0">
        <a:lnSpc>
          <a:spcPct val="110000"/>
        </a:lnSpc>
        <a:spcBef>
          <a:spcPts val="77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5600" u="none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4445000" marR="0" indent="-635000" algn="l" defTabSz="825500" rtl="0" latinLnBrk="0">
        <a:lnSpc>
          <a:spcPct val="110000"/>
        </a:lnSpc>
        <a:spcBef>
          <a:spcPts val="77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5600" u="none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5080000" marR="0" indent="-635000" algn="l" defTabSz="825500" rtl="0" latinLnBrk="0">
        <a:lnSpc>
          <a:spcPct val="110000"/>
        </a:lnSpc>
        <a:spcBef>
          <a:spcPts val="77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5600" u="none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5715000" marR="0" indent="-635000" algn="l" defTabSz="825500" rtl="0" latinLnBrk="0">
        <a:lnSpc>
          <a:spcPct val="110000"/>
        </a:lnSpc>
        <a:spcBef>
          <a:spcPts val="77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5600" u="none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s://www.section508.gov/create/pdfs/" TargetMode="External"/><Relationship Id="rId4" Type="http://schemas.openxmlformats.org/officeDocument/2006/relationships/hyperlink" Target="https://www.k-state.edu/it/software/software-licenses/read-write-gold/index.html" TargetMode="Externa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s://www.nngroup.com/articles/task-analysis/" TargetMode="Externa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://www.random.org" TargetMode="Externa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abrunk@ksu.edu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s://www.k-state.edu/mediasite/help/add-closed-captions.html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Making active learning accessib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Making active learning accessible</a:t>
            </a:r>
          </a:p>
        </p:txBody>
      </p:sp>
      <p:sp>
        <p:nvSpPr>
          <p:cNvPr id="133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reating accessible PDF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75969">
              <a:defRPr sz="9212"/>
            </a:lvl1pPr>
          </a:lstStyle>
          <a:p>
            <a:pPr/>
            <a:r>
              <a:t>Creating accessible PDF</a:t>
            </a:r>
          </a:p>
        </p:txBody>
      </p:sp>
      <p:sp>
        <p:nvSpPr>
          <p:cNvPr id="160" name="Big pictur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27050" indent="-527050" defTabSz="685165">
              <a:spcBef>
                <a:spcPts val="6300"/>
              </a:spcBef>
              <a:buBlip>
                <a:blip r:embed="rId2"/>
              </a:buBlip>
              <a:defRPr sz="4648"/>
            </a:pPr>
            <a:r>
              <a:t>Big picture</a:t>
            </a:r>
          </a:p>
          <a:p>
            <a:pPr lvl="1" marL="1054100" indent="-527050" defTabSz="685165">
              <a:spcBef>
                <a:spcPts val="6300"/>
              </a:spcBef>
              <a:buBlip>
                <a:blip r:embed="rId2"/>
              </a:buBlip>
              <a:defRPr sz="4648"/>
            </a:pPr>
            <a:r>
              <a:t>Don’t break built in accessibility</a:t>
            </a:r>
          </a:p>
          <a:p>
            <a:pPr lvl="1" marL="1054100" indent="-527050" defTabSz="685165">
              <a:spcBef>
                <a:spcPts val="6300"/>
              </a:spcBef>
              <a:buBlip>
                <a:blip r:embed="rId2"/>
              </a:buBlip>
              <a:defRPr sz="4648"/>
            </a:pPr>
            <a:r>
              <a:t>Keep it simple</a:t>
            </a:r>
          </a:p>
          <a:p>
            <a:pPr marL="527050" indent="-527050" defTabSz="685165">
              <a:spcBef>
                <a:spcPts val="6300"/>
              </a:spcBef>
              <a:buBlip>
                <a:blip r:embed="rId2"/>
              </a:buBlip>
              <a:defRPr sz="4648"/>
            </a:pPr>
            <a:r>
              <a:t>Resources</a:t>
            </a:r>
          </a:p>
          <a:p>
            <a:pPr lvl="1" marL="1054100" indent="-527050" defTabSz="685165">
              <a:spcBef>
                <a:spcPts val="6300"/>
              </a:spcBef>
              <a:buBlip>
                <a:blip r:embed="rId2"/>
              </a:buBlip>
              <a:defRPr sz="4648"/>
            </a:pPr>
            <a:r>
              <a:rPr u="sng">
                <a:hlinkClick r:id="rId3" invalidUrl="" action="" tgtFrame="" tooltip="" history="1" highlightClick="0" endSnd="0"/>
              </a:rPr>
              <a:t>https://www.section508.gov/create/pdfs/</a:t>
            </a:r>
          </a:p>
          <a:p>
            <a:pPr lvl="1" marL="1054100" indent="-527050" defTabSz="685165">
              <a:spcBef>
                <a:spcPts val="6300"/>
              </a:spcBef>
              <a:buBlip>
                <a:blip r:embed="rId2"/>
              </a:buBlip>
              <a:defRPr sz="4648"/>
            </a:pPr>
            <a:r>
              <a:rPr u="sng">
                <a:hlinkClick r:id="rId4" invalidUrl="" action="" tgtFrame="" tooltip="" history="1" highlightClick="0" endSnd="0"/>
              </a:rPr>
              <a:t>https://www.k-state.edu/it/software/software-licenses/read-write-gold/index.html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ask analys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75969">
              <a:defRPr sz="9212"/>
            </a:lvl1pPr>
          </a:lstStyle>
          <a:p>
            <a:pPr/>
            <a:r>
              <a:t>Task analysis</a:t>
            </a:r>
          </a:p>
        </p:txBody>
      </p:sp>
      <p:sp>
        <p:nvSpPr>
          <p:cNvPr id="163" name="Breaking down a task into smaller steps in order to understand the user’s journe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84200" indent="-584200" defTabSz="759459">
              <a:spcBef>
                <a:spcPts val="7000"/>
              </a:spcBef>
              <a:buBlip>
                <a:blip r:embed="rId2"/>
              </a:buBlip>
              <a:defRPr sz="5152"/>
            </a:pPr>
            <a:r>
              <a:t>Breaking down a task into smaller steps in order to understand the user’s journey </a:t>
            </a:r>
          </a:p>
          <a:p>
            <a:pPr lvl="1" marL="1168400" indent="-584200" defTabSz="759459">
              <a:spcBef>
                <a:spcPts val="7000"/>
              </a:spcBef>
              <a:buBlip>
                <a:blip r:embed="rId2"/>
              </a:buBlip>
              <a:defRPr sz="5152"/>
            </a:pPr>
            <a:r>
              <a:rPr u="sng">
                <a:hlinkClick r:id="rId3" invalidUrl="" action="" tgtFrame="" tooltip="" history="1" highlightClick="0" endSnd="0"/>
              </a:rPr>
              <a:t>https://www.nngroup.com/articles/task-analysis/</a:t>
            </a:r>
          </a:p>
          <a:p>
            <a:pPr lvl="1" marL="1168400" indent="-584200" defTabSz="759459">
              <a:spcBef>
                <a:spcPts val="7000"/>
              </a:spcBef>
              <a:buBlip>
                <a:blip r:embed="rId2"/>
              </a:buBlip>
              <a:defRPr sz="5152"/>
            </a:pPr>
            <a:r>
              <a:t>It’s easy to get lost in the weeds, so focus on the practical ramification</a:t>
            </a:r>
          </a:p>
          <a:p>
            <a:pPr lvl="2" marL="1752600" indent="-584200" defTabSz="759459">
              <a:spcBef>
                <a:spcPts val="7000"/>
              </a:spcBef>
              <a:buBlip>
                <a:blip r:embed="rId2"/>
              </a:buBlip>
              <a:defRPr sz="5152"/>
            </a:pPr>
            <a:r>
              <a:t>How would a student with a disability participate in this activity in a dignified manner that allows them autonomy on par with other students.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8873FAB5-F789-4CC1-AA18-514AAA1D619E.jpeg" descr="8873FAB5-F789-4CC1-AA18-514AAA1D619E.jpeg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615812" y="2120900"/>
            <a:ext cx="8788401" cy="9474200"/>
          </a:xfrm>
          <a:prstGeom prst="rect">
            <a:avLst/>
          </a:prstGeom>
        </p:spPr>
      </p:pic>
      <p:sp>
        <p:nvSpPr>
          <p:cNvPr id="166" name="Let’s Practi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Let’s Practice</a:t>
            </a:r>
          </a:p>
        </p:txBody>
      </p:sp>
      <p:sp>
        <p:nvSpPr>
          <p:cNvPr id="167" name="UNO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ossible Proble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75969">
              <a:defRPr sz="9212"/>
            </a:lvl1pPr>
          </a:lstStyle>
          <a:p>
            <a:pPr/>
            <a:r>
              <a:t>Possible Problems</a:t>
            </a:r>
          </a:p>
        </p:txBody>
      </p:sp>
      <p:sp>
        <p:nvSpPr>
          <p:cNvPr id="170" name="Requires color vision (CVD friendly version is almost impossible to find right now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Requires color vision (CVD friendly version is almost impossible to find right now)</a:t>
            </a:r>
          </a:p>
          <a:p>
            <a:pPr>
              <a:buBlip>
                <a:blip r:embed="rId2"/>
              </a:buBlip>
            </a:pPr>
            <a:r>
              <a:t>Requires vision (though Brailled versions are not expensive)</a:t>
            </a:r>
          </a:p>
          <a:p>
            <a:pPr>
              <a:buBlip>
                <a:blip r:embed="rId2"/>
              </a:buBlip>
            </a:pPr>
            <a:r>
              <a:t>Requires dexterity to hold cards (though card holders are available)</a:t>
            </a:r>
          </a:p>
          <a:p>
            <a:pPr>
              <a:buBlip>
                <a:blip r:embed="rId2"/>
              </a:buBlip>
            </a:pPr>
            <a:r>
              <a:t>Requires dexterity to draw and play cards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ratical example: Scavenger Hu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60400">
              <a:defRPr sz="7840"/>
            </a:lvl1pPr>
          </a:lstStyle>
          <a:p>
            <a:pPr/>
            <a:r>
              <a:t>Pratical example: Scavenger Hunt</a:t>
            </a:r>
          </a:p>
        </p:txBody>
      </p:sp>
      <p:sp>
        <p:nvSpPr>
          <p:cNvPr id="173" name="Still a staple of library introductions for 100 levels classes in library instruc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Still a staple of library introductions for 100 levels classes in library instruction</a:t>
            </a:r>
          </a:p>
          <a:p>
            <a:pPr>
              <a:buBlip>
                <a:blip r:embed="rId2"/>
              </a:buBlip>
            </a:pPr>
            <a:r>
              <a:t>Faculty still assign them here at K-State</a:t>
            </a:r>
          </a:p>
          <a:p>
            <a:pPr>
              <a:buBlip>
                <a:blip r:embed="rId2"/>
              </a:buBlip>
            </a:pPr>
            <a:r>
              <a:t>Lot’s of variations, so I’ll pull from multiple examples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roble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75969">
              <a:defRPr sz="9212"/>
            </a:lvl1pPr>
          </a:lstStyle>
          <a:p>
            <a:pPr/>
            <a:r>
              <a:t>Problems</a:t>
            </a:r>
          </a:p>
        </p:txBody>
      </p:sp>
      <p:sp>
        <p:nvSpPr>
          <p:cNvPr id="176" name="Navigating a new space can be even more challenging for a disabled stud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Navigating a new space can be even more challenging for a disabled student</a:t>
            </a:r>
          </a:p>
          <a:p>
            <a:pPr>
              <a:buBlip>
                <a:blip r:embed="rId2"/>
              </a:buBlip>
            </a:pPr>
            <a:r>
              <a:t>Spaces or resources might not actually be accessible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How do you choo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75969">
              <a:defRPr sz="9212"/>
            </a:lvl1pPr>
          </a:lstStyle>
          <a:p>
            <a:pPr/>
            <a:r>
              <a:t>How do you choose</a:t>
            </a:r>
          </a:p>
        </p:txBody>
      </p:sp>
      <p:sp>
        <p:nvSpPr>
          <p:cNvPr id="179" name="Please don’t throw thing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Please don’t throw things</a:t>
            </a:r>
          </a:p>
          <a:p>
            <a:pPr>
              <a:buBlip>
                <a:blip r:embed="rId2"/>
              </a:buBlip>
            </a:pPr>
            <a:r>
              <a:t>Consider using a random list generator like </a:t>
            </a:r>
            <a:r>
              <a:rPr u="sng">
                <a:hlinkClick r:id="rId3" invalidUrl="" action="" tgtFrame="" tooltip="" history="1" highlightClick="0" endSnd="0"/>
              </a:rPr>
              <a:t>http://www.random.org</a:t>
            </a:r>
          </a:p>
          <a:p>
            <a:pPr>
              <a:buBlip>
                <a:blip r:embed="rId2"/>
              </a:buBlip>
            </a:pPr>
            <a:r>
              <a:t>Please do not send a student to a space or resource that you know is not accessible.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ompetition and te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75969">
              <a:defRPr sz="9212"/>
            </a:lvl1pPr>
          </a:lstStyle>
          <a:p>
            <a:pPr/>
            <a:r>
              <a:t>Competition and teams</a:t>
            </a:r>
          </a:p>
        </p:txBody>
      </p:sp>
      <p:sp>
        <p:nvSpPr>
          <p:cNvPr id="182" name="If a student feels their disability creates a disadvantage for their team, this can be harmful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If a student feels their disability creates a disadvantage for their team, this can be harmful.</a:t>
            </a:r>
          </a:p>
          <a:p>
            <a:pPr>
              <a:buBlip>
                <a:blip r:embed="rId2"/>
              </a:buBlip>
            </a:pPr>
            <a:r>
              <a:t>Would you willingly enter a contest you knew you would lose, possibly even badly?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hings to consid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75969">
              <a:defRPr sz="9212"/>
            </a:lvl1pPr>
          </a:lstStyle>
          <a:p>
            <a:pPr/>
            <a:r>
              <a:t>Things to consider</a:t>
            </a:r>
          </a:p>
        </p:txBody>
      </p:sp>
      <p:sp>
        <p:nvSpPr>
          <p:cNvPr id="185" name="Can a student who uses a wheelchair or cannot otherwise navigate stairs get to the space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09600" indent="-609600" defTabSz="792479">
              <a:spcBef>
                <a:spcPts val="7300"/>
              </a:spcBef>
              <a:buBlip>
                <a:blip r:embed="rId2"/>
              </a:buBlip>
              <a:defRPr sz="5376"/>
            </a:pPr>
            <a:r>
              <a:t>Can a student who uses a wheelchair or cannot otherwise navigate stairs get to the space?</a:t>
            </a:r>
          </a:p>
          <a:p>
            <a:pPr lvl="1" marL="1219200" indent="-609600" defTabSz="792479">
              <a:spcBef>
                <a:spcPts val="7300"/>
              </a:spcBef>
              <a:buBlip>
                <a:blip r:embed="rId2"/>
              </a:buBlip>
              <a:defRPr sz="5376"/>
            </a:pPr>
            <a:r>
              <a:t>The library stacks are not wheelchair friendly but they are structural</a:t>
            </a:r>
          </a:p>
          <a:p>
            <a:pPr marL="609600" indent="-609600" defTabSz="792479">
              <a:spcBef>
                <a:spcPts val="7300"/>
              </a:spcBef>
              <a:buBlip>
                <a:blip r:embed="rId2"/>
              </a:buBlip>
              <a:defRPr sz="5376"/>
            </a:pPr>
            <a:r>
              <a:t>Is that resource accessible to a screen reader user?</a:t>
            </a:r>
          </a:p>
          <a:p>
            <a:pPr lvl="1" marL="1219200" indent="-609600" defTabSz="792479">
              <a:spcBef>
                <a:spcPts val="7300"/>
              </a:spcBef>
              <a:buBlip>
                <a:blip r:embed="rId2"/>
              </a:buBlip>
              <a:defRPr sz="5376"/>
            </a:pPr>
            <a:r>
              <a:t>Of the over 300 resources the library has, I am sure at least one is not accessible.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Making it bett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75969">
              <a:defRPr sz="9212"/>
            </a:lvl1pPr>
          </a:lstStyle>
          <a:p>
            <a:pPr/>
            <a:r>
              <a:t>Making it better</a:t>
            </a:r>
          </a:p>
        </p:txBody>
      </p:sp>
      <p:sp>
        <p:nvSpPr>
          <p:cNvPr id="188" name="Be sure that students are aware of alternatives and servic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Be sure that students are aware of alternatives and services</a:t>
            </a:r>
          </a:p>
          <a:p>
            <a:pPr>
              <a:buBlip>
                <a:blip r:embed="rId2"/>
              </a:buBlip>
            </a:pPr>
            <a:r>
              <a:t>Offer demos or walking tours of physical spaces before hand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Who are you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75969">
              <a:defRPr sz="9212"/>
            </a:lvl1pPr>
          </a:lstStyle>
          <a:p>
            <a:pPr/>
            <a:r>
              <a:t>Who are you?</a:t>
            </a:r>
          </a:p>
        </p:txBody>
      </p:sp>
      <p:sp>
        <p:nvSpPr>
          <p:cNvPr id="136" name="Have navigated higher ed as a disabled student and instructo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03250" indent="-603250" defTabSz="784225">
              <a:spcBef>
                <a:spcPts val="7300"/>
              </a:spcBef>
              <a:buBlip>
                <a:blip r:embed="rId2"/>
              </a:buBlip>
              <a:defRPr sz="5320"/>
            </a:pPr>
            <a:r>
              <a:t>Have navigated higher ed as a disabled student and instructor</a:t>
            </a:r>
          </a:p>
          <a:p>
            <a:pPr marL="603250" indent="-603250" defTabSz="784225">
              <a:spcBef>
                <a:spcPts val="7300"/>
              </a:spcBef>
              <a:buBlip>
                <a:blip r:embed="rId2"/>
              </a:buBlip>
              <a:defRPr sz="5320"/>
            </a:pPr>
            <a:r>
              <a:t>Returned to grad school in my 40s to earn a MAS in human factors specializing in accessible and inclusive design</a:t>
            </a:r>
          </a:p>
          <a:p>
            <a:pPr marL="603250" indent="-603250" defTabSz="784225">
              <a:spcBef>
                <a:spcPts val="7300"/>
              </a:spcBef>
              <a:buBlip>
                <a:blip r:embed="rId2"/>
              </a:buBlip>
              <a:defRPr sz="5320"/>
            </a:pPr>
            <a:r>
              <a:t>Multiple publications and presentations on accessibility and instruction</a:t>
            </a:r>
          </a:p>
          <a:p>
            <a:pPr lvl="1" marL="1206500" indent="-603250" defTabSz="784225">
              <a:spcBef>
                <a:spcPts val="7300"/>
              </a:spcBef>
              <a:buBlip>
                <a:blip r:embed="rId2"/>
              </a:buBlip>
              <a:defRPr sz="5320"/>
            </a:pPr>
            <a:r>
              <a:t>Latest is a reflective essay on what I’ve learned about library instruction as a visually impaired student and instructor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ray are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75969">
              <a:defRPr sz="9212"/>
            </a:lvl1pPr>
          </a:lstStyle>
          <a:p>
            <a:pPr/>
            <a:r>
              <a:t>Gray areas</a:t>
            </a:r>
          </a:p>
        </p:txBody>
      </p:sp>
      <p:sp>
        <p:nvSpPr>
          <p:cNvPr id="191" name="What really matters in this case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What really matters in this case?</a:t>
            </a:r>
          </a:p>
          <a:p>
            <a:pPr>
              <a:buBlip>
                <a:blip r:embed="rId2"/>
              </a:buBlip>
            </a:pPr>
            <a:r>
              <a:t>When can I be flexible and when is tough love needed?</a:t>
            </a:r>
          </a:p>
          <a:p>
            <a:pPr>
              <a:buBlip>
                <a:blip r:embed="rId2"/>
              </a:buBlip>
            </a:pPr>
            <a:r>
              <a:t>Is this something students will have to navigate professionally?</a:t>
            </a:r>
          </a:p>
          <a:p>
            <a:pPr lvl="1">
              <a:buBlip>
                <a:blip r:embed="rId2"/>
              </a:buBlip>
            </a:pPr>
            <a:r>
              <a:t>How do I navigate students who fear public speaking?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Encourage Commun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75969">
              <a:defRPr sz="9212"/>
            </a:lvl1pPr>
          </a:lstStyle>
          <a:p>
            <a:pPr/>
            <a:r>
              <a:t>Encourage Communication</a:t>
            </a:r>
          </a:p>
        </p:txBody>
      </p:sp>
      <p:sp>
        <p:nvSpPr>
          <p:cNvPr id="194" name="Give students a peak behind the curtai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Give students a peak behind the curtain</a:t>
            </a:r>
          </a:p>
          <a:p>
            <a:pPr lvl="1">
              <a:buBlip>
                <a:blip r:embed="rId2"/>
              </a:buBlip>
            </a:pPr>
            <a:r>
              <a:t>Why are you using this technique?</a:t>
            </a:r>
          </a:p>
          <a:p>
            <a:pPr>
              <a:buBlip>
                <a:blip r:embed="rId2"/>
              </a:buBlip>
            </a:pPr>
            <a:r>
              <a:t>Be willing to express your own struggles</a:t>
            </a:r>
          </a:p>
          <a:p>
            <a:pPr lvl="1">
              <a:buBlip>
                <a:blip r:embed="rId2"/>
              </a:buBlip>
            </a:pPr>
            <a:r>
              <a:t>Be willing to talk about something that was difficult for you to learn.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Angie Brunk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Angie Brunk</a:t>
            </a:r>
          </a:p>
          <a:p>
            <a:pPr/>
            <a:r>
              <a:rPr u="sng">
                <a:hlinkClick r:id="rId2" invalidUrl="" action="" tgtFrame="" tooltip="" history="1" highlightClick="0" endSnd="0"/>
              </a:rPr>
              <a:t>abrunk@ksu.edu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Biases and assump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75969">
              <a:defRPr sz="9212"/>
            </a:lvl1pPr>
          </a:lstStyle>
          <a:p>
            <a:pPr/>
            <a:r>
              <a:t>Biases and assumptions</a:t>
            </a:r>
          </a:p>
        </p:txBody>
      </p:sp>
      <p:sp>
        <p:nvSpPr>
          <p:cNvPr id="139" name="I advocate for the social justice model of accessibilit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9100" indent="-419100" defTabSz="544830">
              <a:spcBef>
                <a:spcPts val="5000"/>
              </a:spcBef>
              <a:buBlip>
                <a:blip r:embed="rId2"/>
              </a:buBlip>
              <a:defRPr sz="3696"/>
            </a:pPr>
            <a:r>
              <a:t>I advocate for the social justice model of accessibility</a:t>
            </a:r>
          </a:p>
          <a:p>
            <a:pPr lvl="1" marL="838200" indent="-419100" defTabSz="544830">
              <a:spcBef>
                <a:spcPts val="5000"/>
              </a:spcBef>
              <a:buBlip>
                <a:blip r:embed="rId2"/>
              </a:buBlip>
              <a:defRPr sz="3696"/>
            </a:pPr>
            <a:r>
              <a:t>The focus should be a on removing barriers and creating shared experience rather than “fixing” disabled students</a:t>
            </a:r>
          </a:p>
          <a:p>
            <a:pPr lvl="1" marL="838200" indent="-419100" defTabSz="544830">
              <a:spcBef>
                <a:spcPts val="5000"/>
              </a:spcBef>
              <a:buBlip>
                <a:blip r:embed="rId2"/>
              </a:buBlip>
              <a:defRPr sz="3696"/>
            </a:pPr>
            <a:r>
              <a:t>Dignity and autonomy matter</a:t>
            </a:r>
          </a:p>
          <a:p>
            <a:pPr marL="419100" indent="-419100" defTabSz="544830">
              <a:spcBef>
                <a:spcPts val="5000"/>
              </a:spcBef>
              <a:buBlip>
                <a:blip r:embed="rId2"/>
              </a:buBlip>
              <a:defRPr sz="3696"/>
            </a:pPr>
            <a:r>
              <a:t>Library Instruction is library marketing</a:t>
            </a:r>
          </a:p>
          <a:p>
            <a:pPr lvl="1" marL="838200" indent="-419100" defTabSz="544830">
              <a:spcBef>
                <a:spcPts val="5000"/>
              </a:spcBef>
              <a:buBlip>
                <a:blip r:embed="rId2"/>
              </a:buBlip>
              <a:defRPr sz="3696"/>
            </a:pPr>
            <a:r>
              <a:t>It’s possible that I am too nice</a:t>
            </a:r>
          </a:p>
          <a:p>
            <a:pPr lvl="1" marL="838200" indent="-419100" defTabSz="544830">
              <a:spcBef>
                <a:spcPts val="5000"/>
              </a:spcBef>
              <a:buBlip>
                <a:blip r:embed="rId2"/>
              </a:buBlip>
              <a:defRPr sz="3696"/>
            </a:pPr>
            <a:r>
              <a:t>I would argue that a lot of service courses are also marketing for your department</a:t>
            </a:r>
          </a:p>
          <a:p>
            <a:pPr marL="419100" indent="-419100" defTabSz="544830">
              <a:spcBef>
                <a:spcPts val="5000"/>
              </a:spcBef>
              <a:buBlip>
                <a:blip r:embed="rId2"/>
              </a:buBlip>
              <a:defRPr sz="3696"/>
            </a:pPr>
            <a:r>
              <a:t>I use and prefer identity first language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What I want you to get from th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68655">
              <a:defRPr sz="7937"/>
            </a:lvl1pPr>
          </a:lstStyle>
          <a:p>
            <a:pPr/>
            <a:r>
              <a:t>What I want you to get from this</a:t>
            </a:r>
          </a:p>
        </p:txBody>
      </p:sp>
      <p:sp>
        <p:nvSpPr>
          <p:cNvPr id="142" name="Please ask questions!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Please ask questions! </a:t>
            </a:r>
          </a:p>
          <a:p>
            <a:pPr>
              <a:buBlip>
                <a:blip r:embed="rId2"/>
              </a:buBlip>
            </a:pPr>
            <a:r>
              <a:t>How to think about accessibility in teaching techniques</a:t>
            </a:r>
          </a:p>
          <a:p>
            <a:pPr>
              <a:buBlip>
                <a:blip r:embed="rId2"/>
              </a:buBlip>
            </a:pPr>
            <a:r>
              <a:t>A few practical tips</a:t>
            </a:r>
          </a:p>
          <a:p>
            <a:pPr>
              <a:buBlip>
                <a:blip r:embed="rId2"/>
              </a:buBlip>
            </a:pPr>
            <a:r>
              <a:t>If you forget everything else I say, please remember that I am a resource and feel free to send me questions.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hallen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75969">
              <a:defRPr sz="9212"/>
            </a:lvl1pPr>
          </a:lstStyle>
          <a:p>
            <a:pPr/>
            <a:r>
              <a:t>Challenges</a:t>
            </a:r>
          </a:p>
        </p:txBody>
      </p:sp>
      <p:sp>
        <p:nvSpPr>
          <p:cNvPr id="145" name="It is always hard to guess how much knowledge I should assume when I don’t know who is going to show up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It is always hard to guess how much knowledge I should assume when I don’t know who is going to show up. </a:t>
            </a:r>
          </a:p>
          <a:p>
            <a:pPr>
              <a:buBlip>
                <a:blip r:embed="rId2"/>
              </a:buBlip>
            </a:pPr>
            <a:r>
              <a:t>There are gray areas around teaching techniques and accessibility. Especially when it comes to formation of professional identities.</a:t>
            </a:r>
          </a:p>
          <a:p>
            <a:pPr>
              <a:buBlip>
                <a:blip r:embed="rId2"/>
              </a:buBlip>
            </a:pPr>
            <a:r>
              <a:t>I cannot offer definitive solutions for every situation.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Focu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75969">
              <a:defRPr sz="9212"/>
            </a:lvl1pPr>
          </a:lstStyle>
          <a:p>
            <a:pPr/>
            <a:r>
              <a:t>Focus</a:t>
            </a:r>
          </a:p>
        </p:txBody>
      </p:sp>
      <p:sp>
        <p:nvSpPr>
          <p:cNvPr id="148" name="There are a lot of active learning techniques I am focusing on the two that provide the most challenges to accessibilit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There are a lot of active learning techniques I am focusing on the two that provide the most challenges to accessibility</a:t>
            </a:r>
          </a:p>
          <a:p>
            <a:pPr lvl="1">
              <a:buBlip>
                <a:blip r:embed="rId2"/>
              </a:buBlip>
            </a:pPr>
            <a:r>
              <a:t>Flipped classroom videos</a:t>
            </a:r>
          </a:p>
          <a:p>
            <a:pPr lvl="1">
              <a:buBlip>
                <a:blip r:embed="rId2"/>
              </a:buBlip>
            </a:pPr>
            <a:r>
              <a:t>Gamification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Flipped classroom:the promi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59459">
              <a:defRPr sz="9016"/>
            </a:lvl1pPr>
          </a:lstStyle>
          <a:p>
            <a:pPr/>
            <a:r>
              <a:t>Flipped classroom:the promise</a:t>
            </a:r>
          </a:p>
        </p:txBody>
      </p:sp>
      <p:sp>
        <p:nvSpPr>
          <p:cNvPr id="151" name="Materials provided outside of class give students the option to look at materials multiple times in a way that is often more approachable than a textboo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Materials provided outside of class give students the option to look at materials multiple times in a way that is often more approachable than a textbook</a:t>
            </a:r>
          </a:p>
          <a:p>
            <a:pPr>
              <a:buBlip>
                <a:blip r:embed="rId2"/>
              </a:buBlip>
            </a:pPr>
            <a:r>
              <a:t>The focus on problem solving and practice allows students to be more engaged with the material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Flipped Classroom:the Peri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75969">
              <a:defRPr sz="9212"/>
            </a:lvl1pPr>
          </a:lstStyle>
          <a:p>
            <a:pPr/>
            <a:r>
              <a:t>Flipped Classroom:the Peril</a:t>
            </a:r>
          </a:p>
        </p:txBody>
      </p:sp>
      <p:sp>
        <p:nvSpPr>
          <p:cNvPr id="154" name="Videos without closed captioning are not useful to Deaf students and those with several learning disabilit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Videos without closed captioning are not useful to Deaf students and those with several learning disabilities</a:t>
            </a:r>
          </a:p>
          <a:p>
            <a:pPr lvl="1">
              <a:buBlip>
                <a:blip r:embed="rId2"/>
              </a:buBlip>
            </a:pPr>
            <a:r>
              <a:t>Please make sure closed captions can be turned off because they can be problematic for other disabilities</a:t>
            </a:r>
          </a:p>
          <a:p>
            <a:pPr>
              <a:buBlip>
                <a:blip r:embed="rId2"/>
              </a:buBlip>
            </a:pPr>
            <a:r>
              <a:t>Videos without adequate audio descriptions of visual content leave visually impaired students behind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ossible solu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75969">
              <a:defRPr sz="9212"/>
            </a:lvl1pPr>
          </a:lstStyle>
          <a:p>
            <a:pPr/>
            <a:r>
              <a:t>Possible solutions</a:t>
            </a:r>
          </a:p>
        </p:txBody>
      </p:sp>
      <p:sp>
        <p:nvSpPr>
          <p:cNvPr id="157" name="Put subtitles on all video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84200" indent="-584200" defTabSz="759459">
              <a:spcBef>
                <a:spcPts val="7000"/>
              </a:spcBef>
              <a:buBlip>
                <a:blip r:embed="rId2"/>
              </a:buBlip>
              <a:defRPr sz="5152"/>
            </a:pPr>
            <a:r>
              <a:t>Put subtitles on all videos</a:t>
            </a:r>
          </a:p>
          <a:p>
            <a:pPr lvl="1" marL="1168400" indent="-584200" defTabSz="759459">
              <a:spcBef>
                <a:spcPts val="7000"/>
              </a:spcBef>
              <a:buBlip>
                <a:blip r:embed="rId2"/>
              </a:buBlip>
              <a:defRPr sz="5152"/>
            </a:pPr>
            <a:r>
              <a:rPr u="sng">
                <a:hlinkClick r:id="rId3" invalidUrl="" action="" tgtFrame="" tooltip="" history="1" highlightClick="0" endSnd="0"/>
              </a:rPr>
              <a:t>https://www.k-state.edu/mediasite/help/add-closed-captions.html</a:t>
            </a:r>
          </a:p>
          <a:p>
            <a:pPr lvl="1" marL="1168400" indent="-584200" defTabSz="759459">
              <a:spcBef>
                <a:spcPts val="7000"/>
              </a:spcBef>
              <a:buBlip>
                <a:blip r:embed="rId2"/>
              </a:buBlip>
              <a:defRPr sz="5152"/>
            </a:pPr>
            <a:r>
              <a:t>YouTube’s auto captions are decent</a:t>
            </a:r>
          </a:p>
          <a:p>
            <a:pPr marL="584200" indent="-584200" defTabSz="759459">
              <a:spcBef>
                <a:spcPts val="7000"/>
              </a:spcBef>
              <a:buBlip>
                <a:blip r:embed="rId2"/>
              </a:buBlip>
              <a:defRPr sz="5152"/>
            </a:pPr>
            <a:r>
              <a:t>Describe what you are doing verbally</a:t>
            </a:r>
          </a:p>
          <a:p>
            <a:pPr marL="584200" indent="-584200" defTabSz="759459">
              <a:spcBef>
                <a:spcPts val="7000"/>
              </a:spcBef>
              <a:buBlip>
                <a:blip r:embed="rId2"/>
              </a:buBlip>
              <a:defRPr sz="5152"/>
            </a:pPr>
            <a:r>
              <a:t>If you put together a script or outline for videos provide it (with relevant screen shots) as an accessible PDF.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5.png"/></Relationships>

</file>

<file path=ppt/theme/theme1.xml><?xml version="1.0" encoding="utf-8"?>
<a:theme xmlns:a="http://schemas.openxmlformats.org/drawingml/2006/main" xmlns:r="http://schemas.openxmlformats.org/officeDocument/2006/relationships" name="Typeset">
  <a:themeElements>
    <a:clrScheme name="Typeset">
      <a:dk1>
        <a:srgbClr val="57554B"/>
      </a:dk1>
      <a:lt1>
        <a:srgbClr val="0C1557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Academy Engraved LET Plain:1.0"/>
        <a:ea typeface="Academy Engraved LET Plain:1.0"/>
        <a:cs typeface="Academy Engraved LET Plain:1.0"/>
      </a:majorFont>
      <a:minorFont>
        <a:latin typeface="Academy Engraved LET Plain:1.0"/>
        <a:ea typeface="Academy Engraved LET Plain:1.0"/>
        <a:cs typeface="Academy Engraved LET Plain:1.0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4">
              <a:hueOff val="-150089"/>
              <a:satOff val="3212"/>
              <a:lumOff val="-17555"/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7554B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ypeset">
  <a:themeElements>
    <a:clrScheme name="Typeset">
      <a:dk1>
        <a:srgbClr val="000000"/>
      </a:dk1>
      <a:lt1>
        <a:srgbClr val="FFFFFF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Academy Engraved LET Plain:1.0"/>
        <a:ea typeface="Academy Engraved LET Plain:1.0"/>
        <a:cs typeface="Academy Engraved LET Plain:1.0"/>
      </a:majorFont>
      <a:minorFont>
        <a:latin typeface="Academy Engraved LET Plain:1.0"/>
        <a:ea typeface="Academy Engraved LET Plain:1.0"/>
        <a:cs typeface="Academy Engraved LET Plain:1.0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4">
              <a:hueOff val="-150089"/>
              <a:satOff val="3212"/>
              <a:lumOff val="-17555"/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7554B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