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3"/>
  </p:notesMasterIdLst>
  <p:handoutMasterIdLst>
    <p:handoutMasterId r:id="rId34"/>
  </p:handoutMasterIdLst>
  <p:sldIdLst>
    <p:sldId id="518" r:id="rId2"/>
    <p:sldId id="256" r:id="rId3"/>
    <p:sldId id="398" r:id="rId4"/>
    <p:sldId id="493" r:id="rId5"/>
    <p:sldId id="490" r:id="rId6"/>
    <p:sldId id="414" r:id="rId7"/>
    <p:sldId id="496" r:id="rId8"/>
    <p:sldId id="497" r:id="rId9"/>
    <p:sldId id="503" r:id="rId10"/>
    <p:sldId id="504" r:id="rId11"/>
    <p:sldId id="498" r:id="rId12"/>
    <p:sldId id="514" r:id="rId13"/>
    <p:sldId id="502" r:id="rId14"/>
    <p:sldId id="499" r:id="rId15"/>
    <p:sldId id="500" r:id="rId16"/>
    <p:sldId id="442" r:id="rId17"/>
    <p:sldId id="507" r:id="rId18"/>
    <p:sldId id="508" r:id="rId19"/>
    <p:sldId id="511" r:id="rId20"/>
    <p:sldId id="501" r:id="rId21"/>
    <p:sldId id="505" r:id="rId22"/>
    <p:sldId id="510" r:id="rId23"/>
    <p:sldId id="512" r:id="rId24"/>
    <p:sldId id="506" r:id="rId25"/>
    <p:sldId id="513" r:id="rId26"/>
    <p:sldId id="517" r:id="rId27"/>
    <p:sldId id="515" r:id="rId28"/>
    <p:sldId id="516" r:id="rId29"/>
    <p:sldId id="509" r:id="rId30"/>
    <p:sldId id="464" r:id="rId31"/>
    <p:sldId id="403" r:id="rId32"/>
  </p:sldIdLst>
  <p:sldSz cx="12192000" cy="6858000"/>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29" autoAdjust="0"/>
    <p:restoredTop sz="92757" autoAdjust="0"/>
  </p:normalViewPr>
  <p:slideViewPr>
    <p:cSldViewPr snapToGrid="0">
      <p:cViewPr varScale="1">
        <p:scale>
          <a:sx n="102" d="100"/>
          <a:sy n="102" d="100"/>
        </p:scale>
        <p:origin x="1008" y="184"/>
      </p:cViewPr>
      <p:guideLst/>
    </p:cSldViewPr>
  </p:slideViewPr>
  <p:outlineViewPr>
    <p:cViewPr>
      <p:scale>
        <a:sx n="33" d="100"/>
        <a:sy n="33" d="100"/>
      </p:scale>
      <p:origin x="0" y="-14592"/>
    </p:cViewPr>
  </p:outlineViewPr>
  <p:notesTextViewPr>
    <p:cViewPr>
      <p:scale>
        <a:sx n="3" d="2"/>
        <a:sy n="3" d="2"/>
      </p:scale>
      <p:origin x="0" y="0"/>
    </p:cViewPr>
  </p:notesTextViewPr>
  <p:sorterViewPr>
    <p:cViewPr varScale="1">
      <p:scale>
        <a:sx n="1" d="1"/>
        <a:sy n="1" d="1"/>
      </p:scale>
      <p:origin x="0" y="-593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0"/>
            <a:ext cx="3013763" cy="467072"/>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sz="quarter" idx="1"/>
          </p:nvPr>
        </p:nvSpPr>
        <p:spPr>
          <a:xfrm>
            <a:off x="3939471" y="0"/>
            <a:ext cx="3013763" cy="467072"/>
          </a:xfrm>
          <a:prstGeom prst="rect">
            <a:avLst/>
          </a:prstGeom>
        </p:spPr>
        <p:txBody>
          <a:bodyPr vert="horz" lIns="92930" tIns="46465" rIns="92930" bIns="46465" rtlCol="0"/>
          <a:lstStyle>
            <a:lvl1pPr algn="r">
              <a:defRPr sz="1200"/>
            </a:lvl1pPr>
          </a:lstStyle>
          <a:p>
            <a:fld id="{C610658F-C75B-49FA-BA2F-286C734A2EC5}" type="datetimeFigureOut">
              <a:rPr lang="en-US" smtClean="0"/>
              <a:t>10/25/24</a:t>
            </a:fld>
            <a:endParaRPr lang="en-US"/>
          </a:p>
        </p:txBody>
      </p:sp>
      <p:sp>
        <p:nvSpPr>
          <p:cNvPr id="4" name="Footer Placeholder 3"/>
          <p:cNvSpPr>
            <a:spLocks noGrp="1"/>
          </p:cNvSpPr>
          <p:nvPr>
            <p:ph type="ftr" sz="quarter" idx="2"/>
          </p:nvPr>
        </p:nvSpPr>
        <p:spPr>
          <a:xfrm>
            <a:off x="5" y="8842037"/>
            <a:ext cx="3013763" cy="467071"/>
          </a:xfrm>
          <a:prstGeom prst="rect">
            <a:avLst/>
          </a:prstGeom>
        </p:spPr>
        <p:txBody>
          <a:bodyPr vert="horz" lIns="92930" tIns="46465" rIns="92930" bIns="46465" rtlCol="0" anchor="b"/>
          <a:lstStyle>
            <a:lvl1pPr algn="l">
              <a:defRPr sz="1200"/>
            </a:lvl1pPr>
          </a:lstStyle>
          <a:p>
            <a:endParaRPr lang="en-US"/>
          </a:p>
        </p:txBody>
      </p:sp>
      <p:sp>
        <p:nvSpPr>
          <p:cNvPr id="5" name="Slide Number Placeholder 4"/>
          <p:cNvSpPr>
            <a:spLocks noGrp="1"/>
          </p:cNvSpPr>
          <p:nvPr>
            <p:ph type="sldNum" sz="quarter" idx="3"/>
          </p:nvPr>
        </p:nvSpPr>
        <p:spPr>
          <a:xfrm>
            <a:off x="3939471" y="8842037"/>
            <a:ext cx="3013763" cy="467071"/>
          </a:xfrm>
          <a:prstGeom prst="rect">
            <a:avLst/>
          </a:prstGeom>
        </p:spPr>
        <p:txBody>
          <a:bodyPr vert="horz" lIns="92930" tIns="46465" rIns="92930" bIns="46465" rtlCol="0" anchor="b"/>
          <a:lstStyle>
            <a:lvl1pPr algn="r">
              <a:defRPr sz="1200"/>
            </a:lvl1pPr>
          </a:lstStyle>
          <a:p>
            <a:fld id="{5AA810EA-C4A3-4A40-A69A-F913B5B1BC1E}" type="slidenum">
              <a:rPr lang="en-US" smtClean="0"/>
              <a:t>‹#›</a:t>
            </a:fld>
            <a:endParaRPr lang="en-US"/>
          </a:p>
        </p:txBody>
      </p:sp>
    </p:spTree>
    <p:extLst>
      <p:ext uri="{BB962C8B-B14F-4D97-AF65-F5344CB8AC3E}">
        <p14:creationId xmlns:p14="http://schemas.microsoft.com/office/powerpoint/2010/main" val="3692824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6"/>
            <a:ext cx="30130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40176" y="6"/>
            <a:ext cx="3013075" cy="466725"/>
          </a:xfrm>
          <a:prstGeom prst="rect">
            <a:avLst/>
          </a:prstGeom>
        </p:spPr>
        <p:txBody>
          <a:bodyPr vert="horz" lIns="91440" tIns="45720" rIns="91440" bIns="45720" rtlCol="0"/>
          <a:lstStyle>
            <a:lvl1pPr algn="r">
              <a:defRPr sz="1200"/>
            </a:lvl1pPr>
          </a:lstStyle>
          <a:p>
            <a:fld id="{3882476F-BB62-4AFF-BC15-168155E1302D}" type="datetimeFigureOut">
              <a:rPr lang="en-US" smtClean="0"/>
              <a:t>10/25/24</a:t>
            </a:fld>
            <a:endParaRPr lang="en-US"/>
          </a:p>
        </p:txBody>
      </p:sp>
      <p:sp>
        <p:nvSpPr>
          <p:cNvPr id="4" name="Slide Image Placeholder 3"/>
          <p:cNvSpPr>
            <a:spLocks noGrp="1" noRot="1" noChangeAspect="1"/>
          </p:cNvSpPr>
          <p:nvPr>
            <p:ph type="sldImg" idx="2"/>
          </p:nvPr>
        </p:nvSpPr>
        <p:spPr>
          <a:xfrm>
            <a:off x="687388" y="1165225"/>
            <a:ext cx="5580062" cy="3140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5326" y="4479926"/>
            <a:ext cx="5564188" cy="36655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42382"/>
            <a:ext cx="30130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40176" y="8842382"/>
            <a:ext cx="3013075" cy="466725"/>
          </a:xfrm>
          <a:prstGeom prst="rect">
            <a:avLst/>
          </a:prstGeom>
        </p:spPr>
        <p:txBody>
          <a:bodyPr vert="horz" lIns="91440" tIns="45720" rIns="91440" bIns="45720" rtlCol="0" anchor="b"/>
          <a:lstStyle>
            <a:lvl1pPr algn="r">
              <a:defRPr sz="1200"/>
            </a:lvl1pPr>
          </a:lstStyle>
          <a:p>
            <a:fld id="{5AE6F08F-1F17-46D5-9997-6E3A5FEFE4AA}" type="slidenum">
              <a:rPr lang="en-US" smtClean="0"/>
              <a:t>‹#›</a:t>
            </a:fld>
            <a:endParaRPr lang="en-US"/>
          </a:p>
        </p:txBody>
      </p:sp>
    </p:spTree>
    <p:extLst>
      <p:ext uri="{BB962C8B-B14F-4D97-AF65-F5344CB8AC3E}">
        <p14:creationId xmlns:p14="http://schemas.microsoft.com/office/powerpoint/2010/main" val="2823401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E6F08F-1F17-46D5-9997-6E3A5FEFE4AA}" type="slidenum">
              <a:rPr lang="en-US" smtClean="0"/>
              <a:t>26</a:t>
            </a:fld>
            <a:endParaRPr lang="en-US"/>
          </a:p>
        </p:txBody>
      </p:sp>
    </p:spTree>
    <p:extLst>
      <p:ext uri="{BB962C8B-B14F-4D97-AF65-F5344CB8AC3E}">
        <p14:creationId xmlns:p14="http://schemas.microsoft.com/office/powerpoint/2010/main" val="1085778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E6F08F-1F17-46D5-9997-6E3A5FEFE4AA}" type="slidenum">
              <a:rPr lang="en-US" smtClean="0"/>
              <a:t>27</a:t>
            </a:fld>
            <a:endParaRPr lang="en-US"/>
          </a:p>
        </p:txBody>
      </p:sp>
    </p:spTree>
    <p:extLst>
      <p:ext uri="{BB962C8B-B14F-4D97-AF65-F5344CB8AC3E}">
        <p14:creationId xmlns:p14="http://schemas.microsoft.com/office/powerpoint/2010/main" val="2596845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E6F08F-1F17-46D5-9997-6E3A5FEFE4AA}" type="slidenum">
              <a:rPr lang="en-US" smtClean="0"/>
              <a:t>28</a:t>
            </a:fld>
            <a:endParaRPr lang="en-US"/>
          </a:p>
        </p:txBody>
      </p:sp>
    </p:spTree>
    <p:extLst>
      <p:ext uri="{BB962C8B-B14F-4D97-AF65-F5344CB8AC3E}">
        <p14:creationId xmlns:p14="http://schemas.microsoft.com/office/powerpoint/2010/main" val="13821146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9AF65D-9C3C-4E41-BE75-97C7C1DA3A1F}" type="slidenum">
              <a:rPr lang="en-US" smtClean="0"/>
              <a:t>31</a:t>
            </a:fld>
            <a:endParaRPr lang="en-US"/>
          </a:p>
        </p:txBody>
      </p:sp>
    </p:spTree>
    <p:extLst>
      <p:ext uri="{BB962C8B-B14F-4D97-AF65-F5344CB8AC3E}">
        <p14:creationId xmlns:p14="http://schemas.microsoft.com/office/powerpoint/2010/main" val="29133133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new template.jpg"/>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1F1F97-4628-44EB-A564-2A4489607985}" type="datetimeFigureOut">
              <a:rPr lang="en-US" smtClean="0"/>
              <a:t>10/25/24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30249F-8257-471E-BC4B-83A474596A70}" type="slidenum">
              <a:rPr lang="en-US" smtClean="0"/>
              <a:t>‹#›</a:t>
            </a:fld>
            <a:endParaRPr lang="en-US"/>
          </a:p>
        </p:txBody>
      </p:sp>
    </p:spTree>
    <p:extLst>
      <p:ext uri="{BB962C8B-B14F-4D97-AF65-F5344CB8AC3E}">
        <p14:creationId xmlns:p14="http://schemas.microsoft.com/office/powerpoint/2010/main" val="2602006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1F1F97-4628-44EB-A564-2A4489607985}" type="datetimeFigureOut">
              <a:rPr lang="en-US" smtClean="0"/>
              <a:t>10/25/24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30249F-8257-471E-BC4B-83A474596A70}" type="slidenum">
              <a:rPr lang="en-US" smtClean="0"/>
              <a:t>‹#›</a:t>
            </a:fld>
            <a:endParaRPr lang="en-US"/>
          </a:p>
        </p:txBody>
      </p:sp>
    </p:spTree>
    <p:extLst>
      <p:ext uri="{BB962C8B-B14F-4D97-AF65-F5344CB8AC3E}">
        <p14:creationId xmlns:p14="http://schemas.microsoft.com/office/powerpoint/2010/main" val="503164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1F1F97-4628-44EB-A564-2A4489607985}" type="datetimeFigureOut">
              <a:rPr lang="en-US" smtClean="0"/>
              <a:t>10/25/24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30249F-8257-471E-BC4B-83A474596A70}" type="slidenum">
              <a:rPr lang="en-US" smtClean="0"/>
              <a:t>‹#›</a:t>
            </a:fld>
            <a:endParaRPr lang="en-US"/>
          </a:p>
        </p:txBody>
      </p:sp>
    </p:spTree>
    <p:extLst>
      <p:ext uri="{BB962C8B-B14F-4D97-AF65-F5344CB8AC3E}">
        <p14:creationId xmlns:p14="http://schemas.microsoft.com/office/powerpoint/2010/main" val="24456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1F1F97-4628-44EB-A564-2A4489607985}" type="datetimeFigureOut">
              <a:rPr lang="en-US" smtClean="0"/>
              <a:t>10/25/24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30249F-8257-471E-BC4B-83A474596A70}" type="slidenum">
              <a:rPr lang="en-US" smtClean="0"/>
              <a:t>‹#›</a:t>
            </a:fld>
            <a:endParaRPr lang="en-US"/>
          </a:p>
        </p:txBody>
      </p:sp>
      <p:pic>
        <p:nvPicPr>
          <p:cNvPr id="7" name="Picture 6" descr="new template.jpg"/>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104576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1F1F97-4628-44EB-A564-2A4489607985}" type="datetimeFigureOut">
              <a:rPr lang="en-US" smtClean="0"/>
              <a:t>10/25/24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30249F-8257-471E-BC4B-83A474596A70}" type="slidenum">
              <a:rPr lang="en-US" smtClean="0"/>
              <a:t>‹#›</a:t>
            </a:fld>
            <a:endParaRPr lang="en-US"/>
          </a:p>
        </p:txBody>
      </p:sp>
    </p:spTree>
    <p:extLst>
      <p:ext uri="{BB962C8B-B14F-4D97-AF65-F5344CB8AC3E}">
        <p14:creationId xmlns:p14="http://schemas.microsoft.com/office/powerpoint/2010/main" val="4154667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1F1F97-4628-44EB-A564-2A4489607985}" type="datetimeFigureOut">
              <a:rPr lang="en-US" smtClean="0"/>
              <a:t>10/25/24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30249F-8257-471E-BC4B-83A474596A70}" type="slidenum">
              <a:rPr lang="en-US" smtClean="0"/>
              <a:t>‹#›</a:t>
            </a:fld>
            <a:endParaRPr lang="en-US"/>
          </a:p>
        </p:txBody>
      </p:sp>
    </p:spTree>
    <p:extLst>
      <p:ext uri="{BB962C8B-B14F-4D97-AF65-F5344CB8AC3E}">
        <p14:creationId xmlns:p14="http://schemas.microsoft.com/office/powerpoint/2010/main" val="615601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1F1F97-4628-44EB-A564-2A4489607985}" type="datetimeFigureOut">
              <a:rPr lang="en-US" smtClean="0"/>
              <a:t>10/25/24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30249F-8257-471E-BC4B-83A474596A70}" type="slidenum">
              <a:rPr lang="en-US" smtClean="0"/>
              <a:t>‹#›</a:t>
            </a:fld>
            <a:endParaRPr lang="en-US"/>
          </a:p>
        </p:txBody>
      </p:sp>
    </p:spTree>
    <p:extLst>
      <p:ext uri="{BB962C8B-B14F-4D97-AF65-F5344CB8AC3E}">
        <p14:creationId xmlns:p14="http://schemas.microsoft.com/office/powerpoint/2010/main" val="1501269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1F1F97-4628-44EB-A564-2A4489607985}" type="datetimeFigureOut">
              <a:rPr lang="en-US" smtClean="0"/>
              <a:t>10/25/24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30249F-8257-471E-BC4B-83A474596A70}" type="slidenum">
              <a:rPr lang="en-US" smtClean="0"/>
              <a:t>‹#›</a:t>
            </a:fld>
            <a:endParaRPr lang="en-US"/>
          </a:p>
        </p:txBody>
      </p:sp>
    </p:spTree>
    <p:extLst>
      <p:ext uri="{BB962C8B-B14F-4D97-AF65-F5344CB8AC3E}">
        <p14:creationId xmlns:p14="http://schemas.microsoft.com/office/powerpoint/2010/main" val="3285816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1F1F97-4628-44EB-A564-2A4489607985}" type="datetimeFigureOut">
              <a:rPr lang="en-US" smtClean="0"/>
              <a:t>10/25/24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30249F-8257-471E-BC4B-83A474596A70}" type="slidenum">
              <a:rPr lang="en-US" smtClean="0"/>
              <a:t>‹#›</a:t>
            </a:fld>
            <a:endParaRPr lang="en-US"/>
          </a:p>
        </p:txBody>
      </p:sp>
    </p:spTree>
    <p:extLst>
      <p:ext uri="{BB962C8B-B14F-4D97-AF65-F5344CB8AC3E}">
        <p14:creationId xmlns:p14="http://schemas.microsoft.com/office/powerpoint/2010/main" val="1612011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1F1F97-4628-44EB-A564-2A4489607985}" type="datetimeFigureOut">
              <a:rPr lang="en-US" smtClean="0"/>
              <a:t>10/25/24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30249F-8257-471E-BC4B-83A474596A70}" type="slidenum">
              <a:rPr lang="en-US" smtClean="0"/>
              <a:t>‹#›</a:t>
            </a:fld>
            <a:endParaRPr lang="en-US"/>
          </a:p>
        </p:txBody>
      </p:sp>
    </p:spTree>
    <p:extLst>
      <p:ext uri="{BB962C8B-B14F-4D97-AF65-F5344CB8AC3E}">
        <p14:creationId xmlns:p14="http://schemas.microsoft.com/office/powerpoint/2010/main" val="1072524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1F1F97-4628-44EB-A564-2A4489607985}" type="datetimeFigureOut">
              <a:rPr lang="en-US" smtClean="0"/>
              <a:t>10/25/24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30249F-8257-471E-BC4B-83A474596A70}" type="slidenum">
              <a:rPr lang="en-US" smtClean="0"/>
              <a:t>‹#›</a:t>
            </a:fld>
            <a:endParaRPr lang="en-US"/>
          </a:p>
        </p:txBody>
      </p:sp>
    </p:spTree>
    <p:extLst>
      <p:ext uri="{BB962C8B-B14F-4D97-AF65-F5344CB8AC3E}">
        <p14:creationId xmlns:p14="http://schemas.microsoft.com/office/powerpoint/2010/main" val="2293703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new template.jpg"/>
          <p:cNvPicPr>
            <a:picLocks noChangeAspect="1"/>
          </p:cNvPicPr>
          <p:nvPr/>
        </p:nvPicPr>
        <p:blipFill>
          <a:blip r:embed="rId13"/>
          <a:stretch>
            <a:fillRect/>
          </a:stretch>
        </p:blipFill>
        <p:spPr>
          <a:xfrm>
            <a:off x="0" y="0"/>
            <a:ext cx="12192000" cy="6858000"/>
          </a:xfrm>
          <a:prstGeom prst="rect">
            <a:avLst/>
          </a:prstGeom>
        </p:spPr>
      </p:pic>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1F1F97-4628-44EB-A564-2A4489607985}" type="datetimeFigureOut">
              <a:rPr lang="en-US" smtClean="0"/>
              <a:t>10/25/24</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30249F-8257-471E-BC4B-83A474596A70}" type="slidenum">
              <a:rPr lang="en-US" smtClean="0"/>
              <a:t>‹#›</a:t>
            </a:fld>
            <a:endParaRPr lang="en-US"/>
          </a:p>
        </p:txBody>
      </p:sp>
      <p:pic>
        <p:nvPicPr>
          <p:cNvPr id="8" name="Picture 7" descr="new template.jpg"/>
          <p:cNvPicPr>
            <a:picLocks noChangeAspect="1"/>
          </p:cNvPicPr>
          <p:nvPr/>
        </p:nvPicPr>
        <p:blipFill>
          <a:blip r:embed="rId13"/>
          <a:stretch>
            <a:fillRect/>
          </a:stretch>
        </p:blipFill>
        <p:spPr>
          <a:xfrm>
            <a:off x="0" y="0"/>
            <a:ext cx="12192000" cy="6858000"/>
          </a:xfrm>
          <a:prstGeom prst="rect">
            <a:avLst/>
          </a:prstGeom>
        </p:spPr>
      </p:pic>
    </p:spTree>
    <p:extLst>
      <p:ext uri="{BB962C8B-B14F-4D97-AF65-F5344CB8AC3E}">
        <p14:creationId xmlns:p14="http://schemas.microsoft.com/office/powerpoint/2010/main" val="172261740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ksu.zoom.us/j/91717057640"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k-state.edu/academicpersonnel/fhbook/fhsecc.html#32.2" TargetMode="External"/><Relationship Id="rId2" Type="http://schemas.openxmlformats.org/officeDocument/2006/relationships/hyperlink" Target="https://www.k-state.edu/provost/universityhb/fhsecc.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youtu.be/xBOP6CoqD5o?si=P_b4uR8JJNzZCkpI"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youtu.be/5etAysXPGY8" TargetMode="External"/><Relationship Id="rId7" Type="http://schemas.openxmlformats.org/officeDocument/2006/relationships/image" Target="../media/image2.jpg"/><Relationship Id="rId2" Type="http://schemas.openxmlformats.org/officeDocument/2006/relationships/hyperlink" Target="https://youtu.be/eKAShTWsJdQ" TargetMode="External"/><Relationship Id="rId1" Type="http://schemas.openxmlformats.org/officeDocument/2006/relationships/slideLayout" Target="../slideLayouts/slideLayout2.xml"/><Relationship Id="rId6" Type="http://schemas.openxmlformats.org/officeDocument/2006/relationships/hyperlink" Target="https://youtu.be/vNAI6oUTVO0" TargetMode="External"/><Relationship Id="rId5" Type="http://schemas.openxmlformats.org/officeDocument/2006/relationships/hyperlink" Target="https://youtu.be/evq1f802H_I" TargetMode="External"/><Relationship Id="rId4" Type="http://schemas.openxmlformats.org/officeDocument/2006/relationships/hyperlink" Target="https://youtu.be/W78gOAl2ZfM"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www.k-state.edu/provost/universityhb/fhsecc.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k-state.edu/provost/universityhb/fhsecc.htm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youtu.be/IY6DraOu-_0"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youtu.be/GXvwCYaNUzE?si=J6JYxQcAHSweFJCt"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mailto:saucier@ksu.edu"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hyperlink" Target="https://www.youtube.com/channel/UCOxR-jBJYs36WfizQtPGcww/videos" TargetMode="External"/><Relationship Id="rId7" Type="http://schemas.openxmlformats.org/officeDocument/2006/relationships/hyperlink" Target="https://youtu.be/VSA5QpKzD94" TargetMode="External"/><Relationship Id="rId2" Type="http://schemas.openxmlformats.org/officeDocument/2006/relationships/hyperlink" Target="https://www.k-state.edu/tlc/course-evaluation/" TargetMode="External"/><Relationship Id="rId1" Type="http://schemas.openxmlformats.org/officeDocument/2006/relationships/slideLayout" Target="../slideLayouts/slideLayout2.xml"/><Relationship Id="rId6" Type="http://schemas.openxmlformats.org/officeDocument/2006/relationships/hyperlink" Target="https://youtu.be/-qFeLDMRiaE" TargetMode="External"/><Relationship Id="rId5" Type="http://schemas.openxmlformats.org/officeDocument/2006/relationships/hyperlink" Target="https://youtu.be/Q3AN7wNuzxI?si=jkrBScqSe6VNaS73" TargetMode="External"/><Relationship Id="rId4" Type="http://schemas.openxmlformats.org/officeDocument/2006/relationships/hyperlink" Target="https://www.k-state.edu/provost/universityhb/fhsecc.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k-state.edu/provost/universityhb/fhsecc.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2420" y="815630"/>
            <a:ext cx="11567160" cy="1740780"/>
          </a:xfrm>
        </p:spPr>
        <p:txBody>
          <a:bodyPr>
            <a:noAutofit/>
          </a:bodyPr>
          <a:lstStyle/>
          <a:p>
            <a:r>
              <a:rPr lang="en-US" dirty="0">
                <a:latin typeface="Mongolian Baiti" panose="03000500000000000000" pitchFamily="66" charset="0"/>
                <a:cs typeface="Mongolian Baiti" panose="03000500000000000000" pitchFamily="66" charset="0"/>
              </a:rPr>
              <a:t>Welcome to the TLC Professional Development Series!</a:t>
            </a:r>
          </a:p>
        </p:txBody>
      </p:sp>
      <p:sp>
        <p:nvSpPr>
          <p:cNvPr id="3" name="Subtitle 2"/>
          <p:cNvSpPr>
            <a:spLocks noGrp="1"/>
          </p:cNvSpPr>
          <p:nvPr>
            <p:ph type="subTitle" idx="1"/>
          </p:nvPr>
        </p:nvSpPr>
        <p:spPr>
          <a:xfrm>
            <a:off x="696685" y="2929897"/>
            <a:ext cx="10726057" cy="2869654"/>
          </a:xfrm>
        </p:spPr>
        <p:txBody>
          <a:bodyPr>
            <a:normAutofit/>
          </a:bodyPr>
          <a:lstStyle/>
          <a:p>
            <a:r>
              <a:rPr lang="en-US" sz="3200" dirty="0">
                <a:latin typeface="Mongolian Baiti" panose="03000500000000000000" pitchFamily="66" charset="0"/>
                <a:cs typeface="Mongolian Baiti" panose="03000500000000000000" pitchFamily="66" charset="0"/>
              </a:rPr>
              <a:t>Every Wednesday from 12 noon to 1PM</a:t>
            </a:r>
          </a:p>
          <a:p>
            <a:r>
              <a:rPr lang="en-US" sz="3200" dirty="0">
                <a:latin typeface="Mongolian Baiti" panose="03000500000000000000" pitchFamily="66" charset="0"/>
                <a:cs typeface="Mongolian Baiti" panose="03000500000000000000" pitchFamily="66" charset="0"/>
              </a:rPr>
              <a:t>Zoom link: </a:t>
            </a:r>
            <a:r>
              <a:rPr lang="en-US" sz="3200" dirty="0">
                <a:latin typeface="Mongolian Baiti" panose="03000500000000000000" pitchFamily="66" charset="0"/>
                <a:cs typeface="Mongolian Baiti" panose="03000500000000000000" pitchFamily="66" charset="0"/>
                <a:hlinkClick r:id="rId2"/>
              </a:rPr>
              <a:t>https://ksu.zoom.us/j/91717057640</a:t>
            </a:r>
            <a:endParaRPr lang="en-US" sz="3200" dirty="0">
              <a:highlight>
                <a:srgbClr val="FFFF00"/>
              </a:highlight>
              <a:latin typeface="Mongolian Baiti" panose="03000500000000000000" pitchFamily="66" charset="0"/>
              <a:cs typeface="Mongolian Baiti" panose="03000500000000000000" pitchFamily="66" charset="0"/>
            </a:endParaRPr>
          </a:p>
          <a:p>
            <a:r>
              <a:rPr lang="en-US" sz="3200" dirty="0">
                <a:latin typeface="Mongolian Baiti" panose="03000500000000000000" pitchFamily="66" charset="0"/>
                <a:cs typeface="Mongolian Baiti" panose="03000500000000000000" pitchFamily="66" charset="0"/>
              </a:rPr>
              <a:t>All events recorded and archived on Canvas</a:t>
            </a:r>
          </a:p>
          <a:p>
            <a:r>
              <a:rPr lang="en-US" sz="3200" dirty="0">
                <a:latin typeface="Mongolian Baiti" panose="03000500000000000000" pitchFamily="66" charset="0"/>
                <a:cs typeface="Mongolian Baiti" panose="03000500000000000000" pitchFamily="66" charset="0"/>
              </a:rPr>
              <a:t>TLC Professional Development Certificates and Fellows</a:t>
            </a:r>
          </a:p>
        </p:txBody>
      </p:sp>
      <p:sp>
        <p:nvSpPr>
          <p:cNvPr id="6" name="TextBox 5"/>
          <p:cNvSpPr txBox="1"/>
          <p:nvPr/>
        </p:nvSpPr>
        <p:spPr>
          <a:xfrm>
            <a:off x="4008582" y="6264103"/>
            <a:ext cx="4174836" cy="369332"/>
          </a:xfrm>
          <a:prstGeom prst="rect">
            <a:avLst/>
          </a:prstGeom>
          <a:solidFill>
            <a:schemeClr val="bg1"/>
          </a:solidFill>
        </p:spPr>
        <p:txBody>
          <a:bodyPr wrap="square" rtlCol="0">
            <a:spAutoFit/>
          </a:bodyPr>
          <a:lstStyle/>
          <a:p>
            <a:pPr algn="ctr"/>
            <a:r>
              <a:rPr lang="en-US" dirty="0"/>
              <a:t>TLC Professional Development Series</a:t>
            </a:r>
          </a:p>
        </p:txBody>
      </p:sp>
      <p:sp>
        <p:nvSpPr>
          <p:cNvPr id="4" name="TextBox 3">
            <a:extLst>
              <a:ext uri="{FF2B5EF4-FFF2-40B4-BE49-F238E27FC236}">
                <a16:creationId xmlns:a16="http://schemas.microsoft.com/office/drawing/2014/main" id="{B260C728-2219-A4A0-D142-C3BD47BADE90}"/>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5" name="TextBox 4">
            <a:extLst>
              <a:ext uri="{FF2B5EF4-FFF2-40B4-BE49-F238E27FC236}">
                <a16:creationId xmlns:a16="http://schemas.microsoft.com/office/drawing/2014/main" id="{6CF81E45-8C2E-A788-98A6-23535A101A38}"/>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3368662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515600" cy="962721"/>
          </a:xfrm>
        </p:spPr>
        <p:txBody>
          <a:bodyPr>
            <a:normAutofit/>
          </a:bodyPr>
          <a:lstStyle/>
          <a:p>
            <a:r>
              <a:rPr lang="en-US" dirty="0">
                <a:latin typeface="Mongolian Baiti" panose="03000500000000000000" pitchFamily="66" charset="0"/>
                <a:cs typeface="Mongolian Baiti" panose="03000500000000000000" pitchFamily="66" charset="0"/>
              </a:rPr>
              <a:t>From the </a:t>
            </a:r>
            <a:r>
              <a:rPr lang="en-US" dirty="0">
                <a:latin typeface="Mongolian Baiti" panose="03000500000000000000" pitchFamily="66" charset="0"/>
                <a:cs typeface="Mongolian Baiti" panose="03000500000000000000" pitchFamily="66" charset="0"/>
                <a:hlinkClick r:id="rId2"/>
              </a:rPr>
              <a:t>University Handbook</a:t>
            </a:r>
            <a:endParaRPr lang="en-US" dirty="0">
              <a:latin typeface="Mongolian Baiti" panose="03000500000000000000" pitchFamily="66" charset="0"/>
              <a:cs typeface="Mongolian Baiti" panose="03000500000000000000" pitchFamily="66" charset="0"/>
            </a:endParaRPr>
          </a:p>
        </p:txBody>
      </p:sp>
      <p:sp>
        <p:nvSpPr>
          <p:cNvPr id="3" name="Content Placeholder 2"/>
          <p:cNvSpPr>
            <a:spLocks noGrp="1"/>
          </p:cNvSpPr>
          <p:nvPr>
            <p:ph idx="1"/>
          </p:nvPr>
        </p:nvSpPr>
        <p:spPr>
          <a:xfrm>
            <a:off x="838200" y="1802167"/>
            <a:ext cx="10515600" cy="4225771"/>
          </a:xfrm>
        </p:spPr>
        <p:txBody>
          <a:bodyPr>
            <a:normAutofit/>
          </a:bodyPr>
          <a:lstStyle/>
          <a:p>
            <a:pPr>
              <a:lnSpc>
                <a:spcPct val="100000"/>
              </a:lnSpc>
              <a:spcBef>
                <a:spcPts val="0"/>
              </a:spcBef>
            </a:pPr>
            <a:r>
              <a:rPr lang="en-US" b="1" dirty="0">
                <a:latin typeface="Mongolian Baiti" panose="03000500000000000000" pitchFamily="66" charset="0"/>
                <a:cs typeface="Mongolian Baiti" panose="03000500000000000000" pitchFamily="66" charset="0"/>
              </a:rPr>
              <a:t>C34.1</a:t>
            </a:r>
            <a:r>
              <a:rPr lang="en-US" dirty="0">
                <a:latin typeface="Mongolian Baiti" panose="03000500000000000000" pitchFamily="66" charset="0"/>
                <a:cs typeface="Mongolian Baiti" panose="03000500000000000000" pitchFamily="66" charset="0"/>
              </a:rPr>
              <a:t> Student feedback on classroom instruction. </a:t>
            </a:r>
          </a:p>
          <a:p>
            <a:pPr lvl="1">
              <a:lnSpc>
                <a:spcPct val="100000"/>
              </a:lnSpc>
              <a:spcBef>
                <a:spcPts val="0"/>
              </a:spcBef>
            </a:pPr>
            <a:r>
              <a:rPr lang="en-US" dirty="0">
                <a:latin typeface="Mongolian Baiti" panose="03000500000000000000" pitchFamily="66" charset="0"/>
                <a:cs typeface="Mongolian Baiti" panose="03000500000000000000" pitchFamily="66" charset="0"/>
              </a:rPr>
              <a:t>Faculty members, including professors, instructors, graduate teaching assistants, adjuncts, etc., </a:t>
            </a:r>
            <a:r>
              <a:rPr lang="en-US" dirty="0">
                <a:highlight>
                  <a:srgbClr val="FFFF00"/>
                </a:highlight>
                <a:latin typeface="Mongolian Baiti" panose="03000500000000000000" pitchFamily="66" charset="0"/>
                <a:cs typeface="Mongolian Baiti" panose="03000500000000000000" pitchFamily="66" charset="0"/>
              </a:rPr>
              <a:t>shall collect student feedback for each course and section they teach</a:t>
            </a:r>
            <a:r>
              <a:rPr lang="en-US" dirty="0">
                <a:latin typeface="Mongolian Baiti" panose="03000500000000000000" pitchFamily="66" charset="0"/>
                <a:cs typeface="Mongolian Baiti" panose="03000500000000000000" pitchFamily="66" charset="0"/>
              </a:rPr>
              <a:t> in order to provide themselves and their departments with information pertaining to teaching effectiveness as well as provide material for the assessment of the relationships between Student Learning Objectives (SLO) achievement and teaching. </a:t>
            </a:r>
          </a:p>
          <a:p>
            <a:pPr lvl="1">
              <a:lnSpc>
                <a:spcPct val="100000"/>
              </a:lnSpc>
              <a:spcBef>
                <a:spcPts val="0"/>
              </a:spcBef>
            </a:pPr>
            <a:r>
              <a:rPr lang="en-US" dirty="0">
                <a:highlight>
                  <a:srgbClr val="FFFF00"/>
                </a:highlight>
                <a:latin typeface="Mongolian Baiti" panose="03000500000000000000" pitchFamily="66" charset="0"/>
                <a:cs typeface="Mongolian Baiti" panose="03000500000000000000" pitchFamily="66" charset="0"/>
              </a:rPr>
              <a:t>Exceptions are individualized courses</a:t>
            </a:r>
            <a:r>
              <a:rPr lang="en-US" dirty="0">
                <a:latin typeface="Mongolian Baiti" panose="03000500000000000000" pitchFamily="66" charset="0"/>
                <a:cs typeface="Mongolian Baiti" panose="03000500000000000000" pitchFamily="66" charset="0"/>
              </a:rPr>
              <a:t> (e.g., research hours at the 899 and 999 levels, independent study).  Faculty members engaged in individualized instruction should be guided by the unit's criteria for evaluating such instruction (see </a:t>
            </a:r>
            <a:r>
              <a:rPr lang="en-US" u="sng" dirty="0">
                <a:latin typeface="Mongolian Baiti" panose="03000500000000000000" pitchFamily="66" charset="0"/>
                <a:cs typeface="Mongolian Baiti" panose="03000500000000000000" pitchFamily="66" charset="0"/>
                <a:hlinkClick r:id="rId3"/>
              </a:rPr>
              <a:t>C32.2</a:t>
            </a:r>
            <a:r>
              <a:rPr lang="en-US" dirty="0">
                <a:latin typeface="Mongolian Baiti" panose="03000500000000000000" pitchFamily="66" charset="0"/>
                <a:cs typeface="Mongolian Baiti" panose="03000500000000000000" pitchFamily="66" charset="0"/>
              </a:rPr>
              <a:t>). </a:t>
            </a: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3672650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515600" cy="962721"/>
          </a:xfrm>
        </p:spPr>
        <p:txBody>
          <a:bodyPr>
            <a:normAutofit/>
          </a:bodyPr>
          <a:lstStyle/>
          <a:p>
            <a:r>
              <a:rPr lang="en-US" dirty="0">
                <a:latin typeface="Mongolian Baiti" panose="03000500000000000000" pitchFamily="66" charset="0"/>
                <a:cs typeface="Mongolian Baiti" panose="03000500000000000000" pitchFamily="66" charset="0"/>
              </a:rPr>
              <a:t>How We Set Up TEVALs</a:t>
            </a:r>
          </a:p>
        </p:txBody>
      </p:sp>
      <p:sp>
        <p:nvSpPr>
          <p:cNvPr id="3" name="Content Placeholder 2"/>
          <p:cNvSpPr>
            <a:spLocks noGrp="1"/>
          </p:cNvSpPr>
          <p:nvPr>
            <p:ph idx="1"/>
          </p:nvPr>
        </p:nvSpPr>
        <p:spPr>
          <a:xfrm>
            <a:off x="838200" y="1802167"/>
            <a:ext cx="10515600" cy="4225771"/>
          </a:xfrm>
        </p:spPr>
        <p:txBody>
          <a:bodyPr>
            <a:normAutofit/>
          </a:bodyPr>
          <a:lstStyle/>
          <a:p>
            <a:r>
              <a:rPr lang="en-US" sz="4000" dirty="0">
                <a:latin typeface="Mongolian Baiti" panose="03000500000000000000" pitchFamily="66" charset="0"/>
                <a:cs typeface="Mongolian Baiti" panose="03000500000000000000" pitchFamily="66" charset="0"/>
              </a:rPr>
              <a:t>Online TEVAL forms are finalized by instructors in Canvas </a:t>
            </a:r>
          </a:p>
          <a:p>
            <a:pPr lvl="1"/>
            <a:r>
              <a:rPr lang="en-US" sz="3600" dirty="0">
                <a:latin typeface="Mongolian Baiti" panose="03000500000000000000" pitchFamily="66" charset="0"/>
                <a:cs typeface="Mongolian Baiti" panose="03000500000000000000" pitchFamily="66" charset="0"/>
              </a:rPr>
              <a:t>“Account” → “</a:t>
            </a:r>
            <a:r>
              <a:rPr lang="en-US" sz="3600" dirty="0" err="1">
                <a:latin typeface="Mongolian Baiti" panose="03000500000000000000" pitchFamily="66" charset="0"/>
                <a:cs typeface="Mongolian Baiti" panose="03000500000000000000" pitchFamily="66" charset="0"/>
              </a:rPr>
              <a:t>Teval</a:t>
            </a:r>
            <a:r>
              <a:rPr lang="en-US" sz="3600" dirty="0">
                <a:latin typeface="Mongolian Baiti" panose="03000500000000000000" pitchFamily="66" charset="0"/>
                <a:cs typeface="Mongolian Baiti" panose="03000500000000000000" pitchFamily="66" charset="0"/>
              </a:rPr>
              <a:t>” → “+ New </a:t>
            </a:r>
            <a:r>
              <a:rPr lang="en-US" sz="3600" dirty="0" err="1">
                <a:latin typeface="Mongolian Baiti" panose="03000500000000000000" pitchFamily="66" charset="0"/>
                <a:cs typeface="Mongolian Baiti" panose="03000500000000000000" pitchFamily="66" charset="0"/>
              </a:rPr>
              <a:t>Teval</a:t>
            </a:r>
            <a:r>
              <a:rPr lang="en-US" sz="3600" dirty="0">
                <a:latin typeface="Mongolian Baiti" panose="03000500000000000000" pitchFamily="66" charset="0"/>
                <a:cs typeface="Mongolian Baiti" panose="03000500000000000000" pitchFamily="66" charset="0"/>
              </a:rPr>
              <a:t>”</a:t>
            </a:r>
          </a:p>
          <a:p>
            <a:pPr lvl="1"/>
            <a:r>
              <a:rPr lang="en-US" sz="3600" dirty="0">
                <a:latin typeface="Mongolian Baiti" panose="03000500000000000000" pitchFamily="66" charset="0"/>
                <a:cs typeface="Mongolian Baiti" panose="03000500000000000000" pitchFamily="66" charset="0"/>
                <a:hlinkClick r:id="rId2"/>
              </a:rPr>
              <a:t>Video tutorial for setting up your online TEVAL</a:t>
            </a:r>
            <a:endParaRPr lang="en-US" sz="3600" dirty="0">
              <a:latin typeface="Mongolian Baiti" panose="03000500000000000000" pitchFamily="66" charset="0"/>
              <a:cs typeface="Mongolian Baiti" panose="03000500000000000000" pitchFamily="66" charset="0"/>
            </a:endParaRP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1091119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515600" cy="962721"/>
          </a:xfrm>
        </p:spPr>
        <p:txBody>
          <a:bodyPr>
            <a:normAutofit/>
          </a:bodyPr>
          <a:lstStyle/>
          <a:p>
            <a:r>
              <a:rPr lang="en-US" sz="4400" dirty="0">
                <a:latin typeface="Mongolian Baiti" panose="03000500000000000000" pitchFamily="66" charset="0"/>
                <a:cs typeface="Mongolian Baiti" panose="03000500000000000000" pitchFamily="66" charset="0"/>
              </a:rPr>
              <a:t>Information To Have Ready</a:t>
            </a:r>
          </a:p>
        </p:txBody>
      </p:sp>
      <p:sp>
        <p:nvSpPr>
          <p:cNvPr id="3" name="Content Placeholder 2"/>
          <p:cNvSpPr>
            <a:spLocks noGrp="1"/>
          </p:cNvSpPr>
          <p:nvPr>
            <p:ph idx="1"/>
          </p:nvPr>
        </p:nvSpPr>
        <p:spPr>
          <a:xfrm>
            <a:off x="838199" y="1802167"/>
            <a:ext cx="10660693" cy="4225771"/>
          </a:xfrm>
        </p:spPr>
        <p:txBody>
          <a:bodyPr>
            <a:normAutofit/>
          </a:bodyPr>
          <a:lstStyle/>
          <a:p>
            <a:r>
              <a:rPr lang="en-US" sz="4000" dirty="0">
                <a:latin typeface="Mongolian Baiti" panose="03000500000000000000" pitchFamily="66" charset="0"/>
                <a:cs typeface="Mongolian Baiti" panose="03000500000000000000" pitchFamily="66" charset="0"/>
              </a:rPr>
              <a:t>Dates your TEVAL will be available</a:t>
            </a:r>
          </a:p>
          <a:p>
            <a:pPr lvl="2"/>
            <a:r>
              <a:rPr lang="en-US" sz="3200" dirty="0">
                <a:latin typeface="Mongolian Baiti" panose="03000500000000000000" pitchFamily="66" charset="0"/>
                <a:cs typeface="Mongolian Baiti" panose="03000500000000000000" pitchFamily="66" charset="0"/>
              </a:rPr>
              <a:t>Should be administered at or near the end of your course</a:t>
            </a:r>
          </a:p>
          <a:p>
            <a:r>
              <a:rPr lang="en-US" sz="4000" dirty="0">
                <a:latin typeface="Mongolian Baiti" panose="03000500000000000000" pitchFamily="66" charset="0"/>
                <a:cs typeface="Mongolian Baiti" panose="03000500000000000000" pitchFamily="66" charset="0"/>
              </a:rPr>
              <a:t>Dates for your reminder emails</a:t>
            </a:r>
          </a:p>
          <a:p>
            <a:r>
              <a:rPr lang="en-US" sz="4000" dirty="0">
                <a:latin typeface="Mongolian Baiti" panose="03000500000000000000" pitchFamily="66" charset="0"/>
                <a:cs typeface="Mongolian Baiti" panose="03000500000000000000" pitchFamily="66" charset="0"/>
              </a:rPr>
              <a:t>Text for the first electronic invitation message</a:t>
            </a:r>
          </a:p>
          <a:p>
            <a:r>
              <a:rPr lang="en-US" sz="4000" dirty="0">
                <a:latin typeface="Mongolian Baiti" panose="03000500000000000000" pitchFamily="66" charset="0"/>
                <a:cs typeface="Mongolian Baiti" panose="03000500000000000000" pitchFamily="66" charset="0"/>
              </a:rPr>
              <a:t>Text for the reminder messages</a:t>
            </a:r>
          </a:p>
          <a:p>
            <a:endParaRPr lang="en-US" sz="4400" dirty="0">
              <a:latin typeface="Mongolian Baiti" panose="03000500000000000000" pitchFamily="66" charset="0"/>
              <a:cs typeface="Mongolian Baiti" panose="03000500000000000000" pitchFamily="66" charset="0"/>
            </a:endParaRPr>
          </a:p>
          <a:p>
            <a:pPr lvl="1"/>
            <a:endParaRPr lang="en-US" sz="3600" dirty="0">
              <a:latin typeface="Mongolian Baiti" panose="03000500000000000000" pitchFamily="66" charset="0"/>
              <a:cs typeface="Mongolian Baiti" panose="03000500000000000000" pitchFamily="66" charset="0"/>
            </a:endParaRP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1497721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515600" cy="962721"/>
          </a:xfrm>
        </p:spPr>
        <p:txBody>
          <a:bodyPr>
            <a:normAutofit/>
          </a:bodyPr>
          <a:lstStyle/>
          <a:p>
            <a:r>
              <a:rPr lang="en-US" sz="4400" dirty="0">
                <a:latin typeface="Mongolian Baiti" panose="03000500000000000000" pitchFamily="66" charset="0"/>
                <a:cs typeface="Mongolian Baiti" panose="03000500000000000000" pitchFamily="66" charset="0"/>
              </a:rPr>
              <a:t>Information To Have Ready</a:t>
            </a:r>
          </a:p>
        </p:txBody>
      </p:sp>
      <p:sp>
        <p:nvSpPr>
          <p:cNvPr id="3" name="Content Placeholder 2"/>
          <p:cNvSpPr>
            <a:spLocks noGrp="1"/>
          </p:cNvSpPr>
          <p:nvPr>
            <p:ph idx="1"/>
          </p:nvPr>
        </p:nvSpPr>
        <p:spPr>
          <a:xfrm>
            <a:off x="838199" y="1802167"/>
            <a:ext cx="10660693" cy="4225771"/>
          </a:xfrm>
        </p:spPr>
        <p:txBody>
          <a:bodyPr>
            <a:normAutofit/>
          </a:bodyPr>
          <a:lstStyle/>
          <a:p>
            <a:r>
              <a:rPr lang="en-US" sz="4000" dirty="0">
                <a:latin typeface="Mongolian Baiti" panose="03000500000000000000" pitchFamily="66" charset="0"/>
                <a:cs typeface="Mongolian Baiti" panose="03000500000000000000" pitchFamily="66" charset="0"/>
              </a:rPr>
              <a:t>Text for any items you will add to your TEVAL</a:t>
            </a:r>
          </a:p>
          <a:p>
            <a:pPr lvl="2"/>
            <a:r>
              <a:rPr lang="en-US" sz="3200" dirty="0">
                <a:latin typeface="Mongolian Baiti" panose="03000500000000000000" pitchFamily="66" charset="0"/>
                <a:cs typeface="Mongolian Baiti" panose="03000500000000000000" pitchFamily="66" charset="0"/>
              </a:rPr>
              <a:t>Rating scale or Free response</a:t>
            </a:r>
          </a:p>
          <a:p>
            <a:pPr lvl="2"/>
            <a:r>
              <a:rPr lang="en-US" sz="3200" dirty="0">
                <a:latin typeface="Mongolian Baiti" panose="03000500000000000000" pitchFamily="66" charset="0"/>
                <a:cs typeface="Mongolian Baiti" panose="03000500000000000000" pitchFamily="66" charset="0"/>
              </a:rPr>
              <a:t>Instructions for completion</a:t>
            </a:r>
          </a:p>
          <a:p>
            <a:r>
              <a:rPr lang="en-US" sz="4000" dirty="0">
                <a:latin typeface="Mongolian Baiti" panose="03000500000000000000" pitchFamily="66" charset="0"/>
                <a:cs typeface="Mongolian Baiti" panose="03000500000000000000" pitchFamily="66" charset="0"/>
              </a:rPr>
              <a:t>Comments for the FIF </a:t>
            </a:r>
          </a:p>
          <a:p>
            <a:pPr lvl="2"/>
            <a:r>
              <a:rPr lang="en-US" sz="3200" dirty="0">
                <a:latin typeface="Mongolian Baiti" panose="03000500000000000000" pitchFamily="66" charset="0"/>
                <a:cs typeface="Mongolian Baiti" panose="03000500000000000000" pitchFamily="66" charset="0"/>
              </a:rPr>
              <a:t>Faculty Information Form</a:t>
            </a:r>
          </a:p>
          <a:p>
            <a:pPr lvl="2"/>
            <a:r>
              <a:rPr lang="en-US" sz="3200" dirty="0">
                <a:latin typeface="Mongolian Baiti" panose="03000500000000000000" pitchFamily="66" charset="0"/>
                <a:cs typeface="Mongolian Baiti" panose="03000500000000000000" pitchFamily="66" charset="0"/>
              </a:rPr>
              <a:t>Opportunity to provide context for the semester</a:t>
            </a:r>
          </a:p>
          <a:p>
            <a:pPr lvl="2"/>
            <a:r>
              <a:rPr lang="en-US" sz="3200" dirty="0">
                <a:latin typeface="Mongolian Baiti" panose="03000500000000000000" pitchFamily="66" charset="0"/>
                <a:cs typeface="Mongolian Baiti" panose="03000500000000000000" pitchFamily="66" charset="0"/>
              </a:rPr>
              <a:t>Free response field (e.g., modality, new practices)</a:t>
            </a:r>
          </a:p>
          <a:p>
            <a:pPr lvl="1"/>
            <a:endParaRPr lang="en-US" sz="3600" dirty="0">
              <a:latin typeface="Mongolian Baiti" panose="03000500000000000000" pitchFamily="66" charset="0"/>
              <a:cs typeface="Mongolian Baiti" panose="03000500000000000000" pitchFamily="66" charset="0"/>
            </a:endParaRP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2153838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515600" cy="962721"/>
          </a:xfrm>
        </p:spPr>
        <p:txBody>
          <a:bodyPr>
            <a:normAutofit/>
          </a:bodyPr>
          <a:lstStyle/>
          <a:p>
            <a:r>
              <a:rPr lang="en-US" dirty="0">
                <a:latin typeface="Mongolian Baiti" panose="03000500000000000000" pitchFamily="66" charset="0"/>
                <a:cs typeface="Mongolian Baiti" panose="03000500000000000000" pitchFamily="66" charset="0"/>
              </a:rPr>
              <a:t>How We Should Use TEVALs</a:t>
            </a:r>
          </a:p>
        </p:txBody>
      </p:sp>
      <p:sp>
        <p:nvSpPr>
          <p:cNvPr id="3" name="Content Placeholder 2"/>
          <p:cNvSpPr>
            <a:spLocks noGrp="1"/>
          </p:cNvSpPr>
          <p:nvPr>
            <p:ph idx="1"/>
          </p:nvPr>
        </p:nvSpPr>
        <p:spPr>
          <a:xfrm>
            <a:off x="838200" y="1802167"/>
            <a:ext cx="10515600" cy="4225771"/>
          </a:xfrm>
        </p:spPr>
        <p:txBody>
          <a:bodyPr>
            <a:normAutofit fontScale="92500"/>
          </a:bodyPr>
          <a:lstStyle/>
          <a:p>
            <a:r>
              <a:rPr lang="en-US" sz="4000" dirty="0">
                <a:latin typeface="Mongolian Baiti" panose="03000500000000000000" pitchFamily="66" charset="0"/>
                <a:cs typeface="Mongolian Baiti" panose="03000500000000000000" pitchFamily="66" charset="0"/>
              </a:rPr>
              <a:t>TEVALs are a formative (not summative) assessment</a:t>
            </a:r>
          </a:p>
          <a:p>
            <a:endParaRPr lang="en-US" sz="4000" dirty="0">
              <a:latin typeface="Mongolian Baiti" panose="03000500000000000000" pitchFamily="66" charset="0"/>
              <a:cs typeface="Mongolian Baiti" panose="03000500000000000000" pitchFamily="66" charset="0"/>
            </a:endParaRPr>
          </a:p>
          <a:p>
            <a:r>
              <a:rPr lang="en-US" sz="4000" dirty="0">
                <a:latin typeface="Mongolian Baiti" panose="03000500000000000000" pitchFamily="66" charset="0"/>
                <a:cs typeface="Mongolian Baiti" panose="03000500000000000000" pitchFamily="66" charset="0"/>
              </a:rPr>
              <a:t>TEVALs provide useful data to inform our teaching</a:t>
            </a:r>
          </a:p>
          <a:p>
            <a:endParaRPr lang="en-US" sz="4000" dirty="0">
              <a:latin typeface="Mongolian Baiti" panose="03000500000000000000" pitchFamily="66" charset="0"/>
              <a:cs typeface="Mongolian Baiti" panose="03000500000000000000" pitchFamily="66" charset="0"/>
            </a:endParaRPr>
          </a:p>
          <a:p>
            <a:r>
              <a:rPr lang="en-US" sz="4000" dirty="0">
                <a:latin typeface="Mongolian Baiti" panose="03000500000000000000" pitchFamily="66" charset="0"/>
                <a:cs typeface="Mongolian Baiti" panose="03000500000000000000" pitchFamily="66" charset="0"/>
              </a:rPr>
              <a:t>We should acknowledge potential biases in TEVALs</a:t>
            </a:r>
          </a:p>
          <a:p>
            <a:pPr lvl="1"/>
            <a:r>
              <a:rPr lang="en-US" sz="3600" dirty="0">
                <a:latin typeface="Mongolian Baiti" panose="03000500000000000000" pitchFamily="66" charset="0"/>
                <a:cs typeface="Mongolian Baiti" panose="03000500000000000000" pitchFamily="66" charset="0"/>
              </a:rPr>
              <a:t>Instructor demographics</a:t>
            </a:r>
          </a:p>
          <a:p>
            <a:pPr lvl="1"/>
            <a:r>
              <a:rPr lang="en-US" sz="3600" dirty="0">
                <a:latin typeface="Mongolian Baiti" panose="03000500000000000000" pitchFamily="66" charset="0"/>
                <a:cs typeface="Mongolian Baiti" panose="03000500000000000000" pitchFamily="66" charset="0"/>
              </a:rPr>
              <a:t>Course demographics</a:t>
            </a:r>
          </a:p>
          <a:p>
            <a:endParaRPr lang="en-US" sz="4000" dirty="0">
              <a:latin typeface="Mongolian Baiti" panose="03000500000000000000" pitchFamily="66" charset="0"/>
              <a:cs typeface="Mongolian Baiti" panose="03000500000000000000" pitchFamily="66" charset="0"/>
            </a:endParaRP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3077362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515600" cy="962721"/>
          </a:xfrm>
        </p:spPr>
        <p:txBody>
          <a:bodyPr>
            <a:normAutofit/>
          </a:bodyPr>
          <a:lstStyle/>
          <a:p>
            <a:r>
              <a:rPr lang="en-US" dirty="0">
                <a:latin typeface="Mongolian Baiti" panose="03000500000000000000" pitchFamily="66" charset="0"/>
                <a:cs typeface="Mongolian Baiti" panose="03000500000000000000" pitchFamily="66" charset="0"/>
              </a:rPr>
              <a:t>How We Should </a:t>
            </a:r>
            <a:r>
              <a:rPr lang="en-US" u="sng" dirty="0">
                <a:latin typeface="Mongolian Baiti" panose="03000500000000000000" pitchFamily="66" charset="0"/>
                <a:cs typeface="Mongolian Baiti" panose="03000500000000000000" pitchFamily="66" charset="0"/>
              </a:rPr>
              <a:t>Not</a:t>
            </a:r>
            <a:r>
              <a:rPr lang="en-US" dirty="0">
                <a:latin typeface="Mongolian Baiti" panose="03000500000000000000" pitchFamily="66" charset="0"/>
                <a:cs typeface="Mongolian Baiti" panose="03000500000000000000" pitchFamily="66" charset="0"/>
              </a:rPr>
              <a:t> Use TEVALs</a:t>
            </a:r>
          </a:p>
        </p:txBody>
      </p:sp>
      <p:sp>
        <p:nvSpPr>
          <p:cNvPr id="3" name="Content Placeholder 2"/>
          <p:cNvSpPr>
            <a:spLocks noGrp="1"/>
          </p:cNvSpPr>
          <p:nvPr>
            <p:ph idx="1"/>
          </p:nvPr>
        </p:nvSpPr>
        <p:spPr>
          <a:xfrm>
            <a:off x="838199" y="1802167"/>
            <a:ext cx="10915029" cy="4225771"/>
          </a:xfrm>
        </p:spPr>
        <p:txBody>
          <a:bodyPr>
            <a:normAutofit/>
          </a:bodyPr>
          <a:lstStyle/>
          <a:p>
            <a:r>
              <a:rPr lang="en-US" sz="4000" dirty="0">
                <a:latin typeface="Mongolian Baiti" panose="03000500000000000000" pitchFamily="66" charset="0"/>
                <a:cs typeface="Mongolian Baiti" panose="03000500000000000000" pitchFamily="66" charset="0"/>
              </a:rPr>
              <a:t>TEVALs should NOT be the only (or even the most important) metric used in evaluating instructors</a:t>
            </a:r>
          </a:p>
          <a:p>
            <a:pPr lvl="2"/>
            <a:r>
              <a:rPr lang="en-US" sz="3200" dirty="0">
                <a:latin typeface="Mongolian Baiti" panose="03000500000000000000" pitchFamily="66" charset="0"/>
                <a:cs typeface="Mongolian Baiti" panose="03000500000000000000" pitchFamily="66" charset="0"/>
              </a:rPr>
              <a:t>E.g., in promotion, tenure, or merit evaluations (PTME)</a:t>
            </a: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2736343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42" y="727969"/>
            <a:ext cx="11248700" cy="962721"/>
          </a:xfrm>
        </p:spPr>
        <p:txBody>
          <a:bodyPr>
            <a:normAutofit/>
          </a:bodyPr>
          <a:lstStyle/>
          <a:p>
            <a:r>
              <a:rPr lang="en-US" sz="4800" dirty="0">
                <a:latin typeface="Mongolian Baiti" panose="03000500000000000000" pitchFamily="66" charset="0"/>
                <a:cs typeface="Mongolian Baiti" panose="03000500000000000000" pitchFamily="66" charset="0"/>
              </a:rPr>
              <a:t>Demonstrating Your Teaching Excellence</a:t>
            </a:r>
          </a:p>
        </p:txBody>
      </p:sp>
      <p:sp>
        <p:nvSpPr>
          <p:cNvPr id="3" name="Content Placeholder 2"/>
          <p:cNvSpPr>
            <a:spLocks noGrp="1"/>
          </p:cNvSpPr>
          <p:nvPr>
            <p:ph idx="1"/>
          </p:nvPr>
        </p:nvSpPr>
        <p:spPr>
          <a:xfrm>
            <a:off x="612742" y="1802167"/>
            <a:ext cx="11362140" cy="4225771"/>
          </a:xfrm>
        </p:spPr>
        <p:txBody>
          <a:bodyPr>
            <a:normAutofit/>
          </a:bodyPr>
          <a:lstStyle/>
          <a:p>
            <a:pPr>
              <a:buFont typeface="Arial" charset="0"/>
              <a:buChar char="•"/>
            </a:pPr>
            <a:r>
              <a:rPr lang="en-US" sz="3600" dirty="0">
                <a:latin typeface="Mongolian Baiti" panose="03000500000000000000" pitchFamily="66" charset="0"/>
                <a:cs typeface="Mongolian Baiti" panose="03000500000000000000" pitchFamily="66" charset="0"/>
                <a:hlinkClick r:id="rId2"/>
              </a:rPr>
              <a:t>Writing Excellent Statements of Your Teaching Philosophy</a:t>
            </a:r>
            <a:endParaRPr lang="en-US" sz="3600" dirty="0">
              <a:latin typeface="Mongolian Baiti" panose="03000500000000000000" pitchFamily="66" charset="0"/>
              <a:cs typeface="Mongolian Baiti" panose="03000500000000000000" pitchFamily="66" charset="0"/>
            </a:endParaRPr>
          </a:p>
          <a:p>
            <a:pPr>
              <a:buFont typeface="Arial" charset="0"/>
              <a:buChar char="•"/>
            </a:pPr>
            <a:r>
              <a:rPr lang="en-US" sz="3600" dirty="0">
                <a:latin typeface="Mongolian Baiti" panose="03000500000000000000" pitchFamily="66" charset="0"/>
                <a:cs typeface="Mongolian Baiti" panose="03000500000000000000" pitchFamily="66" charset="0"/>
                <a:hlinkClick r:id="rId3"/>
              </a:rPr>
              <a:t>Demonstrating Your Teaching Excellence: Part 1</a:t>
            </a:r>
            <a:endParaRPr lang="en-US" sz="3600" dirty="0">
              <a:latin typeface="Mongolian Baiti" panose="03000500000000000000" pitchFamily="66" charset="0"/>
              <a:cs typeface="Mongolian Baiti" panose="03000500000000000000" pitchFamily="66" charset="0"/>
            </a:endParaRPr>
          </a:p>
          <a:p>
            <a:pPr>
              <a:buFont typeface="Arial" charset="0"/>
              <a:buChar char="•"/>
            </a:pPr>
            <a:r>
              <a:rPr lang="en-US" sz="3600" dirty="0">
                <a:latin typeface="Mongolian Baiti" panose="03000500000000000000" pitchFamily="66" charset="0"/>
                <a:cs typeface="Mongolian Baiti" panose="03000500000000000000" pitchFamily="66" charset="0"/>
                <a:hlinkClick r:id="rId4"/>
              </a:rPr>
              <a:t>Demonstrating Your Teaching Excellence: Part 2</a:t>
            </a:r>
            <a:endParaRPr lang="en-US" sz="3600" dirty="0">
              <a:latin typeface="Mongolian Baiti" panose="03000500000000000000" pitchFamily="66" charset="0"/>
              <a:cs typeface="Mongolian Baiti" panose="03000500000000000000" pitchFamily="66" charset="0"/>
            </a:endParaRPr>
          </a:p>
          <a:p>
            <a:pPr>
              <a:buFont typeface="Arial" charset="0"/>
              <a:buChar char="•"/>
            </a:pPr>
            <a:r>
              <a:rPr lang="en-US" sz="3600" dirty="0">
                <a:latin typeface="Mongolian Baiti" panose="03000500000000000000" pitchFamily="66" charset="0"/>
                <a:cs typeface="Mongolian Baiti" panose="03000500000000000000" pitchFamily="66" charset="0"/>
                <a:hlinkClick r:id="rId5"/>
              </a:rPr>
              <a:t>Top 10 Ways to Get Teaching Jobs and Awards</a:t>
            </a:r>
            <a:endParaRPr lang="en-US" sz="3600" dirty="0">
              <a:latin typeface="Mongolian Baiti" panose="03000500000000000000" pitchFamily="66" charset="0"/>
              <a:cs typeface="Mongolian Baiti" panose="03000500000000000000" pitchFamily="66" charset="0"/>
            </a:endParaRPr>
          </a:p>
          <a:p>
            <a:pPr>
              <a:buFont typeface="Arial" charset="0"/>
              <a:buChar char="•"/>
            </a:pPr>
            <a:r>
              <a:rPr lang="en-US" sz="3600" dirty="0">
                <a:latin typeface="Mongolian Baiti" panose="03000500000000000000" pitchFamily="66" charset="0"/>
                <a:cs typeface="Mongolian Baiti" panose="03000500000000000000" pitchFamily="66" charset="0"/>
                <a:hlinkClick r:id="rId6"/>
              </a:rPr>
              <a:t>The Four Cs of Writing</a:t>
            </a:r>
            <a:endParaRPr lang="en-US" sz="3600" dirty="0">
              <a:latin typeface="Mongolian Baiti" panose="03000500000000000000" pitchFamily="66" charset="0"/>
              <a:cs typeface="Mongolian Baiti" panose="03000500000000000000" pitchFamily="66" charset="0"/>
            </a:endParaRPr>
          </a:p>
        </p:txBody>
      </p:sp>
      <p:pic>
        <p:nvPicPr>
          <p:cNvPr id="10" name="Picture 9">
            <a:extLst>
              <a:ext uri="{FF2B5EF4-FFF2-40B4-BE49-F238E27FC236}">
                <a16:creationId xmlns:a16="http://schemas.microsoft.com/office/drawing/2014/main" id="{D1C8539C-4AC7-4804-A66D-55E77B49BFB9}"/>
              </a:ext>
            </a:extLst>
          </p:cNvPr>
          <p:cNvPicPr>
            <a:picLocks noChangeAspect="1"/>
          </p:cNvPicPr>
          <p:nvPr/>
        </p:nvPicPr>
        <p:blipFill rotWithShape="1">
          <a:blip r:embed="rId7"/>
          <a:srcRect l="33164" t="34839" r="29001" b="39616"/>
          <a:stretch/>
        </p:blipFill>
        <p:spPr>
          <a:xfrm>
            <a:off x="8528627" y="4869619"/>
            <a:ext cx="3349337" cy="1747480"/>
          </a:xfrm>
          <a:prstGeom prst="rect">
            <a:avLst/>
          </a:prstGeom>
        </p:spPr>
      </p:pic>
      <p:sp>
        <p:nvSpPr>
          <p:cNvPr id="11" name="Rectangle 10">
            <a:extLst>
              <a:ext uri="{FF2B5EF4-FFF2-40B4-BE49-F238E27FC236}">
                <a16:creationId xmlns:a16="http://schemas.microsoft.com/office/drawing/2014/main" id="{2C1AD91E-C3C0-4AFE-AE48-C6407C8ADBAB}"/>
              </a:ext>
            </a:extLst>
          </p:cNvPr>
          <p:cNvSpPr/>
          <p:nvPr/>
        </p:nvSpPr>
        <p:spPr>
          <a:xfrm>
            <a:off x="8528626" y="4698367"/>
            <a:ext cx="3349337" cy="1918732"/>
          </a:xfrm>
          <a:prstGeom prst="rect">
            <a:avLst/>
          </a:prstGeom>
          <a:noFill/>
          <a:ln w="38100">
            <a:solidFill>
              <a:schemeClr val="tx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A35040FF-6FBA-E177-1205-56445C298F08}"/>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5" name="TextBox 4">
            <a:extLst>
              <a:ext uri="{FF2B5EF4-FFF2-40B4-BE49-F238E27FC236}">
                <a16:creationId xmlns:a16="http://schemas.microsoft.com/office/drawing/2014/main" id="{75EEDF70-189D-B194-E82E-9298D2703576}"/>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15284839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515600" cy="962721"/>
          </a:xfrm>
        </p:spPr>
        <p:txBody>
          <a:bodyPr>
            <a:normAutofit/>
          </a:bodyPr>
          <a:lstStyle/>
          <a:p>
            <a:r>
              <a:rPr lang="en-US" dirty="0">
                <a:latin typeface="Mongolian Baiti" panose="03000500000000000000" pitchFamily="66" charset="0"/>
                <a:cs typeface="Mongolian Baiti" panose="03000500000000000000" pitchFamily="66" charset="0"/>
              </a:rPr>
              <a:t>From the </a:t>
            </a:r>
            <a:r>
              <a:rPr lang="en-US" dirty="0">
                <a:latin typeface="Mongolian Baiti" panose="03000500000000000000" pitchFamily="66" charset="0"/>
                <a:cs typeface="Mongolian Baiti" panose="03000500000000000000" pitchFamily="66" charset="0"/>
                <a:hlinkClick r:id="rId2"/>
              </a:rPr>
              <a:t>University Handbook</a:t>
            </a:r>
            <a:endParaRPr lang="en-US" dirty="0">
              <a:latin typeface="Mongolian Baiti" panose="03000500000000000000" pitchFamily="66" charset="0"/>
              <a:cs typeface="Mongolian Baiti" panose="03000500000000000000" pitchFamily="66" charset="0"/>
            </a:endParaRPr>
          </a:p>
        </p:txBody>
      </p:sp>
      <p:sp>
        <p:nvSpPr>
          <p:cNvPr id="3" name="Content Placeholder 2"/>
          <p:cNvSpPr>
            <a:spLocks noGrp="1"/>
          </p:cNvSpPr>
          <p:nvPr>
            <p:ph idx="1"/>
          </p:nvPr>
        </p:nvSpPr>
        <p:spPr>
          <a:xfrm>
            <a:off x="838200" y="1802167"/>
            <a:ext cx="10515600" cy="4225771"/>
          </a:xfrm>
        </p:spPr>
        <p:txBody>
          <a:bodyPr>
            <a:normAutofit lnSpcReduction="10000"/>
          </a:bodyPr>
          <a:lstStyle/>
          <a:p>
            <a:pPr>
              <a:lnSpc>
                <a:spcPct val="100000"/>
              </a:lnSpc>
              <a:spcBef>
                <a:spcPts val="0"/>
              </a:spcBef>
            </a:pPr>
            <a:r>
              <a:rPr lang="en-US" b="1" dirty="0">
                <a:latin typeface="Mongolian Baiti" panose="03000500000000000000" pitchFamily="66" charset="0"/>
                <a:cs typeface="Mongolian Baiti" panose="03000500000000000000" pitchFamily="66" charset="0"/>
              </a:rPr>
              <a:t>C34.2</a:t>
            </a:r>
            <a:endParaRPr lang="en-US" dirty="0">
              <a:latin typeface="Mongolian Baiti" panose="03000500000000000000" pitchFamily="66" charset="0"/>
              <a:cs typeface="Mongolian Baiti" panose="03000500000000000000" pitchFamily="66" charset="0"/>
            </a:endParaRPr>
          </a:p>
          <a:p>
            <a:pPr lvl="1">
              <a:lnSpc>
                <a:spcPct val="100000"/>
              </a:lnSpc>
              <a:spcBef>
                <a:spcPts val="0"/>
              </a:spcBef>
            </a:pPr>
            <a:r>
              <a:rPr lang="en-US" dirty="0">
                <a:highlight>
                  <a:srgbClr val="FFFF00"/>
                </a:highlight>
                <a:latin typeface="Mongolian Baiti" panose="03000500000000000000" pitchFamily="66" charset="0"/>
                <a:cs typeface="Mongolian Baiti" panose="03000500000000000000" pitchFamily="66" charset="0"/>
              </a:rPr>
              <a:t>Student feedback should never be the only source of information about classroom teaching</a:t>
            </a:r>
            <a:r>
              <a:rPr lang="en-US" dirty="0">
                <a:latin typeface="Mongolian Baiti" panose="03000500000000000000" pitchFamily="66" charset="0"/>
                <a:cs typeface="Mongolian Baiti" panose="03000500000000000000" pitchFamily="66" charset="0"/>
              </a:rPr>
              <a:t>. </a:t>
            </a:r>
          </a:p>
          <a:p>
            <a:pPr lvl="1">
              <a:lnSpc>
                <a:spcPct val="100000"/>
              </a:lnSpc>
              <a:spcBef>
                <a:spcPts val="0"/>
              </a:spcBef>
            </a:pPr>
            <a:r>
              <a:rPr lang="en-US" dirty="0">
                <a:latin typeface="Mongolian Baiti" panose="03000500000000000000" pitchFamily="66" charset="0"/>
                <a:cs typeface="Mongolian Baiti" panose="03000500000000000000" pitchFamily="66" charset="0"/>
              </a:rPr>
              <a:t>Departments or units should be encouraged to develop a comprehensive, flexible approach to teaching evaluation, where </a:t>
            </a:r>
            <a:r>
              <a:rPr lang="en-US" dirty="0">
                <a:highlight>
                  <a:srgbClr val="FFFF00"/>
                </a:highlight>
                <a:latin typeface="Mongolian Baiti" panose="03000500000000000000" pitchFamily="66" charset="0"/>
                <a:cs typeface="Mongolian Baiti" panose="03000500000000000000" pitchFamily="66" charset="0"/>
              </a:rPr>
              <a:t>several types of evidence</a:t>
            </a:r>
            <a:r>
              <a:rPr lang="en-US" dirty="0">
                <a:latin typeface="Mongolian Baiti" panose="03000500000000000000" pitchFamily="66" charset="0"/>
                <a:cs typeface="Mongolian Baiti" panose="03000500000000000000" pitchFamily="66" charset="0"/>
              </a:rPr>
              <a:t> can be collected, presented and evaluated as a portfolio.</a:t>
            </a:r>
          </a:p>
          <a:p>
            <a:pPr lvl="1">
              <a:lnSpc>
                <a:spcPct val="100000"/>
              </a:lnSpc>
              <a:spcBef>
                <a:spcPts val="0"/>
              </a:spcBef>
            </a:pPr>
            <a:r>
              <a:rPr lang="en-US" dirty="0">
                <a:highlight>
                  <a:srgbClr val="FFFF00"/>
                </a:highlight>
                <a:latin typeface="Mongolian Baiti" panose="03000500000000000000" pitchFamily="66" charset="0"/>
                <a:cs typeface="Mongolian Baiti" panose="03000500000000000000" pitchFamily="66" charset="0"/>
              </a:rPr>
              <a:t>Peer evaluation</a:t>
            </a:r>
            <a:r>
              <a:rPr lang="en-US" dirty="0">
                <a:latin typeface="Mongolian Baiti" panose="03000500000000000000" pitchFamily="66" charset="0"/>
                <a:cs typeface="Mongolian Baiti" panose="03000500000000000000" pitchFamily="66" charset="0"/>
              </a:rPr>
              <a:t>… </a:t>
            </a:r>
            <a:r>
              <a:rPr lang="en-US" dirty="0">
                <a:highlight>
                  <a:srgbClr val="FFFF00"/>
                </a:highlight>
                <a:latin typeface="Mongolian Baiti" panose="03000500000000000000" pitchFamily="66" charset="0"/>
                <a:cs typeface="Mongolian Baiti" panose="03000500000000000000" pitchFamily="66" charset="0"/>
              </a:rPr>
              <a:t>course materials</a:t>
            </a:r>
            <a:r>
              <a:rPr lang="en-US" dirty="0">
                <a:latin typeface="Mongolian Baiti" panose="03000500000000000000" pitchFamily="66" charset="0"/>
                <a:cs typeface="Mongolian Baiti" panose="03000500000000000000" pitchFamily="66" charset="0"/>
              </a:rPr>
              <a:t> such as reading lists, syllabi, and examinations; </a:t>
            </a:r>
            <a:r>
              <a:rPr lang="en-US" dirty="0">
                <a:highlight>
                  <a:srgbClr val="FFFF00"/>
                </a:highlight>
                <a:latin typeface="Mongolian Baiti" panose="03000500000000000000" pitchFamily="66" charset="0"/>
                <a:cs typeface="Mongolian Baiti" panose="03000500000000000000" pitchFamily="66" charset="0"/>
              </a:rPr>
              <a:t>special contributions</a:t>
            </a:r>
            <a:r>
              <a:rPr lang="en-US" dirty="0">
                <a:latin typeface="Mongolian Baiti" panose="03000500000000000000" pitchFamily="66" charset="0"/>
                <a:cs typeface="Mongolian Baiti" panose="03000500000000000000" pitchFamily="66" charset="0"/>
              </a:rPr>
              <a:t> to effective teaching for diverse student populations; preparation of </a:t>
            </a:r>
            <a:r>
              <a:rPr lang="en-US" dirty="0">
                <a:highlight>
                  <a:srgbClr val="FFFF00"/>
                </a:highlight>
                <a:latin typeface="Mongolian Baiti" panose="03000500000000000000" pitchFamily="66" charset="0"/>
                <a:cs typeface="Mongolian Baiti" panose="03000500000000000000" pitchFamily="66" charset="0"/>
              </a:rPr>
              <a:t>innovative teaching materials</a:t>
            </a:r>
            <a:r>
              <a:rPr lang="en-US" dirty="0">
                <a:latin typeface="Mongolian Baiti" panose="03000500000000000000" pitchFamily="66" charset="0"/>
                <a:cs typeface="Mongolian Baiti" panose="03000500000000000000" pitchFamily="66" charset="0"/>
              </a:rPr>
              <a:t> or instructional techniques; </a:t>
            </a:r>
            <a:r>
              <a:rPr lang="en-US" dirty="0">
                <a:highlight>
                  <a:srgbClr val="FFFF00"/>
                </a:highlight>
                <a:latin typeface="Mongolian Baiti" panose="03000500000000000000" pitchFamily="66" charset="0"/>
                <a:cs typeface="Mongolian Baiti" panose="03000500000000000000" pitchFamily="66" charset="0"/>
              </a:rPr>
              <a:t>special teaching activities outside the university</a:t>
            </a:r>
            <a:r>
              <a:rPr lang="en-US" dirty="0">
                <a:latin typeface="Mongolian Baiti" panose="03000500000000000000" pitchFamily="66" charset="0"/>
                <a:cs typeface="Mongolian Baiti" panose="03000500000000000000" pitchFamily="66" charset="0"/>
              </a:rPr>
              <a:t>; exit interviews, and graduate interviews and surveys to obtain information about teaching effectiveness.</a:t>
            </a: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1684448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515600" cy="962721"/>
          </a:xfrm>
        </p:spPr>
        <p:txBody>
          <a:bodyPr>
            <a:normAutofit/>
          </a:bodyPr>
          <a:lstStyle/>
          <a:p>
            <a:r>
              <a:rPr lang="en-US" dirty="0">
                <a:latin typeface="Mongolian Baiti" panose="03000500000000000000" pitchFamily="66" charset="0"/>
                <a:cs typeface="Mongolian Baiti" panose="03000500000000000000" pitchFamily="66" charset="0"/>
              </a:rPr>
              <a:t>From the </a:t>
            </a:r>
            <a:r>
              <a:rPr lang="en-US" dirty="0">
                <a:latin typeface="Mongolian Baiti" panose="03000500000000000000" pitchFamily="66" charset="0"/>
                <a:cs typeface="Mongolian Baiti" panose="03000500000000000000" pitchFamily="66" charset="0"/>
                <a:hlinkClick r:id="rId2"/>
              </a:rPr>
              <a:t>University Handbook</a:t>
            </a:r>
            <a:endParaRPr lang="en-US" dirty="0">
              <a:latin typeface="Mongolian Baiti" panose="03000500000000000000" pitchFamily="66" charset="0"/>
              <a:cs typeface="Mongolian Baiti" panose="03000500000000000000" pitchFamily="66" charset="0"/>
            </a:endParaRPr>
          </a:p>
        </p:txBody>
      </p:sp>
      <p:sp>
        <p:nvSpPr>
          <p:cNvPr id="3" name="Content Placeholder 2"/>
          <p:cNvSpPr>
            <a:spLocks noGrp="1"/>
          </p:cNvSpPr>
          <p:nvPr>
            <p:ph idx="1"/>
          </p:nvPr>
        </p:nvSpPr>
        <p:spPr>
          <a:xfrm>
            <a:off x="838200" y="1802167"/>
            <a:ext cx="10515600" cy="4225771"/>
          </a:xfrm>
        </p:spPr>
        <p:txBody>
          <a:bodyPr>
            <a:normAutofit/>
          </a:bodyPr>
          <a:lstStyle/>
          <a:p>
            <a:pPr>
              <a:lnSpc>
                <a:spcPct val="100000"/>
              </a:lnSpc>
              <a:spcBef>
                <a:spcPts val="0"/>
              </a:spcBef>
            </a:pPr>
            <a:r>
              <a:rPr lang="en-US" b="1" dirty="0">
                <a:latin typeface="Mongolian Baiti" panose="03000500000000000000" pitchFamily="66" charset="0"/>
                <a:cs typeface="Mongolian Baiti" panose="03000500000000000000" pitchFamily="66" charset="0"/>
              </a:rPr>
              <a:t>C34.5</a:t>
            </a:r>
            <a:endParaRPr lang="en-US" dirty="0">
              <a:latin typeface="Mongolian Baiti" panose="03000500000000000000" pitchFamily="66" charset="0"/>
              <a:cs typeface="Mongolian Baiti" panose="03000500000000000000" pitchFamily="66" charset="0"/>
            </a:endParaRPr>
          </a:p>
          <a:p>
            <a:pPr lvl="1">
              <a:lnSpc>
                <a:spcPct val="100000"/>
              </a:lnSpc>
              <a:spcBef>
                <a:spcPts val="0"/>
              </a:spcBef>
            </a:pPr>
            <a:r>
              <a:rPr lang="en-US" dirty="0">
                <a:latin typeface="Mongolian Baiti" panose="03000500000000000000" pitchFamily="66" charset="0"/>
                <a:cs typeface="Mongolian Baiti" panose="03000500000000000000" pitchFamily="66" charset="0"/>
              </a:rPr>
              <a:t>Faculty members are free to submit </a:t>
            </a:r>
            <a:r>
              <a:rPr lang="en-US" dirty="0">
                <a:highlight>
                  <a:srgbClr val="FFFF00"/>
                </a:highlight>
                <a:latin typeface="Mongolian Baiti" panose="03000500000000000000" pitchFamily="66" charset="0"/>
                <a:cs typeface="Mongolian Baiti" panose="03000500000000000000" pitchFamily="66" charset="0"/>
              </a:rPr>
              <a:t>supplemental student views</a:t>
            </a:r>
            <a:r>
              <a:rPr lang="en-US" dirty="0">
                <a:latin typeface="Mongolian Baiti" panose="03000500000000000000" pitchFamily="66" charset="0"/>
                <a:cs typeface="Mongolian Baiti" panose="03000500000000000000" pitchFamily="66" charset="0"/>
              </a:rPr>
              <a:t> from instruments or other methods of their own choice.</a:t>
            </a: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2601045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515600" cy="962721"/>
          </a:xfrm>
        </p:spPr>
        <p:txBody>
          <a:bodyPr>
            <a:normAutofit/>
          </a:bodyPr>
          <a:lstStyle/>
          <a:p>
            <a:r>
              <a:rPr lang="en-US" dirty="0">
                <a:latin typeface="Mongolian Baiti" panose="03000500000000000000" pitchFamily="66" charset="0"/>
                <a:cs typeface="Mongolian Baiti" panose="03000500000000000000" pitchFamily="66" charset="0"/>
              </a:rPr>
              <a:t>Brief Side Comment</a:t>
            </a:r>
          </a:p>
        </p:txBody>
      </p:sp>
      <p:sp>
        <p:nvSpPr>
          <p:cNvPr id="3" name="Content Placeholder 2"/>
          <p:cNvSpPr>
            <a:spLocks noGrp="1"/>
          </p:cNvSpPr>
          <p:nvPr>
            <p:ph idx="1"/>
          </p:nvPr>
        </p:nvSpPr>
        <p:spPr>
          <a:xfrm>
            <a:off x="838200" y="1802168"/>
            <a:ext cx="10515600" cy="3984484"/>
          </a:xfrm>
        </p:spPr>
        <p:txBody>
          <a:bodyPr>
            <a:noAutofit/>
          </a:bodyPr>
          <a:lstStyle/>
          <a:p>
            <a:r>
              <a:rPr lang="en-US" sz="3600" dirty="0">
                <a:latin typeface="Mongolian Baiti" panose="03000500000000000000" pitchFamily="66" charset="0"/>
                <a:cs typeface="Mongolian Baiti" panose="03000500000000000000" pitchFamily="66" charset="0"/>
              </a:rPr>
              <a:t>TEVALs are </a:t>
            </a:r>
            <a:r>
              <a:rPr lang="en-US" sz="3600" u="sng" dirty="0">
                <a:latin typeface="Mongolian Baiti" panose="03000500000000000000" pitchFamily="66" charset="0"/>
                <a:cs typeface="Mongolian Baiti" panose="03000500000000000000" pitchFamily="66" charset="0"/>
              </a:rPr>
              <a:t>not</a:t>
            </a:r>
            <a:r>
              <a:rPr lang="en-US" sz="3600" dirty="0">
                <a:latin typeface="Mongolian Baiti" panose="03000500000000000000" pitchFamily="66" charset="0"/>
                <a:cs typeface="Mongolian Baiti" panose="03000500000000000000" pitchFamily="66" charset="0"/>
              </a:rPr>
              <a:t> the only way to get student feedback</a:t>
            </a:r>
          </a:p>
          <a:p>
            <a:endParaRPr lang="en-US" sz="3600" dirty="0">
              <a:latin typeface="Mongolian Baiti" panose="03000500000000000000" pitchFamily="66" charset="0"/>
              <a:cs typeface="Mongolian Baiti" panose="03000500000000000000" pitchFamily="66" charset="0"/>
            </a:endParaRPr>
          </a:p>
          <a:p>
            <a:r>
              <a:rPr lang="en-US" sz="3600" dirty="0">
                <a:latin typeface="Mongolian Baiti" panose="03000500000000000000" pitchFamily="66" charset="0"/>
                <a:cs typeface="Mongolian Baiti" panose="03000500000000000000" pitchFamily="66" charset="0"/>
              </a:rPr>
              <a:t>Consider using other formal and informal ways to inform your teaching</a:t>
            </a:r>
          </a:p>
          <a:p>
            <a:endParaRPr lang="en-US" sz="3600" dirty="0">
              <a:latin typeface="Mongolian Baiti" panose="03000500000000000000" pitchFamily="66" charset="0"/>
              <a:cs typeface="Mongolian Baiti" panose="03000500000000000000" pitchFamily="66" charset="0"/>
            </a:endParaRPr>
          </a:p>
          <a:p>
            <a:r>
              <a:rPr lang="en-US" sz="3600" dirty="0">
                <a:latin typeface="Mongolian Baiti" panose="03000500000000000000" pitchFamily="66" charset="0"/>
                <a:cs typeface="Mongolian Baiti" panose="03000500000000000000" pitchFamily="66" charset="0"/>
              </a:rPr>
              <a:t>Consider conducting mid-semester evaluations</a:t>
            </a:r>
          </a:p>
          <a:p>
            <a:pPr lvl="2"/>
            <a:r>
              <a:rPr lang="en-US" sz="2800" dirty="0">
                <a:latin typeface="Mongolian Baiti" panose="03000500000000000000" pitchFamily="66" charset="0"/>
                <a:cs typeface="Mongolian Baiti" panose="03000500000000000000" pitchFamily="66" charset="0"/>
                <a:hlinkClick r:id="rId2"/>
              </a:rPr>
              <a:t>Five Things to Do Mid-Semester</a:t>
            </a:r>
            <a:endParaRPr lang="en-US" sz="2800" dirty="0">
              <a:latin typeface="Mongolian Baiti" panose="03000500000000000000" pitchFamily="66" charset="0"/>
              <a:cs typeface="Mongolian Baiti" panose="03000500000000000000" pitchFamily="66" charset="0"/>
            </a:endParaRP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1317901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2420" y="901815"/>
            <a:ext cx="11567160" cy="1703599"/>
          </a:xfrm>
        </p:spPr>
        <p:txBody>
          <a:bodyPr>
            <a:noAutofit/>
          </a:bodyPr>
          <a:lstStyle/>
          <a:p>
            <a:r>
              <a:rPr lang="en-US" dirty="0">
                <a:latin typeface="Mongolian Baiti" panose="03000500000000000000" pitchFamily="66" charset="0"/>
                <a:cs typeface="Mongolian Baiti" panose="03000500000000000000" pitchFamily="66" charset="0"/>
              </a:rPr>
              <a:t>Teaching Evaluations (TEVALs) 101</a:t>
            </a:r>
          </a:p>
        </p:txBody>
      </p:sp>
      <p:sp>
        <p:nvSpPr>
          <p:cNvPr id="3" name="Subtitle 2"/>
          <p:cNvSpPr>
            <a:spLocks noGrp="1"/>
          </p:cNvSpPr>
          <p:nvPr>
            <p:ph type="subTitle" idx="1"/>
          </p:nvPr>
        </p:nvSpPr>
        <p:spPr>
          <a:xfrm>
            <a:off x="696685" y="2970967"/>
            <a:ext cx="10726057" cy="2039815"/>
          </a:xfrm>
        </p:spPr>
        <p:txBody>
          <a:bodyPr>
            <a:normAutofit lnSpcReduction="10000"/>
          </a:bodyPr>
          <a:lstStyle/>
          <a:p>
            <a:r>
              <a:rPr lang="en-US" sz="3200" dirty="0">
                <a:latin typeface="Mongolian Baiti" panose="03000500000000000000" pitchFamily="66" charset="0"/>
                <a:cs typeface="Mongolian Baiti" panose="03000500000000000000" pitchFamily="66" charset="0"/>
              </a:rPr>
              <a:t>Don Saucier</a:t>
            </a:r>
          </a:p>
          <a:p>
            <a:r>
              <a:rPr lang="en-US" sz="3200" dirty="0">
                <a:latin typeface="Mongolian Baiti" panose="03000500000000000000" pitchFamily="66" charset="0"/>
                <a:cs typeface="Mongolian Baiti" panose="03000500000000000000" pitchFamily="66" charset="0"/>
              </a:rPr>
              <a:t>University Distinguished Teaching Scholar</a:t>
            </a:r>
          </a:p>
          <a:p>
            <a:r>
              <a:rPr lang="en-US" sz="3200" dirty="0">
                <a:latin typeface="Mongolian Baiti" panose="03000500000000000000" pitchFamily="66" charset="0"/>
                <a:cs typeface="Mongolian Baiti" panose="03000500000000000000" pitchFamily="66" charset="0"/>
              </a:rPr>
              <a:t>Professor of Psychological Sciences</a:t>
            </a:r>
          </a:p>
          <a:p>
            <a:r>
              <a:rPr lang="en-US" sz="3200" dirty="0">
                <a:latin typeface="Mongolian Baiti" panose="03000500000000000000" pitchFamily="66" charset="0"/>
                <a:cs typeface="Mongolian Baiti" panose="03000500000000000000" pitchFamily="66" charset="0"/>
              </a:rPr>
              <a:t>Faculty Associate Director of the Teaching &amp; Learning Center</a:t>
            </a:r>
          </a:p>
          <a:p>
            <a:endParaRPr lang="en-US" sz="3200" dirty="0">
              <a:latin typeface="Mongolian Baiti" panose="03000500000000000000" pitchFamily="66" charset="0"/>
              <a:cs typeface="Mongolian Baiti" panose="03000500000000000000" pitchFamily="66" charset="0"/>
            </a:endParaRPr>
          </a:p>
        </p:txBody>
      </p:sp>
      <p:pic>
        <p:nvPicPr>
          <p:cNvPr id="4" name="Picture 3">
            <a:extLst>
              <a:ext uri="{FF2B5EF4-FFF2-40B4-BE49-F238E27FC236}">
                <a16:creationId xmlns:a16="http://schemas.microsoft.com/office/drawing/2014/main" id="{D1C8539C-4AC7-4804-A66D-55E77B49BFB9}"/>
              </a:ext>
            </a:extLst>
          </p:cNvPr>
          <p:cNvPicPr>
            <a:picLocks noChangeAspect="1"/>
          </p:cNvPicPr>
          <p:nvPr/>
        </p:nvPicPr>
        <p:blipFill rotWithShape="1">
          <a:blip r:embed="rId2"/>
          <a:srcRect l="33164" t="34839" r="29001" b="39616"/>
          <a:stretch/>
        </p:blipFill>
        <p:spPr>
          <a:xfrm>
            <a:off x="8998677" y="5086985"/>
            <a:ext cx="2964030" cy="1546450"/>
          </a:xfrm>
          <a:prstGeom prst="rect">
            <a:avLst/>
          </a:prstGeom>
        </p:spPr>
      </p:pic>
      <p:sp>
        <p:nvSpPr>
          <p:cNvPr id="5" name="Rectangle 4">
            <a:extLst>
              <a:ext uri="{FF2B5EF4-FFF2-40B4-BE49-F238E27FC236}">
                <a16:creationId xmlns:a16="http://schemas.microsoft.com/office/drawing/2014/main" id="{2C1AD91E-C3C0-4AFE-AE48-C6407C8ADBAB}"/>
              </a:ext>
            </a:extLst>
          </p:cNvPr>
          <p:cNvSpPr/>
          <p:nvPr/>
        </p:nvSpPr>
        <p:spPr>
          <a:xfrm>
            <a:off x="8998676" y="5086985"/>
            <a:ext cx="2964031" cy="1546450"/>
          </a:xfrm>
          <a:prstGeom prst="rect">
            <a:avLst/>
          </a:prstGeom>
          <a:noFill/>
          <a:ln w="38100">
            <a:solidFill>
              <a:schemeClr val="tx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008582" y="6264103"/>
            <a:ext cx="4174836" cy="369332"/>
          </a:xfrm>
          <a:prstGeom prst="rect">
            <a:avLst/>
          </a:prstGeom>
          <a:solidFill>
            <a:schemeClr val="bg1"/>
          </a:solidFill>
        </p:spPr>
        <p:txBody>
          <a:bodyPr wrap="square" rtlCol="0">
            <a:spAutoFit/>
          </a:bodyPr>
          <a:lstStyle/>
          <a:p>
            <a:pPr algn="ctr"/>
            <a:r>
              <a:rPr lang="en-US" dirty="0"/>
              <a:t>TLC Professional Development Series</a:t>
            </a:r>
          </a:p>
        </p:txBody>
      </p:sp>
      <p:sp>
        <p:nvSpPr>
          <p:cNvPr id="7" name="TextBox 6">
            <a:extLst>
              <a:ext uri="{FF2B5EF4-FFF2-40B4-BE49-F238E27FC236}">
                <a16:creationId xmlns:a16="http://schemas.microsoft.com/office/drawing/2014/main" id="{66BA2699-AF71-22E8-4BA1-E10887C09ADE}"/>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8" name="TextBox 7">
            <a:extLst>
              <a:ext uri="{FF2B5EF4-FFF2-40B4-BE49-F238E27FC236}">
                <a16:creationId xmlns:a16="http://schemas.microsoft.com/office/drawing/2014/main" id="{955493E9-EA11-5B49-624E-4447D12AA34C}"/>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35723975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5781" y="727969"/>
            <a:ext cx="10978019" cy="962721"/>
          </a:xfrm>
        </p:spPr>
        <p:txBody>
          <a:bodyPr>
            <a:normAutofit/>
          </a:bodyPr>
          <a:lstStyle/>
          <a:p>
            <a:r>
              <a:rPr lang="en-US" dirty="0">
                <a:latin typeface="Mongolian Baiti" panose="03000500000000000000" pitchFamily="66" charset="0"/>
                <a:cs typeface="Mongolian Baiti" panose="03000500000000000000" pitchFamily="66" charset="0"/>
              </a:rPr>
              <a:t>How To Get the Most from Our TEVALs</a:t>
            </a:r>
          </a:p>
        </p:txBody>
      </p:sp>
      <p:sp>
        <p:nvSpPr>
          <p:cNvPr id="3" name="Content Placeholder 2"/>
          <p:cNvSpPr>
            <a:spLocks noGrp="1"/>
          </p:cNvSpPr>
          <p:nvPr>
            <p:ph idx="1"/>
          </p:nvPr>
        </p:nvSpPr>
        <p:spPr>
          <a:xfrm>
            <a:off x="375781" y="1802167"/>
            <a:ext cx="11561523" cy="4225771"/>
          </a:xfrm>
        </p:spPr>
        <p:txBody>
          <a:bodyPr>
            <a:normAutofit/>
          </a:bodyPr>
          <a:lstStyle/>
          <a:p>
            <a:r>
              <a:rPr lang="en-US" sz="3600" dirty="0">
                <a:latin typeface="Mongolian Baiti" panose="03000500000000000000" pitchFamily="66" charset="0"/>
                <a:cs typeface="Mongolian Baiti" panose="03000500000000000000" pitchFamily="66" charset="0"/>
              </a:rPr>
              <a:t>Announce and explain the value of TEVALs to your students</a:t>
            </a:r>
          </a:p>
          <a:p>
            <a:pPr lvl="1"/>
            <a:r>
              <a:rPr lang="en-US" sz="3200" dirty="0">
                <a:latin typeface="Mongolian Baiti" panose="03000500000000000000" pitchFamily="66" charset="0"/>
                <a:cs typeface="Mongolian Baiti" panose="03000500000000000000" pitchFamily="66" charset="0"/>
              </a:rPr>
              <a:t>Personalize the message to your students</a:t>
            </a:r>
          </a:p>
          <a:p>
            <a:pPr lvl="1"/>
            <a:r>
              <a:rPr lang="en-US" sz="3200" dirty="0">
                <a:latin typeface="Mongolian Baiti" panose="03000500000000000000" pitchFamily="66" charset="0"/>
                <a:cs typeface="Mongolian Baiti" panose="03000500000000000000" pitchFamily="66" charset="0"/>
              </a:rPr>
              <a:t>Do this in person and/or via video announcements</a:t>
            </a:r>
          </a:p>
          <a:p>
            <a:pPr lvl="2"/>
            <a:r>
              <a:rPr lang="en-US" sz="2800" dirty="0">
                <a:latin typeface="Mongolian Baiti" panose="03000500000000000000" pitchFamily="66" charset="0"/>
                <a:cs typeface="Mongolian Baiti" panose="03000500000000000000" pitchFamily="66" charset="0"/>
                <a:hlinkClick r:id="rId2"/>
              </a:rPr>
              <a:t>SGA video to students</a:t>
            </a:r>
            <a:endParaRPr lang="en-US" sz="2800" dirty="0">
              <a:latin typeface="Mongolian Baiti" panose="03000500000000000000" pitchFamily="66" charset="0"/>
              <a:cs typeface="Mongolian Baiti" panose="03000500000000000000" pitchFamily="66" charset="0"/>
            </a:endParaRPr>
          </a:p>
          <a:p>
            <a:r>
              <a:rPr lang="en-US" sz="3600" dirty="0">
                <a:latin typeface="Mongolian Baiti" panose="03000500000000000000" pitchFamily="66" charset="0"/>
                <a:cs typeface="Mongolian Baiti" panose="03000500000000000000" pitchFamily="66" charset="0"/>
              </a:rPr>
              <a:t>Teach your students how to complete them productively</a:t>
            </a:r>
          </a:p>
          <a:p>
            <a:r>
              <a:rPr lang="en-US" sz="3600" dirty="0">
                <a:latin typeface="Mongolian Baiti" panose="03000500000000000000" pitchFamily="66" charset="0"/>
                <a:cs typeface="Mongolian Baiti" panose="03000500000000000000" pitchFamily="66" charset="0"/>
              </a:rPr>
              <a:t>Make students your collaborators in shaping the future of your class and teaching</a:t>
            </a: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2238847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727969"/>
            <a:ext cx="10515601" cy="962721"/>
          </a:xfrm>
        </p:spPr>
        <p:txBody>
          <a:bodyPr>
            <a:normAutofit/>
          </a:bodyPr>
          <a:lstStyle/>
          <a:p>
            <a:r>
              <a:rPr lang="en-US" dirty="0">
                <a:latin typeface="Mongolian Baiti" panose="03000500000000000000" pitchFamily="66" charset="0"/>
                <a:cs typeface="Mongolian Baiti" panose="03000500000000000000" pitchFamily="66" charset="0"/>
              </a:rPr>
              <a:t>Sample Message to Students (Psych 110)</a:t>
            </a:r>
          </a:p>
        </p:txBody>
      </p:sp>
      <p:sp>
        <p:nvSpPr>
          <p:cNvPr id="3" name="Content Placeholder 2"/>
          <p:cNvSpPr>
            <a:spLocks noGrp="1"/>
          </p:cNvSpPr>
          <p:nvPr>
            <p:ph idx="1"/>
          </p:nvPr>
        </p:nvSpPr>
        <p:spPr>
          <a:xfrm>
            <a:off x="838199" y="1802167"/>
            <a:ext cx="10915029" cy="4225771"/>
          </a:xfrm>
        </p:spPr>
        <p:txBody>
          <a:bodyPr>
            <a:normAutofit fontScale="92500" lnSpcReduction="20000"/>
          </a:bodyPr>
          <a:lstStyle/>
          <a:p>
            <a:pPr marL="0" indent="0">
              <a:buNone/>
            </a:pPr>
            <a:r>
              <a:rPr lang="en-US" dirty="0">
                <a:latin typeface="Mongolian Baiti" panose="03000500000000000000" pitchFamily="66" charset="0"/>
                <a:cs typeface="Mongolian Baiti" panose="03000500000000000000" pitchFamily="66" charset="0"/>
              </a:rPr>
              <a:t>Hi everyone,</a:t>
            </a:r>
          </a:p>
          <a:p>
            <a:pPr marL="0" indent="0">
              <a:buNone/>
            </a:pPr>
            <a:r>
              <a:rPr lang="en-US" dirty="0">
                <a:latin typeface="Mongolian Baiti" panose="03000500000000000000" pitchFamily="66" charset="0"/>
                <a:cs typeface="Mongolian Baiti" panose="03000500000000000000" pitchFamily="66" charset="0"/>
              </a:rPr>
              <a:t>This is your invitation to complete the student evaluations (TEVAL) for Psych 110 this semester. I loved learning with you this semester, and I really appreciate hearing your feedback about the course. </a:t>
            </a:r>
          </a:p>
          <a:p>
            <a:pPr marL="0" indent="0">
              <a:buNone/>
            </a:pPr>
            <a:r>
              <a:rPr lang="en-US" dirty="0">
                <a:latin typeface="Mongolian Baiti" panose="03000500000000000000" pitchFamily="66" charset="0"/>
                <a:cs typeface="Mongolian Baiti" panose="03000500000000000000" pitchFamily="66" charset="0"/>
              </a:rPr>
              <a:t> </a:t>
            </a:r>
          </a:p>
          <a:p>
            <a:pPr marL="0" indent="0">
              <a:buNone/>
            </a:pPr>
            <a:r>
              <a:rPr lang="en-US" dirty="0">
                <a:latin typeface="Mongolian Baiti" panose="03000500000000000000" pitchFamily="66" charset="0"/>
                <a:cs typeface="Mongolian Baiti" panose="03000500000000000000" pitchFamily="66" charset="0"/>
              </a:rPr>
              <a:t>I take these very seriously. I want to know what worked and what didn’t. I want to know what I should keep doing and what I should stop or change. I want to hear about your experiences in Psych 110!</a:t>
            </a:r>
          </a:p>
          <a:p>
            <a:pPr marL="0" indent="0">
              <a:buNone/>
            </a:pPr>
            <a:r>
              <a:rPr lang="en-US" dirty="0">
                <a:latin typeface="Mongolian Baiti" panose="03000500000000000000" pitchFamily="66" charset="0"/>
                <a:cs typeface="Mongolian Baiti" panose="03000500000000000000" pitchFamily="66" charset="0"/>
              </a:rPr>
              <a:t> </a:t>
            </a:r>
          </a:p>
          <a:p>
            <a:pPr marL="0" indent="0">
              <a:buNone/>
            </a:pPr>
            <a:r>
              <a:rPr lang="en-US" dirty="0">
                <a:latin typeface="Mongolian Baiti" panose="03000500000000000000" pitchFamily="66" charset="0"/>
                <a:cs typeface="Mongolian Baiti" panose="03000500000000000000" pitchFamily="66" charset="0"/>
              </a:rPr>
              <a:t>Please click the link and complete the TEVAL! I hope all is well.</a:t>
            </a:r>
          </a:p>
          <a:p>
            <a:pPr marL="0" indent="0">
              <a:buNone/>
            </a:pPr>
            <a:r>
              <a:rPr lang="en-US" dirty="0">
                <a:latin typeface="Mongolian Baiti" panose="03000500000000000000" pitchFamily="66" charset="0"/>
                <a:cs typeface="Mongolian Baiti" panose="03000500000000000000" pitchFamily="66" charset="0"/>
              </a:rPr>
              <a:t>Don</a:t>
            </a:r>
          </a:p>
          <a:p>
            <a:pPr marL="0" indent="0">
              <a:buNone/>
            </a:pPr>
            <a:endParaRPr lang="en-US" sz="4000" dirty="0">
              <a:latin typeface="Mongolian Baiti" panose="03000500000000000000" pitchFamily="66" charset="0"/>
              <a:cs typeface="Mongolian Baiti" panose="03000500000000000000" pitchFamily="66" charset="0"/>
            </a:endParaRP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2628215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515600" cy="962721"/>
          </a:xfrm>
        </p:spPr>
        <p:txBody>
          <a:bodyPr>
            <a:normAutofit/>
          </a:bodyPr>
          <a:lstStyle/>
          <a:p>
            <a:r>
              <a:rPr lang="en-US" dirty="0">
                <a:latin typeface="Mongolian Baiti" panose="03000500000000000000" pitchFamily="66" charset="0"/>
                <a:cs typeface="Mongolian Baiti" panose="03000500000000000000" pitchFamily="66" charset="0"/>
              </a:rPr>
              <a:t>How To Get the Most from Our TEVALs</a:t>
            </a:r>
          </a:p>
        </p:txBody>
      </p:sp>
      <p:sp>
        <p:nvSpPr>
          <p:cNvPr id="3" name="Content Placeholder 2"/>
          <p:cNvSpPr>
            <a:spLocks noGrp="1"/>
          </p:cNvSpPr>
          <p:nvPr>
            <p:ph idx="1"/>
          </p:nvPr>
        </p:nvSpPr>
        <p:spPr>
          <a:xfrm>
            <a:off x="838200" y="1802167"/>
            <a:ext cx="10515600" cy="4225771"/>
          </a:xfrm>
        </p:spPr>
        <p:txBody>
          <a:bodyPr>
            <a:normAutofit/>
          </a:bodyPr>
          <a:lstStyle/>
          <a:p>
            <a:r>
              <a:rPr lang="en-US" sz="4000" dirty="0">
                <a:latin typeface="Mongolian Baiti" panose="03000500000000000000" pitchFamily="66" charset="0"/>
                <a:cs typeface="Mongolian Baiti" panose="03000500000000000000" pitchFamily="66" charset="0"/>
              </a:rPr>
              <a:t>Give time in class for completion </a:t>
            </a:r>
          </a:p>
          <a:p>
            <a:pPr lvl="1"/>
            <a:r>
              <a:rPr lang="en-US" sz="3600" dirty="0">
                <a:latin typeface="Mongolian Baiti" panose="03000500000000000000" pitchFamily="66" charset="0"/>
                <a:cs typeface="Mongolian Baiti" panose="03000500000000000000" pitchFamily="66" charset="0"/>
              </a:rPr>
              <a:t>Let them know it is coming</a:t>
            </a:r>
          </a:p>
          <a:p>
            <a:endParaRPr lang="en-US" sz="4000" dirty="0">
              <a:latin typeface="Mongolian Baiti" panose="03000500000000000000" pitchFamily="66" charset="0"/>
              <a:cs typeface="Mongolian Baiti" panose="03000500000000000000" pitchFamily="66" charset="0"/>
            </a:endParaRPr>
          </a:p>
          <a:p>
            <a:r>
              <a:rPr lang="en-US" sz="4000" dirty="0">
                <a:latin typeface="Mongolian Baiti" panose="03000500000000000000" pitchFamily="66" charset="0"/>
                <a:cs typeface="Mongolian Baiti" panose="03000500000000000000" pitchFamily="66" charset="0"/>
              </a:rPr>
              <a:t>Do </a:t>
            </a:r>
            <a:r>
              <a:rPr lang="en-US" sz="4000" u="sng" dirty="0">
                <a:latin typeface="Mongolian Baiti" panose="03000500000000000000" pitchFamily="66" charset="0"/>
                <a:cs typeface="Mongolian Baiti" panose="03000500000000000000" pitchFamily="66" charset="0"/>
              </a:rPr>
              <a:t>not</a:t>
            </a:r>
            <a:r>
              <a:rPr lang="en-US" sz="4000" dirty="0">
                <a:latin typeface="Mongolian Baiti" panose="03000500000000000000" pitchFamily="66" charset="0"/>
                <a:cs typeface="Mongolian Baiti" panose="03000500000000000000" pitchFamily="66" charset="0"/>
              </a:rPr>
              <a:t> give incentives/extra credit</a:t>
            </a: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1241148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515600" cy="962721"/>
          </a:xfrm>
        </p:spPr>
        <p:txBody>
          <a:bodyPr>
            <a:normAutofit/>
          </a:bodyPr>
          <a:lstStyle/>
          <a:p>
            <a:r>
              <a:rPr lang="en-US" dirty="0">
                <a:latin typeface="Mongolian Baiti" panose="03000500000000000000" pitchFamily="66" charset="0"/>
                <a:cs typeface="Mongolian Baiti" panose="03000500000000000000" pitchFamily="66" charset="0"/>
              </a:rPr>
              <a:t>How To Get the Most from Our TEVALs</a:t>
            </a:r>
          </a:p>
        </p:txBody>
      </p:sp>
      <p:sp>
        <p:nvSpPr>
          <p:cNvPr id="3" name="Content Placeholder 2"/>
          <p:cNvSpPr>
            <a:spLocks noGrp="1"/>
          </p:cNvSpPr>
          <p:nvPr>
            <p:ph idx="1"/>
          </p:nvPr>
        </p:nvSpPr>
        <p:spPr>
          <a:xfrm>
            <a:off x="838200" y="1802167"/>
            <a:ext cx="10515600" cy="4225771"/>
          </a:xfrm>
        </p:spPr>
        <p:txBody>
          <a:bodyPr>
            <a:normAutofit/>
          </a:bodyPr>
          <a:lstStyle/>
          <a:p>
            <a:r>
              <a:rPr lang="en-US" sz="4000" dirty="0">
                <a:latin typeface="Mongolian Baiti" panose="03000500000000000000" pitchFamily="66" charset="0"/>
                <a:cs typeface="Mongolian Baiti" panose="03000500000000000000" pitchFamily="66" charset="0"/>
              </a:rPr>
              <a:t>Use supplemental items for your class</a:t>
            </a:r>
          </a:p>
          <a:p>
            <a:pPr lvl="1"/>
            <a:r>
              <a:rPr lang="en-US" sz="3600" dirty="0">
                <a:latin typeface="Mongolian Baiti" panose="03000500000000000000" pitchFamily="66" charset="0"/>
                <a:cs typeface="Mongolian Baiti" panose="03000500000000000000" pitchFamily="66" charset="0"/>
              </a:rPr>
              <a:t>Provide organization for student responses</a:t>
            </a:r>
          </a:p>
          <a:p>
            <a:pPr lvl="1"/>
            <a:r>
              <a:rPr lang="en-US" sz="3600" dirty="0">
                <a:latin typeface="Mongolian Baiti" panose="03000500000000000000" pitchFamily="66" charset="0"/>
                <a:cs typeface="Mongolian Baiti" panose="03000500000000000000" pitchFamily="66" charset="0"/>
              </a:rPr>
              <a:t>Targeted data collection</a:t>
            </a: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2066883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989" y="727969"/>
            <a:ext cx="10877811" cy="962721"/>
          </a:xfrm>
        </p:spPr>
        <p:txBody>
          <a:bodyPr>
            <a:normAutofit/>
          </a:bodyPr>
          <a:lstStyle/>
          <a:p>
            <a:r>
              <a:rPr lang="en-US" dirty="0">
                <a:latin typeface="Mongolian Baiti" panose="03000500000000000000" pitchFamily="66" charset="0"/>
                <a:cs typeface="Mongolian Baiti" panose="03000500000000000000" pitchFamily="66" charset="0"/>
              </a:rPr>
              <a:t>Supplemental Items</a:t>
            </a:r>
          </a:p>
        </p:txBody>
      </p:sp>
      <p:sp>
        <p:nvSpPr>
          <p:cNvPr id="3" name="Content Placeholder 2"/>
          <p:cNvSpPr>
            <a:spLocks noGrp="1"/>
          </p:cNvSpPr>
          <p:nvPr>
            <p:ph idx="1"/>
          </p:nvPr>
        </p:nvSpPr>
        <p:spPr>
          <a:xfrm>
            <a:off x="475989" y="1802167"/>
            <a:ext cx="11386159" cy="4225771"/>
          </a:xfrm>
        </p:spPr>
        <p:txBody>
          <a:bodyPr>
            <a:normAutofit/>
          </a:bodyPr>
          <a:lstStyle/>
          <a:p>
            <a:r>
              <a:rPr lang="en-US" sz="4000" u="sng" dirty="0">
                <a:latin typeface="Mongolian Baiti" panose="03000500000000000000" pitchFamily="66" charset="0"/>
                <a:cs typeface="Mongolian Baiti" panose="03000500000000000000" pitchFamily="66" charset="0"/>
              </a:rPr>
              <a:t>Provide opportunities for constructive feedback:</a:t>
            </a:r>
          </a:p>
          <a:p>
            <a:r>
              <a:rPr lang="en-US" sz="4000" dirty="0">
                <a:latin typeface="Mongolian Baiti" panose="03000500000000000000" pitchFamily="66" charset="0"/>
                <a:cs typeface="Mongolian Baiti" panose="03000500000000000000" pitchFamily="66" charset="0"/>
              </a:rPr>
              <a:t>Things your students liked</a:t>
            </a:r>
          </a:p>
          <a:p>
            <a:r>
              <a:rPr lang="en-US" sz="4000" dirty="0">
                <a:latin typeface="Mongolian Baiti" panose="03000500000000000000" pitchFamily="66" charset="0"/>
                <a:cs typeface="Mongolian Baiti" panose="03000500000000000000" pitchFamily="66" charset="0"/>
              </a:rPr>
              <a:t>Things your students didn’t like that you </a:t>
            </a:r>
            <a:r>
              <a:rPr lang="en-US" sz="4000" u="sng" dirty="0">
                <a:latin typeface="Mongolian Baiti" panose="03000500000000000000" pitchFamily="66" charset="0"/>
                <a:cs typeface="Mongolian Baiti" panose="03000500000000000000" pitchFamily="66" charset="0"/>
              </a:rPr>
              <a:t>can’t</a:t>
            </a:r>
            <a:r>
              <a:rPr lang="en-US" sz="4000" dirty="0">
                <a:latin typeface="Mongolian Baiti" panose="03000500000000000000" pitchFamily="66" charset="0"/>
                <a:cs typeface="Mongolian Baiti" panose="03000500000000000000" pitchFamily="66" charset="0"/>
              </a:rPr>
              <a:t> change</a:t>
            </a:r>
          </a:p>
          <a:p>
            <a:r>
              <a:rPr lang="en-US" sz="4000" dirty="0">
                <a:latin typeface="Mongolian Baiti" panose="03000500000000000000" pitchFamily="66" charset="0"/>
                <a:cs typeface="Mongolian Baiti" panose="03000500000000000000" pitchFamily="66" charset="0"/>
              </a:rPr>
              <a:t>Things your students didn’t like that you </a:t>
            </a:r>
            <a:r>
              <a:rPr lang="en-US" sz="4000" u="sng" dirty="0">
                <a:latin typeface="Mongolian Baiti" panose="03000500000000000000" pitchFamily="66" charset="0"/>
                <a:cs typeface="Mongolian Baiti" panose="03000500000000000000" pitchFamily="66" charset="0"/>
              </a:rPr>
              <a:t>can</a:t>
            </a:r>
            <a:r>
              <a:rPr lang="en-US" sz="4000" dirty="0">
                <a:latin typeface="Mongolian Baiti" panose="03000500000000000000" pitchFamily="66" charset="0"/>
                <a:cs typeface="Mongolian Baiti" panose="03000500000000000000" pitchFamily="66" charset="0"/>
              </a:rPr>
              <a:t> change</a:t>
            </a: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3414986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989" y="727969"/>
            <a:ext cx="10877811" cy="962721"/>
          </a:xfrm>
        </p:spPr>
        <p:txBody>
          <a:bodyPr>
            <a:normAutofit/>
          </a:bodyPr>
          <a:lstStyle/>
          <a:p>
            <a:r>
              <a:rPr lang="en-US" dirty="0">
                <a:latin typeface="Mongolian Baiti" panose="03000500000000000000" pitchFamily="66" charset="0"/>
                <a:cs typeface="Mongolian Baiti" panose="03000500000000000000" pitchFamily="66" charset="0"/>
              </a:rPr>
              <a:t>Supplemental Items</a:t>
            </a:r>
          </a:p>
        </p:txBody>
      </p:sp>
      <p:sp>
        <p:nvSpPr>
          <p:cNvPr id="3" name="Content Placeholder 2"/>
          <p:cNvSpPr>
            <a:spLocks noGrp="1"/>
          </p:cNvSpPr>
          <p:nvPr>
            <p:ph idx="1"/>
          </p:nvPr>
        </p:nvSpPr>
        <p:spPr>
          <a:xfrm>
            <a:off x="475989" y="1802167"/>
            <a:ext cx="11386159" cy="4225771"/>
          </a:xfrm>
        </p:spPr>
        <p:txBody>
          <a:bodyPr>
            <a:normAutofit/>
          </a:bodyPr>
          <a:lstStyle/>
          <a:p>
            <a:r>
              <a:rPr lang="en-US" sz="4000" u="sng" dirty="0">
                <a:latin typeface="Mongolian Baiti" panose="03000500000000000000" pitchFamily="66" charset="0"/>
                <a:cs typeface="Mongolian Baiti" panose="03000500000000000000" pitchFamily="66" charset="0"/>
              </a:rPr>
              <a:t>Targeted data collection:</a:t>
            </a:r>
          </a:p>
          <a:p>
            <a:r>
              <a:rPr lang="en-US" sz="4000" dirty="0">
                <a:latin typeface="Mongolian Baiti" panose="03000500000000000000" pitchFamily="66" charset="0"/>
                <a:cs typeface="Mongolian Baiti" panose="03000500000000000000" pitchFamily="66" charset="0"/>
              </a:rPr>
              <a:t>Progress toward student </a:t>
            </a:r>
            <a:r>
              <a:rPr lang="en-US" sz="4000">
                <a:latin typeface="Mongolian Baiti" panose="03000500000000000000" pitchFamily="66" charset="0"/>
                <a:cs typeface="Mongolian Baiti" panose="03000500000000000000" pitchFamily="66" charset="0"/>
              </a:rPr>
              <a:t>learning outcomes (SLOs)</a:t>
            </a:r>
            <a:endParaRPr lang="en-US" sz="4000" dirty="0">
              <a:latin typeface="Mongolian Baiti" panose="03000500000000000000" pitchFamily="66" charset="0"/>
              <a:cs typeface="Mongolian Baiti" panose="03000500000000000000" pitchFamily="66" charset="0"/>
            </a:endParaRPr>
          </a:p>
          <a:p>
            <a:r>
              <a:rPr lang="en-US" sz="4000" dirty="0">
                <a:latin typeface="Mongolian Baiti" panose="03000500000000000000" pitchFamily="66" charset="0"/>
                <a:cs typeface="Mongolian Baiti" panose="03000500000000000000" pitchFamily="66" charset="0"/>
              </a:rPr>
              <a:t>Perceptions of specific assignments and assessments</a:t>
            </a:r>
          </a:p>
          <a:p>
            <a:r>
              <a:rPr lang="en-US" sz="4000" dirty="0">
                <a:latin typeface="Mongolian Baiti" panose="03000500000000000000" pitchFamily="66" charset="0"/>
                <a:cs typeface="Mongolian Baiti" panose="03000500000000000000" pitchFamily="66" charset="0"/>
              </a:rPr>
              <a:t>Perceptions of specific teaching practices</a:t>
            </a:r>
          </a:p>
          <a:p>
            <a:pPr lvl="1"/>
            <a:r>
              <a:rPr lang="en-US" sz="3600" dirty="0">
                <a:latin typeface="Mongolian Baiti" panose="03000500000000000000" pitchFamily="66" charset="0"/>
                <a:cs typeface="Mongolian Baiti" panose="03000500000000000000" pitchFamily="66" charset="0"/>
              </a:rPr>
              <a:t>E.g., bringing PEACE, teaching inclusively</a:t>
            </a:r>
          </a:p>
          <a:p>
            <a:r>
              <a:rPr lang="en-US" sz="4000" dirty="0">
                <a:latin typeface="Mongolian Baiti" panose="03000500000000000000" pitchFamily="66" charset="0"/>
                <a:cs typeface="Mongolian Baiti" panose="03000500000000000000" pitchFamily="66" charset="0"/>
              </a:rPr>
              <a:t>Perceptions of each instructor/GTA individually</a:t>
            </a: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1458757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915028" cy="962721"/>
          </a:xfrm>
        </p:spPr>
        <p:txBody>
          <a:bodyPr>
            <a:normAutofit/>
          </a:bodyPr>
          <a:lstStyle/>
          <a:p>
            <a:r>
              <a:rPr lang="en-US" sz="3600" dirty="0">
                <a:latin typeface="Mongolian Baiti" panose="03000500000000000000" pitchFamily="66" charset="0"/>
                <a:cs typeface="Mongolian Baiti" panose="03000500000000000000" pitchFamily="66" charset="0"/>
              </a:rPr>
              <a:t>Sample Supplemental Rating Scale Items (Psych 110)</a:t>
            </a:r>
          </a:p>
        </p:txBody>
      </p:sp>
      <p:sp>
        <p:nvSpPr>
          <p:cNvPr id="3" name="Content Placeholder 2"/>
          <p:cNvSpPr>
            <a:spLocks noGrp="1"/>
          </p:cNvSpPr>
          <p:nvPr>
            <p:ph idx="1"/>
          </p:nvPr>
        </p:nvSpPr>
        <p:spPr>
          <a:xfrm>
            <a:off x="838199" y="1528175"/>
            <a:ext cx="10915029" cy="4499763"/>
          </a:xfrm>
        </p:spPr>
        <p:txBody>
          <a:bodyPr>
            <a:normAutofit fontScale="92500" lnSpcReduction="20000"/>
          </a:bodyPr>
          <a:lstStyle/>
          <a:p>
            <a:pPr lvl="0"/>
            <a:r>
              <a:rPr lang="en-US" dirty="0">
                <a:latin typeface="Mongolian Baiti" panose="03000500000000000000" pitchFamily="66" charset="0"/>
                <a:cs typeface="Mongolian Baiti" panose="03000500000000000000" pitchFamily="66" charset="0"/>
              </a:rPr>
              <a:t>This course was designed in a way that helped me learn this semester. </a:t>
            </a:r>
          </a:p>
          <a:p>
            <a:pPr lvl="0"/>
            <a:r>
              <a:rPr lang="en-US" dirty="0">
                <a:latin typeface="Mongolian Baiti" panose="03000500000000000000" pitchFamily="66" charset="0"/>
                <a:cs typeface="Mongolian Baiti" panose="03000500000000000000" pitchFamily="66" charset="0"/>
              </a:rPr>
              <a:t>This course was designed in a way that helped me succeed this semester. </a:t>
            </a:r>
          </a:p>
          <a:p>
            <a:pPr lvl="0"/>
            <a:r>
              <a:rPr lang="en-US" dirty="0">
                <a:latin typeface="Mongolian Baiti" panose="03000500000000000000" pitchFamily="66" charset="0"/>
                <a:cs typeface="Mongolian Baiti" panose="03000500000000000000" pitchFamily="66" charset="0"/>
              </a:rPr>
              <a:t>I thought the lectures were informative. </a:t>
            </a:r>
          </a:p>
          <a:p>
            <a:pPr lvl="0"/>
            <a:r>
              <a:rPr lang="en-US" dirty="0">
                <a:latin typeface="Mongolian Baiti" panose="03000500000000000000" pitchFamily="66" charset="0"/>
                <a:cs typeface="Mongolian Baiti" panose="03000500000000000000" pitchFamily="66" charset="0"/>
              </a:rPr>
              <a:t>I thought the lectures were engaging. </a:t>
            </a:r>
          </a:p>
          <a:p>
            <a:pPr lvl="0"/>
            <a:r>
              <a:rPr lang="en-US" dirty="0">
                <a:latin typeface="Mongolian Baiti" panose="03000500000000000000" pitchFamily="66" charset="0"/>
                <a:cs typeface="Mongolian Baiti" panose="03000500000000000000" pitchFamily="66" charset="0"/>
              </a:rPr>
              <a:t>The exams being given online enabled me to effectively demonstrate my learning.</a:t>
            </a:r>
          </a:p>
          <a:p>
            <a:pPr lvl="0"/>
            <a:r>
              <a:rPr lang="en-US" dirty="0">
                <a:latin typeface="Mongolian Baiti" panose="03000500000000000000" pitchFamily="66" charset="0"/>
                <a:cs typeface="Mongolian Baiti" panose="03000500000000000000" pitchFamily="66" charset="0"/>
              </a:rPr>
              <a:t>The format of the exams (i.e., multiple-choice) enabled me to effectively demonstrate my learning.</a:t>
            </a:r>
          </a:p>
          <a:p>
            <a:pPr lvl="0"/>
            <a:r>
              <a:rPr lang="en-US" dirty="0">
                <a:latin typeface="Mongolian Baiti" panose="03000500000000000000" pitchFamily="66" charset="0"/>
                <a:cs typeface="Mongolian Baiti" panose="03000500000000000000" pitchFamily="66" charset="0"/>
              </a:rPr>
              <a:t>The assignments in this course enabled me to demonstrate my learning in a meaningful way.    </a:t>
            </a:r>
          </a:p>
          <a:p>
            <a:pPr lvl="0"/>
            <a:r>
              <a:rPr lang="en-US" dirty="0">
                <a:latin typeface="Mongolian Baiti" panose="03000500000000000000" pitchFamily="66" charset="0"/>
                <a:cs typeface="Mongolian Baiti" panose="03000500000000000000" pitchFamily="66" charset="0"/>
              </a:rPr>
              <a:t>The course expectations were reasonable. </a:t>
            </a:r>
          </a:p>
          <a:p>
            <a:pPr lvl="0"/>
            <a:r>
              <a:rPr lang="en-US" dirty="0">
                <a:latin typeface="Mongolian Baiti" panose="03000500000000000000" pitchFamily="66" charset="0"/>
                <a:cs typeface="Mongolian Baiti" panose="03000500000000000000" pitchFamily="66" charset="0"/>
              </a:rPr>
              <a:t>The instructor(s) encouraged my participation in this course.  </a:t>
            </a:r>
          </a:p>
          <a:p>
            <a:pPr lvl="0"/>
            <a:endParaRPr lang="en-US" dirty="0">
              <a:latin typeface="Mongolian Baiti" panose="03000500000000000000" pitchFamily="66" charset="0"/>
              <a:cs typeface="Mongolian Baiti" panose="03000500000000000000" pitchFamily="66" charset="0"/>
            </a:endParaRP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5798898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915028" cy="962721"/>
          </a:xfrm>
        </p:spPr>
        <p:txBody>
          <a:bodyPr>
            <a:normAutofit/>
          </a:bodyPr>
          <a:lstStyle/>
          <a:p>
            <a:r>
              <a:rPr lang="en-US" sz="3600" dirty="0">
                <a:latin typeface="Mongolian Baiti" panose="03000500000000000000" pitchFamily="66" charset="0"/>
                <a:cs typeface="Mongolian Baiti" panose="03000500000000000000" pitchFamily="66" charset="0"/>
              </a:rPr>
              <a:t>Sample Supplemental Rating Scale Items (Psych 110)</a:t>
            </a:r>
          </a:p>
        </p:txBody>
      </p:sp>
      <p:sp>
        <p:nvSpPr>
          <p:cNvPr id="3" name="Content Placeholder 2"/>
          <p:cNvSpPr>
            <a:spLocks noGrp="1"/>
          </p:cNvSpPr>
          <p:nvPr>
            <p:ph idx="1"/>
          </p:nvPr>
        </p:nvSpPr>
        <p:spPr>
          <a:xfrm>
            <a:off x="838199" y="1528175"/>
            <a:ext cx="10915029" cy="4499763"/>
          </a:xfrm>
        </p:spPr>
        <p:txBody>
          <a:bodyPr>
            <a:normAutofit lnSpcReduction="10000"/>
          </a:bodyPr>
          <a:lstStyle/>
          <a:p>
            <a:pPr lvl="0"/>
            <a:r>
              <a:rPr lang="en-US" dirty="0">
                <a:latin typeface="Mongolian Baiti" panose="03000500000000000000" pitchFamily="66" charset="0"/>
                <a:cs typeface="Mongolian Baiti" panose="03000500000000000000" pitchFamily="66" charset="0"/>
              </a:rPr>
              <a:t>The instructor(s) were clear in their communication with the course. </a:t>
            </a:r>
          </a:p>
          <a:p>
            <a:pPr lvl="0"/>
            <a:r>
              <a:rPr lang="en-US" dirty="0">
                <a:latin typeface="Mongolian Baiti" panose="03000500000000000000" pitchFamily="66" charset="0"/>
                <a:cs typeface="Mongolian Baiti" panose="03000500000000000000" pitchFamily="66" charset="0"/>
              </a:rPr>
              <a:t>The instructor(s) supported me and my learning.</a:t>
            </a:r>
          </a:p>
          <a:p>
            <a:pPr lvl="0"/>
            <a:r>
              <a:rPr lang="en-US" dirty="0">
                <a:latin typeface="Mongolian Baiti" panose="03000500000000000000" pitchFamily="66" charset="0"/>
                <a:cs typeface="Mongolian Baiti" panose="03000500000000000000" pitchFamily="66" charset="0"/>
              </a:rPr>
              <a:t>The instructor(s) inspired critical thinking of course content. </a:t>
            </a:r>
          </a:p>
          <a:p>
            <a:pPr lvl="0"/>
            <a:r>
              <a:rPr lang="en-US" dirty="0">
                <a:latin typeface="Mongolian Baiti" panose="03000500000000000000" pitchFamily="66" charset="0"/>
                <a:cs typeface="Mongolian Baiti" panose="03000500000000000000" pitchFamily="66" charset="0"/>
              </a:rPr>
              <a:t>The instructor(s) were sensitive to issues of diversity throughout the course.</a:t>
            </a:r>
          </a:p>
          <a:p>
            <a:pPr lvl="0"/>
            <a:r>
              <a:rPr lang="en-US" dirty="0">
                <a:latin typeface="Mongolian Baiti" panose="03000500000000000000" pitchFamily="66" charset="0"/>
                <a:cs typeface="Mongolian Baiti" panose="03000500000000000000" pitchFamily="66" charset="0"/>
              </a:rPr>
              <a:t>The instructor(s) were inclusive of diverse groups.</a:t>
            </a:r>
          </a:p>
          <a:p>
            <a:pPr lvl="0"/>
            <a:r>
              <a:rPr lang="en-US" dirty="0">
                <a:latin typeface="Mongolian Baiti" panose="03000500000000000000" pitchFamily="66" charset="0"/>
                <a:cs typeface="Mongolian Baiti" panose="03000500000000000000" pitchFamily="66" charset="0"/>
              </a:rPr>
              <a:t>The instructor(s) were open to any questions or concerns I had about the course.</a:t>
            </a:r>
          </a:p>
          <a:p>
            <a:pPr lvl="0"/>
            <a:r>
              <a:rPr lang="en-US" dirty="0">
                <a:latin typeface="Mongolian Baiti" panose="03000500000000000000" pitchFamily="66" charset="0"/>
                <a:cs typeface="Mongolian Baiti" panose="03000500000000000000" pitchFamily="66" charset="0"/>
              </a:rPr>
              <a:t>Overall, I had a positive experience in this course. </a:t>
            </a:r>
          </a:p>
          <a:p>
            <a:pPr lvl="0"/>
            <a:r>
              <a:rPr lang="en-US" dirty="0">
                <a:latin typeface="Mongolian Baiti" panose="03000500000000000000" pitchFamily="66" charset="0"/>
                <a:cs typeface="Mongolian Baiti" panose="03000500000000000000" pitchFamily="66" charset="0"/>
              </a:rPr>
              <a:t>The teaching assistant was effective in this course.</a:t>
            </a: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23567214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915028" cy="962721"/>
          </a:xfrm>
        </p:spPr>
        <p:txBody>
          <a:bodyPr>
            <a:normAutofit/>
          </a:bodyPr>
          <a:lstStyle/>
          <a:p>
            <a:r>
              <a:rPr lang="en-US" sz="3600" dirty="0">
                <a:latin typeface="Mongolian Baiti" panose="03000500000000000000" pitchFamily="66" charset="0"/>
                <a:cs typeface="Mongolian Baiti" panose="03000500000000000000" pitchFamily="66" charset="0"/>
              </a:rPr>
              <a:t>Sample Supplemental Free Response Items (Psych 110)</a:t>
            </a:r>
          </a:p>
        </p:txBody>
      </p:sp>
      <p:sp>
        <p:nvSpPr>
          <p:cNvPr id="3" name="Content Placeholder 2"/>
          <p:cNvSpPr>
            <a:spLocks noGrp="1"/>
          </p:cNvSpPr>
          <p:nvPr>
            <p:ph idx="1"/>
          </p:nvPr>
        </p:nvSpPr>
        <p:spPr>
          <a:xfrm>
            <a:off x="838199" y="1528175"/>
            <a:ext cx="10915029" cy="4499763"/>
          </a:xfrm>
        </p:spPr>
        <p:txBody>
          <a:bodyPr>
            <a:normAutofit/>
          </a:bodyPr>
          <a:lstStyle/>
          <a:p>
            <a:pPr lvl="0"/>
            <a:r>
              <a:rPr lang="en-US" dirty="0">
                <a:latin typeface="Mongolian Baiti" panose="03000500000000000000" pitchFamily="66" charset="0"/>
                <a:cs typeface="Mongolian Baiti" panose="03000500000000000000" pitchFamily="66" charset="0"/>
              </a:rPr>
              <a:t>What did you like about this course?</a:t>
            </a:r>
          </a:p>
          <a:p>
            <a:pPr lvl="0"/>
            <a:r>
              <a:rPr lang="en-US" dirty="0">
                <a:latin typeface="Mongolian Baiti" panose="03000500000000000000" pitchFamily="66" charset="0"/>
                <a:cs typeface="Mongolian Baiti" panose="03000500000000000000" pitchFamily="66" charset="0"/>
              </a:rPr>
              <a:t>What did you not like about this course?</a:t>
            </a:r>
          </a:p>
          <a:p>
            <a:pPr lvl="0"/>
            <a:r>
              <a:rPr lang="en-US" dirty="0">
                <a:latin typeface="Mongolian Baiti" panose="03000500000000000000" pitchFamily="66" charset="0"/>
                <a:cs typeface="Mongolian Baiti" panose="03000500000000000000" pitchFamily="66" charset="0"/>
              </a:rPr>
              <a:t>What would you change about this course in the future?</a:t>
            </a:r>
          </a:p>
          <a:p>
            <a:pPr lvl="0" fontAlgn="base"/>
            <a:r>
              <a:rPr lang="en-US" dirty="0">
                <a:latin typeface="Mongolian Baiti" panose="03000500000000000000" pitchFamily="66" charset="0"/>
                <a:cs typeface="Mongolian Baiti" panose="03000500000000000000" pitchFamily="66" charset="0"/>
              </a:rPr>
              <a:t>What is the most valuable thing you learned in this course?</a:t>
            </a:r>
          </a:p>
          <a:p>
            <a:pPr lvl="0" fontAlgn="base"/>
            <a:r>
              <a:rPr lang="en-US" dirty="0">
                <a:latin typeface="Mongolian Baiti" panose="03000500000000000000" pitchFamily="66" charset="0"/>
                <a:cs typeface="Mongolian Baiti" panose="03000500000000000000" pitchFamily="66" charset="0"/>
              </a:rPr>
              <a:t>What was your favorite memory of this course?</a:t>
            </a:r>
          </a:p>
          <a:p>
            <a:pPr lvl="0" fontAlgn="base"/>
            <a:r>
              <a:rPr lang="en-US" dirty="0">
                <a:latin typeface="Mongolian Baiti" panose="03000500000000000000" pitchFamily="66" charset="0"/>
                <a:cs typeface="Mongolian Baiti" panose="03000500000000000000" pitchFamily="66" charset="0"/>
              </a:rPr>
              <a:t>What would you tell your friends about this class?</a:t>
            </a:r>
          </a:p>
          <a:p>
            <a:pPr lvl="0"/>
            <a:r>
              <a:rPr lang="en-US" dirty="0">
                <a:latin typeface="Mongolian Baiti" panose="03000500000000000000" pitchFamily="66" charset="0"/>
                <a:cs typeface="Mongolian Baiti" panose="03000500000000000000" pitchFamily="66" charset="0"/>
              </a:rPr>
              <a:t>Please describe this course in a 6-word essay (a sentence or phrase of six words or less).</a:t>
            </a: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16651208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515600" cy="962721"/>
          </a:xfrm>
        </p:spPr>
        <p:txBody>
          <a:bodyPr>
            <a:normAutofit/>
          </a:bodyPr>
          <a:lstStyle/>
          <a:p>
            <a:r>
              <a:rPr lang="en-US" dirty="0">
                <a:latin typeface="Mongolian Baiti" panose="03000500000000000000" pitchFamily="66" charset="0"/>
                <a:cs typeface="Mongolian Baiti" panose="03000500000000000000" pitchFamily="66" charset="0"/>
              </a:rPr>
              <a:t>How To Get the Most from Our TEVALs</a:t>
            </a:r>
          </a:p>
        </p:txBody>
      </p:sp>
      <p:sp>
        <p:nvSpPr>
          <p:cNvPr id="3" name="Content Placeholder 2"/>
          <p:cNvSpPr>
            <a:spLocks noGrp="1"/>
          </p:cNvSpPr>
          <p:nvPr>
            <p:ph idx="1"/>
          </p:nvPr>
        </p:nvSpPr>
        <p:spPr>
          <a:xfrm>
            <a:off x="838200" y="1802167"/>
            <a:ext cx="10515600" cy="4225771"/>
          </a:xfrm>
        </p:spPr>
        <p:txBody>
          <a:bodyPr>
            <a:normAutofit/>
          </a:bodyPr>
          <a:lstStyle/>
          <a:p>
            <a:r>
              <a:rPr lang="en-US" sz="4000" dirty="0">
                <a:latin typeface="Mongolian Baiti" panose="03000500000000000000" pitchFamily="66" charset="0"/>
                <a:cs typeface="Mongolian Baiti" panose="03000500000000000000" pitchFamily="66" charset="0"/>
              </a:rPr>
              <a:t>Use your TEVALs to inform your decisions</a:t>
            </a:r>
          </a:p>
          <a:p>
            <a:endParaRPr lang="en-US" sz="4000" dirty="0">
              <a:latin typeface="Mongolian Baiti" panose="03000500000000000000" pitchFamily="66" charset="0"/>
              <a:cs typeface="Mongolian Baiti" panose="03000500000000000000" pitchFamily="66" charset="0"/>
            </a:endParaRPr>
          </a:p>
          <a:p>
            <a:r>
              <a:rPr lang="en-US" sz="4000" dirty="0">
                <a:latin typeface="Mongolian Baiti" panose="03000500000000000000" pitchFamily="66" charset="0"/>
                <a:cs typeface="Mongolian Baiti" panose="03000500000000000000" pitchFamily="66" charset="0"/>
              </a:rPr>
              <a:t>Use your TEVALs to inspire tweaks</a:t>
            </a:r>
          </a:p>
          <a:p>
            <a:endParaRPr lang="en-US" sz="4000" dirty="0">
              <a:latin typeface="Mongolian Baiti" panose="03000500000000000000" pitchFamily="66" charset="0"/>
              <a:cs typeface="Mongolian Baiti" panose="03000500000000000000" pitchFamily="66" charset="0"/>
            </a:endParaRPr>
          </a:p>
          <a:p>
            <a:r>
              <a:rPr lang="en-US" sz="4000" dirty="0">
                <a:latin typeface="Mongolian Baiti" panose="03000500000000000000" pitchFamily="66" charset="0"/>
                <a:cs typeface="Mongolian Baiti" panose="03000500000000000000" pitchFamily="66" charset="0"/>
              </a:rPr>
              <a:t>Do not chase TEVALs!</a:t>
            </a: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249082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515600" cy="962721"/>
          </a:xfrm>
        </p:spPr>
        <p:txBody>
          <a:bodyPr/>
          <a:lstStyle/>
          <a:p>
            <a:r>
              <a:rPr lang="en-US" dirty="0">
                <a:latin typeface="Mongolian Baiti" panose="03000500000000000000" pitchFamily="66" charset="0"/>
                <a:cs typeface="Mongolian Baiti" panose="03000500000000000000" pitchFamily="66" charset="0"/>
              </a:rPr>
              <a:t>My Objectives Today</a:t>
            </a:r>
          </a:p>
        </p:txBody>
      </p:sp>
      <p:sp>
        <p:nvSpPr>
          <p:cNvPr id="3" name="Content Placeholder 2"/>
          <p:cNvSpPr>
            <a:spLocks noGrp="1"/>
          </p:cNvSpPr>
          <p:nvPr>
            <p:ph idx="1"/>
          </p:nvPr>
        </p:nvSpPr>
        <p:spPr>
          <a:xfrm>
            <a:off x="838200" y="1802167"/>
            <a:ext cx="10515600" cy="4225771"/>
          </a:xfrm>
        </p:spPr>
        <p:txBody>
          <a:bodyPr>
            <a:normAutofit/>
          </a:bodyPr>
          <a:lstStyle/>
          <a:p>
            <a:r>
              <a:rPr lang="en-US" sz="3600" dirty="0">
                <a:latin typeface="Mongolian Baiti" charset="-122"/>
                <a:ea typeface="Mongolian Baiti" charset="-122"/>
                <a:cs typeface="Mongolian Baiti" charset="-122"/>
              </a:rPr>
              <a:t>Discuss what TEVALs are and are not</a:t>
            </a:r>
          </a:p>
          <a:p>
            <a:r>
              <a:rPr lang="en-US" sz="3600" dirty="0">
                <a:latin typeface="Mongolian Baiti" charset="-122"/>
                <a:ea typeface="Mongolian Baiti" charset="-122"/>
                <a:cs typeface="Mongolian Baiti" charset="-122"/>
              </a:rPr>
              <a:t>Discuss why and how we should use TEVALs</a:t>
            </a:r>
          </a:p>
          <a:p>
            <a:r>
              <a:rPr lang="en-US" sz="3600" dirty="0">
                <a:latin typeface="Mongolian Baiti" charset="-122"/>
                <a:ea typeface="Mongolian Baiti" charset="-122"/>
                <a:cs typeface="Mongolian Baiti" charset="-122"/>
              </a:rPr>
              <a:t>Discuss how we should </a:t>
            </a:r>
            <a:r>
              <a:rPr lang="en-US" sz="3600" u="sng" dirty="0">
                <a:latin typeface="Mongolian Baiti" charset="-122"/>
                <a:ea typeface="Mongolian Baiti" charset="-122"/>
                <a:cs typeface="Mongolian Baiti" charset="-122"/>
              </a:rPr>
              <a:t>not</a:t>
            </a:r>
            <a:r>
              <a:rPr lang="en-US" sz="3600" dirty="0">
                <a:latin typeface="Mongolian Baiti" charset="-122"/>
                <a:ea typeface="Mongolian Baiti" charset="-122"/>
                <a:cs typeface="Mongolian Baiti" charset="-122"/>
              </a:rPr>
              <a:t> use TEVALs</a:t>
            </a:r>
          </a:p>
          <a:p>
            <a:r>
              <a:rPr lang="en-US" sz="3600" dirty="0">
                <a:latin typeface="Mongolian Baiti" charset="-122"/>
                <a:ea typeface="Mongolian Baiti" charset="-122"/>
                <a:cs typeface="Mongolian Baiti" charset="-122"/>
              </a:rPr>
              <a:t>Discuss how to get the most from our TEVALs</a:t>
            </a:r>
          </a:p>
        </p:txBody>
      </p:sp>
      <p:sp>
        <p:nvSpPr>
          <p:cNvPr id="4" name="TextBox 3">
            <a:extLst>
              <a:ext uri="{FF2B5EF4-FFF2-40B4-BE49-F238E27FC236}">
                <a16:creationId xmlns:a16="http://schemas.microsoft.com/office/drawing/2014/main" id="{596B8B0A-4E6A-B90C-F6E3-A77A4325E6F6}"/>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5" name="TextBox 4">
            <a:extLst>
              <a:ext uri="{FF2B5EF4-FFF2-40B4-BE49-F238E27FC236}">
                <a16:creationId xmlns:a16="http://schemas.microsoft.com/office/drawing/2014/main" id="{37B70766-B222-DB1A-EBCD-148911B8B8F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598940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515600" cy="962721"/>
          </a:xfrm>
        </p:spPr>
        <p:txBody>
          <a:bodyPr/>
          <a:lstStyle/>
          <a:p>
            <a:r>
              <a:rPr lang="en-US" dirty="0">
                <a:latin typeface="Mongolian Baiti" panose="03000500000000000000" pitchFamily="66" charset="0"/>
                <a:cs typeface="Mongolian Baiti" panose="03000500000000000000" pitchFamily="66" charset="0"/>
              </a:rPr>
              <a:t>In Conclusion</a:t>
            </a:r>
          </a:p>
        </p:txBody>
      </p:sp>
      <p:sp>
        <p:nvSpPr>
          <p:cNvPr id="3" name="Content Placeholder 2"/>
          <p:cNvSpPr>
            <a:spLocks noGrp="1"/>
          </p:cNvSpPr>
          <p:nvPr>
            <p:ph idx="1"/>
          </p:nvPr>
        </p:nvSpPr>
        <p:spPr>
          <a:xfrm>
            <a:off x="838199" y="1802167"/>
            <a:ext cx="10648167" cy="4225771"/>
          </a:xfrm>
        </p:spPr>
        <p:txBody>
          <a:bodyPr>
            <a:normAutofit/>
          </a:bodyPr>
          <a:lstStyle/>
          <a:p>
            <a:r>
              <a:rPr lang="en-US" sz="3600" u="sng" dirty="0">
                <a:latin typeface="Mongolian Baiti" panose="03000500000000000000" pitchFamily="66" charset="0"/>
                <a:cs typeface="Mongolian Baiti" panose="03000500000000000000" pitchFamily="66" charset="0"/>
              </a:rPr>
              <a:t>TEVALs (and other measures of SETs):</a:t>
            </a:r>
          </a:p>
          <a:p>
            <a:r>
              <a:rPr lang="en-US" sz="3600" dirty="0">
                <a:latin typeface="Mongolian Baiti" panose="03000500000000000000" pitchFamily="66" charset="0"/>
                <a:cs typeface="Mongolian Baiti" panose="03000500000000000000" pitchFamily="66" charset="0"/>
              </a:rPr>
              <a:t>Have biases and limitations that cannot be ignored</a:t>
            </a:r>
          </a:p>
          <a:p>
            <a:r>
              <a:rPr lang="en-US" sz="3600" dirty="0">
                <a:latin typeface="Mongolian Baiti" panose="03000500000000000000" pitchFamily="66" charset="0"/>
                <a:cs typeface="Mongolian Baiti" panose="03000500000000000000" pitchFamily="66" charset="0"/>
              </a:rPr>
              <a:t>Should </a:t>
            </a:r>
            <a:r>
              <a:rPr lang="en-US" sz="3600" u="sng" dirty="0">
                <a:latin typeface="Mongolian Baiti" panose="03000500000000000000" pitchFamily="66" charset="0"/>
                <a:cs typeface="Mongolian Baiti" panose="03000500000000000000" pitchFamily="66" charset="0"/>
              </a:rPr>
              <a:t>not</a:t>
            </a:r>
            <a:r>
              <a:rPr lang="en-US" sz="3600" dirty="0">
                <a:latin typeface="Mongolian Baiti" panose="03000500000000000000" pitchFamily="66" charset="0"/>
                <a:cs typeface="Mongolian Baiti" panose="03000500000000000000" pitchFamily="66" charset="0"/>
              </a:rPr>
              <a:t> be used alone in evaluating teachers</a:t>
            </a:r>
          </a:p>
          <a:p>
            <a:r>
              <a:rPr lang="en-US" sz="3600" dirty="0">
                <a:latin typeface="Mongolian Baiti" panose="03000500000000000000" pitchFamily="66" charset="0"/>
                <a:cs typeface="Mongolian Baiti" panose="03000500000000000000" pitchFamily="66" charset="0"/>
              </a:rPr>
              <a:t>Can be administered in ways that increase the response rate and utility of the data</a:t>
            </a:r>
          </a:p>
          <a:p>
            <a:r>
              <a:rPr lang="en-US" sz="3600" dirty="0">
                <a:latin typeface="Mongolian Baiti" panose="03000500000000000000" pitchFamily="66" charset="0"/>
                <a:cs typeface="Mongolian Baiti" panose="03000500000000000000" pitchFamily="66" charset="0"/>
              </a:rPr>
              <a:t>Provide students the opportunity to inform our teaching</a:t>
            </a:r>
          </a:p>
        </p:txBody>
      </p:sp>
      <p:sp>
        <p:nvSpPr>
          <p:cNvPr id="7" name="TextBox 6"/>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8" name="TextBox 7"/>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641826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6777" y="699912"/>
            <a:ext cx="11237204" cy="1035402"/>
          </a:xfrm>
        </p:spPr>
        <p:txBody>
          <a:bodyPr>
            <a:normAutofit/>
          </a:bodyPr>
          <a:lstStyle/>
          <a:p>
            <a:r>
              <a:rPr lang="en-US" dirty="0">
                <a:latin typeface="Mongolian Baiti" panose="03000500000000000000" pitchFamily="66" charset="0"/>
                <a:cs typeface="Mongolian Baiti" panose="03000500000000000000" pitchFamily="66" charset="0"/>
              </a:rPr>
              <a:t>What Questions Do You Have?</a:t>
            </a:r>
          </a:p>
        </p:txBody>
      </p:sp>
      <p:sp>
        <p:nvSpPr>
          <p:cNvPr id="3" name="Content Placeholder 2"/>
          <p:cNvSpPr>
            <a:spLocks noGrp="1"/>
          </p:cNvSpPr>
          <p:nvPr>
            <p:ph idx="1"/>
          </p:nvPr>
        </p:nvSpPr>
        <p:spPr>
          <a:xfrm>
            <a:off x="506777" y="1735313"/>
            <a:ext cx="11371186" cy="4351338"/>
          </a:xfrm>
        </p:spPr>
        <p:txBody>
          <a:bodyPr>
            <a:normAutofit/>
          </a:bodyPr>
          <a:lstStyle/>
          <a:p>
            <a:r>
              <a:rPr lang="en-US" sz="3600" dirty="0">
                <a:latin typeface="Mongolian Baiti" panose="03000500000000000000" pitchFamily="66" charset="0"/>
                <a:cs typeface="Mongolian Baiti" panose="03000500000000000000" pitchFamily="66" charset="0"/>
              </a:rPr>
              <a:t>Further questions and/or a copy of this presentation:</a:t>
            </a:r>
          </a:p>
          <a:p>
            <a:r>
              <a:rPr lang="en-US" sz="3600" dirty="0">
                <a:latin typeface="Mongolian Baiti" panose="03000500000000000000" pitchFamily="66" charset="0"/>
                <a:cs typeface="Mongolian Baiti" panose="03000500000000000000" pitchFamily="66" charset="0"/>
              </a:rPr>
              <a:t>Email Don Saucier at </a:t>
            </a:r>
            <a:r>
              <a:rPr lang="en-US" sz="3600" dirty="0">
                <a:latin typeface="Mongolian Baiti" panose="03000500000000000000" pitchFamily="66" charset="0"/>
                <a:cs typeface="Mongolian Baiti" panose="03000500000000000000" pitchFamily="66" charset="0"/>
                <a:hlinkClick r:id="rId3"/>
              </a:rPr>
              <a:t>saucier@ksu.edu</a:t>
            </a:r>
            <a:endParaRPr lang="en-US" sz="3600" dirty="0">
              <a:latin typeface="Mongolian Baiti" panose="03000500000000000000" pitchFamily="66" charset="0"/>
              <a:cs typeface="Mongolian Baiti" panose="03000500000000000000" pitchFamily="66" charset="0"/>
            </a:endParaRPr>
          </a:p>
          <a:p>
            <a:endParaRPr lang="en-US" sz="3600" dirty="0">
              <a:latin typeface="Mongolian Baiti" panose="03000500000000000000" pitchFamily="66" charset="0"/>
              <a:cs typeface="Mongolian Baiti" panose="03000500000000000000" pitchFamily="66" charset="0"/>
            </a:endParaRPr>
          </a:p>
          <a:p>
            <a:r>
              <a:rPr lang="en-US" sz="3600" dirty="0">
                <a:latin typeface="Mongolian Baiti" panose="03000500000000000000" pitchFamily="66" charset="0"/>
                <a:cs typeface="Mongolian Baiti" panose="03000500000000000000" pitchFamily="66" charset="0"/>
              </a:rPr>
              <a:t>Thank you!</a:t>
            </a:r>
          </a:p>
        </p:txBody>
      </p:sp>
      <p:pic>
        <p:nvPicPr>
          <p:cNvPr id="4" name="Picture 3">
            <a:extLst>
              <a:ext uri="{FF2B5EF4-FFF2-40B4-BE49-F238E27FC236}">
                <a16:creationId xmlns:a16="http://schemas.microsoft.com/office/drawing/2014/main" id="{D1C8539C-4AC7-4804-A66D-55E77B49BFB9}"/>
              </a:ext>
            </a:extLst>
          </p:cNvPr>
          <p:cNvPicPr>
            <a:picLocks noChangeAspect="1"/>
          </p:cNvPicPr>
          <p:nvPr/>
        </p:nvPicPr>
        <p:blipFill rotWithShape="1">
          <a:blip r:embed="rId4"/>
          <a:srcRect l="33164" t="34839" r="29001" b="39616"/>
          <a:stretch/>
        </p:blipFill>
        <p:spPr>
          <a:xfrm>
            <a:off x="8528627" y="4869619"/>
            <a:ext cx="3349337" cy="1747480"/>
          </a:xfrm>
          <a:prstGeom prst="rect">
            <a:avLst/>
          </a:prstGeom>
        </p:spPr>
      </p:pic>
      <p:sp>
        <p:nvSpPr>
          <p:cNvPr id="6" name="Rectangle 5">
            <a:extLst>
              <a:ext uri="{FF2B5EF4-FFF2-40B4-BE49-F238E27FC236}">
                <a16:creationId xmlns:a16="http://schemas.microsoft.com/office/drawing/2014/main" id="{2C1AD91E-C3C0-4AFE-AE48-C6407C8ADBAB}"/>
              </a:ext>
            </a:extLst>
          </p:cNvPr>
          <p:cNvSpPr/>
          <p:nvPr/>
        </p:nvSpPr>
        <p:spPr>
          <a:xfrm>
            <a:off x="8528626" y="4698367"/>
            <a:ext cx="3349337" cy="1918732"/>
          </a:xfrm>
          <a:prstGeom prst="rect">
            <a:avLst/>
          </a:prstGeom>
          <a:noFill/>
          <a:ln w="38100">
            <a:solidFill>
              <a:schemeClr val="tx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4401638" y="6247767"/>
            <a:ext cx="3447482" cy="369332"/>
          </a:xfrm>
          <a:prstGeom prst="rect">
            <a:avLst/>
          </a:prstGeom>
          <a:solidFill>
            <a:schemeClr val="bg1"/>
          </a:solidFill>
        </p:spPr>
        <p:txBody>
          <a:bodyPr wrap="none">
            <a:spAutoFit/>
          </a:bodyPr>
          <a:lstStyle/>
          <a:p>
            <a:r>
              <a:rPr lang="en-US" dirty="0"/>
              <a:t>Please submit a Post-Event Survey!</a:t>
            </a:r>
          </a:p>
        </p:txBody>
      </p:sp>
      <p:sp>
        <p:nvSpPr>
          <p:cNvPr id="8" name="TextBox 7">
            <a:extLst>
              <a:ext uri="{FF2B5EF4-FFF2-40B4-BE49-F238E27FC236}">
                <a16:creationId xmlns:a16="http://schemas.microsoft.com/office/drawing/2014/main" id="{E6D62DAE-721D-0540-6365-04D19299805B}"/>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9" name="TextBox 8">
            <a:extLst>
              <a:ext uri="{FF2B5EF4-FFF2-40B4-BE49-F238E27FC236}">
                <a16:creationId xmlns:a16="http://schemas.microsoft.com/office/drawing/2014/main" id="{3AE26921-3357-107F-BAD5-20851252F3D4}"/>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2460439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42" y="727969"/>
            <a:ext cx="11248700" cy="962721"/>
          </a:xfrm>
        </p:spPr>
        <p:txBody>
          <a:bodyPr>
            <a:normAutofit/>
          </a:bodyPr>
          <a:lstStyle/>
          <a:p>
            <a:r>
              <a:rPr lang="en-US" sz="4800" dirty="0">
                <a:latin typeface="Mongolian Baiti" panose="03000500000000000000" pitchFamily="66" charset="0"/>
                <a:cs typeface="Mongolian Baiti" panose="03000500000000000000" pitchFamily="66" charset="0"/>
              </a:rPr>
              <a:t>Resources</a:t>
            </a:r>
          </a:p>
        </p:txBody>
      </p:sp>
      <p:sp>
        <p:nvSpPr>
          <p:cNvPr id="3" name="Content Placeholder 2"/>
          <p:cNvSpPr>
            <a:spLocks noGrp="1"/>
          </p:cNvSpPr>
          <p:nvPr>
            <p:ph idx="1"/>
          </p:nvPr>
        </p:nvSpPr>
        <p:spPr>
          <a:xfrm>
            <a:off x="612742" y="1802167"/>
            <a:ext cx="11248700" cy="4225771"/>
          </a:xfrm>
        </p:spPr>
        <p:txBody>
          <a:bodyPr>
            <a:normAutofit lnSpcReduction="10000"/>
          </a:bodyPr>
          <a:lstStyle/>
          <a:p>
            <a:pPr>
              <a:buFont typeface="Arial" charset="0"/>
              <a:buChar char="•"/>
            </a:pPr>
            <a:r>
              <a:rPr lang="en-US" sz="3600" dirty="0">
                <a:latin typeface="Mongolian Baiti" panose="03000500000000000000" pitchFamily="66" charset="0"/>
                <a:cs typeface="Mongolian Baiti" panose="03000500000000000000" pitchFamily="66" charset="0"/>
                <a:hlinkClick r:id="rId2"/>
              </a:rPr>
              <a:t>Teaching and Learning Center TEVAL resources</a:t>
            </a:r>
            <a:endParaRPr lang="en-US" sz="3600" dirty="0">
              <a:latin typeface="Mongolian Baiti" panose="03000500000000000000" pitchFamily="66" charset="0"/>
              <a:cs typeface="Mongolian Baiti" panose="03000500000000000000" pitchFamily="66" charset="0"/>
              <a:hlinkClick r:id="rId3"/>
            </a:endParaRPr>
          </a:p>
          <a:p>
            <a:pPr>
              <a:buFont typeface="Arial" charset="0"/>
              <a:buChar char="•"/>
            </a:pPr>
            <a:endParaRPr lang="en-US" sz="3600" dirty="0">
              <a:latin typeface="Mongolian Baiti" panose="03000500000000000000" pitchFamily="66" charset="0"/>
              <a:cs typeface="Mongolian Baiti" panose="03000500000000000000" pitchFamily="66" charset="0"/>
              <a:hlinkClick r:id="rId4"/>
            </a:endParaRPr>
          </a:p>
          <a:p>
            <a:pPr>
              <a:buFont typeface="Arial" charset="0"/>
              <a:buChar char="•"/>
            </a:pPr>
            <a:r>
              <a:rPr lang="en-US" sz="3600" dirty="0">
                <a:latin typeface="Mongolian Baiti" panose="03000500000000000000" pitchFamily="66" charset="0"/>
                <a:cs typeface="Mongolian Baiti" panose="03000500000000000000" pitchFamily="66" charset="0"/>
                <a:hlinkClick r:id="rId4"/>
              </a:rPr>
              <a:t>University Handbook</a:t>
            </a:r>
            <a:endParaRPr lang="en-US" sz="3600" dirty="0">
              <a:latin typeface="Mongolian Baiti" panose="03000500000000000000" pitchFamily="66" charset="0"/>
              <a:cs typeface="Mongolian Baiti" panose="03000500000000000000" pitchFamily="66" charset="0"/>
              <a:hlinkClick r:id="rId3"/>
            </a:endParaRPr>
          </a:p>
          <a:p>
            <a:pPr>
              <a:buFont typeface="Arial" charset="0"/>
              <a:buChar char="•"/>
            </a:pPr>
            <a:endParaRPr lang="en-US" sz="3600" dirty="0">
              <a:latin typeface="Mongolian Baiti" panose="03000500000000000000" pitchFamily="66" charset="0"/>
              <a:cs typeface="Mongolian Baiti" panose="03000500000000000000" pitchFamily="66" charset="0"/>
              <a:hlinkClick r:id="rId3"/>
            </a:endParaRPr>
          </a:p>
          <a:p>
            <a:pPr>
              <a:buFont typeface="Arial" charset="0"/>
              <a:buChar char="•"/>
            </a:pPr>
            <a:r>
              <a:rPr lang="en-US" sz="3600" dirty="0">
                <a:latin typeface="Mongolian Baiti" panose="03000500000000000000" pitchFamily="66" charset="0"/>
                <a:cs typeface="Mongolian Baiti" panose="03000500000000000000" pitchFamily="66" charset="0"/>
                <a:hlinkClick r:id="rId3"/>
              </a:rPr>
              <a:t>“Engage the Sage” YouTube Channel</a:t>
            </a:r>
            <a:endParaRPr lang="en-US" sz="3600" dirty="0">
              <a:latin typeface="Mongolian Baiti" panose="03000500000000000000" pitchFamily="66" charset="0"/>
              <a:cs typeface="Mongolian Baiti" panose="03000500000000000000" pitchFamily="66" charset="0"/>
            </a:endParaRPr>
          </a:p>
          <a:p>
            <a:pPr lvl="1">
              <a:buFont typeface="Arial" charset="0"/>
              <a:buChar char="•"/>
            </a:pPr>
            <a:r>
              <a:rPr lang="en-US" sz="3200" dirty="0">
                <a:latin typeface="Mongolian Baiti" panose="03000500000000000000" pitchFamily="66" charset="0"/>
                <a:cs typeface="Mongolian Baiti" panose="03000500000000000000" pitchFamily="66" charset="0"/>
                <a:hlinkClick r:id="rId5"/>
              </a:rPr>
              <a:t>Teaching Evaluations 101</a:t>
            </a:r>
            <a:endParaRPr lang="en-US" sz="3200" dirty="0">
              <a:latin typeface="Mongolian Baiti" panose="03000500000000000000" pitchFamily="66" charset="0"/>
              <a:cs typeface="Mongolian Baiti" panose="03000500000000000000" pitchFamily="66" charset="0"/>
            </a:endParaRPr>
          </a:p>
          <a:p>
            <a:pPr lvl="1">
              <a:buFont typeface="Arial" charset="0"/>
              <a:buChar char="•"/>
            </a:pPr>
            <a:r>
              <a:rPr lang="en-US" sz="3200" dirty="0">
                <a:latin typeface="Mongolian Baiti" panose="03000500000000000000" pitchFamily="66" charset="0"/>
                <a:cs typeface="Mongolian Baiti" panose="03000500000000000000" pitchFamily="66" charset="0"/>
                <a:hlinkClick r:id="rId6"/>
              </a:rPr>
              <a:t>Evaluating Teaching Evaluations</a:t>
            </a:r>
            <a:endParaRPr lang="en-US" sz="3200" dirty="0">
              <a:latin typeface="Mongolian Baiti" panose="03000500000000000000" pitchFamily="66" charset="0"/>
              <a:cs typeface="Mongolian Baiti" panose="03000500000000000000" pitchFamily="66" charset="0"/>
            </a:endParaRPr>
          </a:p>
          <a:p>
            <a:pPr lvl="1">
              <a:buFont typeface="Arial" charset="0"/>
              <a:buChar char="•"/>
            </a:pPr>
            <a:r>
              <a:rPr lang="en-US" sz="3200" dirty="0">
                <a:latin typeface="Mongolian Baiti" panose="03000500000000000000" pitchFamily="66" charset="0"/>
                <a:cs typeface="Mongolian Baiti" panose="03000500000000000000" pitchFamily="66" charset="0"/>
                <a:hlinkClick r:id="rId7"/>
              </a:rPr>
              <a:t>Learning From Your Evaluations</a:t>
            </a:r>
            <a:endParaRPr lang="en-US" sz="3200" dirty="0">
              <a:latin typeface="Mongolian Baiti" panose="03000500000000000000" pitchFamily="66" charset="0"/>
              <a:cs typeface="Mongolian Baiti" panose="03000500000000000000" pitchFamily="66" charset="0"/>
            </a:endParaRPr>
          </a:p>
        </p:txBody>
      </p:sp>
      <p:pic>
        <p:nvPicPr>
          <p:cNvPr id="10" name="Picture 9">
            <a:extLst>
              <a:ext uri="{FF2B5EF4-FFF2-40B4-BE49-F238E27FC236}">
                <a16:creationId xmlns:a16="http://schemas.microsoft.com/office/drawing/2014/main" id="{D1C8539C-4AC7-4804-A66D-55E77B49BFB9}"/>
              </a:ext>
            </a:extLst>
          </p:cNvPr>
          <p:cNvPicPr>
            <a:picLocks noChangeAspect="1"/>
          </p:cNvPicPr>
          <p:nvPr/>
        </p:nvPicPr>
        <p:blipFill rotWithShape="1">
          <a:blip r:embed="rId8"/>
          <a:srcRect l="33164" t="34839" r="29001" b="39616"/>
          <a:stretch/>
        </p:blipFill>
        <p:spPr>
          <a:xfrm>
            <a:off x="8528627" y="4869619"/>
            <a:ext cx="3349337" cy="1747480"/>
          </a:xfrm>
          <a:prstGeom prst="rect">
            <a:avLst/>
          </a:prstGeom>
        </p:spPr>
      </p:pic>
      <p:sp>
        <p:nvSpPr>
          <p:cNvPr id="11" name="Rectangle 10">
            <a:extLst>
              <a:ext uri="{FF2B5EF4-FFF2-40B4-BE49-F238E27FC236}">
                <a16:creationId xmlns:a16="http://schemas.microsoft.com/office/drawing/2014/main" id="{2C1AD91E-C3C0-4AFE-AE48-C6407C8ADBAB}"/>
              </a:ext>
            </a:extLst>
          </p:cNvPr>
          <p:cNvSpPr/>
          <p:nvPr/>
        </p:nvSpPr>
        <p:spPr>
          <a:xfrm>
            <a:off x="8528626" y="4698367"/>
            <a:ext cx="3349337" cy="1918732"/>
          </a:xfrm>
          <a:prstGeom prst="rect">
            <a:avLst/>
          </a:prstGeom>
          <a:noFill/>
          <a:ln w="38100">
            <a:solidFill>
              <a:schemeClr val="tx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FF72A0E6-A464-3856-1C63-DDFF9DD129C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5" name="TextBox 4">
            <a:extLst>
              <a:ext uri="{FF2B5EF4-FFF2-40B4-BE49-F238E27FC236}">
                <a16:creationId xmlns:a16="http://schemas.microsoft.com/office/drawing/2014/main" id="{CCB1235A-C4DA-8C2D-E810-E653EA457B80}"/>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1876741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515600" cy="962721"/>
          </a:xfrm>
        </p:spPr>
        <p:txBody>
          <a:bodyPr/>
          <a:lstStyle/>
          <a:p>
            <a:r>
              <a:rPr lang="en-US" dirty="0">
                <a:latin typeface="Mongolian Baiti" panose="03000500000000000000" pitchFamily="66" charset="0"/>
                <a:cs typeface="Mongolian Baiti" panose="03000500000000000000" pitchFamily="66" charset="0"/>
              </a:rPr>
              <a:t>What do we think about TEVALs?</a:t>
            </a:r>
          </a:p>
        </p:txBody>
      </p:sp>
      <p:sp>
        <p:nvSpPr>
          <p:cNvPr id="3" name="Content Placeholder 2"/>
          <p:cNvSpPr>
            <a:spLocks noGrp="1"/>
          </p:cNvSpPr>
          <p:nvPr>
            <p:ph idx="1"/>
          </p:nvPr>
        </p:nvSpPr>
        <p:spPr>
          <a:xfrm>
            <a:off x="838200" y="1802167"/>
            <a:ext cx="10515600" cy="4225771"/>
          </a:xfrm>
        </p:spPr>
        <p:txBody>
          <a:bodyPr>
            <a:normAutofit/>
          </a:bodyPr>
          <a:lstStyle/>
          <a:p>
            <a:r>
              <a:rPr lang="en-US" sz="4000" dirty="0">
                <a:latin typeface="Mongolian Baiti" panose="03000500000000000000" pitchFamily="66" charset="0"/>
                <a:cs typeface="Mongolian Baiti" panose="03000500000000000000" pitchFamily="66" charset="0"/>
              </a:rPr>
              <a:t>One word to describe TEVALs?</a:t>
            </a:r>
          </a:p>
          <a:p>
            <a:endParaRPr lang="en-US" sz="4000" dirty="0">
              <a:latin typeface="Mongolian Baiti" panose="03000500000000000000" pitchFamily="66" charset="0"/>
              <a:cs typeface="Mongolian Baiti" panose="03000500000000000000" pitchFamily="66" charset="0"/>
            </a:endParaRPr>
          </a:p>
          <a:p>
            <a:r>
              <a:rPr lang="en-US" sz="4000" dirty="0">
                <a:latin typeface="Mongolian Baiti" panose="03000500000000000000" pitchFamily="66" charset="0"/>
                <a:cs typeface="Mongolian Baiti" panose="03000500000000000000" pitchFamily="66" charset="0"/>
              </a:rPr>
              <a:t>One negative thing about TEVALs?</a:t>
            </a:r>
          </a:p>
          <a:p>
            <a:endParaRPr lang="en-US" sz="4000" dirty="0">
              <a:latin typeface="Mongolian Baiti" panose="03000500000000000000" pitchFamily="66" charset="0"/>
              <a:cs typeface="Mongolian Baiti" panose="03000500000000000000" pitchFamily="66" charset="0"/>
            </a:endParaRPr>
          </a:p>
          <a:p>
            <a:r>
              <a:rPr lang="en-US" sz="4000" dirty="0">
                <a:latin typeface="Mongolian Baiti" panose="03000500000000000000" pitchFamily="66" charset="0"/>
                <a:cs typeface="Mongolian Baiti" panose="03000500000000000000" pitchFamily="66" charset="0"/>
              </a:rPr>
              <a:t>One positive thing about TEVALs?</a:t>
            </a:r>
          </a:p>
        </p:txBody>
      </p:sp>
      <p:sp>
        <p:nvSpPr>
          <p:cNvPr id="4" name="TextBox 3">
            <a:extLst>
              <a:ext uri="{FF2B5EF4-FFF2-40B4-BE49-F238E27FC236}">
                <a16:creationId xmlns:a16="http://schemas.microsoft.com/office/drawing/2014/main" id="{EEF72858-DAA1-51DA-0F86-894080957C07}"/>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5" name="TextBox 4">
            <a:extLst>
              <a:ext uri="{FF2B5EF4-FFF2-40B4-BE49-F238E27FC236}">
                <a16:creationId xmlns:a16="http://schemas.microsoft.com/office/drawing/2014/main" id="{6D9ED8E9-9361-561E-AE45-B046336F3469}"/>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1465114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515600" cy="962721"/>
          </a:xfrm>
        </p:spPr>
        <p:txBody>
          <a:bodyPr>
            <a:normAutofit/>
          </a:bodyPr>
          <a:lstStyle/>
          <a:p>
            <a:r>
              <a:rPr lang="en-US" dirty="0">
                <a:latin typeface="Mongolian Baiti" panose="03000500000000000000" pitchFamily="66" charset="0"/>
                <a:cs typeface="Mongolian Baiti" panose="03000500000000000000" pitchFamily="66" charset="0"/>
              </a:rPr>
              <a:t>What TEVALs Are</a:t>
            </a:r>
          </a:p>
        </p:txBody>
      </p:sp>
      <p:sp>
        <p:nvSpPr>
          <p:cNvPr id="3" name="Content Placeholder 2"/>
          <p:cNvSpPr>
            <a:spLocks noGrp="1"/>
          </p:cNvSpPr>
          <p:nvPr>
            <p:ph idx="1"/>
          </p:nvPr>
        </p:nvSpPr>
        <p:spPr>
          <a:xfrm>
            <a:off x="838200" y="1802167"/>
            <a:ext cx="10515600" cy="4225771"/>
          </a:xfrm>
        </p:spPr>
        <p:txBody>
          <a:bodyPr>
            <a:normAutofit/>
          </a:bodyPr>
          <a:lstStyle/>
          <a:p>
            <a:r>
              <a:rPr lang="en-US" sz="4000" dirty="0">
                <a:latin typeface="Mongolian Baiti" panose="03000500000000000000" pitchFamily="66" charset="0"/>
                <a:cs typeface="Mongolian Baiti" panose="03000500000000000000" pitchFamily="66" charset="0"/>
              </a:rPr>
              <a:t>TEVALs = “Teaching </a:t>
            </a:r>
            <a:r>
              <a:rPr lang="en-US" sz="4000" dirty="0" err="1">
                <a:latin typeface="Mongolian Baiti" panose="03000500000000000000" pitchFamily="66" charset="0"/>
                <a:cs typeface="Mongolian Baiti" panose="03000500000000000000" pitchFamily="66" charset="0"/>
              </a:rPr>
              <a:t>EVALuations</a:t>
            </a:r>
            <a:r>
              <a:rPr lang="en-US" sz="4000" dirty="0">
                <a:latin typeface="Mongolian Baiti" panose="03000500000000000000" pitchFamily="66" charset="0"/>
                <a:cs typeface="Mongolian Baiti" panose="03000500000000000000" pitchFamily="66" charset="0"/>
              </a:rPr>
              <a:t>”</a:t>
            </a:r>
          </a:p>
          <a:p>
            <a:endParaRPr lang="en-US" sz="4000" dirty="0">
              <a:latin typeface="Mongolian Baiti" panose="03000500000000000000" pitchFamily="66" charset="0"/>
              <a:cs typeface="Mongolian Baiti" panose="03000500000000000000" pitchFamily="66" charset="0"/>
            </a:endParaRPr>
          </a:p>
          <a:p>
            <a:r>
              <a:rPr lang="en-US" sz="4000" dirty="0">
                <a:latin typeface="Mongolian Baiti" panose="03000500000000000000" pitchFamily="66" charset="0"/>
                <a:cs typeface="Mongolian Baiti" panose="03000500000000000000" pitchFamily="66" charset="0"/>
              </a:rPr>
              <a:t>Student Evaluations of Teaching (SETs)</a:t>
            </a:r>
          </a:p>
          <a:p>
            <a:endParaRPr lang="en-US" sz="4000" dirty="0">
              <a:latin typeface="Mongolian Baiti" panose="03000500000000000000" pitchFamily="66" charset="0"/>
              <a:cs typeface="Mongolian Baiti" panose="03000500000000000000" pitchFamily="66" charset="0"/>
            </a:endParaRPr>
          </a:p>
          <a:p>
            <a:r>
              <a:rPr lang="en-US" sz="4000" dirty="0">
                <a:latin typeface="Mongolian Baiti" panose="03000500000000000000" pitchFamily="66" charset="0"/>
                <a:cs typeface="Mongolian Baiti" panose="03000500000000000000" pitchFamily="66" charset="0"/>
              </a:rPr>
              <a:t>These are </a:t>
            </a:r>
            <a:r>
              <a:rPr lang="en-US" sz="4000" u="sng" dirty="0">
                <a:latin typeface="Mongolian Baiti" panose="03000500000000000000" pitchFamily="66" charset="0"/>
                <a:cs typeface="Mongolian Baiti" panose="03000500000000000000" pitchFamily="66" charset="0"/>
              </a:rPr>
              <a:t>student perception data</a:t>
            </a: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1751229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515600" cy="962721"/>
          </a:xfrm>
        </p:spPr>
        <p:txBody>
          <a:bodyPr>
            <a:normAutofit/>
          </a:bodyPr>
          <a:lstStyle/>
          <a:p>
            <a:r>
              <a:rPr lang="en-US" dirty="0">
                <a:latin typeface="Mongolian Baiti" panose="03000500000000000000" pitchFamily="66" charset="0"/>
                <a:cs typeface="Mongolian Baiti" panose="03000500000000000000" pitchFamily="66" charset="0"/>
              </a:rPr>
              <a:t>What TEVALs Are Not</a:t>
            </a:r>
          </a:p>
        </p:txBody>
      </p:sp>
      <p:sp>
        <p:nvSpPr>
          <p:cNvPr id="3" name="Content Placeholder 2"/>
          <p:cNvSpPr>
            <a:spLocks noGrp="1"/>
          </p:cNvSpPr>
          <p:nvPr>
            <p:ph idx="1"/>
          </p:nvPr>
        </p:nvSpPr>
        <p:spPr>
          <a:xfrm>
            <a:off x="838200" y="1802167"/>
            <a:ext cx="10515600" cy="4225771"/>
          </a:xfrm>
        </p:spPr>
        <p:txBody>
          <a:bodyPr>
            <a:normAutofit lnSpcReduction="10000"/>
          </a:bodyPr>
          <a:lstStyle/>
          <a:p>
            <a:r>
              <a:rPr lang="en-US" sz="4000" dirty="0">
                <a:latin typeface="Mongolian Baiti" panose="03000500000000000000" pitchFamily="66" charset="0"/>
                <a:cs typeface="Mongolian Baiti" panose="03000500000000000000" pitchFamily="66" charset="0"/>
              </a:rPr>
              <a:t>TEVALs are </a:t>
            </a:r>
            <a:r>
              <a:rPr lang="en-US" sz="4000" u="sng" dirty="0">
                <a:latin typeface="Mongolian Baiti" panose="03000500000000000000" pitchFamily="66" charset="0"/>
                <a:cs typeface="Mongolian Baiti" panose="03000500000000000000" pitchFamily="66" charset="0"/>
              </a:rPr>
              <a:t>not</a:t>
            </a:r>
            <a:r>
              <a:rPr lang="en-US" sz="4000" dirty="0">
                <a:latin typeface="Mongolian Baiti" panose="03000500000000000000" pitchFamily="66" charset="0"/>
                <a:cs typeface="Mongolian Baiti" panose="03000500000000000000" pitchFamily="66" charset="0"/>
              </a:rPr>
              <a:t> direct measures of teaching effectiveness/excellence</a:t>
            </a:r>
          </a:p>
          <a:p>
            <a:endParaRPr lang="en-US" sz="4000" dirty="0">
              <a:latin typeface="Mongolian Baiti" panose="03000500000000000000" pitchFamily="66" charset="0"/>
              <a:cs typeface="Mongolian Baiti" panose="03000500000000000000" pitchFamily="66" charset="0"/>
            </a:endParaRPr>
          </a:p>
          <a:p>
            <a:r>
              <a:rPr lang="en-US" sz="4000" dirty="0">
                <a:latin typeface="Mongolian Baiti" panose="03000500000000000000" pitchFamily="66" charset="0"/>
                <a:cs typeface="Mongolian Baiti" panose="03000500000000000000" pitchFamily="66" charset="0"/>
              </a:rPr>
              <a:t>TEVALs are </a:t>
            </a:r>
            <a:r>
              <a:rPr lang="en-US" sz="4000" u="sng" dirty="0">
                <a:latin typeface="Mongolian Baiti" panose="03000500000000000000" pitchFamily="66" charset="0"/>
                <a:cs typeface="Mongolian Baiti" panose="03000500000000000000" pitchFamily="66" charset="0"/>
              </a:rPr>
              <a:t>not</a:t>
            </a:r>
            <a:r>
              <a:rPr lang="en-US" sz="4000" dirty="0">
                <a:latin typeface="Mongolian Baiti" panose="03000500000000000000" pitchFamily="66" charset="0"/>
                <a:cs typeface="Mongolian Baiti" panose="03000500000000000000" pitchFamily="66" charset="0"/>
              </a:rPr>
              <a:t> the only metric that can or should be used to evaluate teachers</a:t>
            </a:r>
          </a:p>
          <a:p>
            <a:endParaRPr lang="en-US" sz="4000" dirty="0">
              <a:latin typeface="Mongolian Baiti" panose="03000500000000000000" pitchFamily="66" charset="0"/>
              <a:cs typeface="Mongolian Baiti" panose="03000500000000000000" pitchFamily="66" charset="0"/>
            </a:endParaRPr>
          </a:p>
          <a:p>
            <a:r>
              <a:rPr lang="en-US" sz="4000" dirty="0">
                <a:latin typeface="Mongolian Baiti" panose="03000500000000000000" pitchFamily="66" charset="0"/>
                <a:cs typeface="Mongolian Baiti" panose="03000500000000000000" pitchFamily="66" charset="0"/>
              </a:rPr>
              <a:t>TEVALs are </a:t>
            </a:r>
            <a:r>
              <a:rPr lang="en-US" sz="4000" u="sng" dirty="0">
                <a:latin typeface="Mongolian Baiti" panose="03000500000000000000" pitchFamily="66" charset="0"/>
                <a:cs typeface="Mongolian Baiti" panose="03000500000000000000" pitchFamily="66" charset="0"/>
              </a:rPr>
              <a:t>not</a:t>
            </a:r>
            <a:r>
              <a:rPr lang="en-US" sz="4000" dirty="0">
                <a:latin typeface="Mongolian Baiti" panose="03000500000000000000" pitchFamily="66" charset="0"/>
                <a:cs typeface="Mongolian Baiti" panose="03000500000000000000" pitchFamily="66" charset="0"/>
              </a:rPr>
              <a:t> objective or free of bias</a:t>
            </a: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350765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515600" cy="962721"/>
          </a:xfrm>
        </p:spPr>
        <p:txBody>
          <a:bodyPr>
            <a:normAutofit/>
          </a:bodyPr>
          <a:lstStyle/>
          <a:p>
            <a:r>
              <a:rPr lang="en-US" dirty="0">
                <a:latin typeface="Mongolian Baiti" panose="03000500000000000000" pitchFamily="66" charset="0"/>
                <a:cs typeface="Mongolian Baiti" panose="03000500000000000000" pitchFamily="66" charset="0"/>
              </a:rPr>
              <a:t>Why We Use TEVALs</a:t>
            </a:r>
          </a:p>
        </p:txBody>
      </p:sp>
      <p:sp>
        <p:nvSpPr>
          <p:cNvPr id="3" name="Content Placeholder 2"/>
          <p:cNvSpPr>
            <a:spLocks noGrp="1"/>
          </p:cNvSpPr>
          <p:nvPr>
            <p:ph idx="1"/>
          </p:nvPr>
        </p:nvSpPr>
        <p:spPr>
          <a:xfrm>
            <a:off x="838200" y="1802167"/>
            <a:ext cx="10515600" cy="4225771"/>
          </a:xfrm>
        </p:spPr>
        <p:txBody>
          <a:bodyPr>
            <a:normAutofit/>
          </a:bodyPr>
          <a:lstStyle/>
          <a:p>
            <a:r>
              <a:rPr lang="en-US" sz="4000" dirty="0">
                <a:latin typeface="Mongolian Baiti" panose="03000500000000000000" pitchFamily="66" charset="0"/>
                <a:cs typeface="Mongolian Baiti" panose="03000500000000000000" pitchFamily="66" charset="0"/>
              </a:rPr>
              <a:t>Standardized form of anonymous student feedback in every course they take</a:t>
            </a: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1744769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69"/>
            <a:ext cx="10515600" cy="962721"/>
          </a:xfrm>
        </p:spPr>
        <p:txBody>
          <a:bodyPr>
            <a:normAutofit/>
          </a:bodyPr>
          <a:lstStyle/>
          <a:p>
            <a:r>
              <a:rPr lang="en-US" dirty="0">
                <a:latin typeface="Mongolian Baiti" panose="03000500000000000000" pitchFamily="66" charset="0"/>
                <a:cs typeface="Mongolian Baiti" panose="03000500000000000000" pitchFamily="66" charset="0"/>
              </a:rPr>
              <a:t>From the </a:t>
            </a:r>
            <a:r>
              <a:rPr lang="en-US" dirty="0">
                <a:latin typeface="Mongolian Baiti" panose="03000500000000000000" pitchFamily="66" charset="0"/>
                <a:cs typeface="Mongolian Baiti" panose="03000500000000000000" pitchFamily="66" charset="0"/>
                <a:hlinkClick r:id="rId2"/>
              </a:rPr>
              <a:t>University Handbook</a:t>
            </a:r>
            <a:endParaRPr lang="en-US" dirty="0">
              <a:latin typeface="Mongolian Baiti" panose="03000500000000000000" pitchFamily="66" charset="0"/>
              <a:cs typeface="Mongolian Baiti" panose="03000500000000000000" pitchFamily="66" charset="0"/>
            </a:endParaRPr>
          </a:p>
        </p:txBody>
      </p:sp>
      <p:sp>
        <p:nvSpPr>
          <p:cNvPr id="3" name="Content Placeholder 2"/>
          <p:cNvSpPr>
            <a:spLocks noGrp="1"/>
          </p:cNvSpPr>
          <p:nvPr>
            <p:ph idx="1"/>
          </p:nvPr>
        </p:nvSpPr>
        <p:spPr>
          <a:xfrm>
            <a:off x="838200" y="1802167"/>
            <a:ext cx="10515600" cy="4225771"/>
          </a:xfrm>
        </p:spPr>
        <p:txBody>
          <a:bodyPr>
            <a:normAutofit/>
          </a:bodyPr>
          <a:lstStyle/>
          <a:p>
            <a:pPr>
              <a:lnSpc>
                <a:spcPct val="100000"/>
              </a:lnSpc>
              <a:spcBef>
                <a:spcPts val="0"/>
              </a:spcBef>
            </a:pPr>
            <a:r>
              <a:rPr lang="en-US" b="1" dirty="0">
                <a:latin typeface="Mongolian Baiti" panose="03000500000000000000" pitchFamily="66" charset="0"/>
                <a:cs typeface="Mongolian Baiti" panose="03000500000000000000" pitchFamily="66" charset="0"/>
              </a:rPr>
              <a:t>C34.1</a:t>
            </a:r>
            <a:r>
              <a:rPr lang="en-US" dirty="0">
                <a:latin typeface="Mongolian Baiti" panose="03000500000000000000" pitchFamily="66" charset="0"/>
                <a:cs typeface="Mongolian Baiti" panose="03000500000000000000" pitchFamily="66" charset="0"/>
              </a:rPr>
              <a:t> Student feedback on classroom instruction. </a:t>
            </a:r>
          </a:p>
          <a:p>
            <a:pPr lvl="1">
              <a:lnSpc>
                <a:spcPct val="100000"/>
              </a:lnSpc>
              <a:spcBef>
                <a:spcPts val="0"/>
              </a:spcBef>
            </a:pPr>
            <a:r>
              <a:rPr lang="en-US" dirty="0">
                <a:latin typeface="Mongolian Baiti" panose="03000500000000000000" pitchFamily="66" charset="0"/>
                <a:cs typeface="Mongolian Baiti" panose="03000500000000000000" pitchFamily="66" charset="0"/>
              </a:rPr>
              <a:t>In most cases, documentation submitted by faculty members with teaching responsibilities would be considered incomplete and presumed inadequate, unless evidence of teaching effectiveness is included. </a:t>
            </a:r>
            <a:r>
              <a:rPr lang="en-US" dirty="0">
                <a:highlight>
                  <a:srgbClr val="FFFF00"/>
                </a:highlight>
                <a:latin typeface="Mongolian Baiti" panose="03000500000000000000" pitchFamily="66" charset="0"/>
                <a:cs typeface="Mongolian Baiti" panose="03000500000000000000" pitchFamily="66" charset="0"/>
              </a:rPr>
              <a:t>Student feedback on classroom instruction is an important source of information in the evaluation of teaching effectiveness</a:t>
            </a:r>
            <a:r>
              <a:rPr lang="en-US" dirty="0">
                <a:latin typeface="Mongolian Baiti" panose="03000500000000000000" pitchFamily="66" charset="0"/>
                <a:cs typeface="Mongolian Baiti" panose="03000500000000000000" pitchFamily="66" charset="0"/>
              </a:rPr>
              <a:t>...</a:t>
            </a:r>
          </a:p>
          <a:p>
            <a:pPr lvl="1">
              <a:lnSpc>
                <a:spcPct val="100000"/>
              </a:lnSpc>
              <a:spcBef>
                <a:spcPts val="0"/>
              </a:spcBef>
            </a:pPr>
            <a:r>
              <a:rPr lang="en-US" dirty="0">
                <a:latin typeface="Mongolian Baiti" panose="03000500000000000000" pitchFamily="66" charset="0"/>
                <a:cs typeface="Mongolian Baiti" panose="03000500000000000000" pitchFamily="66" charset="0"/>
              </a:rPr>
              <a:t>The form should contain directions that indicate how the information is used, and the forms should be </a:t>
            </a:r>
            <a:r>
              <a:rPr lang="en-US" dirty="0">
                <a:highlight>
                  <a:srgbClr val="FFFF00"/>
                </a:highlight>
                <a:latin typeface="Mongolian Baiti" panose="03000500000000000000" pitchFamily="66" charset="0"/>
                <a:cs typeface="Mongolian Baiti" panose="03000500000000000000" pitchFamily="66" charset="0"/>
              </a:rPr>
              <a:t>administered and collected under controlled conditions that assure students' anonymity</a:t>
            </a:r>
            <a:r>
              <a:rPr lang="en-US" dirty="0">
                <a:latin typeface="Mongolian Baiti" panose="03000500000000000000" pitchFamily="66" charset="0"/>
                <a:cs typeface="Mongolian Baiti" panose="03000500000000000000" pitchFamily="66" charset="0"/>
              </a:rPr>
              <a:t>.</a:t>
            </a:r>
            <a:endParaRPr lang="en-US" sz="3600" dirty="0">
              <a:latin typeface="Mongolian Baiti" panose="03000500000000000000" pitchFamily="66" charset="0"/>
              <a:cs typeface="Mongolian Baiti" panose="03000500000000000000" pitchFamily="66" charset="0"/>
            </a:endParaRPr>
          </a:p>
        </p:txBody>
      </p:sp>
      <p:sp>
        <p:nvSpPr>
          <p:cNvPr id="5" name="TextBox 4">
            <a:extLst>
              <a:ext uri="{FF2B5EF4-FFF2-40B4-BE49-F238E27FC236}">
                <a16:creationId xmlns:a16="http://schemas.microsoft.com/office/drawing/2014/main" id="{1EDC0FBE-6B53-0608-89B8-5D6F8725BAE5}"/>
              </a:ext>
            </a:extLst>
          </p:cNvPr>
          <p:cNvSpPr txBox="1"/>
          <p:nvPr/>
        </p:nvSpPr>
        <p:spPr>
          <a:xfrm>
            <a:off x="9763655" y="155736"/>
            <a:ext cx="1989574" cy="369332"/>
          </a:xfrm>
          <a:prstGeom prst="rect">
            <a:avLst/>
          </a:prstGeom>
          <a:solidFill>
            <a:schemeClr val="bg1"/>
          </a:solidFill>
          <a:ln w="38100">
            <a:solidFill>
              <a:schemeClr val="tx1"/>
            </a:solidFill>
          </a:ln>
        </p:spPr>
        <p:txBody>
          <a:bodyPr wrap="square" rtlCol="0">
            <a:spAutoFit/>
          </a:bodyPr>
          <a:lstStyle/>
          <a:p>
            <a:pPr algn="ctr"/>
            <a:r>
              <a:rPr lang="en-US" dirty="0"/>
              <a:t>#</a:t>
            </a:r>
            <a:r>
              <a:rPr lang="en-US" dirty="0" err="1"/>
              <a:t>ITeachAtKState</a:t>
            </a:r>
            <a:endParaRPr lang="en-US" dirty="0"/>
          </a:p>
        </p:txBody>
      </p:sp>
      <p:sp>
        <p:nvSpPr>
          <p:cNvPr id="7" name="TextBox 6">
            <a:extLst>
              <a:ext uri="{FF2B5EF4-FFF2-40B4-BE49-F238E27FC236}">
                <a16:creationId xmlns:a16="http://schemas.microsoft.com/office/drawing/2014/main" id="{8E4B7279-0E44-2E8B-5D43-A9D3DA0A6C1B}"/>
              </a:ext>
            </a:extLst>
          </p:cNvPr>
          <p:cNvSpPr txBox="1"/>
          <p:nvPr/>
        </p:nvSpPr>
        <p:spPr>
          <a:xfrm>
            <a:off x="7562321" y="149090"/>
            <a:ext cx="1989574" cy="369332"/>
          </a:xfrm>
          <a:prstGeom prst="rect">
            <a:avLst/>
          </a:prstGeom>
          <a:solidFill>
            <a:schemeClr val="bg1"/>
          </a:solidFill>
          <a:ln w="38100">
            <a:solidFill>
              <a:schemeClr val="tx1"/>
            </a:solidFill>
          </a:ln>
        </p:spPr>
        <p:txBody>
          <a:bodyPr wrap="square" rtlCol="0">
            <a:spAutoFit/>
          </a:bodyPr>
          <a:lstStyle/>
          <a:p>
            <a:pPr algn="ctr"/>
            <a:r>
              <a:rPr lang="en-US" dirty="0"/>
              <a:t>saucier@ksu.edu</a:t>
            </a:r>
          </a:p>
        </p:txBody>
      </p:sp>
    </p:spTree>
    <p:extLst>
      <p:ext uri="{BB962C8B-B14F-4D97-AF65-F5344CB8AC3E}">
        <p14:creationId xmlns:p14="http://schemas.microsoft.com/office/powerpoint/2010/main" val="3658538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theme/theme1.xml><?xml version="1.0" encoding="utf-8"?>
<a:theme xmlns:a="http://schemas.openxmlformats.org/drawingml/2006/main" name="K-State Them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Engagement and Community in LCs (FYE Feb 2015)--FINAL</Template>
  <TotalTime>13626</TotalTime>
  <Words>1768</Words>
  <Application>Microsoft Macintosh PowerPoint</Application>
  <PresentationFormat>Widescreen</PresentationFormat>
  <Paragraphs>251</Paragraphs>
  <Slides>31</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Calibri Light</vt:lpstr>
      <vt:lpstr>Mongolian Baiti</vt:lpstr>
      <vt:lpstr>K-State Theme</vt:lpstr>
      <vt:lpstr>Welcome to the TLC Professional Development Series!</vt:lpstr>
      <vt:lpstr>Teaching Evaluations (TEVALs) 101</vt:lpstr>
      <vt:lpstr>My Objectives Today</vt:lpstr>
      <vt:lpstr>Resources</vt:lpstr>
      <vt:lpstr>What do we think about TEVALs?</vt:lpstr>
      <vt:lpstr>What TEVALs Are</vt:lpstr>
      <vt:lpstr>What TEVALs Are Not</vt:lpstr>
      <vt:lpstr>Why We Use TEVALs</vt:lpstr>
      <vt:lpstr>From the University Handbook</vt:lpstr>
      <vt:lpstr>From the University Handbook</vt:lpstr>
      <vt:lpstr>How We Set Up TEVALs</vt:lpstr>
      <vt:lpstr>Information To Have Ready</vt:lpstr>
      <vt:lpstr>Information To Have Ready</vt:lpstr>
      <vt:lpstr>How We Should Use TEVALs</vt:lpstr>
      <vt:lpstr>How We Should Not Use TEVALs</vt:lpstr>
      <vt:lpstr>Demonstrating Your Teaching Excellence</vt:lpstr>
      <vt:lpstr>From the University Handbook</vt:lpstr>
      <vt:lpstr>From the University Handbook</vt:lpstr>
      <vt:lpstr>Brief Side Comment</vt:lpstr>
      <vt:lpstr>How To Get the Most from Our TEVALs</vt:lpstr>
      <vt:lpstr>Sample Message to Students (Psych 110)</vt:lpstr>
      <vt:lpstr>How To Get the Most from Our TEVALs</vt:lpstr>
      <vt:lpstr>How To Get the Most from Our TEVALs</vt:lpstr>
      <vt:lpstr>Supplemental Items</vt:lpstr>
      <vt:lpstr>Supplemental Items</vt:lpstr>
      <vt:lpstr>Sample Supplemental Rating Scale Items (Psych 110)</vt:lpstr>
      <vt:lpstr>Sample Supplemental Rating Scale Items (Psych 110)</vt:lpstr>
      <vt:lpstr>Sample Supplemental Free Response Items (Psych 110)</vt:lpstr>
      <vt:lpstr>How To Get the Most from Our TEVALs</vt:lpstr>
      <vt:lpstr>In Conclusion</vt:lpstr>
      <vt:lpstr>What Questions Do You Have?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Changing the World by Changing Your Classroom</dc:title>
  <dc:creator>Donald Saucier</dc:creator>
  <cp:lastModifiedBy>Donald Saucier</cp:lastModifiedBy>
  <cp:revision>228</cp:revision>
  <cp:lastPrinted>2023-12-05T15:14:56Z</cp:lastPrinted>
  <dcterms:created xsi:type="dcterms:W3CDTF">2015-10-28T16:16:53Z</dcterms:created>
  <dcterms:modified xsi:type="dcterms:W3CDTF">2024-10-25T14:59:45Z</dcterms:modified>
</cp:coreProperties>
</file>