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437" r:id="rId2"/>
    <p:sldId id="256" r:id="rId3"/>
    <p:sldId id="398" r:id="rId4"/>
    <p:sldId id="493" r:id="rId5"/>
    <p:sldId id="490" r:id="rId6"/>
    <p:sldId id="414" r:id="rId7"/>
    <p:sldId id="496" r:id="rId8"/>
    <p:sldId id="497" r:id="rId9"/>
    <p:sldId id="503" r:id="rId10"/>
    <p:sldId id="504" r:id="rId11"/>
    <p:sldId id="498" r:id="rId12"/>
    <p:sldId id="514" r:id="rId13"/>
    <p:sldId id="502" r:id="rId14"/>
    <p:sldId id="499" r:id="rId15"/>
    <p:sldId id="500" r:id="rId16"/>
    <p:sldId id="442" r:id="rId17"/>
    <p:sldId id="507" r:id="rId18"/>
    <p:sldId id="508" r:id="rId19"/>
    <p:sldId id="511" r:id="rId20"/>
    <p:sldId id="501" r:id="rId21"/>
    <p:sldId id="505" r:id="rId22"/>
    <p:sldId id="510" r:id="rId23"/>
    <p:sldId id="512" r:id="rId24"/>
    <p:sldId id="506" r:id="rId25"/>
    <p:sldId id="513" r:id="rId26"/>
    <p:sldId id="517" r:id="rId27"/>
    <p:sldId id="515" r:id="rId28"/>
    <p:sldId id="516" r:id="rId29"/>
    <p:sldId id="509" r:id="rId30"/>
    <p:sldId id="464" r:id="rId31"/>
    <p:sldId id="403" r:id="rId3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40" autoAdjust="0"/>
    <p:restoredTop sz="92835" autoAdjust="0"/>
  </p:normalViewPr>
  <p:slideViewPr>
    <p:cSldViewPr snapToGrid="0">
      <p:cViewPr varScale="1">
        <p:scale>
          <a:sx n="102" d="100"/>
          <a:sy n="102" d="100"/>
        </p:scale>
        <p:origin x="1088" y="192"/>
      </p:cViewPr>
      <p:guideLst/>
    </p:cSldViewPr>
  </p:slideViewPr>
  <p:outlineViewPr>
    <p:cViewPr>
      <p:scale>
        <a:sx n="33" d="100"/>
        <a:sy n="33" d="100"/>
      </p:scale>
      <p:origin x="0" y="-14592"/>
    </p:cViewPr>
  </p:outlineViewPr>
  <p:notesTextViewPr>
    <p:cViewPr>
      <p:scale>
        <a:sx n="3" d="2"/>
        <a:sy n="3" d="2"/>
      </p:scale>
      <p:origin x="0" y="0"/>
    </p:cViewPr>
  </p:notesTextViewPr>
  <p:sorterViewPr>
    <p:cViewPr varScale="1">
      <p:scale>
        <a:sx n="1" d="1"/>
        <a:sy n="1" d="1"/>
      </p:scale>
      <p:origin x="0" y="-59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70" y="0"/>
            <a:ext cx="3013763" cy="467072"/>
          </a:xfrm>
          <a:prstGeom prst="rect">
            <a:avLst/>
          </a:prstGeom>
        </p:spPr>
        <p:txBody>
          <a:bodyPr vert="horz" lIns="92930" tIns="46465" rIns="92930" bIns="46465" rtlCol="0"/>
          <a:lstStyle>
            <a:lvl1pPr algn="r">
              <a:defRPr sz="1200"/>
            </a:lvl1pPr>
          </a:lstStyle>
          <a:p>
            <a:fld id="{C610658F-C75B-49FA-BA2F-286C734A2EC5}" type="datetimeFigureOut">
              <a:rPr lang="en-US" smtClean="0"/>
              <a:t>11/7/23</a:t>
            </a:fld>
            <a:endParaRPr lang="en-US"/>
          </a:p>
        </p:txBody>
      </p:sp>
      <p:sp>
        <p:nvSpPr>
          <p:cNvPr id="4" name="Footer Placeholder 3"/>
          <p:cNvSpPr>
            <a:spLocks noGrp="1"/>
          </p:cNvSpPr>
          <p:nvPr>
            <p:ph type="ftr" sz="quarter" idx="2"/>
          </p:nvPr>
        </p:nvSpPr>
        <p:spPr>
          <a:xfrm>
            <a:off x="4" y="8842035"/>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70" y="8842035"/>
            <a:ext cx="3013763" cy="467071"/>
          </a:xfrm>
          <a:prstGeom prst="rect">
            <a:avLst/>
          </a:prstGeom>
        </p:spPr>
        <p:txBody>
          <a:bodyPr vert="horz" lIns="92930" tIns="46465" rIns="92930" bIns="46465" rtlCol="0" anchor="b"/>
          <a:lstStyle>
            <a:lvl1pPr algn="r">
              <a:defRPr sz="1200"/>
            </a:lvl1pPr>
          </a:lstStyle>
          <a:p>
            <a:fld id="{5AA810EA-C4A3-4A40-A69A-F913B5B1BC1E}" type="slidenum">
              <a:rPr lang="en-US" smtClean="0"/>
              <a:t>‹#›</a:t>
            </a:fld>
            <a:endParaRPr lang="en-US"/>
          </a:p>
        </p:txBody>
      </p:sp>
    </p:spTree>
    <p:extLst>
      <p:ext uri="{BB962C8B-B14F-4D97-AF65-F5344CB8AC3E}">
        <p14:creationId xmlns:p14="http://schemas.microsoft.com/office/powerpoint/2010/main" val="3692824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5"/>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6" y="5"/>
            <a:ext cx="3013075" cy="466725"/>
          </a:xfrm>
          <a:prstGeom prst="rect">
            <a:avLst/>
          </a:prstGeom>
        </p:spPr>
        <p:txBody>
          <a:bodyPr vert="horz" lIns="91440" tIns="45720" rIns="91440" bIns="45720" rtlCol="0"/>
          <a:lstStyle>
            <a:lvl1pPr algn="r">
              <a:defRPr sz="1200"/>
            </a:lvl1pPr>
          </a:lstStyle>
          <a:p>
            <a:fld id="{3882476F-BB62-4AFF-BC15-168155E1302D}" type="datetimeFigureOut">
              <a:rPr lang="en-US" smtClean="0"/>
              <a:t>11/7/23</a:t>
            </a:fld>
            <a:endParaRPr lang="en-US"/>
          </a:p>
        </p:txBody>
      </p:sp>
      <p:sp>
        <p:nvSpPr>
          <p:cNvPr id="4" name="Slide Image Placeholder 3"/>
          <p:cNvSpPr>
            <a:spLocks noGrp="1" noRot="1" noChangeAspect="1"/>
          </p:cNvSpPr>
          <p:nvPr>
            <p:ph type="sldImg" idx="2"/>
          </p:nvPr>
        </p:nvSpPr>
        <p:spPr>
          <a:xfrm>
            <a:off x="687388" y="1165225"/>
            <a:ext cx="5580062" cy="3140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6" y="4479926"/>
            <a:ext cx="5564188"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381"/>
            <a:ext cx="30130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6" y="8842381"/>
            <a:ext cx="3013075" cy="466725"/>
          </a:xfrm>
          <a:prstGeom prst="rect">
            <a:avLst/>
          </a:prstGeom>
        </p:spPr>
        <p:txBody>
          <a:bodyPr vert="horz" lIns="91440" tIns="45720" rIns="91440" bIns="45720" rtlCol="0" anchor="b"/>
          <a:lstStyle>
            <a:lvl1pPr algn="r">
              <a:defRPr sz="1200"/>
            </a:lvl1pPr>
          </a:lstStyle>
          <a:p>
            <a:fld id="{5AE6F08F-1F17-46D5-9997-6E3A5FEFE4AA}" type="slidenum">
              <a:rPr lang="en-US" smtClean="0"/>
              <a:t>‹#›</a:t>
            </a:fld>
            <a:endParaRPr lang="en-US"/>
          </a:p>
        </p:txBody>
      </p:sp>
    </p:spTree>
    <p:extLst>
      <p:ext uri="{BB962C8B-B14F-4D97-AF65-F5344CB8AC3E}">
        <p14:creationId xmlns:p14="http://schemas.microsoft.com/office/powerpoint/2010/main" val="2823401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26</a:t>
            </a:fld>
            <a:endParaRPr lang="en-US"/>
          </a:p>
        </p:txBody>
      </p:sp>
    </p:spTree>
    <p:extLst>
      <p:ext uri="{BB962C8B-B14F-4D97-AF65-F5344CB8AC3E}">
        <p14:creationId xmlns:p14="http://schemas.microsoft.com/office/powerpoint/2010/main" val="108577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27</a:t>
            </a:fld>
            <a:endParaRPr lang="en-US"/>
          </a:p>
        </p:txBody>
      </p:sp>
    </p:spTree>
    <p:extLst>
      <p:ext uri="{BB962C8B-B14F-4D97-AF65-F5344CB8AC3E}">
        <p14:creationId xmlns:p14="http://schemas.microsoft.com/office/powerpoint/2010/main" val="259684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28</a:t>
            </a:fld>
            <a:endParaRPr lang="en-US"/>
          </a:p>
        </p:txBody>
      </p:sp>
    </p:spTree>
    <p:extLst>
      <p:ext uri="{BB962C8B-B14F-4D97-AF65-F5344CB8AC3E}">
        <p14:creationId xmlns:p14="http://schemas.microsoft.com/office/powerpoint/2010/main" val="1382114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9AF65D-9C3C-4E41-BE75-97C7C1DA3A1F}" type="slidenum">
              <a:rPr lang="en-US" smtClean="0"/>
              <a:t>31</a:t>
            </a:fld>
            <a:endParaRPr lang="en-US"/>
          </a:p>
        </p:txBody>
      </p:sp>
    </p:spTree>
    <p:extLst>
      <p:ext uri="{BB962C8B-B14F-4D97-AF65-F5344CB8AC3E}">
        <p14:creationId xmlns:p14="http://schemas.microsoft.com/office/powerpoint/2010/main" val="2913313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new template.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60200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50316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4456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pic>
        <p:nvPicPr>
          <p:cNvPr id="7" name="Picture 6" descr="new template.jpg"/>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10457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1F1F97-4628-44EB-A564-2A4489607985}" type="datetimeFigureOut">
              <a:rPr lang="en-US" smtClean="0"/>
              <a:t>11/7/23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415466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1F1F97-4628-44EB-A564-2A4489607985}" type="datetimeFigureOut">
              <a:rPr lang="en-US" smtClean="0"/>
              <a:t>11/7/23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615601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1F1F97-4628-44EB-A564-2A4489607985}" type="datetimeFigureOut">
              <a:rPr lang="en-US" smtClean="0"/>
              <a:t>11/7/23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50126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1F1F97-4628-44EB-A564-2A4489607985}" type="datetimeFigureOut">
              <a:rPr lang="en-US" smtClean="0"/>
              <a:t>11/7/23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328581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F1F97-4628-44EB-A564-2A4489607985}" type="datetimeFigureOut">
              <a:rPr lang="en-US" smtClean="0"/>
              <a:t>11/7/23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61201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1F1F97-4628-44EB-A564-2A4489607985}" type="datetimeFigureOut">
              <a:rPr lang="en-US" smtClean="0"/>
              <a:t>11/7/23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07252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1F1F97-4628-44EB-A564-2A4489607985}" type="datetimeFigureOut">
              <a:rPr lang="en-US" smtClean="0"/>
              <a:t>11/7/23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29370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new template.jpg"/>
          <p:cNvPicPr>
            <a:picLocks noChangeAspect="1"/>
          </p:cNvPicPr>
          <p:nvPr/>
        </p:nvPicPr>
        <p:blipFill>
          <a:blip r:embed="rId13"/>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F1F97-4628-44EB-A564-2A4489607985}" type="datetimeFigureOut">
              <a:rPr lang="en-US" smtClean="0"/>
              <a:t>11/7/23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0249F-8257-471E-BC4B-83A474596A70}" type="slidenum">
              <a:rPr lang="en-US" smtClean="0"/>
              <a:t>‹#›</a:t>
            </a:fld>
            <a:endParaRPr lang="en-US"/>
          </a:p>
        </p:txBody>
      </p:sp>
      <p:pic>
        <p:nvPicPr>
          <p:cNvPr id="8" name="Picture 7" descr="new template.jpg"/>
          <p:cNvPicPr>
            <a:picLocks noChangeAspect="1"/>
          </p:cNvPicPr>
          <p:nvPr/>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17226174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ksu.zoom.us/s/9952123669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state.edu/academicpersonnel/fhbook/fhsecc.html#32.2" TargetMode="External"/><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xBOP6CoqD5o?si=P_b4uR8JJNzZCkp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youtu.be/5etAysXPGY8" TargetMode="External"/><Relationship Id="rId7" Type="http://schemas.openxmlformats.org/officeDocument/2006/relationships/image" Target="../media/image2.jpg"/><Relationship Id="rId2" Type="http://schemas.openxmlformats.org/officeDocument/2006/relationships/hyperlink" Target="https://youtu.be/eKAShTWsJdQ" TargetMode="External"/><Relationship Id="rId1" Type="http://schemas.openxmlformats.org/officeDocument/2006/relationships/slideLayout" Target="../slideLayouts/slideLayout2.xml"/><Relationship Id="rId6" Type="http://schemas.openxmlformats.org/officeDocument/2006/relationships/hyperlink" Target="https://youtu.be/vNAI6oUTVO0" TargetMode="External"/><Relationship Id="rId5" Type="http://schemas.openxmlformats.org/officeDocument/2006/relationships/hyperlink" Target="https://youtu.be/evq1f802H_I" TargetMode="External"/><Relationship Id="rId4" Type="http://schemas.openxmlformats.org/officeDocument/2006/relationships/hyperlink" Target="https://youtu.be/W78gOAl2ZfM"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youtu.be/IY6DraOu-_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youtu.be/GXvwCYaNUzE?si=J6JYxQcAHSweFJC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saucier@ksu.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www.youtube.com/channel/UCOxR-jBJYs36WfizQtPGcww/videos" TargetMode="External"/><Relationship Id="rId7" Type="http://schemas.openxmlformats.org/officeDocument/2006/relationships/hyperlink" Target="https://youtu.be/VSA5QpKzD94" TargetMode="External"/><Relationship Id="rId2" Type="http://schemas.openxmlformats.org/officeDocument/2006/relationships/hyperlink" Target="https://www.k-state.edu/tlc/course-evaluation/" TargetMode="External"/><Relationship Id="rId1" Type="http://schemas.openxmlformats.org/officeDocument/2006/relationships/slideLayout" Target="../slideLayouts/slideLayout2.xml"/><Relationship Id="rId6" Type="http://schemas.openxmlformats.org/officeDocument/2006/relationships/hyperlink" Target="https://youtu.be/-qFeLDMRiaE" TargetMode="External"/><Relationship Id="rId5" Type="http://schemas.openxmlformats.org/officeDocument/2006/relationships/hyperlink" Target="https://youtu.be/Q3AN7wNuzxI?si=jkrBScqSe6VNaS73" TargetMode="External"/><Relationship Id="rId4" Type="http://schemas.openxmlformats.org/officeDocument/2006/relationships/hyperlink" Target="https://www.k-state.edu/provost/universityhb/fhsecc.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 y="815630"/>
            <a:ext cx="11567160" cy="1740780"/>
          </a:xfrm>
        </p:spPr>
        <p:txBody>
          <a:bodyPr>
            <a:noAutofit/>
          </a:bodyPr>
          <a:lstStyle/>
          <a:p>
            <a:r>
              <a:rPr lang="en-US" dirty="0">
                <a:latin typeface="Mongolian Baiti" panose="03000500000000000000" pitchFamily="66" charset="0"/>
                <a:cs typeface="Mongolian Baiti" panose="03000500000000000000" pitchFamily="66" charset="0"/>
              </a:rPr>
              <a:t>Welcome to the TLC Professional Development Series!</a:t>
            </a:r>
          </a:p>
        </p:txBody>
      </p:sp>
      <p:sp>
        <p:nvSpPr>
          <p:cNvPr id="3" name="Subtitle 2"/>
          <p:cNvSpPr>
            <a:spLocks noGrp="1"/>
          </p:cNvSpPr>
          <p:nvPr>
            <p:ph type="subTitle" idx="1"/>
          </p:nvPr>
        </p:nvSpPr>
        <p:spPr>
          <a:xfrm>
            <a:off x="696685" y="2929897"/>
            <a:ext cx="10726057" cy="2869654"/>
          </a:xfrm>
        </p:spPr>
        <p:txBody>
          <a:bodyPr>
            <a:normAutofit/>
          </a:bodyPr>
          <a:lstStyle/>
          <a:p>
            <a:r>
              <a:rPr lang="en-US" sz="3200" dirty="0">
                <a:latin typeface="Mongolian Baiti" panose="03000500000000000000" pitchFamily="66" charset="0"/>
                <a:cs typeface="Mongolian Baiti" panose="03000500000000000000" pitchFamily="66" charset="0"/>
              </a:rPr>
              <a:t>Every Wednesday from 12 noon to 1PM</a:t>
            </a:r>
          </a:p>
          <a:p>
            <a:r>
              <a:rPr lang="en-US" sz="3200" dirty="0">
                <a:latin typeface="Mongolian Baiti" panose="03000500000000000000" pitchFamily="66" charset="0"/>
                <a:cs typeface="Mongolian Baiti" panose="03000500000000000000" pitchFamily="66" charset="0"/>
              </a:rPr>
              <a:t>Zoom link: </a:t>
            </a:r>
            <a:r>
              <a:rPr lang="en-US" sz="3200" dirty="0">
                <a:latin typeface="Mongolian Baiti" panose="03000500000000000000" pitchFamily="66" charset="0"/>
                <a:cs typeface="Mongolian Baiti" panose="03000500000000000000" pitchFamily="66" charset="0"/>
                <a:hlinkClick r:id="rId2"/>
              </a:rPr>
              <a:t>https://ksu.zoom.us/s/99521236699</a:t>
            </a:r>
            <a:r>
              <a:rPr lang="en-US" sz="3200" dirty="0">
                <a:latin typeface="Mongolian Baiti" panose="03000500000000000000" pitchFamily="66" charset="0"/>
                <a:cs typeface="Mongolian Baiti" panose="03000500000000000000" pitchFamily="66" charset="0"/>
              </a:rPr>
              <a:t> </a:t>
            </a:r>
          </a:p>
          <a:p>
            <a:r>
              <a:rPr lang="en-US" sz="3200" dirty="0">
                <a:latin typeface="Mongolian Baiti" panose="03000500000000000000" pitchFamily="66" charset="0"/>
                <a:cs typeface="Mongolian Baiti" panose="03000500000000000000" pitchFamily="66" charset="0"/>
              </a:rPr>
              <a:t>All events recorded and archived on Canvas</a:t>
            </a:r>
          </a:p>
          <a:p>
            <a:r>
              <a:rPr lang="en-US" sz="3200" dirty="0">
                <a:latin typeface="Mongolian Baiti" panose="03000500000000000000" pitchFamily="66" charset="0"/>
                <a:cs typeface="Mongolian Baiti" panose="03000500000000000000" pitchFamily="66" charset="0"/>
              </a:rPr>
              <a:t>TLC Professional Development Certificates and Fellows</a:t>
            </a:r>
          </a:p>
        </p:txBody>
      </p:sp>
      <p:sp>
        <p:nvSpPr>
          <p:cNvPr id="6" name="TextBox 5"/>
          <p:cNvSpPr txBox="1"/>
          <p:nvPr/>
        </p:nvSpPr>
        <p:spPr>
          <a:xfrm>
            <a:off x="4008582" y="6264103"/>
            <a:ext cx="4174836" cy="369332"/>
          </a:xfrm>
          <a:prstGeom prst="rect">
            <a:avLst/>
          </a:prstGeom>
          <a:solidFill>
            <a:schemeClr val="bg1"/>
          </a:solidFill>
        </p:spPr>
        <p:txBody>
          <a:bodyPr wrap="square" rtlCol="0">
            <a:spAutoFit/>
          </a:bodyPr>
          <a:lstStyle/>
          <a:p>
            <a:pPr algn="ctr"/>
            <a:r>
              <a:rPr lang="en-US" dirty="0"/>
              <a:t>TLC Professional Development Series</a:t>
            </a:r>
          </a:p>
        </p:txBody>
      </p:sp>
      <p:sp>
        <p:nvSpPr>
          <p:cNvPr id="4" name="TextBox 3">
            <a:extLst>
              <a:ext uri="{FF2B5EF4-FFF2-40B4-BE49-F238E27FC236}">
                <a16:creationId xmlns:a16="http://schemas.microsoft.com/office/drawing/2014/main" id="{B260C728-2219-A4A0-D142-C3BD47BADE90}"/>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6CF81E45-8C2E-A788-98A6-23535A101A38}"/>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99398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C34.1</a:t>
            </a:r>
            <a:r>
              <a:rPr lang="en-US" dirty="0">
                <a:latin typeface="Mongolian Baiti" panose="03000500000000000000" pitchFamily="66" charset="0"/>
                <a:cs typeface="Mongolian Baiti" panose="03000500000000000000" pitchFamily="66" charset="0"/>
              </a:rPr>
              <a:t> Student feedback on classroom instruction. </a:t>
            </a:r>
          </a:p>
          <a:p>
            <a:pPr lvl="1">
              <a:lnSpc>
                <a:spcPct val="100000"/>
              </a:lnSpc>
              <a:spcBef>
                <a:spcPts val="0"/>
              </a:spcBef>
            </a:pPr>
            <a:r>
              <a:rPr lang="en-US" dirty="0">
                <a:latin typeface="Mongolian Baiti" panose="03000500000000000000" pitchFamily="66" charset="0"/>
                <a:cs typeface="Mongolian Baiti" panose="03000500000000000000" pitchFamily="66" charset="0"/>
              </a:rPr>
              <a:t>Faculty members, including professors, instructors, graduate teaching assistants, adjuncts, etc., shall collect student feedback for each course and section they teach in order to provide themselves and their departments with information pertaining to teaching effectiveness as well as provide material for the assessment of the relationships between Student Learning Objectives (SLO) achievement and teaching. </a:t>
            </a:r>
          </a:p>
          <a:p>
            <a:pPr lvl="1">
              <a:lnSpc>
                <a:spcPct val="100000"/>
              </a:lnSpc>
              <a:spcBef>
                <a:spcPts val="0"/>
              </a:spcBef>
            </a:pPr>
            <a:r>
              <a:rPr lang="en-US" dirty="0">
                <a:latin typeface="Mongolian Baiti" panose="03000500000000000000" pitchFamily="66" charset="0"/>
                <a:cs typeface="Mongolian Baiti" panose="03000500000000000000" pitchFamily="66" charset="0"/>
              </a:rPr>
              <a:t>Exceptions are individualized courses (e.g., research hours at the 899 and 999 levels, independent study).  Faculty members engaged in individualized instruction should be guided by the unit's criteria for evaluating such instruction (see </a:t>
            </a:r>
            <a:r>
              <a:rPr lang="en-US" u="sng" dirty="0">
                <a:latin typeface="Mongolian Baiti" panose="03000500000000000000" pitchFamily="66" charset="0"/>
                <a:cs typeface="Mongolian Baiti" panose="03000500000000000000" pitchFamily="66" charset="0"/>
                <a:hlinkClick r:id="rId3"/>
              </a:rPr>
              <a:t>C32.2</a:t>
            </a:r>
            <a:r>
              <a:rPr lang="en-US" dirty="0">
                <a:latin typeface="Mongolian Baiti" panose="03000500000000000000" pitchFamily="66" charset="0"/>
                <a:cs typeface="Mongolian Baiti" panose="03000500000000000000" pitchFamily="66" charset="0"/>
              </a:rPr>
              <a:t>). </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67265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Set Up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Online TEVAL forms are finalized by instructors in Canvas </a:t>
            </a:r>
          </a:p>
          <a:p>
            <a:pPr lvl="1"/>
            <a:r>
              <a:rPr lang="en-US" sz="3600" dirty="0">
                <a:latin typeface="Mongolian Baiti" panose="03000500000000000000" pitchFamily="66" charset="0"/>
                <a:cs typeface="Mongolian Baiti" panose="03000500000000000000" pitchFamily="66" charset="0"/>
              </a:rPr>
              <a:t>“Account” → “</a:t>
            </a:r>
            <a:r>
              <a:rPr lang="en-US" sz="3600" dirty="0" err="1">
                <a:latin typeface="Mongolian Baiti" panose="03000500000000000000" pitchFamily="66" charset="0"/>
                <a:cs typeface="Mongolian Baiti" panose="03000500000000000000" pitchFamily="66" charset="0"/>
              </a:rPr>
              <a:t>Teval</a:t>
            </a:r>
            <a:r>
              <a:rPr lang="en-US" sz="3600" dirty="0">
                <a:latin typeface="Mongolian Baiti" panose="03000500000000000000" pitchFamily="66" charset="0"/>
                <a:cs typeface="Mongolian Baiti" panose="03000500000000000000" pitchFamily="66" charset="0"/>
              </a:rPr>
              <a:t>” → “+ New </a:t>
            </a:r>
            <a:r>
              <a:rPr lang="en-US" sz="3600" dirty="0" err="1">
                <a:latin typeface="Mongolian Baiti" panose="03000500000000000000" pitchFamily="66" charset="0"/>
                <a:cs typeface="Mongolian Baiti" panose="03000500000000000000" pitchFamily="66" charset="0"/>
              </a:rPr>
              <a:t>Teval</a:t>
            </a:r>
            <a:r>
              <a:rPr lang="en-US" sz="3600" dirty="0">
                <a:latin typeface="Mongolian Baiti" panose="03000500000000000000" pitchFamily="66" charset="0"/>
                <a:cs typeface="Mongolian Baiti" panose="03000500000000000000" pitchFamily="66" charset="0"/>
              </a:rPr>
              <a:t>”</a:t>
            </a:r>
          </a:p>
          <a:p>
            <a:pPr lvl="1"/>
            <a:r>
              <a:rPr lang="en-US" sz="3600" dirty="0">
                <a:latin typeface="Mongolian Baiti" panose="03000500000000000000" pitchFamily="66" charset="0"/>
                <a:cs typeface="Mongolian Baiti" panose="03000500000000000000" pitchFamily="66" charset="0"/>
                <a:hlinkClick r:id="rId2"/>
              </a:rPr>
              <a:t>Video tutorial for setting up your online TEVAL</a:t>
            </a:r>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09111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sz="4400" dirty="0">
                <a:latin typeface="Mongolian Baiti" panose="03000500000000000000" pitchFamily="66" charset="0"/>
                <a:cs typeface="Mongolian Baiti" panose="03000500000000000000" pitchFamily="66" charset="0"/>
              </a:rPr>
              <a:t>Information To Have Ready</a:t>
            </a:r>
          </a:p>
        </p:txBody>
      </p:sp>
      <p:sp>
        <p:nvSpPr>
          <p:cNvPr id="3" name="Content Placeholder 2"/>
          <p:cNvSpPr>
            <a:spLocks noGrp="1"/>
          </p:cNvSpPr>
          <p:nvPr>
            <p:ph idx="1"/>
          </p:nvPr>
        </p:nvSpPr>
        <p:spPr>
          <a:xfrm>
            <a:off x="838199" y="1802167"/>
            <a:ext cx="10660693" cy="4225771"/>
          </a:xfrm>
        </p:spPr>
        <p:txBody>
          <a:bodyPr>
            <a:normAutofit/>
          </a:bodyPr>
          <a:lstStyle/>
          <a:p>
            <a:r>
              <a:rPr lang="en-US" sz="4000" dirty="0">
                <a:latin typeface="Mongolian Baiti" panose="03000500000000000000" pitchFamily="66" charset="0"/>
                <a:cs typeface="Mongolian Baiti" panose="03000500000000000000" pitchFamily="66" charset="0"/>
              </a:rPr>
              <a:t>Dates your TEVAL will be available</a:t>
            </a:r>
          </a:p>
          <a:p>
            <a:pPr lvl="2"/>
            <a:r>
              <a:rPr lang="en-US" sz="3200" dirty="0">
                <a:latin typeface="Mongolian Baiti" panose="03000500000000000000" pitchFamily="66" charset="0"/>
                <a:cs typeface="Mongolian Baiti" panose="03000500000000000000" pitchFamily="66" charset="0"/>
              </a:rPr>
              <a:t>Should be administered at or near the end of your course</a:t>
            </a:r>
          </a:p>
          <a:p>
            <a:r>
              <a:rPr lang="en-US" sz="4000" dirty="0">
                <a:latin typeface="Mongolian Baiti" panose="03000500000000000000" pitchFamily="66" charset="0"/>
                <a:cs typeface="Mongolian Baiti" panose="03000500000000000000" pitchFamily="66" charset="0"/>
              </a:rPr>
              <a:t>Dates for your reminder emails</a:t>
            </a:r>
          </a:p>
          <a:p>
            <a:r>
              <a:rPr lang="en-US" sz="4000" dirty="0">
                <a:latin typeface="Mongolian Baiti" panose="03000500000000000000" pitchFamily="66" charset="0"/>
                <a:cs typeface="Mongolian Baiti" panose="03000500000000000000" pitchFamily="66" charset="0"/>
              </a:rPr>
              <a:t>Text for the first electronic invitation message</a:t>
            </a:r>
          </a:p>
          <a:p>
            <a:r>
              <a:rPr lang="en-US" sz="4000" dirty="0">
                <a:latin typeface="Mongolian Baiti" panose="03000500000000000000" pitchFamily="66" charset="0"/>
                <a:cs typeface="Mongolian Baiti" panose="03000500000000000000" pitchFamily="66" charset="0"/>
              </a:rPr>
              <a:t>Text for the reminder messages</a:t>
            </a:r>
          </a:p>
          <a:p>
            <a:endParaRPr lang="en-US" sz="4400" dirty="0">
              <a:latin typeface="Mongolian Baiti" panose="03000500000000000000" pitchFamily="66" charset="0"/>
              <a:cs typeface="Mongolian Baiti" panose="03000500000000000000" pitchFamily="66" charset="0"/>
            </a:endParaRPr>
          </a:p>
          <a:p>
            <a:pPr lvl="1"/>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9772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sz="4400" dirty="0">
                <a:latin typeface="Mongolian Baiti" panose="03000500000000000000" pitchFamily="66" charset="0"/>
                <a:cs typeface="Mongolian Baiti" panose="03000500000000000000" pitchFamily="66" charset="0"/>
              </a:rPr>
              <a:t>Information To Have Ready</a:t>
            </a:r>
          </a:p>
        </p:txBody>
      </p:sp>
      <p:sp>
        <p:nvSpPr>
          <p:cNvPr id="3" name="Content Placeholder 2"/>
          <p:cNvSpPr>
            <a:spLocks noGrp="1"/>
          </p:cNvSpPr>
          <p:nvPr>
            <p:ph idx="1"/>
          </p:nvPr>
        </p:nvSpPr>
        <p:spPr>
          <a:xfrm>
            <a:off x="838199" y="1802167"/>
            <a:ext cx="10660693" cy="4225771"/>
          </a:xfrm>
        </p:spPr>
        <p:txBody>
          <a:bodyPr>
            <a:normAutofit/>
          </a:bodyPr>
          <a:lstStyle/>
          <a:p>
            <a:r>
              <a:rPr lang="en-US" sz="4000" dirty="0">
                <a:latin typeface="Mongolian Baiti" panose="03000500000000000000" pitchFamily="66" charset="0"/>
                <a:cs typeface="Mongolian Baiti" panose="03000500000000000000" pitchFamily="66" charset="0"/>
              </a:rPr>
              <a:t>Text for any items you will add to your TEVAL</a:t>
            </a:r>
          </a:p>
          <a:p>
            <a:pPr lvl="2"/>
            <a:r>
              <a:rPr lang="en-US" sz="3200" dirty="0">
                <a:latin typeface="Mongolian Baiti" panose="03000500000000000000" pitchFamily="66" charset="0"/>
                <a:cs typeface="Mongolian Baiti" panose="03000500000000000000" pitchFamily="66" charset="0"/>
              </a:rPr>
              <a:t>Rating scale or Free response</a:t>
            </a:r>
          </a:p>
          <a:p>
            <a:pPr lvl="2"/>
            <a:r>
              <a:rPr lang="en-US" sz="3200" dirty="0">
                <a:latin typeface="Mongolian Baiti" panose="03000500000000000000" pitchFamily="66" charset="0"/>
                <a:cs typeface="Mongolian Baiti" panose="03000500000000000000" pitchFamily="66" charset="0"/>
              </a:rPr>
              <a:t>Instructions for completion</a:t>
            </a:r>
          </a:p>
          <a:p>
            <a:r>
              <a:rPr lang="en-US" sz="4000" dirty="0">
                <a:latin typeface="Mongolian Baiti" panose="03000500000000000000" pitchFamily="66" charset="0"/>
                <a:cs typeface="Mongolian Baiti" panose="03000500000000000000" pitchFamily="66" charset="0"/>
              </a:rPr>
              <a:t>Comments for the FIF </a:t>
            </a:r>
          </a:p>
          <a:p>
            <a:pPr lvl="2"/>
            <a:r>
              <a:rPr lang="en-US" sz="3200" dirty="0">
                <a:latin typeface="Mongolian Baiti" panose="03000500000000000000" pitchFamily="66" charset="0"/>
                <a:cs typeface="Mongolian Baiti" panose="03000500000000000000" pitchFamily="66" charset="0"/>
              </a:rPr>
              <a:t>Faculty Information Form</a:t>
            </a:r>
          </a:p>
          <a:p>
            <a:pPr lvl="2"/>
            <a:r>
              <a:rPr lang="en-US" sz="3200" dirty="0">
                <a:latin typeface="Mongolian Baiti" panose="03000500000000000000" pitchFamily="66" charset="0"/>
                <a:cs typeface="Mongolian Baiti" panose="03000500000000000000" pitchFamily="66" charset="0"/>
              </a:rPr>
              <a:t>Opportunity to provide context for the semester</a:t>
            </a:r>
          </a:p>
          <a:p>
            <a:pPr lvl="2"/>
            <a:r>
              <a:rPr lang="en-US" sz="3200" dirty="0">
                <a:latin typeface="Mongolian Baiti" panose="03000500000000000000" pitchFamily="66" charset="0"/>
                <a:cs typeface="Mongolian Baiti" panose="03000500000000000000" pitchFamily="66" charset="0"/>
              </a:rPr>
              <a:t>Free response field (e.g., modality, new practices)</a:t>
            </a:r>
          </a:p>
          <a:p>
            <a:pPr lvl="1"/>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15383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Should Use TEVALs</a:t>
            </a:r>
          </a:p>
        </p:txBody>
      </p:sp>
      <p:sp>
        <p:nvSpPr>
          <p:cNvPr id="3" name="Content Placeholder 2"/>
          <p:cNvSpPr>
            <a:spLocks noGrp="1"/>
          </p:cNvSpPr>
          <p:nvPr>
            <p:ph idx="1"/>
          </p:nvPr>
        </p:nvSpPr>
        <p:spPr>
          <a:xfrm>
            <a:off x="838200" y="1802167"/>
            <a:ext cx="10515600" cy="4225771"/>
          </a:xfrm>
        </p:spPr>
        <p:txBody>
          <a:bodyPr>
            <a:normAutofit fontScale="92500"/>
          </a:bodyPr>
          <a:lstStyle/>
          <a:p>
            <a:r>
              <a:rPr lang="en-US" sz="4000" dirty="0">
                <a:latin typeface="Mongolian Baiti" panose="03000500000000000000" pitchFamily="66" charset="0"/>
                <a:cs typeface="Mongolian Baiti" panose="03000500000000000000" pitchFamily="66" charset="0"/>
              </a:rPr>
              <a:t>TEVALs are a formative (not summative) assessment</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provide useful data to inform our teaching</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We should acknowledge potential biases in TEVALs</a:t>
            </a:r>
          </a:p>
          <a:p>
            <a:pPr lvl="1"/>
            <a:r>
              <a:rPr lang="en-US" sz="3600" dirty="0">
                <a:latin typeface="Mongolian Baiti" panose="03000500000000000000" pitchFamily="66" charset="0"/>
                <a:cs typeface="Mongolian Baiti" panose="03000500000000000000" pitchFamily="66" charset="0"/>
              </a:rPr>
              <a:t>Instructor demographics</a:t>
            </a:r>
          </a:p>
          <a:p>
            <a:pPr lvl="1"/>
            <a:r>
              <a:rPr lang="en-US" sz="3600" dirty="0">
                <a:latin typeface="Mongolian Baiti" panose="03000500000000000000" pitchFamily="66" charset="0"/>
                <a:cs typeface="Mongolian Baiti" panose="03000500000000000000" pitchFamily="66" charset="0"/>
              </a:rPr>
              <a:t>Course demographics</a:t>
            </a:r>
          </a:p>
          <a:p>
            <a:endParaRPr lang="en-US" sz="40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07736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Should </a:t>
            </a:r>
            <a:r>
              <a:rPr lang="en-US" u="sng" dirty="0">
                <a:latin typeface="Mongolian Baiti" panose="03000500000000000000" pitchFamily="66" charset="0"/>
                <a:cs typeface="Mongolian Baiti" panose="03000500000000000000" pitchFamily="66" charset="0"/>
              </a:rPr>
              <a:t>Not</a:t>
            </a:r>
            <a:r>
              <a:rPr lang="en-US" dirty="0">
                <a:latin typeface="Mongolian Baiti" panose="03000500000000000000" pitchFamily="66" charset="0"/>
                <a:cs typeface="Mongolian Baiti" panose="03000500000000000000" pitchFamily="66" charset="0"/>
              </a:rPr>
              <a:t> Use TEVALs</a:t>
            </a:r>
          </a:p>
        </p:txBody>
      </p:sp>
      <p:sp>
        <p:nvSpPr>
          <p:cNvPr id="3" name="Content Placeholder 2"/>
          <p:cNvSpPr>
            <a:spLocks noGrp="1"/>
          </p:cNvSpPr>
          <p:nvPr>
            <p:ph idx="1"/>
          </p:nvPr>
        </p:nvSpPr>
        <p:spPr>
          <a:xfrm>
            <a:off x="838199" y="1802167"/>
            <a:ext cx="10915029" cy="4225771"/>
          </a:xfrm>
        </p:spPr>
        <p:txBody>
          <a:bodyPr>
            <a:normAutofit/>
          </a:bodyPr>
          <a:lstStyle/>
          <a:p>
            <a:r>
              <a:rPr lang="en-US" sz="4000" dirty="0">
                <a:latin typeface="Mongolian Baiti" panose="03000500000000000000" pitchFamily="66" charset="0"/>
                <a:cs typeface="Mongolian Baiti" panose="03000500000000000000" pitchFamily="66" charset="0"/>
              </a:rPr>
              <a:t>TEVALs should NOT be the only (or even the most important) metric used in evaluating instructors</a:t>
            </a:r>
          </a:p>
          <a:p>
            <a:pPr lvl="2"/>
            <a:r>
              <a:rPr lang="en-US" sz="3200" dirty="0">
                <a:latin typeface="Mongolian Baiti" panose="03000500000000000000" pitchFamily="66" charset="0"/>
                <a:cs typeface="Mongolian Baiti" panose="03000500000000000000" pitchFamily="66" charset="0"/>
              </a:rPr>
              <a:t>E.g., in promotion, tenure, or merit evaluations (PTME)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7363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42" y="727969"/>
            <a:ext cx="11248700" cy="962721"/>
          </a:xfrm>
        </p:spPr>
        <p:txBody>
          <a:bodyPr>
            <a:normAutofit/>
          </a:bodyPr>
          <a:lstStyle/>
          <a:p>
            <a:r>
              <a:rPr lang="en-US" sz="4800" dirty="0">
                <a:latin typeface="Mongolian Baiti" panose="03000500000000000000" pitchFamily="66" charset="0"/>
                <a:cs typeface="Mongolian Baiti" panose="03000500000000000000" pitchFamily="66" charset="0"/>
              </a:rPr>
              <a:t>Demonstrating Your Teaching Excellence</a:t>
            </a:r>
          </a:p>
        </p:txBody>
      </p:sp>
      <p:sp>
        <p:nvSpPr>
          <p:cNvPr id="3" name="Content Placeholder 2"/>
          <p:cNvSpPr>
            <a:spLocks noGrp="1"/>
          </p:cNvSpPr>
          <p:nvPr>
            <p:ph idx="1"/>
          </p:nvPr>
        </p:nvSpPr>
        <p:spPr>
          <a:xfrm>
            <a:off x="612742" y="1802167"/>
            <a:ext cx="11362140" cy="4225771"/>
          </a:xfrm>
        </p:spPr>
        <p:txBody>
          <a:bodyPr>
            <a:normAutofit/>
          </a:bodyPr>
          <a:lstStyle/>
          <a:p>
            <a:pPr>
              <a:buFont typeface="Arial" charset="0"/>
              <a:buChar char="•"/>
            </a:pPr>
            <a:r>
              <a:rPr lang="en-US" sz="3600" dirty="0">
                <a:latin typeface="Mongolian Baiti" panose="03000500000000000000" pitchFamily="66" charset="0"/>
                <a:cs typeface="Mongolian Baiti" panose="03000500000000000000" pitchFamily="66" charset="0"/>
                <a:hlinkClick r:id="rId2"/>
              </a:rPr>
              <a:t>Writing Excellent Statements of Your Teaching Philosophy</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3"/>
              </a:rPr>
              <a:t>Demonstrating Your Teaching Excellence: Part 1</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4"/>
              </a:rPr>
              <a:t>Demonstrating Your Teaching Excellence: Part 2</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5"/>
              </a:rPr>
              <a:t>Top 10 Ways to Get Teaching Jobs and Awards</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6"/>
              </a:rPr>
              <a:t>The Four Cs of Writing</a:t>
            </a:r>
            <a:endParaRPr lang="en-US" sz="3600" dirty="0">
              <a:latin typeface="Mongolian Baiti" panose="03000500000000000000" pitchFamily="66" charset="0"/>
              <a:cs typeface="Mongolian Baiti" panose="03000500000000000000" pitchFamily="66" charset="0"/>
            </a:endParaRPr>
          </a:p>
        </p:txBody>
      </p:sp>
      <p:pic>
        <p:nvPicPr>
          <p:cNvPr id="10" name="Picture 9">
            <a:extLst>
              <a:ext uri="{FF2B5EF4-FFF2-40B4-BE49-F238E27FC236}">
                <a16:creationId xmlns:a16="http://schemas.microsoft.com/office/drawing/2014/main" id="{D1C8539C-4AC7-4804-A66D-55E77B49BFB9}"/>
              </a:ext>
            </a:extLst>
          </p:cNvPr>
          <p:cNvPicPr>
            <a:picLocks noChangeAspect="1"/>
          </p:cNvPicPr>
          <p:nvPr/>
        </p:nvPicPr>
        <p:blipFill rotWithShape="1">
          <a:blip r:embed="rId7"/>
          <a:srcRect l="33164" t="34839" r="29001" b="39616"/>
          <a:stretch/>
        </p:blipFill>
        <p:spPr>
          <a:xfrm>
            <a:off x="8528627" y="4869619"/>
            <a:ext cx="3349337" cy="1747480"/>
          </a:xfrm>
          <a:prstGeom prst="rect">
            <a:avLst/>
          </a:prstGeom>
        </p:spPr>
      </p:pic>
      <p:sp>
        <p:nvSpPr>
          <p:cNvPr id="11" name="Rectangle 10">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35040FF-6FBA-E177-1205-56445C298F08}"/>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75EEDF70-189D-B194-E82E-9298D2703576}"/>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52848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lnSpcReduction="10000"/>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C34.2</a:t>
            </a:r>
            <a:endParaRPr lang="en-US" dirty="0">
              <a:latin typeface="Mongolian Baiti" panose="03000500000000000000" pitchFamily="66" charset="0"/>
              <a:cs typeface="Mongolian Baiti" panose="03000500000000000000" pitchFamily="66" charset="0"/>
            </a:endParaRPr>
          </a:p>
          <a:p>
            <a:pPr lvl="1">
              <a:lnSpc>
                <a:spcPct val="100000"/>
              </a:lnSpc>
              <a:spcBef>
                <a:spcPts val="0"/>
              </a:spcBef>
            </a:pPr>
            <a:r>
              <a:rPr lang="en-US" dirty="0">
                <a:latin typeface="Mongolian Baiti" panose="03000500000000000000" pitchFamily="66" charset="0"/>
                <a:cs typeface="Mongolian Baiti" panose="03000500000000000000" pitchFamily="66" charset="0"/>
              </a:rPr>
              <a:t>Student feedback should never be the only source of information about classroom teaching. </a:t>
            </a:r>
          </a:p>
          <a:p>
            <a:pPr lvl="1">
              <a:lnSpc>
                <a:spcPct val="100000"/>
              </a:lnSpc>
              <a:spcBef>
                <a:spcPts val="0"/>
              </a:spcBef>
            </a:pPr>
            <a:r>
              <a:rPr lang="en-US" dirty="0">
                <a:latin typeface="Mongolian Baiti" panose="03000500000000000000" pitchFamily="66" charset="0"/>
                <a:cs typeface="Mongolian Baiti" panose="03000500000000000000" pitchFamily="66" charset="0"/>
              </a:rPr>
              <a:t>Departments or units should be encouraged to develop a comprehensive, flexible approach to teaching evaluation, where several types of evidence can be collected, presented and evaluated as a portfolio.</a:t>
            </a:r>
          </a:p>
          <a:p>
            <a:pPr lvl="1">
              <a:lnSpc>
                <a:spcPct val="100000"/>
              </a:lnSpc>
              <a:spcBef>
                <a:spcPts val="0"/>
              </a:spcBef>
            </a:pPr>
            <a:r>
              <a:rPr lang="en-US" dirty="0">
                <a:latin typeface="Mongolian Baiti" panose="03000500000000000000" pitchFamily="66" charset="0"/>
                <a:cs typeface="Mongolian Baiti" panose="03000500000000000000" pitchFamily="66" charset="0"/>
              </a:rPr>
              <a:t>Peer evaluation… course materials such as reading lists, syllabi, and examinations; special contributions to effective teaching for diverse student populations; preparation of innovative teaching materials or instructional techniques; special teaching activities outside the university; exit interviews, and graduate interviews and surveys to obtain information about teaching effectiveness.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68444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C34.5</a:t>
            </a:r>
            <a:endParaRPr lang="en-US" dirty="0">
              <a:latin typeface="Mongolian Baiti" panose="03000500000000000000" pitchFamily="66" charset="0"/>
              <a:cs typeface="Mongolian Baiti" panose="03000500000000000000" pitchFamily="66" charset="0"/>
            </a:endParaRPr>
          </a:p>
          <a:p>
            <a:pPr lvl="1">
              <a:lnSpc>
                <a:spcPct val="100000"/>
              </a:lnSpc>
              <a:spcBef>
                <a:spcPts val="0"/>
              </a:spcBef>
            </a:pPr>
            <a:r>
              <a:rPr lang="en-US" dirty="0">
                <a:latin typeface="Mongolian Baiti" panose="03000500000000000000" pitchFamily="66" charset="0"/>
                <a:cs typeface="Mongolian Baiti" panose="03000500000000000000" pitchFamily="66" charset="0"/>
              </a:rPr>
              <a:t>Faculty members are free to submit supplemental student views from instruments or other methods of their own choice.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60104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Brief Side Comment</a:t>
            </a:r>
          </a:p>
        </p:txBody>
      </p:sp>
      <p:sp>
        <p:nvSpPr>
          <p:cNvPr id="3" name="Content Placeholder 2"/>
          <p:cNvSpPr>
            <a:spLocks noGrp="1"/>
          </p:cNvSpPr>
          <p:nvPr>
            <p:ph idx="1"/>
          </p:nvPr>
        </p:nvSpPr>
        <p:spPr>
          <a:xfrm>
            <a:off x="838200" y="1802168"/>
            <a:ext cx="10515600" cy="3984484"/>
          </a:xfrm>
        </p:spPr>
        <p:txBody>
          <a:bodyPr>
            <a:noAutofit/>
          </a:bodyPr>
          <a:lstStyle/>
          <a:p>
            <a:r>
              <a:rPr lang="en-US" sz="3600" dirty="0">
                <a:latin typeface="Mongolian Baiti" panose="03000500000000000000" pitchFamily="66" charset="0"/>
                <a:cs typeface="Mongolian Baiti" panose="03000500000000000000" pitchFamily="66" charset="0"/>
              </a:rPr>
              <a:t>TEVALs are </a:t>
            </a:r>
            <a:r>
              <a:rPr lang="en-US" sz="3600" u="sng" dirty="0">
                <a:latin typeface="Mongolian Baiti" panose="03000500000000000000" pitchFamily="66" charset="0"/>
                <a:cs typeface="Mongolian Baiti" panose="03000500000000000000" pitchFamily="66" charset="0"/>
              </a:rPr>
              <a:t>not</a:t>
            </a:r>
            <a:r>
              <a:rPr lang="en-US" sz="3600" dirty="0">
                <a:latin typeface="Mongolian Baiti" panose="03000500000000000000" pitchFamily="66" charset="0"/>
                <a:cs typeface="Mongolian Baiti" panose="03000500000000000000" pitchFamily="66" charset="0"/>
              </a:rPr>
              <a:t> the only way to get student feedback</a:t>
            </a: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Consider using other formal and informal ways to inform your teaching</a:t>
            </a: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Consider conducting mid-semester evaluations</a:t>
            </a:r>
          </a:p>
          <a:p>
            <a:pPr lvl="2"/>
            <a:r>
              <a:rPr lang="en-US" sz="2800" dirty="0">
                <a:latin typeface="Mongolian Baiti" panose="03000500000000000000" pitchFamily="66" charset="0"/>
                <a:cs typeface="Mongolian Baiti" panose="03000500000000000000" pitchFamily="66" charset="0"/>
                <a:hlinkClick r:id="rId2"/>
              </a:rPr>
              <a:t>Five Things to Do Mid-Semester</a:t>
            </a:r>
            <a:endParaRPr lang="en-US" sz="28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31790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 y="901815"/>
            <a:ext cx="11567160" cy="1703599"/>
          </a:xfrm>
        </p:spPr>
        <p:txBody>
          <a:bodyPr>
            <a:noAutofit/>
          </a:bodyPr>
          <a:lstStyle/>
          <a:p>
            <a:r>
              <a:rPr lang="en-US" dirty="0">
                <a:latin typeface="Mongolian Baiti" panose="03000500000000000000" pitchFamily="66" charset="0"/>
                <a:cs typeface="Mongolian Baiti" panose="03000500000000000000" pitchFamily="66" charset="0"/>
              </a:rPr>
              <a:t>Teaching Evaluations (TEVALs) 101</a:t>
            </a:r>
          </a:p>
        </p:txBody>
      </p:sp>
      <p:sp>
        <p:nvSpPr>
          <p:cNvPr id="3" name="Subtitle 2"/>
          <p:cNvSpPr>
            <a:spLocks noGrp="1"/>
          </p:cNvSpPr>
          <p:nvPr>
            <p:ph type="subTitle" idx="1"/>
          </p:nvPr>
        </p:nvSpPr>
        <p:spPr>
          <a:xfrm>
            <a:off x="696685" y="2970967"/>
            <a:ext cx="10726057" cy="2039815"/>
          </a:xfrm>
        </p:spPr>
        <p:txBody>
          <a:bodyPr>
            <a:normAutofit lnSpcReduction="10000"/>
          </a:bodyPr>
          <a:lstStyle/>
          <a:p>
            <a:r>
              <a:rPr lang="en-US" sz="3200" dirty="0">
                <a:latin typeface="Mongolian Baiti" panose="03000500000000000000" pitchFamily="66" charset="0"/>
                <a:cs typeface="Mongolian Baiti" panose="03000500000000000000" pitchFamily="66" charset="0"/>
              </a:rPr>
              <a:t>Don Saucier</a:t>
            </a:r>
          </a:p>
          <a:p>
            <a:r>
              <a:rPr lang="en-US" sz="3200" dirty="0">
                <a:latin typeface="Mongolian Baiti" panose="03000500000000000000" pitchFamily="66" charset="0"/>
                <a:cs typeface="Mongolian Baiti" panose="03000500000000000000" pitchFamily="66" charset="0"/>
              </a:rPr>
              <a:t>University Distinguished Teaching Scholar</a:t>
            </a:r>
          </a:p>
          <a:p>
            <a:r>
              <a:rPr lang="en-US" sz="3200" dirty="0">
                <a:latin typeface="Mongolian Baiti" panose="03000500000000000000" pitchFamily="66" charset="0"/>
                <a:cs typeface="Mongolian Baiti" panose="03000500000000000000" pitchFamily="66" charset="0"/>
              </a:rPr>
              <a:t>Professor of Psychological Sciences</a:t>
            </a:r>
          </a:p>
          <a:p>
            <a:r>
              <a:rPr lang="en-US" sz="3200" dirty="0">
                <a:latin typeface="Mongolian Baiti" panose="03000500000000000000" pitchFamily="66" charset="0"/>
                <a:cs typeface="Mongolian Baiti" panose="03000500000000000000" pitchFamily="66" charset="0"/>
              </a:rPr>
              <a:t>Faculty Associate Director of the Teaching &amp; Learning Center</a:t>
            </a:r>
          </a:p>
          <a:p>
            <a:endParaRPr lang="en-US" sz="3200" dirty="0">
              <a:latin typeface="Mongolian Baiti" panose="03000500000000000000" pitchFamily="66" charset="0"/>
              <a:cs typeface="Mongolian Baiti" panose="03000500000000000000" pitchFamily="66" charset="0"/>
            </a:endParaRPr>
          </a:p>
        </p:txBody>
      </p:sp>
      <p:pic>
        <p:nvPicPr>
          <p:cNvPr id="4" name="Picture 3">
            <a:extLst>
              <a:ext uri="{FF2B5EF4-FFF2-40B4-BE49-F238E27FC236}">
                <a16:creationId xmlns:a16="http://schemas.microsoft.com/office/drawing/2014/main" id="{D1C8539C-4AC7-4804-A66D-55E77B49BFB9}"/>
              </a:ext>
            </a:extLst>
          </p:cNvPr>
          <p:cNvPicPr>
            <a:picLocks noChangeAspect="1"/>
          </p:cNvPicPr>
          <p:nvPr/>
        </p:nvPicPr>
        <p:blipFill rotWithShape="1">
          <a:blip r:embed="rId2"/>
          <a:srcRect l="33164" t="34839" r="29001" b="39616"/>
          <a:stretch/>
        </p:blipFill>
        <p:spPr>
          <a:xfrm>
            <a:off x="8998677" y="5086985"/>
            <a:ext cx="2964030" cy="1546450"/>
          </a:xfrm>
          <a:prstGeom prst="rect">
            <a:avLst/>
          </a:prstGeom>
        </p:spPr>
      </p:pic>
      <p:sp>
        <p:nvSpPr>
          <p:cNvPr id="5" name="Rectangle 4">
            <a:extLst>
              <a:ext uri="{FF2B5EF4-FFF2-40B4-BE49-F238E27FC236}">
                <a16:creationId xmlns:a16="http://schemas.microsoft.com/office/drawing/2014/main" id="{2C1AD91E-C3C0-4AFE-AE48-C6407C8ADBAB}"/>
              </a:ext>
            </a:extLst>
          </p:cNvPr>
          <p:cNvSpPr/>
          <p:nvPr/>
        </p:nvSpPr>
        <p:spPr>
          <a:xfrm>
            <a:off x="8998676" y="5086985"/>
            <a:ext cx="2964031" cy="1546450"/>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08582" y="6264103"/>
            <a:ext cx="4174836" cy="369332"/>
          </a:xfrm>
          <a:prstGeom prst="rect">
            <a:avLst/>
          </a:prstGeom>
          <a:solidFill>
            <a:schemeClr val="bg1"/>
          </a:solidFill>
        </p:spPr>
        <p:txBody>
          <a:bodyPr wrap="square" rtlCol="0">
            <a:spAutoFit/>
          </a:bodyPr>
          <a:lstStyle/>
          <a:p>
            <a:pPr algn="ctr"/>
            <a:r>
              <a:rPr lang="en-US" dirty="0"/>
              <a:t>TLC Professional Development Series</a:t>
            </a:r>
          </a:p>
        </p:txBody>
      </p:sp>
      <p:sp>
        <p:nvSpPr>
          <p:cNvPr id="7" name="TextBox 6">
            <a:extLst>
              <a:ext uri="{FF2B5EF4-FFF2-40B4-BE49-F238E27FC236}">
                <a16:creationId xmlns:a16="http://schemas.microsoft.com/office/drawing/2014/main" id="{66BA2699-AF71-22E8-4BA1-E10887C09ADE}"/>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8" name="TextBox 7">
            <a:extLst>
              <a:ext uri="{FF2B5EF4-FFF2-40B4-BE49-F238E27FC236}">
                <a16:creationId xmlns:a16="http://schemas.microsoft.com/office/drawing/2014/main" id="{955493E9-EA11-5B49-624E-4447D12AA34C}"/>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57239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781" y="727969"/>
            <a:ext cx="10978019"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375781" y="1802167"/>
            <a:ext cx="11561523" cy="4225771"/>
          </a:xfrm>
        </p:spPr>
        <p:txBody>
          <a:bodyPr>
            <a:normAutofit/>
          </a:bodyPr>
          <a:lstStyle/>
          <a:p>
            <a:r>
              <a:rPr lang="en-US" sz="3600" dirty="0">
                <a:latin typeface="Mongolian Baiti" panose="03000500000000000000" pitchFamily="66" charset="0"/>
                <a:cs typeface="Mongolian Baiti" panose="03000500000000000000" pitchFamily="66" charset="0"/>
              </a:rPr>
              <a:t>Announce and explain the value of TEVALs to your students</a:t>
            </a:r>
          </a:p>
          <a:p>
            <a:pPr lvl="1"/>
            <a:r>
              <a:rPr lang="en-US" sz="3200" dirty="0">
                <a:latin typeface="Mongolian Baiti" panose="03000500000000000000" pitchFamily="66" charset="0"/>
                <a:cs typeface="Mongolian Baiti" panose="03000500000000000000" pitchFamily="66" charset="0"/>
              </a:rPr>
              <a:t>Personalize the message to your students</a:t>
            </a:r>
          </a:p>
          <a:p>
            <a:pPr lvl="1"/>
            <a:r>
              <a:rPr lang="en-US" sz="3200" dirty="0">
                <a:latin typeface="Mongolian Baiti" panose="03000500000000000000" pitchFamily="66" charset="0"/>
                <a:cs typeface="Mongolian Baiti" panose="03000500000000000000" pitchFamily="66" charset="0"/>
              </a:rPr>
              <a:t>Do this in person and/or via video announcements</a:t>
            </a:r>
          </a:p>
          <a:p>
            <a:pPr lvl="2"/>
            <a:r>
              <a:rPr lang="en-US" sz="2800" dirty="0">
                <a:latin typeface="Mongolian Baiti" panose="03000500000000000000" pitchFamily="66" charset="0"/>
                <a:cs typeface="Mongolian Baiti" panose="03000500000000000000" pitchFamily="66" charset="0"/>
                <a:hlinkClick r:id="rId2"/>
              </a:rPr>
              <a:t>SGA video to students</a:t>
            </a:r>
            <a:endParaRPr lang="en-US" sz="28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Teach your students how to complete them productively</a:t>
            </a:r>
          </a:p>
          <a:p>
            <a:r>
              <a:rPr lang="en-US" sz="3600" dirty="0">
                <a:latin typeface="Mongolian Baiti" panose="03000500000000000000" pitchFamily="66" charset="0"/>
                <a:cs typeface="Mongolian Baiti" panose="03000500000000000000" pitchFamily="66" charset="0"/>
              </a:rPr>
              <a:t>Make students your collaborators in shaping the future of your class and teaching</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23884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27969"/>
            <a:ext cx="10515601" cy="962721"/>
          </a:xfrm>
        </p:spPr>
        <p:txBody>
          <a:bodyPr>
            <a:normAutofit/>
          </a:bodyPr>
          <a:lstStyle/>
          <a:p>
            <a:r>
              <a:rPr lang="en-US" dirty="0">
                <a:latin typeface="Mongolian Baiti" panose="03000500000000000000" pitchFamily="66" charset="0"/>
                <a:cs typeface="Mongolian Baiti" panose="03000500000000000000" pitchFamily="66" charset="0"/>
              </a:rPr>
              <a:t>Sample Message to Students (Psych 110)</a:t>
            </a:r>
          </a:p>
        </p:txBody>
      </p:sp>
      <p:sp>
        <p:nvSpPr>
          <p:cNvPr id="3" name="Content Placeholder 2"/>
          <p:cNvSpPr>
            <a:spLocks noGrp="1"/>
          </p:cNvSpPr>
          <p:nvPr>
            <p:ph idx="1"/>
          </p:nvPr>
        </p:nvSpPr>
        <p:spPr>
          <a:xfrm>
            <a:off x="838199" y="1802167"/>
            <a:ext cx="10915029" cy="4225771"/>
          </a:xfrm>
        </p:spPr>
        <p:txBody>
          <a:bodyPr>
            <a:normAutofit fontScale="92500" lnSpcReduction="20000"/>
          </a:bodyPr>
          <a:lstStyle/>
          <a:p>
            <a:pPr marL="0" indent="0">
              <a:buNone/>
            </a:pPr>
            <a:r>
              <a:rPr lang="en-US" dirty="0">
                <a:latin typeface="Mongolian Baiti" panose="03000500000000000000" pitchFamily="66" charset="0"/>
                <a:cs typeface="Mongolian Baiti" panose="03000500000000000000" pitchFamily="66" charset="0"/>
              </a:rPr>
              <a:t>Hi everyone,</a:t>
            </a:r>
          </a:p>
          <a:p>
            <a:pPr marL="0" indent="0">
              <a:buNone/>
            </a:pPr>
            <a:r>
              <a:rPr lang="en-US" dirty="0">
                <a:latin typeface="Mongolian Baiti" panose="03000500000000000000" pitchFamily="66" charset="0"/>
                <a:cs typeface="Mongolian Baiti" panose="03000500000000000000" pitchFamily="66" charset="0"/>
              </a:rPr>
              <a:t>This is your invitation to complete the student evaluations (TEVAL) for Psych 110 this semester. I loved learning with you this semester, and I really appreciate hearing your feedback about the course. </a:t>
            </a:r>
          </a:p>
          <a:p>
            <a:pPr marL="0" indent="0">
              <a:buNone/>
            </a:pPr>
            <a:r>
              <a:rPr lang="en-US" dirty="0">
                <a:latin typeface="Mongolian Baiti" panose="03000500000000000000" pitchFamily="66" charset="0"/>
                <a:cs typeface="Mongolian Baiti" panose="03000500000000000000" pitchFamily="66" charset="0"/>
              </a:rPr>
              <a:t> </a:t>
            </a:r>
          </a:p>
          <a:p>
            <a:pPr marL="0" indent="0">
              <a:buNone/>
            </a:pPr>
            <a:r>
              <a:rPr lang="en-US" dirty="0">
                <a:latin typeface="Mongolian Baiti" panose="03000500000000000000" pitchFamily="66" charset="0"/>
                <a:cs typeface="Mongolian Baiti" panose="03000500000000000000" pitchFamily="66" charset="0"/>
              </a:rPr>
              <a:t>I take these very seriously. I want to know what worked and what didn’t. I want to know what I should keep doing and what I should stop or change. I want to hear about your experiences in Psych 110!</a:t>
            </a:r>
          </a:p>
          <a:p>
            <a:pPr marL="0" indent="0">
              <a:buNone/>
            </a:pPr>
            <a:r>
              <a:rPr lang="en-US" dirty="0">
                <a:latin typeface="Mongolian Baiti" panose="03000500000000000000" pitchFamily="66" charset="0"/>
                <a:cs typeface="Mongolian Baiti" panose="03000500000000000000" pitchFamily="66" charset="0"/>
              </a:rPr>
              <a:t> </a:t>
            </a:r>
          </a:p>
          <a:p>
            <a:pPr marL="0" indent="0">
              <a:buNone/>
            </a:pPr>
            <a:r>
              <a:rPr lang="en-US" dirty="0">
                <a:latin typeface="Mongolian Baiti" panose="03000500000000000000" pitchFamily="66" charset="0"/>
                <a:cs typeface="Mongolian Baiti" panose="03000500000000000000" pitchFamily="66" charset="0"/>
              </a:rPr>
              <a:t>Please click the link and complete the TEVAL! I hope all is well.</a:t>
            </a:r>
          </a:p>
          <a:p>
            <a:pPr marL="0" indent="0">
              <a:buNone/>
            </a:pPr>
            <a:r>
              <a:rPr lang="en-US" dirty="0">
                <a:latin typeface="Mongolian Baiti" panose="03000500000000000000" pitchFamily="66" charset="0"/>
                <a:cs typeface="Mongolian Baiti" panose="03000500000000000000" pitchFamily="66" charset="0"/>
              </a:rPr>
              <a:t>Don</a:t>
            </a:r>
          </a:p>
          <a:p>
            <a:pPr marL="0" indent="0">
              <a:buNone/>
            </a:pPr>
            <a:endParaRPr lang="en-US" sz="40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62821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Give time in class for completion </a:t>
            </a:r>
          </a:p>
          <a:p>
            <a:pPr lvl="1"/>
            <a:r>
              <a:rPr lang="en-US" sz="3600" dirty="0">
                <a:latin typeface="Mongolian Baiti" panose="03000500000000000000" pitchFamily="66" charset="0"/>
                <a:cs typeface="Mongolian Baiti" panose="03000500000000000000" pitchFamily="66" charset="0"/>
              </a:rPr>
              <a:t>Let them know it is coming</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Do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give incentives/extra credit</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24114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Use supplemental items for your class</a:t>
            </a:r>
          </a:p>
          <a:p>
            <a:pPr lvl="1"/>
            <a:r>
              <a:rPr lang="en-US" sz="3600" dirty="0">
                <a:latin typeface="Mongolian Baiti" panose="03000500000000000000" pitchFamily="66" charset="0"/>
                <a:cs typeface="Mongolian Baiti" panose="03000500000000000000" pitchFamily="66" charset="0"/>
              </a:rPr>
              <a:t>Provide organization for student responses</a:t>
            </a:r>
          </a:p>
          <a:p>
            <a:pPr lvl="1"/>
            <a:r>
              <a:rPr lang="en-US" sz="3600" dirty="0">
                <a:latin typeface="Mongolian Baiti" panose="03000500000000000000" pitchFamily="66" charset="0"/>
                <a:cs typeface="Mongolian Baiti" panose="03000500000000000000" pitchFamily="66" charset="0"/>
              </a:rPr>
              <a:t>Targeted data collection</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06688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727969"/>
            <a:ext cx="10877811" cy="962721"/>
          </a:xfrm>
        </p:spPr>
        <p:txBody>
          <a:bodyPr>
            <a:normAutofit/>
          </a:bodyPr>
          <a:lstStyle/>
          <a:p>
            <a:r>
              <a:rPr lang="en-US" dirty="0">
                <a:latin typeface="Mongolian Baiti" panose="03000500000000000000" pitchFamily="66" charset="0"/>
                <a:cs typeface="Mongolian Baiti" panose="03000500000000000000" pitchFamily="66" charset="0"/>
              </a:rPr>
              <a:t>Supplemental Items</a:t>
            </a:r>
          </a:p>
        </p:txBody>
      </p:sp>
      <p:sp>
        <p:nvSpPr>
          <p:cNvPr id="3" name="Content Placeholder 2"/>
          <p:cNvSpPr>
            <a:spLocks noGrp="1"/>
          </p:cNvSpPr>
          <p:nvPr>
            <p:ph idx="1"/>
          </p:nvPr>
        </p:nvSpPr>
        <p:spPr>
          <a:xfrm>
            <a:off x="475989" y="1802167"/>
            <a:ext cx="11386159" cy="4225771"/>
          </a:xfrm>
        </p:spPr>
        <p:txBody>
          <a:bodyPr>
            <a:normAutofit/>
          </a:bodyPr>
          <a:lstStyle/>
          <a:p>
            <a:r>
              <a:rPr lang="en-US" sz="4000" u="sng" dirty="0">
                <a:latin typeface="Mongolian Baiti" panose="03000500000000000000" pitchFamily="66" charset="0"/>
                <a:cs typeface="Mongolian Baiti" panose="03000500000000000000" pitchFamily="66" charset="0"/>
              </a:rPr>
              <a:t>Provide opportunities for constructive feedback:</a:t>
            </a:r>
          </a:p>
          <a:p>
            <a:r>
              <a:rPr lang="en-US" sz="4000" dirty="0">
                <a:latin typeface="Mongolian Baiti" panose="03000500000000000000" pitchFamily="66" charset="0"/>
                <a:cs typeface="Mongolian Baiti" panose="03000500000000000000" pitchFamily="66" charset="0"/>
              </a:rPr>
              <a:t>Things your students liked</a:t>
            </a:r>
          </a:p>
          <a:p>
            <a:r>
              <a:rPr lang="en-US" sz="4000" dirty="0">
                <a:latin typeface="Mongolian Baiti" panose="03000500000000000000" pitchFamily="66" charset="0"/>
                <a:cs typeface="Mongolian Baiti" panose="03000500000000000000" pitchFamily="66" charset="0"/>
              </a:rPr>
              <a:t>Things your students didn’t like that you </a:t>
            </a:r>
            <a:r>
              <a:rPr lang="en-US" sz="4000" u="sng" dirty="0">
                <a:latin typeface="Mongolian Baiti" panose="03000500000000000000" pitchFamily="66" charset="0"/>
                <a:cs typeface="Mongolian Baiti" panose="03000500000000000000" pitchFamily="66" charset="0"/>
              </a:rPr>
              <a:t>can’t</a:t>
            </a:r>
            <a:r>
              <a:rPr lang="en-US" sz="4000" dirty="0">
                <a:latin typeface="Mongolian Baiti" panose="03000500000000000000" pitchFamily="66" charset="0"/>
                <a:cs typeface="Mongolian Baiti" panose="03000500000000000000" pitchFamily="66" charset="0"/>
              </a:rPr>
              <a:t> change</a:t>
            </a:r>
          </a:p>
          <a:p>
            <a:r>
              <a:rPr lang="en-US" sz="4000" dirty="0">
                <a:latin typeface="Mongolian Baiti" panose="03000500000000000000" pitchFamily="66" charset="0"/>
                <a:cs typeface="Mongolian Baiti" panose="03000500000000000000" pitchFamily="66" charset="0"/>
              </a:rPr>
              <a:t>Things your students didn’t like that you </a:t>
            </a:r>
            <a:r>
              <a:rPr lang="en-US" sz="4000" u="sng" dirty="0">
                <a:latin typeface="Mongolian Baiti" panose="03000500000000000000" pitchFamily="66" charset="0"/>
                <a:cs typeface="Mongolian Baiti" panose="03000500000000000000" pitchFamily="66" charset="0"/>
              </a:rPr>
              <a:t>can</a:t>
            </a:r>
            <a:r>
              <a:rPr lang="en-US" sz="4000" dirty="0">
                <a:latin typeface="Mongolian Baiti" panose="03000500000000000000" pitchFamily="66" charset="0"/>
                <a:cs typeface="Mongolian Baiti" panose="03000500000000000000" pitchFamily="66" charset="0"/>
              </a:rPr>
              <a:t> change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41498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727969"/>
            <a:ext cx="10877811" cy="962721"/>
          </a:xfrm>
        </p:spPr>
        <p:txBody>
          <a:bodyPr>
            <a:normAutofit/>
          </a:bodyPr>
          <a:lstStyle/>
          <a:p>
            <a:r>
              <a:rPr lang="en-US" dirty="0">
                <a:latin typeface="Mongolian Baiti" panose="03000500000000000000" pitchFamily="66" charset="0"/>
                <a:cs typeface="Mongolian Baiti" panose="03000500000000000000" pitchFamily="66" charset="0"/>
              </a:rPr>
              <a:t>Supplemental Items</a:t>
            </a:r>
          </a:p>
        </p:txBody>
      </p:sp>
      <p:sp>
        <p:nvSpPr>
          <p:cNvPr id="3" name="Content Placeholder 2"/>
          <p:cNvSpPr>
            <a:spLocks noGrp="1"/>
          </p:cNvSpPr>
          <p:nvPr>
            <p:ph idx="1"/>
          </p:nvPr>
        </p:nvSpPr>
        <p:spPr>
          <a:xfrm>
            <a:off x="475989" y="1802167"/>
            <a:ext cx="11386159" cy="4225771"/>
          </a:xfrm>
        </p:spPr>
        <p:txBody>
          <a:bodyPr>
            <a:normAutofit/>
          </a:bodyPr>
          <a:lstStyle/>
          <a:p>
            <a:r>
              <a:rPr lang="en-US" sz="4000" u="sng" dirty="0">
                <a:latin typeface="Mongolian Baiti" panose="03000500000000000000" pitchFamily="66" charset="0"/>
                <a:cs typeface="Mongolian Baiti" panose="03000500000000000000" pitchFamily="66" charset="0"/>
              </a:rPr>
              <a:t>Targeted data collection:</a:t>
            </a:r>
          </a:p>
          <a:p>
            <a:r>
              <a:rPr lang="en-US" sz="4000" dirty="0">
                <a:latin typeface="Mongolian Baiti" panose="03000500000000000000" pitchFamily="66" charset="0"/>
                <a:cs typeface="Mongolian Baiti" panose="03000500000000000000" pitchFamily="66" charset="0"/>
              </a:rPr>
              <a:t>Progress toward SLOs</a:t>
            </a:r>
          </a:p>
          <a:p>
            <a:r>
              <a:rPr lang="en-US" sz="4000" dirty="0">
                <a:latin typeface="Mongolian Baiti" panose="03000500000000000000" pitchFamily="66" charset="0"/>
                <a:cs typeface="Mongolian Baiti" panose="03000500000000000000" pitchFamily="66" charset="0"/>
              </a:rPr>
              <a:t>Perceptions of specific assignments and assessments</a:t>
            </a:r>
          </a:p>
          <a:p>
            <a:r>
              <a:rPr lang="en-US" sz="4000" dirty="0">
                <a:latin typeface="Mongolian Baiti" panose="03000500000000000000" pitchFamily="66" charset="0"/>
                <a:cs typeface="Mongolian Baiti" panose="03000500000000000000" pitchFamily="66" charset="0"/>
              </a:rPr>
              <a:t>Perceptions of specific teaching practices</a:t>
            </a:r>
          </a:p>
          <a:p>
            <a:pPr lvl="1"/>
            <a:r>
              <a:rPr lang="en-US" sz="3600" dirty="0">
                <a:latin typeface="Mongolian Baiti" panose="03000500000000000000" pitchFamily="66" charset="0"/>
                <a:cs typeface="Mongolian Baiti" panose="03000500000000000000" pitchFamily="66" charset="0"/>
              </a:rPr>
              <a:t>E.g., bringing PEACE, teaching inclusively</a:t>
            </a:r>
          </a:p>
          <a:p>
            <a:r>
              <a:rPr lang="en-US" sz="4000" dirty="0">
                <a:latin typeface="Mongolian Baiti" panose="03000500000000000000" pitchFamily="66" charset="0"/>
                <a:cs typeface="Mongolian Baiti" panose="03000500000000000000" pitchFamily="66" charset="0"/>
              </a:rPr>
              <a:t>Perceptions of each instructor/GTA individually</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5875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Rating Scale Items (Psych 110)</a:t>
            </a:r>
          </a:p>
        </p:txBody>
      </p:sp>
      <p:sp>
        <p:nvSpPr>
          <p:cNvPr id="3" name="Content Placeholder 2"/>
          <p:cNvSpPr>
            <a:spLocks noGrp="1"/>
          </p:cNvSpPr>
          <p:nvPr>
            <p:ph idx="1"/>
          </p:nvPr>
        </p:nvSpPr>
        <p:spPr>
          <a:xfrm>
            <a:off x="838199" y="1528175"/>
            <a:ext cx="10915029" cy="4499763"/>
          </a:xfrm>
        </p:spPr>
        <p:txBody>
          <a:bodyPr>
            <a:normAutofit fontScale="92500" lnSpcReduction="20000"/>
          </a:bodyPr>
          <a:lstStyle/>
          <a:p>
            <a:pPr lvl="0"/>
            <a:r>
              <a:rPr lang="en-US" dirty="0">
                <a:latin typeface="Mongolian Baiti" panose="03000500000000000000" pitchFamily="66" charset="0"/>
                <a:cs typeface="Mongolian Baiti" panose="03000500000000000000" pitchFamily="66" charset="0"/>
              </a:rPr>
              <a:t>This course was designed in a way that helped me learn this semester. </a:t>
            </a:r>
          </a:p>
          <a:p>
            <a:pPr lvl="0"/>
            <a:r>
              <a:rPr lang="en-US" dirty="0">
                <a:latin typeface="Mongolian Baiti" panose="03000500000000000000" pitchFamily="66" charset="0"/>
                <a:cs typeface="Mongolian Baiti" panose="03000500000000000000" pitchFamily="66" charset="0"/>
              </a:rPr>
              <a:t>This course was designed in a way that helped me succeed this semester. </a:t>
            </a:r>
          </a:p>
          <a:p>
            <a:pPr lvl="0"/>
            <a:r>
              <a:rPr lang="en-US" dirty="0">
                <a:latin typeface="Mongolian Baiti" panose="03000500000000000000" pitchFamily="66" charset="0"/>
                <a:cs typeface="Mongolian Baiti" panose="03000500000000000000" pitchFamily="66" charset="0"/>
              </a:rPr>
              <a:t>I thought the lectures were informative. </a:t>
            </a:r>
          </a:p>
          <a:p>
            <a:pPr lvl="0"/>
            <a:r>
              <a:rPr lang="en-US" dirty="0">
                <a:latin typeface="Mongolian Baiti" panose="03000500000000000000" pitchFamily="66" charset="0"/>
                <a:cs typeface="Mongolian Baiti" panose="03000500000000000000" pitchFamily="66" charset="0"/>
              </a:rPr>
              <a:t>I thought the lectures were engaging. </a:t>
            </a:r>
          </a:p>
          <a:p>
            <a:pPr lvl="0"/>
            <a:r>
              <a:rPr lang="en-US" dirty="0">
                <a:latin typeface="Mongolian Baiti" panose="03000500000000000000" pitchFamily="66" charset="0"/>
                <a:cs typeface="Mongolian Baiti" panose="03000500000000000000" pitchFamily="66" charset="0"/>
              </a:rPr>
              <a:t>The exams being given online enabled me to effectively demonstrate my learning.</a:t>
            </a:r>
          </a:p>
          <a:p>
            <a:pPr lvl="0"/>
            <a:r>
              <a:rPr lang="en-US" dirty="0">
                <a:latin typeface="Mongolian Baiti" panose="03000500000000000000" pitchFamily="66" charset="0"/>
                <a:cs typeface="Mongolian Baiti" panose="03000500000000000000" pitchFamily="66" charset="0"/>
              </a:rPr>
              <a:t>The format of the exams (i.e., multiple-choice) enabled me to effectively demonstrate my learning.</a:t>
            </a:r>
          </a:p>
          <a:p>
            <a:pPr lvl="0"/>
            <a:r>
              <a:rPr lang="en-US" dirty="0">
                <a:latin typeface="Mongolian Baiti" panose="03000500000000000000" pitchFamily="66" charset="0"/>
                <a:cs typeface="Mongolian Baiti" panose="03000500000000000000" pitchFamily="66" charset="0"/>
              </a:rPr>
              <a:t>The assignments in this course enabled me to demonstrate my learning in a meaningful way.    </a:t>
            </a:r>
          </a:p>
          <a:p>
            <a:pPr lvl="0"/>
            <a:r>
              <a:rPr lang="en-US" dirty="0">
                <a:latin typeface="Mongolian Baiti" panose="03000500000000000000" pitchFamily="66" charset="0"/>
                <a:cs typeface="Mongolian Baiti" panose="03000500000000000000" pitchFamily="66" charset="0"/>
              </a:rPr>
              <a:t>The course expectations were reasonable. </a:t>
            </a:r>
          </a:p>
          <a:p>
            <a:pPr lvl="0"/>
            <a:r>
              <a:rPr lang="en-US" dirty="0">
                <a:latin typeface="Mongolian Baiti" panose="03000500000000000000" pitchFamily="66" charset="0"/>
                <a:cs typeface="Mongolian Baiti" panose="03000500000000000000" pitchFamily="66" charset="0"/>
              </a:rPr>
              <a:t>The instructor(s) encouraged my participation in this course.  </a:t>
            </a:r>
          </a:p>
          <a:p>
            <a:pPr lvl="0"/>
            <a:endParaRPr lang="en-US"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579889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Rating Scale Items (Psych 110)</a:t>
            </a:r>
          </a:p>
        </p:txBody>
      </p:sp>
      <p:sp>
        <p:nvSpPr>
          <p:cNvPr id="3" name="Content Placeholder 2"/>
          <p:cNvSpPr>
            <a:spLocks noGrp="1"/>
          </p:cNvSpPr>
          <p:nvPr>
            <p:ph idx="1"/>
          </p:nvPr>
        </p:nvSpPr>
        <p:spPr>
          <a:xfrm>
            <a:off x="838199" y="1528175"/>
            <a:ext cx="10915029" cy="4499763"/>
          </a:xfrm>
        </p:spPr>
        <p:txBody>
          <a:bodyPr>
            <a:normAutofit lnSpcReduction="10000"/>
          </a:bodyPr>
          <a:lstStyle/>
          <a:p>
            <a:pPr lvl="0"/>
            <a:r>
              <a:rPr lang="en-US" dirty="0">
                <a:latin typeface="Mongolian Baiti" panose="03000500000000000000" pitchFamily="66" charset="0"/>
                <a:cs typeface="Mongolian Baiti" panose="03000500000000000000" pitchFamily="66" charset="0"/>
              </a:rPr>
              <a:t>The instructor(s) were clear in their communication with the course. </a:t>
            </a:r>
          </a:p>
          <a:p>
            <a:pPr lvl="0"/>
            <a:r>
              <a:rPr lang="en-US" dirty="0">
                <a:latin typeface="Mongolian Baiti" panose="03000500000000000000" pitchFamily="66" charset="0"/>
                <a:cs typeface="Mongolian Baiti" panose="03000500000000000000" pitchFamily="66" charset="0"/>
              </a:rPr>
              <a:t>The instructor(s) supported me and my learning.</a:t>
            </a:r>
          </a:p>
          <a:p>
            <a:pPr lvl="0"/>
            <a:r>
              <a:rPr lang="en-US" dirty="0">
                <a:latin typeface="Mongolian Baiti" panose="03000500000000000000" pitchFamily="66" charset="0"/>
                <a:cs typeface="Mongolian Baiti" panose="03000500000000000000" pitchFamily="66" charset="0"/>
              </a:rPr>
              <a:t>The instructor(s) inspired critical thinking of course content. </a:t>
            </a:r>
          </a:p>
          <a:p>
            <a:pPr lvl="0"/>
            <a:r>
              <a:rPr lang="en-US" dirty="0">
                <a:latin typeface="Mongolian Baiti" panose="03000500000000000000" pitchFamily="66" charset="0"/>
                <a:cs typeface="Mongolian Baiti" panose="03000500000000000000" pitchFamily="66" charset="0"/>
              </a:rPr>
              <a:t>The instructor(s) were sensitive to issues of diversity throughout the course.</a:t>
            </a:r>
          </a:p>
          <a:p>
            <a:pPr lvl="0"/>
            <a:r>
              <a:rPr lang="en-US" dirty="0">
                <a:latin typeface="Mongolian Baiti" panose="03000500000000000000" pitchFamily="66" charset="0"/>
                <a:cs typeface="Mongolian Baiti" panose="03000500000000000000" pitchFamily="66" charset="0"/>
              </a:rPr>
              <a:t>The instructor(s) were inclusive of diverse groups.</a:t>
            </a:r>
          </a:p>
          <a:p>
            <a:pPr lvl="0"/>
            <a:r>
              <a:rPr lang="en-US" dirty="0">
                <a:latin typeface="Mongolian Baiti" panose="03000500000000000000" pitchFamily="66" charset="0"/>
                <a:cs typeface="Mongolian Baiti" panose="03000500000000000000" pitchFamily="66" charset="0"/>
              </a:rPr>
              <a:t>The instructor(s) were open to any questions or concerns I had about the course.</a:t>
            </a:r>
          </a:p>
          <a:p>
            <a:pPr lvl="0"/>
            <a:r>
              <a:rPr lang="en-US" dirty="0">
                <a:latin typeface="Mongolian Baiti" panose="03000500000000000000" pitchFamily="66" charset="0"/>
                <a:cs typeface="Mongolian Baiti" panose="03000500000000000000" pitchFamily="66" charset="0"/>
              </a:rPr>
              <a:t>Overall, I had a positive experience in this course. </a:t>
            </a:r>
          </a:p>
          <a:p>
            <a:pPr lvl="0"/>
            <a:r>
              <a:rPr lang="en-US" dirty="0">
                <a:latin typeface="Mongolian Baiti" panose="03000500000000000000" pitchFamily="66" charset="0"/>
                <a:cs typeface="Mongolian Baiti" panose="03000500000000000000" pitchFamily="66" charset="0"/>
              </a:rPr>
              <a:t>The teaching assistant was effective in this course.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356721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Free Response Items (Psych 110)</a:t>
            </a:r>
          </a:p>
        </p:txBody>
      </p:sp>
      <p:sp>
        <p:nvSpPr>
          <p:cNvPr id="3" name="Content Placeholder 2"/>
          <p:cNvSpPr>
            <a:spLocks noGrp="1"/>
          </p:cNvSpPr>
          <p:nvPr>
            <p:ph idx="1"/>
          </p:nvPr>
        </p:nvSpPr>
        <p:spPr>
          <a:xfrm>
            <a:off x="838199" y="1528175"/>
            <a:ext cx="10915029" cy="4499763"/>
          </a:xfrm>
        </p:spPr>
        <p:txBody>
          <a:bodyPr>
            <a:normAutofit/>
          </a:bodyPr>
          <a:lstStyle/>
          <a:p>
            <a:pPr lvl="0"/>
            <a:r>
              <a:rPr lang="en-US" dirty="0">
                <a:latin typeface="Mongolian Baiti" panose="03000500000000000000" pitchFamily="66" charset="0"/>
                <a:cs typeface="Mongolian Baiti" panose="03000500000000000000" pitchFamily="66" charset="0"/>
              </a:rPr>
              <a:t>What did you like about this course?</a:t>
            </a:r>
          </a:p>
          <a:p>
            <a:pPr lvl="0"/>
            <a:r>
              <a:rPr lang="en-US" dirty="0">
                <a:latin typeface="Mongolian Baiti" panose="03000500000000000000" pitchFamily="66" charset="0"/>
                <a:cs typeface="Mongolian Baiti" panose="03000500000000000000" pitchFamily="66" charset="0"/>
              </a:rPr>
              <a:t>What did you not like about this course?</a:t>
            </a:r>
          </a:p>
          <a:p>
            <a:pPr lvl="0"/>
            <a:r>
              <a:rPr lang="en-US" dirty="0">
                <a:latin typeface="Mongolian Baiti" panose="03000500000000000000" pitchFamily="66" charset="0"/>
                <a:cs typeface="Mongolian Baiti" panose="03000500000000000000" pitchFamily="66" charset="0"/>
              </a:rPr>
              <a:t>What would you change about this course in the future?</a:t>
            </a:r>
          </a:p>
          <a:p>
            <a:pPr lvl="0" fontAlgn="base"/>
            <a:r>
              <a:rPr lang="en-US" dirty="0">
                <a:latin typeface="Mongolian Baiti" panose="03000500000000000000" pitchFamily="66" charset="0"/>
                <a:cs typeface="Mongolian Baiti" panose="03000500000000000000" pitchFamily="66" charset="0"/>
              </a:rPr>
              <a:t>What is the most valuable thing you learned in this course?</a:t>
            </a:r>
          </a:p>
          <a:p>
            <a:pPr lvl="0" fontAlgn="base"/>
            <a:r>
              <a:rPr lang="en-US" dirty="0">
                <a:latin typeface="Mongolian Baiti" panose="03000500000000000000" pitchFamily="66" charset="0"/>
                <a:cs typeface="Mongolian Baiti" panose="03000500000000000000" pitchFamily="66" charset="0"/>
              </a:rPr>
              <a:t>What was your favorite memory of this course?</a:t>
            </a:r>
          </a:p>
          <a:p>
            <a:pPr lvl="0" fontAlgn="base"/>
            <a:r>
              <a:rPr lang="en-US" dirty="0">
                <a:latin typeface="Mongolian Baiti" panose="03000500000000000000" pitchFamily="66" charset="0"/>
                <a:cs typeface="Mongolian Baiti" panose="03000500000000000000" pitchFamily="66" charset="0"/>
              </a:rPr>
              <a:t>What would you tell your friends about this class?</a:t>
            </a:r>
          </a:p>
          <a:p>
            <a:pPr lvl="0"/>
            <a:r>
              <a:rPr lang="en-US" dirty="0">
                <a:latin typeface="Mongolian Baiti" panose="03000500000000000000" pitchFamily="66" charset="0"/>
                <a:cs typeface="Mongolian Baiti" panose="03000500000000000000" pitchFamily="66" charset="0"/>
              </a:rPr>
              <a:t>Please describe this course in a 6-word essay (a sentence or phrase of six words or less).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665120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Use your TEVALs to inform your decisions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Use your TEVALs to inspire tweaks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Do not chase TEVALs!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4908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My Objectives Today</a:t>
            </a:r>
          </a:p>
        </p:txBody>
      </p:sp>
      <p:sp>
        <p:nvSpPr>
          <p:cNvPr id="3" name="Content Placeholder 2"/>
          <p:cNvSpPr>
            <a:spLocks noGrp="1"/>
          </p:cNvSpPr>
          <p:nvPr>
            <p:ph idx="1"/>
          </p:nvPr>
        </p:nvSpPr>
        <p:spPr>
          <a:xfrm>
            <a:off x="838200" y="1802167"/>
            <a:ext cx="10515600" cy="4225771"/>
          </a:xfrm>
        </p:spPr>
        <p:txBody>
          <a:bodyPr>
            <a:normAutofit/>
          </a:bodyPr>
          <a:lstStyle/>
          <a:p>
            <a:r>
              <a:rPr lang="en-US" sz="3600" dirty="0">
                <a:latin typeface="Mongolian Baiti" charset="-122"/>
                <a:ea typeface="Mongolian Baiti" charset="-122"/>
                <a:cs typeface="Mongolian Baiti" charset="-122"/>
              </a:rPr>
              <a:t>Discuss what TEVALs are and are not</a:t>
            </a:r>
          </a:p>
          <a:p>
            <a:r>
              <a:rPr lang="en-US" sz="3600" dirty="0">
                <a:latin typeface="Mongolian Baiti" charset="-122"/>
                <a:ea typeface="Mongolian Baiti" charset="-122"/>
                <a:cs typeface="Mongolian Baiti" charset="-122"/>
              </a:rPr>
              <a:t>Discuss why and how we should use TEVALs</a:t>
            </a:r>
          </a:p>
          <a:p>
            <a:r>
              <a:rPr lang="en-US" sz="3600" dirty="0">
                <a:latin typeface="Mongolian Baiti" charset="-122"/>
                <a:ea typeface="Mongolian Baiti" charset="-122"/>
                <a:cs typeface="Mongolian Baiti" charset="-122"/>
              </a:rPr>
              <a:t>Discuss how we should </a:t>
            </a:r>
            <a:r>
              <a:rPr lang="en-US" sz="3600" u="sng" dirty="0">
                <a:latin typeface="Mongolian Baiti" charset="-122"/>
                <a:ea typeface="Mongolian Baiti" charset="-122"/>
                <a:cs typeface="Mongolian Baiti" charset="-122"/>
              </a:rPr>
              <a:t>not</a:t>
            </a:r>
            <a:r>
              <a:rPr lang="en-US" sz="3600" dirty="0">
                <a:latin typeface="Mongolian Baiti" charset="-122"/>
                <a:ea typeface="Mongolian Baiti" charset="-122"/>
                <a:cs typeface="Mongolian Baiti" charset="-122"/>
              </a:rPr>
              <a:t> use TEVALs</a:t>
            </a:r>
          </a:p>
          <a:p>
            <a:r>
              <a:rPr lang="en-US" sz="3600" dirty="0">
                <a:latin typeface="Mongolian Baiti" charset="-122"/>
                <a:ea typeface="Mongolian Baiti" charset="-122"/>
                <a:cs typeface="Mongolian Baiti" charset="-122"/>
              </a:rPr>
              <a:t>Discuss how to get the most from our TEVALs</a:t>
            </a:r>
          </a:p>
        </p:txBody>
      </p:sp>
      <p:sp>
        <p:nvSpPr>
          <p:cNvPr id="4" name="TextBox 3">
            <a:extLst>
              <a:ext uri="{FF2B5EF4-FFF2-40B4-BE49-F238E27FC236}">
                <a16:creationId xmlns:a16="http://schemas.microsoft.com/office/drawing/2014/main" id="{596B8B0A-4E6A-B90C-F6E3-A77A4325E6F6}"/>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37B70766-B222-DB1A-EBCD-148911B8B8F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5989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In Conclusion</a:t>
            </a:r>
          </a:p>
        </p:txBody>
      </p:sp>
      <p:sp>
        <p:nvSpPr>
          <p:cNvPr id="3" name="Content Placeholder 2"/>
          <p:cNvSpPr>
            <a:spLocks noGrp="1"/>
          </p:cNvSpPr>
          <p:nvPr>
            <p:ph idx="1"/>
          </p:nvPr>
        </p:nvSpPr>
        <p:spPr>
          <a:xfrm>
            <a:off x="838199" y="1802167"/>
            <a:ext cx="10648167" cy="4225771"/>
          </a:xfrm>
        </p:spPr>
        <p:txBody>
          <a:bodyPr>
            <a:normAutofit/>
          </a:bodyPr>
          <a:lstStyle/>
          <a:p>
            <a:r>
              <a:rPr lang="en-US" sz="3600" u="sng" dirty="0">
                <a:latin typeface="Mongolian Baiti" panose="03000500000000000000" pitchFamily="66" charset="0"/>
                <a:cs typeface="Mongolian Baiti" panose="03000500000000000000" pitchFamily="66" charset="0"/>
              </a:rPr>
              <a:t>TEVALs (and other measures of SETs):</a:t>
            </a:r>
          </a:p>
          <a:p>
            <a:r>
              <a:rPr lang="en-US" sz="3600" dirty="0">
                <a:latin typeface="Mongolian Baiti" panose="03000500000000000000" pitchFamily="66" charset="0"/>
                <a:cs typeface="Mongolian Baiti" panose="03000500000000000000" pitchFamily="66" charset="0"/>
              </a:rPr>
              <a:t>Have biases and limitations that cannot be ignored</a:t>
            </a:r>
          </a:p>
          <a:p>
            <a:r>
              <a:rPr lang="en-US" sz="3600" dirty="0">
                <a:latin typeface="Mongolian Baiti" panose="03000500000000000000" pitchFamily="66" charset="0"/>
                <a:cs typeface="Mongolian Baiti" panose="03000500000000000000" pitchFamily="66" charset="0"/>
              </a:rPr>
              <a:t>Should </a:t>
            </a:r>
            <a:r>
              <a:rPr lang="en-US" sz="3600" u="sng" dirty="0">
                <a:latin typeface="Mongolian Baiti" panose="03000500000000000000" pitchFamily="66" charset="0"/>
                <a:cs typeface="Mongolian Baiti" panose="03000500000000000000" pitchFamily="66" charset="0"/>
              </a:rPr>
              <a:t>not</a:t>
            </a:r>
            <a:r>
              <a:rPr lang="en-US" sz="3600" dirty="0">
                <a:latin typeface="Mongolian Baiti" panose="03000500000000000000" pitchFamily="66" charset="0"/>
                <a:cs typeface="Mongolian Baiti" panose="03000500000000000000" pitchFamily="66" charset="0"/>
              </a:rPr>
              <a:t> be used alone in evaluating teachers</a:t>
            </a:r>
          </a:p>
          <a:p>
            <a:r>
              <a:rPr lang="en-US" sz="3600" dirty="0">
                <a:latin typeface="Mongolian Baiti" panose="03000500000000000000" pitchFamily="66" charset="0"/>
                <a:cs typeface="Mongolian Baiti" panose="03000500000000000000" pitchFamily="66" charset="0"/>
              </a:rPr>
              <a:t>Can be administered in ways that increase the response rate and utility of the data</a:t>
            </a:r>
          </a:p>
          <a:p>
            <a:r>
              <a:rPr lang="en-US" sz="3600" dirty="0">
                <a:latin typeface="Mongolian Baiti" panose="03000500000000000000" pitchFamily="66" charset="0"/>
                <a:cs typeface="Mongolian Baiti" panose="03000500000000000000" pitchFamily="66" charset="0"/>
              </a:rPr>
              <a:t>Provide students the opportunity to inform our teaching</a:t>
            </a:r>
          </a:p>
        </p:txBody>
      </p:sp>
      <p:sp>
        <p:nvSpPr>
          <p:cNvPr id="7" name="TextBox 6"/>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8" name="TextBox 7"/>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64182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777" y="699912"/>
            <a:ext cx="11237204" cy="1035402"/>
          </a:xfrm>
        </p:spPr>
        <p:txBody>
          <a:bodyPr>
            <a:normAutofit/>
          </a:bodyPr>
          <a:lstStyle/>
          <a:p>
            <a:r>
              <a:rPr lang="en-US" dirty="0">
                <a:latin typeface="Mongolian Baiti" panose="03000500000000000000" pitchFamily="66" charset="0"/>
                <a:cs typeface="Mongolian Baiti" panose="03000500000000000000" pitchFamily="66" charset="0"/>
              </a:rPr>
              <a:t>What Questions Do You Have?</a:t>
            </a:r>
          </a:p>
        </p:txBody>
      </p:sp>
      <p:sp>
        <p:nvSpPr>
          <p:cNvPr id="3" name="Content Placeholder 2"/>
          <p:cNvSpPr>
            <a:spLocks noGrp="1"/>
          </p:cNvSpPr>
          <p:nvPr>
            <p:ph idx="1"/>
          </p:nvPr>
        </p:nvSpPr>
        <p:spPr>
          <a:xfrm>
            <a:off x="506777" y="1735313"/>
            <a:ext cx="11371186" cy="4351338"/>
          </a:xfrm>
        </p:spPr>
        <p:txBody>
          <a:bodyPr>
            <a:normAutofit/>
          </a:bodyPr>
          <a:lstStyle/>
          <a:p>
            <a:r>
              <a:rPr lang="en-US" sz="3600" dirty="0">
                <a:latin typeface="Mongolian Baiti" panose="03000500000000000000" pitchFamily="66" charset="0"/>
                <a:cs typeface="Mongolian Baiti" panose="03000500000000000000" pitchFamily="66" charset="0"/>
              </a:rPr>
              <a:t>Further questions and/or a copy of this presentation:</a:t>
            </a:r>
          </a:p>
          <a:p>
            <a:r>
              <a:rPr lang="en-US" sz="3600" dirty="0">
                <a:latin typeface="Mongolian Baiti" panose="03000500000000000000" pitchFamily="66" charset="0"/>
                <a:cs typeface="Mongolian Baiti" panose="03000500000000000000" pitchFamily="66" charset="0"/>
              </a:rPr>
              <a:t>Email Don Saucier at </a:t>
            </a:r>
            <a:r>
              <a:rPr lang="en-US" sz="3600" dirty="0">
                <a:latin typeface="Mongolian Baiti" panose="03000500000000000000" pitchFamily="66" charset="0"/>
                <a:cs typeface="Mongolian Baiti" panose="03000500000000000000" pitchFamily="66" charset="0"/>
                <a:hlinkClick r:id="rId3"/>
              </a:rPr>
              <a:t>saucier@ksu.edu</a:t>
            </a:r>
            <a:endParaRPr lang="en-US" sz="3600" dirty="0">
              <a:latin typeface="Mongolian Baiti" panose="03000500000000000000" pitchFamily="66" charset="0"/>
              <a:cs typeface="Mongolian Baiti" panose="03000500000000000000" pitchFamily="66" charset="0"/>
            </a:endParaRP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Thank you!</a:t>
            </a:r>
          </a:p>
        </p:txBody>
      </p:sp>
      <p:pic>
        <p:nvPicPr>
          <p:cNvPr id="4" name="Picture 3">
            <a:extLst>
              <a:ext uri="{FF2B5EF4-FFF2-40B4-BE49-F238E27FC236}">
                <a16:creationId xmlns:a16="http://schemas.microsoft.com/office/drawing/2014/main" id="{D1C8539C-4AC7-4804-A66D-55E77B49BFB9}"/>
              </a:ext>
            </a:extLst>
          </p:cNvPr>
          <p:cNvPicPr>
            <a:picLocks noChangeAspect="1"/>
          </p:cNvPicPr>
          <p:nvPr/>
        </p:nvPicPr>
        <p:blipFill rotWithShape="1">
          <a:blip r:embed="rId4"/>
          <a:srcRect l="33164" t="34839" r="29001" b="39616"/>
          <a:stretch/>
        </p:blipFill>
        <p:spPr>
          <a:xfrm>
            <a:off x="8528627" y="4869619"/>
            <a:ext cx="3349337" cy="1747480"/>
          </a:xfrm>
          <a:prstGeom prst="rect">
            <a:avLst/>
          </a:prstGeom>
        </p:spPr>
      </p:pic>
      <p:sp>
        <p:nvSpPr>
          <p:cNvPr id="6" name="Rectangle 5">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01638" y="6247767"/>
            <a:ext cx="3447482" cy="369332"/>
          </a:xfrm>
          <a:prstGeom prst="rect">
            <a:avLst/>
          </a:prstGeom>
          <a:solidFill>
            <a:schemeClr val="bg1"/>
          </a:solidFill>
        </p:spPr>
        <p:txBody>
          <a:bodyPr wrap="none">
            <a:spAutoFit/>
          </a:bodyPr>
          <a:lstStyle/>
          <a:p>
            <a:r>
              <a:rPr lang="en-US" dirty="0"/>
              <a:t>Please submit a Post-Event Survey!</a:t>
            </a:r>
          </a:p>
        </p:txBody>
      </p:sp>
      <p:sp>
        <p:nvSpPr>
          <p:cNvPr id="8" name="TextBox 7">
            <a:extLst>
              <a:ext uri="{FF2B5EF4-FFF2-40B4-BE49-F238E27FC236}">
                <a16:creationId xmlns:a16="http://schemas.microsoft.com/office/drawing/2014/main" id="{E6D62DAE-721D-0540-6365-04D19299805B}"/>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9" name="TextBox 8">
            <a:extLst>
              <a:ext uri="{FF2B5EF4-FFF2-40B4-BE49-F238E27FC236}">
                <a16:creationId xmlns:a16="http://schemas.microsoft.com/office/drawing/2014/main" id="{3AE26921-3357-107F-BAD5-20851252F3D4}"/>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46043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42" y="727969"/>
            <a:ext cx="11248700" cy="962721"/>
          </a:xfrm>
        </p:spPr>
        <p:txBody>
          <a:bodyPr>
            <a:normAutofit/>
          </a:bodyPr>
          <a:lstStyle/>
          <a:p>
            <a:r>
              <a:rPr lang="en-US" sz="4800" dirty="0">
                <a:latin typeface="Mongolian Baiti" panose="03000500000000000000" pitchFamily="66" charset="0"/>
                <a:cs typeface="Mongolian Baiti" panose="03000500000000000000" pitchFamily="66" charset="0"/>
              </a:rPr>
              <a:t>Resources</a:t>
            </a:r>
          </a:p>
        </p:txBody>
      </p:sp>
      <p:sp>
        <p:nvSpPr>
          <p:cNvPr id="3" name="Content Placeholder 2"/>
          <p:cNvSpPr>
            <a:spLocks noGrp="1"/>
          </p:cNvSpPr>
          <p:nvPr>
            <p:ph idx="1"/>
          </p:nvPr>
        </p:nvSpPr>
        <p:spPr>
          <a:xfrm>
            <a:off x="612742" y="1802167"/>
            <a:ext cx="11248700" cy="4225771"/>
          </a:xfrm>
        </p:spPr>
        <p:txBody>
          <a:bodyPr>
            <a:normAutofit lnSpcReduction="10000"/>
          </a:bodyPr>
          <a:lstStyle/>
          <a:p>
            <a:pPr>
              <a:buFont typeface="Arial" charset="0"/>
              <a:buChar char="•"/>
            </a:pPr>
            <a:r>
              <a:rPr lang="en-US" sz="3600" dirty="0">
                <a:latin typeface="Mongolian Baiti" panose="03000500000000000000" pitchFamily="66" charset="0"/>
                <a:cs typeface="Mongolian Baiti" panose="03000500000000000000" pitchFamily="66" charset="0"/>
                <a:hlinkClick r:id="rId2"/>
              </a:rPr>
              <a:t>Teaching and Learning Center TEVAL resources</a:t>
            </a: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endParaRPr lang="en-US" sz="3600" dirty="0">
              <a:latin typeface="Mongolian Baiti" panose="03000500000000000000" pitchFamily="66" charset="0"/>
              <a:cs typeface="Mongolian Baiti" panose="03000500000000000000" pitchFamily="66" charset="0"/>
              <a:hlinkClick r:id="rId4"/>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4"/>
              </a:rPr>
              <a:t>University Handbook</a:t>
            </a: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3"/>
              </a:rPr>
              <a:t>“Engage the Sage” YouTube Channel</a:t>
            </a:r>
            <a:endParaRPr lang="en-US" sz="36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5"/>
              </a:rPr>
              <a:t>Teaching Evaluations 101</a:t>
            </a:r>
            <a:endParaRPr lang="en-US" sz="32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6"/>
              </a:rPr>
              <a:t>Evaluating Teaching Evaluations</a:t>
            </a:r>
            <a:endParaRPr lang="en-US" sz="32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7"/>
              </a:rPr>
              <a:t>Learning From Your Evaluations</a:t>
            </a:r>
            <a:endParaRPr lang="en-US" sz="3200" dirty="0">
              <a:latin typeface="Mongolian Baiti" panose="03000500000000000000" pitchFamily="66" charset="0"/>
              <a:cs typeface="Mongolian Baiti" panose="03000500000000000000" pitchFamily="66" charset="0"/>
            </a:endParaRPr>
          </a:p>
        </p:txBody>
      </p:sp>
      <p:pic>
        <p:nvPicPr>
          <p:cNvPr id="10" name="Picture 9">
            <a:extLst>
              <a:ext uri="{FF2B5EF4-FFF2-40B4-BE49-F238E27FC236}">
                <a16:creationId xmlns:a16="http://schemas.microsoft.com/office/drawing/2014/main" id="{D1C8539C-4AC7-4804-A66D-55E77B49BFB9}"/>
              </a:ext>
            </a:extLst>
          </p:cNvPr>
          <p:cNvPicPr>
            <a:picLocks noChangeAspect="1"/>
          </p:cNvPicPr>
          <p:nvPr/>
        </p:nvPicPr>
        <p:blipFill rotWithShape="1">
          <a:blip r:embed="rId8"/>
          <a:srcRect l="33164" t="34839" r="29001" b="39616"/>
          <a:stretch/>
        </p:blipFill>
        <p:spPr>
          <a:xfrm>
            <a:off x="8528627" y="4869619"/>
            <a:ext cx="3349337" cy="1747480"/>
          </a:xfrm>
          <a:prstGeom prst="rect">
            <a:avLst/>
          </a:prstGeom>
        </p:spPr>
      </p:pic>
      <p:sp>
        <p:nvSpPr>
          <p:cNvPr id="11" name="Rectangle 10">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F72A0E6-A464-3856-1C63-DDFF9DD129C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CCB1235A-C4DA-8C2D-E810-E653EA457B80}"/>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876741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What do we think about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One word to describe TEVALs?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One negative thing about TEVALs?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One positive thing about TEVALs?</a:t>
            </a:r>
          </a:p>
        </p:txBody>
      </p:sp>
      <p:sp>
        <p:nvSpPr>
          <p:cNvPr id="4" name="TextBox 3">
            <a:extLst>
              <a:ext uri="{FF2B5EF4-FFF2-40B4-BE49-F238E27FC236}">
                <a16:creationId xmlns:a16="http://schemas.microsoft.com/office/drawing/2014/main" id="{EEF72858-DAA1-51DA-0F86-894080957C07}"/>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6D9ED8E9-9361-561E-AE45-B046336F3469}"/>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6511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What TEVALs Are</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TEVALs = “Teaching </a:t>
            </a:r>
            <a:r>
              <a:rPr lang="en-US" sz="4000" dirty="0" err="1">
                <a:latin typeface="Mongolian Baiti" panose="03000500000000000000" pitchFamily="66" charset="0"/>
                <a:cs typeface="Mongolian Baiti" panose="03000500000000000000" pitchFamily="66" charset="0"/>
              </a:rPr>
              <a:t>EVALuations</a:t>
            </a:r>
            <a:r>
              <a:rPr lang="en-US" sz="4000" dirty="0">
                <a:latin typeface="Mongolian Baiti" panose="03000500000000000000" pitchFamily="66" charset="0"/>
                <a:cs typeface="Mongolian Baiti" panose="03000500000000000000" pitchFamily="66" charset="0"/>
              </a:rPr>
              <a:t>”</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Student Evaluations of Teaching (SETs)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These are </a:t>
            </a:r>
            <a:r>
              <a:rPr lang="en-US" sz="4000" u="sng" dirty="0">
                <a:latin typeface="Mongolian Baiti" panose="03000500000000000000" pitchFamily="66" charset="0"/>
                <a:cs typeface="Mongolian Baiti" panose="03000500000000000000" pitchFamily="66" charset="0"/>
              </a:rPr>
              <a:t>student perception data</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75122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What TEVALs Are Not</a:t>
            </a:r>
          </a:p>
        </p:txBody>
      </p:sp>
      <p:sp>
        <p:nvSpPr>
          <p:cNvPr id="3" name="Content Placeholder 2"/>
          <p:cNvSpPr>
            <a:spLocks noGrp="1"/>
          </p:cNvSpPr>
          <p:nvPr>
            <p:ph idx="1"/>
          </p:nvPr>
        </p:nvSpPr>
        <p:spPr>
          <a:xfrm>
            <a:off x="838200" y="1802167"/>
            <a:ext cx="10515600" cy="4225771"/>
          </a:xfrm>
        </p:spPr>
        <p:txBody>
          <a:bodyPr>
            <a:normAutofit lnSpcReduction="10000"/>
          </a:bodyPr>
          <a:lstStyle/>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direct measures of teaching effectiveness/excellence</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the only metric that can or should be used to evaluate teachers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objective or free of bias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5076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Why We Use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Standardized form of anonymous student feedback in every course they take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74476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C34.1</a:t>
            </a:r>
            <a:r>
              <a:rPr lang="en-US" dirty="0">
                <a:latin typeface="Mongolian Baiti" panose="03000500000000000000" pitchFamily="66" charset="0"/>
                <a:cs typeface="Mongolian Baiti" panose="03000500000000000000" pitchFamily="66" charset="0"/>
              </a:rPr>
              <a:t> Student feedback on classroom instruction. </a:t>
            </a:r>
          </a:p>
          <a:p>
            <a:pPr lvl="1">
              <a:lnSpc>
                <a:spcPct val="100000"/>
              </a:lnSpc>
              <a:spcBef>
                <a:spcPts val="0"/>
              </a:spcBef>
            </a:pPr>
            <a:r>
              <a:rPr lang="en-US" dirty="0">
                <a:latin typeface="Mongolian Baiti" panose="03000500000000000000" pitchFamily="66" charset="0"/>
                <a:cs typeface="Mongolian Baiti" panose="03000500000000000000" pitchFamily="66" charset="0"/>
              </a:rPr>
              <a:t>In most cases, documentation submitted by faculty members with teaching responsibilities would be considered incomplete and presumed inadequate, unless evidence of teaching effectiveness is included. Student feedback on classroom instruction is an important source of information in the evaluation of teaching effectiveness...</a:t>
            </a:r>
          </a:p>
          <a:p>
            <a:pPr lvl="1">
              <a:lnSpc>
                <a:spcPct val="100000"/>
              </a:lnSpc>
              <a:spcBef>
                <a:spcPts val="0"/>
              </a:spcBef>
            </a:pPr>
            <a:r>
              <a:rPr lang="en-US" dirty="0">
                <a:latin typeface="Mongolian Baiti" panose="03000500000000000000" pitchFamily="66" charset="0"/>
                <a:cs typeface="Mongolian Baiti" panose="03000500000000000000" pitchFamily="66" charset="0"/>
              </a:rPr>
              <a:t>The form should contain directions that indicate how the information is used, and the forms should be administered and collected under controlled conditions that assure students' anonymity.</a:t>
            </a:r>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65853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K-State Them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Engagement and Community in LCs (FYE Feb 2015)--FINAL</Template>
  <TotalTime>13613</TotalTime>
  <Words>1763</Words>
  <Application>Microsoft Macintosh PowerPoint</Application>
  <PresentationFormat>Widescreen</PresentationFormat>
  <Paragraphs>251</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Mongolian Baiti</vt:lpstr>
      <vt:lpstr>K-State Theme</vt:lpstr>
      <vt:lpstr>Welcome to the TLC Professional Development Series!</vt:lpstr>
      <vt:lpstr>Teaching Evaluations (TEVALs) 101</vt:lpstr>
      <vt:lpstr>My Objectives Today</vt:lpstr>
      <vt:lpstr>Resources</vt:lpstr>
      <vt:lpstr>What do we think about TEVALs?</vt:lpstr>
      <vt:lpstr>What TEVALs Are</vt:lpstr>
      <vt:lpstr>What TEVALs Are Not</vt:lpstr>
      <vt:lpstr>Why We Use TEVALs</vt:lpstr>
      <vt:lpstr>From the University Handbook</vt:lpstr>
      <vt:lpstr>From the University Handbook</vt:lpstr>
      <vt:lpstr>How We Set Up TEVALs</vt:lpstr>
      <vt:lpstr>Information To Have Ready</vt:lpstr>
      <vt:lpstr>Information To Have Ready</vt:lpstr>
      <vt:lpstr>How We Should Use TEVALs</vt:lpstr>
      <vt:lpstr>How We Should Not Use TEVALs</vt:lpstr>
      <vt:lpstr>Demonstrating Your Teaching Excellence</vt:lpstr>
      <vt:lpstr>From the University Handbook</vt:lpstr>
      <vt:lpstr>From the University Handbook</vt:lpstr>
      <vt:lpstr>Brief Side Comment</vt:lpstr>
      <vt:lpstr>How To Get the Most from Our TEVALs</vt:lpstr>
      <vt:lpstr>Sample Message to Students (Psych 110)</vt:lpstr>
      <vt:lpstr>How To Get the Most from Our TEVALs</vt:lpstr>
      <vt:lpstr>How To Get the Most from Our TEVALs</vt:lpstr>
      <vt:lpstr>Supplemental Items</vt:lpstr>
      <vt:lpstr>Supplemental Items</vt:lpstr>
      <vt:lpstr>Sample Supplemental Rating Scale Items (Psych 110)</vt:lpstr>
      <vt:lpstr>Sample Supplemental Rating Scale Items (Psych 110)</vt:lpstr>
      <vt:lpstr>Sample Supplemental Free Response Items (Psych 110)</vt:lpstr>
      <vt:lpstr>How To Get the Most from Our TEVALs</vt:lpstr>
      <vt:lpstr>In Conclusion</vt:lpstr>
      <vt:lpstr>What Questions Do You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the World by Changing Your Classroom</dc:title>
  <dc:creator>Donald Saucier</dc:creator>
  <cp:lastModifiedBy>Donald Saucier</cp:lastModifiedBy>
  <cp:revision>224</cp:revision>
  <cp:lastPrinted>2023-11-07T15:15:33Z</cp:lastPrinted>
  <dcterms:created xsi:type="dcterms:W3CDTF">2015-10-28T16:16:53Z</dcterms:created>
  <dcterms:modified xsi:type="dcterms:W3CDTF">2023-11-07T18:46:09Z</dcterms:modified>
</cp:coreProperties>
</file>