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70" r:id="rId14"/>
    <p:sldId id="267" r:id="rId15"/>
    <p:sldId id="268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sidehighered.com/news/2021/04/08/faculty-gatekeepers-student-mental-health" TargetMode="External"/><Relationship Id="rId2" Type="http://schemas.openxmlformats.org/officeDocument/2006/relationships/hyperlink" Target="https://acue.org/blog/4-ways-faculty-can-be-allies-for-college-student-mental-health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apa.org/ed/precollege/psychology-teacher-network/introductory-psychology/faculty-burnout-survey" TargetMode="External"/><Relationship Id="rId4" Type="http://schemas.openxmlformats.org/officeDocument/2006/relationships/hyperlink" Target="https://healthymindsnetwork.org/research/data-for-researcher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ciencedirect.com/science/article/abs/pii/S0165032722002774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i="1" dirty="0" smtClean="0"/>
              <a:t>Supporting Students and Ourselves: What Makes This Hard and How Do We Do It? </a:t>
            </a:r>
            <a:endParaRPr lang="en-US" sz="3600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dirty="0" smtClean="0"/>
          </a:p>
          <a:p>
            <a:r>
              <a:rPr lang="en-US" i="1" dirty="0" smtClean="0"/>
              <a:t>Ryan Staley, </a:t>
            </a:r>
            <a:r>
              <a:rPr lang="en-US" i="1" dirty="0" err="1" smtClean="0"/>
              <a:t>PsyD</a:t>
            </a:r>
            <a:r>
              <a:rPr lang="en-US" i="1" dirty="0" smtClean="0"/>
              <a:t>, LP</a:t>
            </a:r>
          </a:p>
          <a:p>
            <a:r>
              <a:rPr lang="en-US" i="1" dirty="0" smtClean="0"/>
              <a:t>Assistant Director/Training Director</a:t>
            </a:r>
          </a:p>
          <a:p>
            <a:r>
              <a:rPr lang="en-US" i="1" dirty="0" smtClean="0"/>
              <a:t>Counseling and Psychological Services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01257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 dirty="0" smtClean="0"/>
              <a:t>Referral to CAPS and What to Expect 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 step would be to provide student with information about CAPS, ways we can be helpful and encourage them to stop by for a walk-in consultation appointment. </a:t>
            </a:r>
          </a:p>
          <a:p>
            <a:r>
              <a:rPr lang="en-US" dirty="0" smtClean="0"/>
              <a:t>The student can expect to complete a few brief surveys upon arrival at CAPS. Responses to the screeners/surveys helps the front desk staff determine with whom the student will meet for an initial appointment. </a:t>
            </a:r>
          </a:p>
          <a:p>
            <a:r>
              <a:rPr lang="en-US" dirty="0" smtClean="0"/>
              <a:t>The initial appointment will be focused on assessing the students immediate needs/concerns and discussing a plan for care moving forward that may include CAPS, campus, and community resources/services.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218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 dirty="0" smtClean="0"/>
              <a:t>A Little about KSU CAPS</a:t>
            </a:r>
            <a:br>
              <a:rPr lang="en-US" b="1" i="1" dirty="0" smtClean="0"/>
            </a:b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Located at 1105 Sunset Ave., Rm. 101, Manhattan, KS 66502-Lower level of </a:t>
            </a:r>
            <a:r>
              <a:rPr lang="en-US" dirty="0" err="1" smtClean="0"/>
              <a:t>Lafene</a:t>
            </a:r>
            <a:r>
              <a:rPr lang="en-US" dirty="0" smtClean="0"/>
              <a:t> Health Center</a:t>
            </a:r>
          </a:p>
          <a:p>
            <a:r>
              <a:rPr lang="en-US" dirty="0" smtClean="0"/>
              <a:t>Services provided include individual/group therapy, skills workshops, ADHD evaluation, and crisis services </a:t>
            </a:r>
          </a:p>
          <a:p>
            <a:r>
              <a:rPr lang="en-US" dirty="0" smtClean="0"/>
              <a:t>Services offered at CAPS, with the exception of ADHD evaluations, are covered by student fees</a:t>
            </a:r>
          </a:p>
          <a:p>
            <a:r>
              <a:rPr lang="en-US" dirty="0" smtClean="0"/>
              <a:t>Students are afforded 8 individual therapy sessions per semester and unlimited group therapy session</a:t>
            </a:r>
          </a:p>
          <a:p>
            <a:r>
              <a:rPr lang="en-US" dirty="0" smtClean="0"/>
              <a:t>Mental health support is available to students after hours and on weekends by calling 785-532-6927</a:t>
            </a:r>
            <a:endParaRPr lang="en-US" dirty="0"/>
          </a:p>
          <a:p>
            <a:r>
              <a:rPr lang="en-US" dirty="0" smtClean="0"/>
              <a:t>Clinicians are available to faculty and staff for consultation as needed to support students of concern. </a:t>
            </a:r>
          </a:p>
        </p:txBody>
      </p:sp>
    </p:spTree>
    <p:extLst>
      <p:ext uri="{BB962C8B-B14F-4D97-AF65-F5344CB8AC3E}">
        <p14:creationId xmlns:p14="http://schemas.microsoft.com/office/powerpoint/2010/main" val="3846081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 dirty="0" smtClean="0"/>
              <a:t>Campus Resources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Student Success </a:t>
            </a:r>
            <a:r>
              <a:rPr lang="en-US" dirty="0"/>
              <a:t>and </a:t>
            </a:r>
            <a:r>
              <a:rPr lang="en-US" dirty="0" smtClean="0"/>
              <a:t>Accountability</a:t>
            </a:r>
          </a:p>
          <a:p>
            <a:r>
              <a:rPr lang="en-US" dirty="0" smtClean="0"/>
              <a:t>Student Access Center</a:t>
            </a:r>
          </a:p>
          <a:p>
            <a:r>
              <a:rPr lang="en-US" dirty="0" smtClean="0"/>
              <a:t>KSU Counseling and Psychological Services</a:t>
            </a:r>
          </a:p>
          <a:p>
            <a:r>
              <a:rPr lang="en-US" dirty="0" err="1" smtClean="0"/>
              <a:t>Lafene</a:t>
            </a:r>
            <a:r>
              <a:rPr lang="en-US" dirty="0" smtClean="0"/>
              <a:t> Health Center</a:t>
            </a:r>
          </a:p>
          <a:p>
            <a:r>
              <a:rPr lang="en-US" dirty="0" smtClean="0"/>
              <a:t>Center for Advocacy Response and Education</a:t>
            </a:r>
          </a:p>
          <a:p>
            <a:r>
              <a:rPr lang="en-US" dirty="0" smtClean="0"/>
              <a:t>KSU Police Department</a:t>
            </a:r>
          </a:p>
          <a:p>
            <a:r>
              <a:rPr lang="en-US" dirty="0" smtClean="0"/>
              <a:t>KSU LGBTQ Resource Center</a:t>
            </a:r>
          </a:p>
          <a:p>
            <a:r>
              <a:rPr lang="en-US" dirty="0" smtClean="0"/>
              <a:t>International Student and Scholar Services</a:t>
            </a:r>
          </a:p>
          <a:p>
            <a:r>
              <a:rPr lang="en-US" dirty="0" smtClean="0"/>
              <a:t>Power Cat Financial  </a:t>
            </a:r>
          </a:p>
          <a:p>
            <a:r>
              <a:rPr lang="en-US" dirty="0" smtClean="0"/>
              <a:t>Cats</a:t>
            </a:r>
            <a:r>
              <a:rPr lang="en-US" dirty="0"/>
              <a:t>’ </a:t>
            </a:r>
            <a:r>
              <a:rPr lang="en-US" dirty="0" smtClean="0"/>
              <a:t>Cupboard</a:t>
            </a:r>
          </a:p>
          <a:p>
            <a:r>
              <a:rPr lang="en-US" dirty="0" smtClean="0"/>
              <a:t>Office of Institutional Equity</a:t>
            </a:r>
          </a:p>
          <a:p>
            <a:r>
              <a:rPr lang="en-US" dirty="0" smtClean="0"/>
              <a:t>Academic Achievement Center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88220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 dirty="0" smtClean="0"/>
              <a:t>Resource Wheel </a:t>
            </a:r>
            <a:endParaRPr lang="en-US" b="1" i="1" dirty="0"/>
          </a:p>
        </p:txBody>
      </p:sp>
      <p:pic>
        <p:nvPicPr>
          <p:cNvPr id="1026" name="Picture 2" descr="Resource Wheel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8546" y="1305098"/>
            <a:ext cx="5677593" cy="5419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8486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i="1" dirty="0" smtClean="0"/>
              <a:t>What About You? </a:t>
            </a:r>
            <a:endParaRPr lang="en-US" sz="44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What are ways you care for yourselves?</a:t>
            </a:r>
          </a:p>
          <a:p>
            <a:r>
              <a:rPr lang="en-US" sz="3600" dirty="0" smtClean="0"/>
              <a:t>What are barriers to effectively care for and meeting your personal needs?</a:t>
            </a:r>
          </a:p>
          <a:p>
            <a:r>
              <a:rPr lang="en-US" sz="3600" dirty="0" smtClean="0"/>
              <a:t>How have you tried to overcome these barriers?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23114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 dirty="0" smtClean="0"/>
              <a:t>Ways to Care for/Support You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Sleep, eat, and move</a:t>
            </a:r>
          </a:p>
          <a:p>
            <a:r>
              <a:rPr lang="en-US" dirty="0" smtClean="0"/>
              <a:t>Time management: prioritized task lists, be proactive about a plan for completing tasks</a:t>
            </a:r>
          </a:p>
          <a:p>
            <a:r>
              <a:rPr lang="en-US" dirty="0" smtClean="0"/>
              <a:t>Build in time for restorative/enjoyable activities</a:t>
            </a:r>
          </a:p>
          <a:p>
            <a:r>
              <a:rPr lang="en-US" dirty="0" smtClean="0"/>
              <a:t>Address problems/challenges as they arise and seek help when needed</a:t>
            </a:r>
          </a:p>
          <a:p>
            <a:r>
              <a:rPr lang="en-US" dirty="0" smtClean="0"/>
              <a:t>Make time for social connection/utilize social support</a:t>
            </a:r>
          </a:p>
          <a:p>
            <a:r>
              <a:rPr lang="en-US" dirty="0" smtClean="0"/>
              <a:t>Use professional resources as needed: </a:t>
            </a:r>
            <a:r>
              <a:rPr lang="en-US" dirty="0"/>
              <a:t>EAP (</a:t>
            </a:r>
            <a:r>
              <a:rPr lang="en-US" b="1" i="1" dirty="0"/>
              <a:t>https://</a:t>
            </a:r>
            <a:r>
              <a:rPr lang="en-US" b="1" i="1" dirty="0" smtClean="0"/>
              <a:t>www.k-state.edu/hr/benefits/perks-programs/eap.html</a:t>
            </a:r>
            <a:r>
              <a:rPr lang="en-US" b="1" dirty="0" smtClean="0"/>
              <a:t>), </a:t>
            </a:r>
            <a:r>
              <a:rPr lang="en-US" dirty="0" smtClean="0"/>
              <a:t>regular medical check-ups, and use of medical services when ill</a:t>
            </a:r>
          </a:p>
          <a:p>
            <a:r>
              <a:rPr lang="en-US" dirty="0" smtClean="0"/>
              <a:t>Consult, seek help from, other professional/personal resources (i.e., colleagues, family/friends, supervisors, spiritual leader/clergy, medical/mental health)</a:t>
            </a:r>
          </a:p>
          <a:p>
            <a:r>
              <a:rPr lang="en-US" dirty="0" smtClean="0"/>
              <a:t>Engage in relaxation exercises</a:t>
            </a:r>
          </a:p>
          <a:p>
            <a:r>
              <a:rPr lang="en-US" dirty="0" smtClean="0"/>
              <a:t>Set boundaries clear boundaries w/ others and in various life domains to a help live a more balance life. </a:t>
            </a:r>
          </a:p>
          <a:p>
            <a:r>
              <a:rPr lang="en-US" dirty="0" smtClean="0"/>
              <a:t>Practice mindfulness. </a:t>
            </a:r>
          </a:p>
        </p:txBody>
      </p:sp>
    </p:spTree>
    <p:extLst>
      <p:ext uri="{BB962C8B-B14F-4D97-AF65-F5344CB8AC3E}">
        <p14:creationId xmlns:p14="http://schemas.microsoft.com/office/powerpoint/2010/main" val="236195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 dirty="0" smtClean="0"/>
              <a:t>References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/>
              <a:t>Ableson</a:t>
            </a:r>
            <a:r>
              <a:rPr lang="en-US" dirty="0" smtClean="0"/>
              <a:t>, S. (2019) 4 Ways Faculty Can Be Allies for Student Mental Health. Association for College and </a:t>
            </a:r>
            <a:r>
              <a:rPr lang="en-US" dirty="0"/>
              <a:t>University Educators.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acue.org/blog/4-ways-faculty-can-be-allies-for-college-student-mental-health</a:t>
            </a:r>
            <a:endParaRPr lang="en-US" dirty="0" smtClean="0"/>
          </a:p>
          <a:p>
            <a:r>
              <a:rPr lang="en-US" dirty="0" smtClean="0"/>
              <a:t>Flaherty</a:t>
            </a:r>
            <a:r>
              <a:rPr lang="en-US" dirty="0"/>
              <a:t>, C. (2021, April 20) Faculty: ‘</a:t>
            </a:r>
            <a:r>
              <a:rPr lang="en-US" i="1" dirty="0"/>
              <a:t>Gate Keepers of Students Mental Health</a:t>
            </a:r>
            <a:r>
              <a:rPr lang="en-US" dirty="0"/>
              <a:t>.’ Inside Higher Education.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www.insidehighered.com/news/2021/04/08/faculty-gatekeepers-student-mental-health</a:t>
            </a:r>
            <a:endParaRPr lang="en-US" dirty="0" smtClean="0"/>
          </a:p>
          <a:p>
            <a:r>
              <a:rPr lang="en-US" dirty="0" smtClean="0"/>
              <a:t>Healthy Minds Network (2023). Health Minds Study among Colleges and Universities, year (2022-2023) [Data set]. Health Minds Network, University of Michigan, University of California Los Angeles, Boston University, and Wayne State </a:t>
            </a:r>
            <a:r>
              <a:rPr lang="en-US" dirty="0" err="1" smtClean="0"/>
              <a:t>Universtity</a:t>
            </a:r>
            <a:r>
              <a:rPr lang="en-US" dirty="0" smtClean="0"/>
              <a:t>.</a:t>
            </a:r>
          </a:p>
          <a:p>
            <a:r>
              <a:rPr lang="en-US" dirty="0" smtClean="0"/>
              <a:t>Healthy </a:t>
            </a:r>
            <a:r>
              <a:rPr lang="en-US" dirty="0"/>
              <a:t>Minds Network </a:t>
            </a:r>
            <a:r>
              <a:rPr lang="en-US" dirty="0" smtClean="0"/>
              <a:t>(2021).</a:t>
            </a:r>
            <a:r>
              <a:rPr lang="en-US" dirty="0"/>
              <a:t> </a:t>
            </a:r>
            <a:r>
              <a:rPr lang="en-US" i="1" dirty="0"/>
              <a:t>Healthy Minds Study among Colleges and Universities, year </a:t>
            </a:r>
            <a:r>
              <a:rPr lang="en-US" i="1" dirty="0" smtClean="0"/>
              <a:t>(2013-2021)</a:t>
            </a:r>
            <a:r>
              <a:rPr lang="en-US" i="1" dirty="0"/>
              <a:t> </a:t>
            </a:r>
            <a:r>
              <a:rPr lang="en-US" dirty="0"/>
              <a:t>[Data set]. Healthy Minds Network, University of Michigan, University of California Los Angeles, Boston University, and Wayne State University. </a:t>
            </a: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healthymindsnetwork.org/research/data-for-researchers</a:t>
            </a:r>
            <a:endParaRPr lang="en-US" dirty="0" smtClean="0"/>
          </a:p>
          <a:p>
            <a:r>
              <a:rPr lang="en-US" dirty="0" err="1" smtClean="0"/>
              <a:t>Vyletel</a:t>
            </a:r>
            <a:r>
              <a:rPr lang="en-US" dirty="0" smtClean="0"/>
              <a:t>, B., </a:t>
            </a:r>
            <a:r>
              <a:rPr lang="en-US" dirty="0" err="1" smtClean="0"/>
              <a:t>Voichoski</a:t>
            </a:r>
            <a:r>
              <a:rPr lang="en-US" dirty="0" smtClean="0"/>
              <a:t>, E., Lipson, S., &amp; </a:t>
            </a:r>
            <a:r>
              <a:rPr lang="en-US" dirty="0" err="1" smtClean="0"/>
              <a:t>Heinze</a:t>
            </a:r>
            <a:r>
              <a:rPr lang="en-US" dirty="0" smtClean="0"/>
              <a:t>, J. (2023) Exploring faculty burnout through 2022-2023 HMS faculty/staff survey. American </a:t>
            </a:r>
            <a:r>
              <a:rPr lang="en-US" dirty="0"/>
              <a:t>Psychological Association. </a:t>
            </a:r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www.apa.org/ed/precollege/psychology-teacher-network/introductory-psychology/faculty-burnout-survey</a:t>
            </a:r>
            <a:endParaRPr lang="en-US" dirty="0" smtClean="0"/>
          </a:p>
          <a:p>
            <a:r>
              <a:rPr lang="en-US" dirty="0"/>
              <a:t>Wiest, L. R. &amp; </a:t>
            </a:r>
            <a:r>
              <a:rPr lang="en-US" dirty="0" err="1"/>
              <a:t>Treacy</a:t>
            </a:r>
            <a:r>
              <a:rPr lang="en-US" dirty="0"/>
              <a:t>, A. C. (2019). Faculty Preparation to Work with College Students with Mental Health Issues. </a:t>
            </a:r>
            <a:r>
              <a:rPr lang="en-US" i="1" dirty="0"/>
              <a:t>Educational Research: Theory and Practice,    30</a:t>
            </a:r>
            <a:r>
              <a:rPr lang="en-US" dirty="0"/>
              <a:t>(1), 46-50.</a:t>
            </a:r>
            <a:br>
              <a:rPr lang="en-US" dirty="0"/>
            </a:b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560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Mental Health Needs in College Students on the Rise </a:t>
            </a:r>
            <a:r>
              <a:rPr lang="en-US" sz="2800" dirty="0" smtClean="0"/>
              <a:t>(Healthy Minds Study </a:t>
            </a:r>
            <a:r>
              <a:rPr lang="en-US" sz="2800" dirty="0" smtClean="0"/>
              <a:t>2022-23 </a:t>
            </a:r>
            <a:r>
              <a:rPr lang="en-US" sz="2800" dirty="0" smtClean="0"/>
              <a:t>Data Report)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Sample of 76,000 plus college students invited to complete various measures assessing various mental health issues/concerns, level of impairment, </a:t>
            </a:r>
            <a:r>
              <a:rPr lang="en-US" dirty="0" err="1" smtClean="0"/>
              <a:t>hx</a:t>
            </a:r>
            <a:r>
              <a:rPr lang="en-US" dirty="0" smtClean="0"/>
              <a:t> of mental health, lifestyle behaviors, and attitudes toward mental health. </a:t>
            </a:r>
          </a:p>
          <a:p>
            <a:r>
              <a:rPr lang="en-US" dirty="0" smtClean="0"/>
              <a:t>Large proportion of students’ responses to screeners indicated challenges with depression (41%), anxiety (36 %), Self-Injury (29 %), Suicidal Ideation (14 %), Eating Disorders (14 %)</a:t>
            </a:r>
          </a:p>
          <a:p>
            <a:r>
              <a:rPr lang="en-US" dirty="0" smtClean="0"/>
              <a:t>On clinically validated mental health screening instruments: 42% of student respondents reported S/I or </a:t>
            </a:r>
            <a:r>
              <a:rPr lang="en-US" dirty="0" err="1" smtClean="0"/>
              <a:t>sxs</a:t>
            </a:r>
            <a:r>
              <a:rPr lang="en-US" dirty="0" smtClean="0"/>
              <a:t> suggestive of dep., </a:t>
            </a:r>
            <a:r>
              <a:rPr lang="en-US" dirty="0" err="1" smtClean="0"/>
              <a:t>anx</a:t>
            </a:r>
            <a:r>
              <a:rPr lang="en-US" dirty="0" smtClean="0"/>
              <a:t>., ED, or NSSIBs if were seen by a clinician.</a:t>
            </a:r>
          </a:p>
          <a:p>
            <a:r>
              <a:rPr lang="en-US" dirty="0" smtClean="0"/>
              <a:t>Among students struggling w/ mental health problems, 45%are not receiving services/</a:t>
            </a:r>
            <a:r>
              <a:rPr lang="en-US" dirty="0" err="1" smtClean="0"/>
              <a:t>tx</a:t>
            </a:r>
            <a:endParaRPr lang="en-US" dirty="0" smtClean="0"/>
          </a:p>
          <a:p>
            <a:r>
              <a:rPr lang="en-US" dirty="0" smtClean="0"/>
              <a:t>77% of students reported that emotional or mental health difficulties negatively affected academic performance 1 or more days a week. </a:t>
            </a:r>
          </a:p>
          <a:p>
            <a:r>
              <a:rPr lang="en-US" dirty="0" smtClean="0"/>
              <a:t>Another Study showed more than 60 % of colleges students met criteria for at least 1 mental health disorder during the 2020-21 school year; 50 % increase from 2013 (</a:t>
            </a:r>
            <a:r>
              <a:rPr lang="en-US" u="sng" dirty="0">
                <a:hlinkClick r:id="rId2"/>
              </a:rPr>
              <a:t>Lipson, S. K., et al., </a:t>
            </a:r>
            <a:r>
              <a:rPr lang="en-US" i="1" u="sng" dirty="0">
                <a:hlinkClick r:id="rId2"/>
              </a:rPr>
              <a:t>Journal of Affective Disorders</a:t>
            </a:r>
            <a:r>
              <a:rPr lang="en-US" u="sng" dirty="0">
                <a:hlinkClick r:id="rId2"/>
              </a:rPr>
              <a:t>, Vol. 306, 2022</a:t>
            </a:r>
            <a:r>
              <a:rPr lang="en-US" dirty="0" smtClean="0"/>
              <a:t>)</a:t>
            </a:r>
          </a:p>
          <a:p>
            <a:r>
              <a:rPr lang="en-US" dirty="0" smtClean="0"/>
              <a:t>Studies show all races affected by mental health issues, but White students are much more likely than students of other race/ethnicities to seek services. May be related to lack of diversity among college counseling center staff; we need staff the more accurately reflect the ethnic/racial make up of student body.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374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dirty="0" smtClean="0"/>
              <a:t>Barriers to Seeking Mental Health Resources for Students: Top 3 Reasons</a:t>
            </a:r>
            <a:r>
              <a:rPr lang="en-US" sz="1300" dirty="0"/>
              <a:t> </a:t>
            </a:r>
            <a:r>
              <a:rPr lang="en-US" sz="1300" dirty="0" smtClean="0"/>
              <a:t>“ as cited in” </a:t>
            </a:r>
            <a:r>
              <a:rPr lang="en-US" sz="1300" dirty="0"/>
              <a:t>Wiest, L. R. &amp; </a:t>
            </a:r>
            <a:r>
              <a:rPr lang="en-US" sz="1300" dirty="0" err="1"/>
              <a:t>Treacy</a:t>
            </a:r>
            <a:r>
              <a:rPr lang="en-US" sz="1300" dirty="0"/>
              <a:t>, A. C. (2019). Faculty Preparation to Work with College Students </a:t>
            </a:r>
            <a:r>
              <a:rPr lang="en-US" sz="1300" dirty="0" smtClean="0"/>
              <a:t>with Mental </a:t>
            </a:r>
            <a:r>
              <a:rPr lang="en-US" sz="1300" dirty="0"/>
              <a:t>Health Issues. </a:t>
            </a:r>
            <a:r>
              <a:rPr lang="en-US" sz="1300" i="1" dirty="0"/>
              <a:t>Educational Research: Theory and Practice, </a:t>
            </a:r>
            <a:r>
              <a:rPr lang="en-US" sz="1300" i="1" dirty="0" smtClean="0"/>
              <a:t>   30</a:t>
            </a:r>
            <a:r>
              <a:rPr lang="en-US" sz="1300" dirty="0" smtClean="0"/>
              <a:t>(1</a:t>
            </a:r>
            <a:r>
              <a:rPr lang="en-US" sz="1300" dirty="0"/>
              <a:t>), 46-50.</a:t>
            </a:r>
            <a:r>
              <a:rPr lang="en-US" sz="1300" dirty="0" smtClean="0"/>
              <a:t/>
            </a:r>
            <a:br>
              <a:rPr lang="en-US" sz="1300" dirty="0" smtClean="0"/>
            </a:br>
            <a:endParaRPr lang="en-US" sz="1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Stigma</a:t>
            </a:r>
            <a:r>
              <a:rPr lang="en-US" dirty="0" smtClean="0"/>
              <a:t> (self and perceived stigma of others)- 41 % of respondents in Health Minds Study indicated a belief that other people would think less of them if they sought mental health services. </a:t>
            </a:r>
          </a:p>
          <a:p>
            <a:r>
              <a:rPr lang="en-US" b="1" dirty="0" smtClean="0"/>
              <a:t>Insufficient Mental Health Support- </a:t>
            </a:r>
            <a:r>
              <a:rPr lang="en-US" dirty="0" smtClean="0"/>
              <a:t>Increased demand for mental health services has impacted students’ ability to obtain timely help. </a:t>
            </a:r>
          </a:p>
          <a:p>
            <a:r>
              <a:rPr lang="en-US" b="1" dirty="0" smtClean="0"/>
              <a:t>Cost-</a:t>
            </a:r>
            <a:r>
              <a:rPr lang="en-US" dirty="0" smtClean="0"/>
              <a:t>Some students are without health insurance and don’t make enough money to cover basic needs in addition to rising tuition costs. </a:t>
            </a:r>
          </a:p>
          <a:p>
            <a:r>
              <a:rPr lang="en-US" b="1" dirty="0" smtClean="0"/>
              <a:t>Other Barriers Identified by students in other studies: </a:t>
            </a:r>
            <a:r>
              <a:rPr lang="en-US" dirty="0" smtClean="0"/>
              <a:t>Preference for dealing with MH problems on own, lack of time, skeptical about effectiveness of MH </a:t>
            </a:r>
            <a:r>
              <a:rPr lang="en-US" dirty="0" err="1" smtClean="0"/>
              <a:t>tx</a:t>
            </a:r>
            <a:r>
              <a:rPr lang="en-US" dirty="0" smtClean="0"/>
              <a:t>, problems will get better on their own. 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3869231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Role of Faculty in Supporting Student Mental Health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i="1" dirty="0" smtClean="0"/>
              <a:t>According to Health Minds Network Survey</a:t>
            </a:r>
            <a:r>
              <a:rPr lang="en-US" dirty="0" smtClean="0"/>
              <a:t>: 1685 faculty members at 12 different colleges/universities across country</a:t>
            </a:r>
          </a:p>
          <a:p>
            <a:r>
              <a:rPr lang="en-US" dirty="0" smtClean="0"/>
              <a:t>87% believed student mental health worsened during the pandemic,</a:t>
            </a:r>
          </a:p>
          <a:p>
            <a:r>
              <a:rPr lang="en-US" dirty="0" smtClean="0"/>
              <a:t>73% would welcome additional professional development on topic of student mental health, </a:t>
            </a:r>
          </a:p>
          <a:p>
            <a:r>
              <a:rPr lang="en-US" dirty="0" smtClean="0"/>
              <a:t>80% had 1 on1 conversations with students in the past 12 months. </a:t>
            </a:r>
          </a:p>
          <a:p>
            <a:r>
              <a:rPr lang="en-US" dirty="0" smtClean="0"/>
              <a:t>61%believed it should be mandatory that all faculty receive basis training in how to respond to students experiencing mental or emotional distress</a:t>
            </a:r>
          </a:p>
          <a:p>
            <a:pPr marL="0" indent="0">
              <a:buNone/>
            </a:pPr>
            <a:r>
              <a:rPr lang="en-US" i="1" dirty="0" smtClean="0"/>
              <a:t>Other considerations:</a:t>
            </a:r>
          </a:p>
          <a:p>
            <a:r>
              <a:rPr lang="en-US" dirty="0" smtClean="0"/>
              <a:t>Faculty in a unique position to observe students’ functioning (Gatekeeper)</a:t>
            </a:r>
          </a:p>
          <a:p>
            <a:r>
              <a:rPr lang="en-US" dirty="0" smtClean="0"/>
              <a:t>Students tend to seek support from other non-mental health professionals first, such as family, friends, clergy, professors/teachers, romantic partners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2247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Challenges Faced by Faculty in Supporting Students and Themselves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Feeling ill-equipped to help students with mental health issues</a:t>
            </a:r>
          </a:p>
          <a:p>
            <a:r>
              <a:rPr lang="en-US" dirty="0" smtClean="0"/>
              <a:t>Requires additional time to support student on top of an already demanding schedule</a:t>
            </a:r>
          </a:p>
          <a:p>
            <a:r>
              <a:rPr lang="en-US" dirty="0" smtClean="0"/>
              <a:t>Increasing expectations from University leaders and students to address mental health of students</a:t>
            </a:r>
          </a:p>
          <a:p>
            <a:r>
              <a:rPr lang="en-US" dirty="0" smtClean="0"/>
              <a:t>Lack of support for their own mental well being</a:t>
            </a:r>
          </a:p>
          <a:p>
            <a:r>
              <a:rPr lang="en-US" dirty="0" smtClean="0"/>
              <a:t>Feeling of responsibility to help students</a:t>
            </a:r>
            <a:endParaRPr lang="en-US" dirty="0"/>
          </a:p>
          <a:p>
            <a:r>
              <a:rPr lang="en-US" dirty="0" smtClean="0"/>
              <a:t>Surveys indicate a large number of </a:t>
            </a:r>
            <a:r>
              <a:rPr lang="en-US" dirty="0" err="1" smtClean="0"/>
              <a:t>Latinx</a:t>
            </a:r>
            <a:r>
              <a:rPr lang="en-US" dirty="0" smtClean="0"/>
              <a:t>/Black faculty believe their institutions are “hostile” or “somewhat hostile” toward students of color-</a:t>
            </a:r>
          </a:p>
          <a:p>
            <a:r>
              <a:rPr lang="en-US" dirty="0" smtClean="0"/>
              <a:t>Surveys of faculty also revealed that many believe supporting students mental health has taken a toll on their own. </a:t>
            </a:r>
          </a:p>
        </p:txBody>
      </p:sp>
    </p:spTree>
    <p:extLst>
      <p:ext uri="{BB962C8B-B14F-4D97-AF65-F5344CB8AC3E}">
        <p14:creationId xmlns:p14="http://schemas.microsoft.com/office/powerpoint/2010/main" val="1599261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So How Can Faculty Support Both Students and Themselves?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smtClean="0"/>
              <a:t>What have you found works? </a:t>
            </a:r>
          </a:p>
          <a:p>
            <a:endParaRPr lang="en-US" sz="4400" dirty="0" smtClean="0"/>
          </a:p>
          <a:p>
            <a:pPr marL="0" indent="0">
              <a:buNone/>
            </a:pPr>
            <a:r>
              <a:rPr lang="en-US" sz="4400" dirty="0" smtClean="0"/>
              <a:t>What have your learned about what doesn’t work? 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78835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Ways to Support Students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Be flexible about deadlines as appropriate/needed when students communicate with you about personal challenges impacting academics</a:t>
            </a:r>
          </a:p>
          <a:p>
            <a:r>
              <a:rPr lang="en-US" dirty="0" smtClean="0"/>
              <a:t>Include a statement on mental health in course syllabus: helps set the expectation/normalize the need to seek help and highlights link between mental health and academic performance.</a:t>
            </a:r>
          </a:p>
          <a:p>
            <a:r>
              <a:rPr lang="en-US" dirty="0" smtClean="0"/>
              <a:t>Offer mental health days: Build into course requirements </a:t>
            </a:r>
          </a:p>
          <a:p>
            <a:r>
              <a:rPr lang="en-US" dirty="0" smtClean="0"/>
              <a:t>Provide information to students about resources on campus and in the community; consider having various student wellbeing offices present info. about services during a class.</a:t>
            </a:r>
          </a:p>
          <a:p>
            <a:r>
              <a:rPr lang="en-US" dirty="0" smtClean="0"/>
              <a:t>Be open about your own efforts to care for yourself/cope with challenges-students need role models to learn ways to cope/view help seeking as strength</a:t>
            </a:r>
          </a:p>
          <a:p>
            <a:r>
              <a:rPr lang="en-US" dirty="0" smtClean="0"/>
              <a:t>Establish class conditions and norms that are conducive to self-care and promoting help seeking- See above (due dates, MH days, flexible deadlines)</a:t>
            </a:r>
            <a:endParaRPr lang="en-US" dirty="0"/>
          </a:p>
          <a:p>
            <a:r>
              <a:rPr lang="en-US" dirty="0" smtClean="0"/>
              <a:t>Know common signs of student distress and connect help connect students to appropriate resources/services. </a:t>
            </a:r>
          </a:p>
          <a:p>
            <a:r>
              <a:rPr lang="en-US" dirty="0" smtClean="0"/>
              <a:t>Be willing to talk openly with students about any concerns you may have about them. 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8776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 dirty="0" smtClean="0"/>
              <a:t>Common Indicators of Distress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Student appears or often conveys they are overwhelmed</a:t>
            </a:r>
          </a:p>
          <a:p>
            <a:r>
              <a:rPr lang="en-US" dirty="0" smtClean="0"/>
              <a:t>Significant change in academic performance/behavior: missing classes, not completing work, declining grades</a:t>
            </a:r>
          </a:p>
          <a:p>
            <a:r>
              <a:rPr lang="en-US" dirty="0" smtClean="0"/>
              <a:t>Physical changes: hygiene, fatigue, dramatic </a:t>
            </a:r>
            <a:r>
              <a:rPr lang="en-US" dirty="0"/>
              <a:t>weight </a:t>
            </a:r>
            <a:r>
              <a:rPr lang="en-US" dirty="0" smtClean="0"/>
              <a:t>loss/gain</a:t>
            </a:r>
          </a:p>
          <a:p>
            <a:r>
              <a:rPr lang="en-US" dirty="0" smtClean="0"/>
              <a:t>Behavior that is unusual or not characteristic of the student</a:t>
            </a:r>
          </a:p>
          <a:p>
            <a:r>
              <a:rPr lang="en-US" dirty="0" smtClean="0"/>
              <a:t>Intense emotional reactions</a:t>
            </a:r>
          </a:p>
          <a:p>
            <a:r>
              <a:rPr lang="en-US" dirty="0" smtClean="0"/>
              <a:t>Requesting/needing an inordinate amount of support</a:t>
            </a:r>
          </a:p>
          <a:p>
            <a:r>
              <a:rPr lang="en-US" dirty="0" smtClean="0"/>
              <a:t>Agitation/Anger outbursts</a:t>
            </a:r>
          </a:p>
          <a:p>
            <a:r>
              <a:rPr lang="en-US" dirty="0" smtClean="0"/>
              <a:t>Disjointed thoughts-Not clearly connected</a:t>
            </a:r>
          </a:p>
          <a:p>
            <a:r>
              <a:rPr lang="en-US" dirty="0" smtClean="0"/>
              <a:t>Rapid/Slowed speech</a:t>
            </a:r>
          </a:p>
          <a:p>
            <a:r>
              <a:rPr lang="en-US" dirty="0" smtClean="0"/>
              <a:t>Tearfulness</a:t>
            </a:r>
          </a:p>
          <a:p>
            <a:r>
              <a:rPr lang="en-US" dirty="0" smtClean="0"/>
              <a:t>Communicating threatening statement about self/others</a:t>
            </a:r>
          </a:p>
          <a:p>
            <a:r>
              <a:rPr lang="en-US" dirty="0" smtClean="0"/>
              <a:t>Other faculty/staff/students expressing concerns/complaints</a:t>
            </a:r>
          </a:p>
          <a:p>
            <a:r>
              <a:rPr lang="en-US" dirty="0" smtClean="0"/>
              <a:t>Withdrawal</a:t>
            </a:r>
          </a:p>
          <a:p>
            <a:r>
              <a:rPr lang="en-US" dirty="0" smtClean="0"/>
              <a:t>Dramatic Mood changes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14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Talk To Students of Concern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Talk: </a:t>
            </a:r>
            <a:r>
              <a:rPr lang="en-US" dirty="0" smtClean="0"/>
              <a:t>to student in private when you both have time so not rushed. </a:t>
            </a:r>
          </a:p>
          <a:p>
            <a:r>
              <a:rPr lang="en-US" b="1" dirty="0" smtClean="0"/>
              <a:t>Listen: </a:t>
            </a:r>
            <a:r>
              <a:rPr lang="en-US" dirty="0" smtClean="0"/>
              <a:t>with sensitivity, validation, empathy, and in a nonthreatening way. Discuss your observations in behavioral/nonjudgmental terms. “I’ve noticed you’ve missed class a lot lately and I am concerned.” </a:t>
            </a:r>
          </a:p>
          <a:p>
            <a:r>
              <a:rPr lang="en-US" b="1" dirty="0" smtClean="0"/>
              <a:t>Communicate: </a:t>
            </a:r>
            <a:r>
              <a:rPr lang="en-US" dirty="0" smtClean="0"/>
              <a:t>understanding by repeating back in your own words what student has said. Include both feelings and content</a:t>
            </a:r>
          </a:p>
          <a:p>
            <a:r>
              <a:rPr lang="en-US" b="1" dirty="0" smtClean="0"/>
              <a:t>Give Hope: </a:t>
            </a:r>
            <a:r>
              <a:rPr lang="en-US" dirty="0" smtClean="0"/>
              <a:t>assure student that help is available. Help student ID options for action and explore possible consequences.</a:t>
            </a:r>
          </a:p>
          <a:p>
            <a:r>
              <a:rPr lang="en-US" b="1" dirty="0" smtClean="0"/>
              <a:t>Maintain: </a:t>
            </a:r>
            <a:r>
              <a:rPr lang="en-US" dirty="0" smtClean="0"/>
              <a:t>clear and consistent boundaries/expectations. Be direct/honest with student about your ability to help. </a:t>
            </a:r>
          </a:p>
          <a:p>
            <a:r>
              <a:rPr lang="en-US" b="1" dirty="0" smtClean="0"/>
              <a:t>Refer: </a:t>
            </a:r>
            <a:r>
              <a:rPr lang="en-US" dirty="0" smtClean="0"/>
              <a:t>when problem is more serious than you feel comfortable handling or other expertise/support is needed beyond what you can provide.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39335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600</TotalTime>
  <Words>1736</Words>
  <Application>Microsoft Office PowerPoint</Application>
  <PresentationFormat>Widescreen</PresentationFormat>
  <Paragraphs>117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Century Gothic</vt:lpstr>
      <vt:lpstr>Wingdings 3</vt:lpstr>
      <vt:lpstr>Wisp</vt:lpstr>
      <vt:lpstr>Supporting Students and Ourselves: What Makes This Hard and How Do We Do It? </vt:lpstr>
      <vt:lpstr>Mental Health Needs in College Students on the Rise (Healthy Minds Study 2022-23 Data Report)</vt:lpstr>
      <vt:lpstr>Barriers to Seeking Mental Health Resources for Students: Top 3 Reasons “ as cited in” Wiest, L. R. &amp; Treacy, A. C. (2019). Faculty Preparation to Work with College Students with Mental Health Issues. Educational Research: Theory and Practice,    30(1), 46-50. </vt:lpstr>
      <vt:lpstr>Role of Faculty in Supporting Student Mental Health </vt:lpstr>
      <vt:lpstr>Challenges Faced by Faculty in Supporting Students and Themselves</vt:lpstr>
      <vt:lpstr>So How Can Faculty Support Both Students and Themselves? </vt:lpstr>
      <vt:lpstr>Ways to Support Students</vt:lpstr>
      <vt:lpstr>Common Indicators of Distress</vt:lpstr>
      <vt:lpstr>How to Talk To Students of Concern</vt:lpstr>
      <vt:lpstr>Referral to CAPS and What to Expect </vt:lpstr>
      <vt:lpstr>A Little about KSU CAPS </vt:lpstr>
      <vt:lpstr>Campus Resources</vt:lpstr>
      <vt:lpstr>Resource Wheel </vt:lpstr>
      <vt:lpstr>What About You? </vt:lpstr>
      <vt:lpstr>Ways to Care for/Support You</vt:lpstr>
      <vt:lpstr>References</vt:lpstr>
    </vt:vector>
  </TitlesOfParts>
  <Company>Kansas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Supporting Students and Ourselves: What Makes This Hard and How Do We Do It?</dc:title>
  <dc:creator>Ryan Staley</dc:creator>
  <cp:lastModifiedBy>Ryan Staley</cp:lastModifiedBy>
  <cp:revision>38</cp:revision>
  <dcterms:created xsi:type="dcterms:W3CDTF">2023-12-05T15:12:17Z</dcterms:created>
  <dcterms:modified xsi:type="dcterms:W3CDTF">2023-12-06T19:05:42Z</dcterms:modified>
</cp:coreProperties>
</file>