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4"/>
  </p:notesMasterIdLst>
  <p:sldIdLst>
    <p:sldId id="273" r:id="rId5"/>
    <p:sldId id="337" r:id="rId6"/>
    <p:sldId id="340" r:id="rId7"/>
    <p:sldId id="287" r:id="rId8"/>
    <p:sldId id="320" r:id="rId9"/>
    <p:sldId id="319" r:id="rId10"/>
    <p:sldId id="312" r:id="rId11"/>
    <p:sldId id="309" r:id="rId12"/>
    <p:sldId id="261" r:id="rId13"/>
    <p:sldId id="302" r:id="rId14"/>
    <p:sldId id="304" r:id="rId15"/>
    <p:sldId id="316" r:id="rId16"/>
    <p:sldId id="321" r:id="rId17"/>
    <p:sldId id="262" r:id="rId18"/>
    <p:sldId id="263" r:id="rId19"/>
    <p:sldId id="264" r:id="rId20"/>
    <p:sldId id="330" r:id="rId21"/>
    <p:sldId id="310" r:id="rId22"/>
    <p:sldId id="314" r:id="rId23"/>
    <p:sldId id="311" r:id="rId24"/>
    <p:sldId id="315" r:id="rId25"/>
    <p:sldId id="331" r:id="rId26"/>
    <p:sldId id="332" r:id="rId27"/>
    <p:sldId id="333" r:id="rId28"/>
    <p:sldId id="334" r:id="rId29"/>
    <p:sldId id="335" r:id="rId30"/>
    <p:sldId id="336" r:id="rId31"/>
    <p:sldId id="318" r:id="rId32"/>
    <p:sldId id="274" r:id="rId33"/>
    <p:sldId id="292" r:id="rId34"/>
    <p:sldId id="294" r:id="rId35"/>
    <p:sldId id="295" r:id="rId36"/>
    <p:sldId id="296" r:id="rId37"/>
    <p:sldId id="297" r:id="rId38"/>
    <p:sldId id="303" r:id="rId39"/>
    <p:sldId id="298" r:id="rId40"/>
    <p:sldId id="339" r:id="rId41"/>
    <p:sldId id="341" r:id="rId42"/>
    <p:sldId id="270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s Mendez" initials="MM" lastIdx="1" clrIdx="0">
    <p:extLst>
      <p:ext uri="{19B8F6BF-5375-455C-9EA6-DF929625EA0E}">
        <p15:presenceInfo xmlns:p15="http://schemas.microsoft.com/office/powerpoint/2012/main" userId="77f5137a7e0f291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1D33F9-51FE-0ADC-CD5F-E1BA95C0EF71}" v="17" dt="2024-11-18T22:37:52.738"/>
    <p1510:client id="{B2E8F990-CF2A-DDFA-E940-FD249D3D3788}" v="95" dt="2024-11-20T20:28:47.720"/>
    <p1510:client id="{E6073B4F-E55B-26D6-8B8A-6BEBB3A84D48}" v="1" dt="2024-11-20T17:16:52.7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9.xml" Id="rId13" /><Relationship Type="http://schemas.openxmlformats.org/officeDocument/2006/relationships/slide" Target="slides/slide14.xml" Id="rId18" /><Relationship Type="http://schemas.openxmlformats.org/officeDocument/2006/relationships/slide" Target="slides/slide22.xml" Id="rId26" /><Relationship Type="http://schemas.openxmlformats.org/officeDocument/2006/relationships/slide" Target="slides/slide35.xml" Id="rId39" /><Relationship Type="http://schemas.openxmlformats.org/officeDocument/2006/relationships/slide" Target="slides/slide17.xml" Id="rId21" /><Relationship Type="http://schemas.openxmlformats.org/officeDocument/2006/relationships/slide" Target="slides/slide30.xml" Id="rId34" /><Relationship Type="http://schemas.openxmlformats.org/officeDocument/2006/relationships/slide" Target="slides/slide38.xml" Id="rId42" /><Relationship Type="http://schemas.openxmlformats.org/officeDocument/2006/relationships/viewProps" Target="viewProps.xml" Id="rId47" /><Relationship Type="http://schemas.openxmlformats.org/officeDocument/2006/relationships/slide" Target="slides/slide3.xml" Id="rId7" /><Relationship Type="http://schemas.openxmlformats.org/officeDocument/2006/relationships/customXml" Target="../customXml/item2.xml" Id="rId2" /><Relationship Type="http://schemas.openxmlformats.org/officeDocument/2006/relationships/slide" Target="slides/slide12.xml" Id="rId16" /><Relationship Type="http://schemas.openxmlformats.org/officeDocument/2006/relationships/slide" Target="slides/slide25.xml" Id="rId29" /><Relationship Type="http://schemas.openxmlformats.org/officeDocument/2006/relationships/slide" Target="slides/slide7.xml" Id="rId11" /><Relationship Type="http://schemas.openxmlformats.org/officeDocument/2006/relationships/slide" Target="slides/slide20.xml" Id="rId24" /><Relationship Type="http://schemas.openxmlformats.org/officeDocument/2006/relationships/slide" Target="slides/slide28.xml" Id="rId32" /><Relationship Type="http://schemas.openxmlformats.org/officeDocument/2006/relationships/slide" Target="slides/slide33.xml" Id="rId37" /><Relationship Type="http://schemas.openxmlformats.org/officeDocument/2006/relationships/slide" Target="slides/slide36.xml" Id="rId40" /><Relationship Type="http://schemas.openxmlformats.org/officeDocument/2006/relationships/commentAuthors" Target="commentAuthors.xml" Id="rId45" /><Relationship Type="http://schemas.openxmlformats.org/officeDocument/2006/relationships/slide" Target="slides/slide1.xml" Id="rId5" /><Relationship Type="http://schemas.openxmlformats.org/officeDocument/2006/relationships/slide" Target="slides/slide11.xml" Id="rId15" /><Relationship Type="http://schemas.openxmlformats.org/officeDocument/2006/relationships/slide" Target="slides/slide19.xml" Id="rId23" /><Relationship Type="http://schemas.openxmlformats.org/officeDocument/2006/relationships/slide" Target="slides/slide24.xml" Id="rId28" /><Relationship Type="http://schemas.openxmlformats.org/officeDocument/2006/relationships/slide" Target="slides/slide32.xml" Id="rId36" /><Relationship Type="http://schemas.openxmlformats.org/officeDocument/2006/relationships/tableStyles" Target="tableStyles.xml" Id="rId49" /><Relationship Type="http://schemas.openxmlformats.org/officeDocument/2006/relationships/slide" Target="slides/slide6.xml" Id="rId10" /><Relationship Type="http://schemas.openxmlformats.org/officeDocument/2006/relationships/slide" Target="slides/slide15.xml" Id="rId19" /><Relationship Type="http://schemas.openxmlformats.org/officeDocument/2006/relationships/slide" Target="slides/slide27.xml" Id="rId31" /><Relationship Type="http://schemas.openxmlformats.org/officeDocument/2006/relationships/notesMaster" Target="notesMasters/notesMaster1.xml" Id="rId44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10.xml" Id="rId14" /><Relationship Type="http://schemas.openxmlformats.org/officeDocument/2006/relationships/slide" Target="slides/slide18.xml" Id="rId22" /><Relationship Type="http://schemas.openxmlformats.org/officeDocument/2006/relationships/slide" Target="slides/slide23.xml" Id="rId27" /><Relationship Type="http://schemas.openxmlformats.org/officeDocument/2006/relationships/slide" Target="slides/slide26.xml" Id="rId30" /><Relationship Type="http://schemas.openxmlformats.org/officeDocument/2006/relationships/slide" Target="slides/slide31.xml" Id="rId35" /><Relationship Type="http://schemas.openxmlformats.org/officeDocument/2006/relationships/slide" Target="slides/slide39.xml" Id="rId43" /><Relationship Type="http://schemas.openxmlformats.org/officeDocument/2006/relationships/theme" Target="theme/theme1.xml" Id="rId48" /><Relationship Type="http://schemas.openxmlformats.org/officeDocument/2006/relationships/slide" Target="slides/slide4.xml" Id="rId8" /><Relationship Type="http://schemas.microsoft.com/office/2015/10/relationships/revisionInfo" Target="revisionInfo.xml" Id="rId51" /><Relationship Type="http://schemas.openxmlformats.org/officeDocument/2006/relationships/customXml" Target="../customXml/item3.xml" Id="rId3" /><Relationship Type="http://schemas.openxmlformats.org/officeDocument/2006/relationships/slide" Target="slides/slide8.xml" Id="rId12" /><Relationship Type="http://schemas.openxmlformats.org/officeDocument/2006/relationships/slide" Target="slides/slide13.xml" Id="rId17" /><Relationship Type="http://schemas.openxmlformats.org/officeDocument/2006/relationships/slide" Target="slides/slide21.xml" Id="rId25" /><Relationship Type="http://schemas.openxmlformats.org/officeDocument/2006/relationships/slide" Target="slides/slide29.xml" Id="rId33" /><Relationship Type="http://schemas.openxmlformats.org/officeDocument/2006/relationships/slide" Target="slides/slide34.xml" Id="rId38" /><Relationship Type="http://schemas.openxmlformats.org/officeDocument/2006/relationships/presProps" Target="presProps.xml" Id="rId46" /><Relationship Type="http://schemas.openxmlformats.org/officeDocument/2006/relationships/slide" Target="slides/slide16.xml" Id="rId20" /><Relationship Type="http://schemas.openxmlformats.org/officeDocument/2006/relationships/slide" Target="slides/slide37.xml" Id="rId41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3E55D-EC84-0143-8172-058DBB810793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DEC32-2991-BD41-B433-CAC8356B1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82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EC32-2991-BD41-B433-CAC8356B1F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00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Karan-</a:t>
            </a:r>
            <a:r>
              <a:rPr lang="en-US" baseline="0"/>
              <a:t> Slides 22-26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7DEC32-2991-BD41-B433-CAC8356B1F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191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Marcos- 28 - 30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EC32-2991-BD41-B433-CAC8356B1FE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43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Karan</a:t>
            </a:r>
            <a:r>
              <a:rPr lang="en-US" baseline="0"/>
              <a:t> 31-34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EC32-2991-BD41-B433-CAC8356B1FE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56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Marcos-</a:t>
            </a:r>
            <a:r>
              <a:rPr lang="en-US" baseline="0"/>
              <a:t> 35-38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EC32-2991-BD41-B433-CAC8356B1FE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62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EC32-2991-BD41-B433-CAC8356B1FE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39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Marcos Slides 5-8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EC32-2991-BD41-B433-CAC8356B1F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42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chrome-extension://efaidnbmnnnibpcajpcglclefindmkaj/https://www.apa.org/ed/precollege/topss/lessons/activities/critical-thinking-exercise-distress-eustress.pdf </a:t>
            </a:r>
          </a:p>
          <a:p>
            <a:endParaRPr lang="en-US">
              <a:cs typeface="Calibri"/>
            </a:endParaRPr>
          </a:p>
          <a:p>
            <a:endParaRPr lang="en-US" u="sng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DEC32-2991-BD41-B433-CAC8356B1F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64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Karan-</a:t>
            </a:r>
            <a:r>
              <a:rPr lang="en-US" sz="1200" b="0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Slides 9 - 15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"America's culture of hyperachievement" and "the pressure to be effortlessly perfect</a:t>
            </a:r>
            <a:r>
              <a:rPr lang="en-US"/>
              <a:t>."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EC32-2991-BD41-B433-CAC8356B1F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31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EC32-2991-BD41-B433-CAC8356B1F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04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DEC32-2991-BD41-B433-CAC8356B1F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52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Stress can be experiences in many ways.</a:t>
            </a:r>
            <a:r>
              <a:rPr lang="en-US" baseline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EC32-2991-BD41-B433-CAC8356B1F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33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EC32-2991-BD41-B433-CAC8356B1F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88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Marcos – Slides 16 - 21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EC32-2991-BD41-B433-CAC8356B1F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47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9FB9-098A-CC4C-BB3D-38C15150202E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ADEA5-13B6-F74C-82F3-C2F27525F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71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9FB9-098A-CC4C-BB3D-38C15150202E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ADEA5-13B6-F74C-82F3-C2F27525F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48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9FB9-098A-CC4C-BB3D-38C15150202E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ADEA5-13B6-F74C-82F3-C2F27525F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39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9FB9-098A-CC4C-BB3D-38C15150202E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ADEA5-13B6-F74C-82F3-C2F27525F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7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9FB9-098A-CC4C-BB3D-38C15150202E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ADEA5-13B6-F74C-82F3-C2F27525F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05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9FB9-098A-CC4C-BB3D-38C15150202E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ADEA5-13B6-F74C-82F3-C2F27525F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67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9FB9-098A-CC4C-BB3D-38C15150202E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ADEA5-13B6-F74C-82F3-C2F27525F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6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9FB9-098A-CC4C-BB3D-38C15150202E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ADEA5-13B6-F74C-82F3-C2F27525F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83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9FB9-098A-CC4C-BB3D-38C15150202E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ADEA5-13B6-F74C-82F3-C2F27525F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9FB9-098A-CC4C-BB3D-38C15150202E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ADEA5-13B6-F74C-82F3-C2F27525F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00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9FB9-098A-CC4C-BB3D-38C15150202E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ADEA5-13B6-F74C-82F3-C2F27525F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17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69FB9-098A-CC4C-BB3D-38C15150202E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ADEA5-13B6-F74C-82F3-C2F27525F03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PTemplate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4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-state.edu/lafene/well-being/mfcsw/wellcat_for_life/" TargetMode="External"/><Relationship Id="rId2" Type="http://schemas.openxmlformats.org/officeDocument/2006/relationships/hyperlink" Target="https://self-compassion.org/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be.com/watch?v=u0OBgihk2f8&amp;si=t4Tfwpbfbouc5yc_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-state.edu/counseling/services/therapy/workshops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-state.edu/counseling/services/therapy/group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lus.com/en/my-telus-app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ositivepsychology.com/" TargetMode="External"/><Relationship Id="rId4" Type="http://schemas.openxmlformats.org/officeDocument/2006/relationships/hyperlink" Target="https://self-compassion.org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k-state.edu/counseling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sehp.healthbenefitsprogram.ks.gov/benefits/eap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sehp.healthbenefitsprogram.ks.gov/benefits/eap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ress.org/what-is-stres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Marcos Mendez, PhD. LCMFT</a:t>
            </a:r>
          </a:p>
          <a:p>
            <a:r>
              <a:rPr lang="en-US" sz="2400" dirty="0">
                <a:solidFill>
                  <a:schemeClr val="tx1"/>
                </a:solidFill>
                <a:ea typeface="Calibri"/>
                <a:cs typeface="Calibri"/>
              </a:rPr>
              <a:t>Karan Bhatia, MS. LPC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11/20/2024</a:t>
            </a:r>
            <a:endParaRPr lang="en-US" sz="2400" dirty="0">
              <a:solidFill>
                <a:schemeClr val="tx1"/>
              </a:solidFill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407" t="31893" r="32546" b="47366"/>
          <a:stretch/>
        </p:blipFill>
        <p:spPr>
          <a:xfrm>
            <a:off x="5446206" y="5562401"/>
            <a:ext cx="3599377" cy="11982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8896" y="255917"/>
            <a:ext cx="8367025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dirty="0">
                <a:solidFill>
                  <a:schemeClr val="accent4">
                    <a:lumMod val="75000"/>
                  </a:schemeClr>
                </a:solidFill>
              </a:rPr>
              <a:t>Mental Health Awareness and Stress Managment</a:t>
            </a:r>
          </a:p>
        </p:txBody>
      </p:sp>
    </p:spTree>
    <p:extLst>
      <p:ext uri="{BB962C8B-B14F-4D97-AF65-F5344CB8AC3E}">
        <p14:creationId xmlns:p14="http://schemas.microsoft.com/office/powerpoint/2010/main" val="1338649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420" y="274638"/>
            <a:ext cx="7949380" cy="1143000"/>
          </a:xfrm>
        </p:spPr>
        <p:txBody>
          <a:bodyPr>
            <a:normAutofit fontScale="90000"/>
          </a:bodyPr>
          <a:lstStyle/>
          <a:p>
            <a:r>
              <a:rPr lang="en-US"/>
              <a:t>Additional Sources of Stress for International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7420" y="1659193"/>
            <a:ext cx="4038600" cy="45259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cs typeface="Calibri"/>
              </a:rPr>
              <a:t>Language Barriers</a:t>
            </a:r>
            <a:endParaRPr lang="en-US"/>
          </a:p>
          <a:p>
            <a:r>
              <a:rPr lang="en-US"/>
              <a:t>Cultural Shock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/>
              <a:t>Initial euphoria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/>
              <a:t>Culture Shock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/>
              <a:t>Adaptation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/>
              <a:t>Adaptation and Mastery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Reverse Cultural Shock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Lack of social support</a:t>
            </a:r>
            <a:endParaRPr lang="en-US"/>
          </a:p>
          <a:p>
            <a:endParaRPr lang="en-US"/>
          </a:p>
          <a:p>
            <a:pPr marL="0" indent="0">
              <a:buNone/>
            </a:pPr>
            <a:r>
              <a:rPr lang="en-US"/>
              <a:t>         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6831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2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Sociocultural Factors  </a:t>
            </a:r>
            <a:endParaRPr lang="en-US"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922" y="1705198"/>
            <a:ext cx="8229600" cy="452596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3500">
                <a:cs typeface="Calibri"/>
              </a:rPr>
              <a:t>Some identities are more likely to experience higher risk for distress and symptoms of depression and anxie</a:t>
            </a:r>
            <a:r>
              <a:rPr lang="en-US" sz="3000">
                <a:cs typeface="Calibri"/>
              </a:rPr>
              <a:t>ty</a:t>
            </a:r>
            <a:endParaRPr lang="en-US" sz="3000"/>
          </a:p>
          <a:p>
            <a:pPr lvl="1">
              <a:buFont typeface="Courier New"/>
              <a:buChar char="o"/>
            </a:pPr>
            <a:r>
              <a:rPr lang="en-US" sz="3000"/>
              <a:t>Low-income students</a:t>
            </a:r>
            <a:endParaRPr lang="en-US" sz="3000">
              <a:cs typeface="Calibri"/>
            </a:endParaRPr>
          </a:p>
          <a:p>
            <a:pPr lvl="1">
              <a:buFont typeface="Courier New"/>
              <a:buChar char="o"/>
            </a:pPr>
            <a:r>
              <a:rPr lang="en-US" sz="3000"/>
              <a:t>Students of color</a:t>
            </a:r>
            <a:endParaRPr lang="en-US" sz="3000">
              <a:cs typeface="Calibri"/>
            </a:endParaRPr>
          </a:p>
          <a:p>
            <a:pPr lvl="1">
              <a:buFont typeface="Courier New"/>
              <a:buChar char="o"/>
            </a:pPr>
            <a:r>
              <a:rPr lang="en-US" sz="3000"/>
              <a:t>Female students</a:t>
            </a:r>
            <a:endParaRPr lang="en-US" sz="3000">
              <a:cs typeface="Calibri"/>
            </a:endParaRPr>
          </a:p>
          <a:p>
            <a:pPr lvl="1">
              <a:buFont typeface="Courier New"/>
              <a:buChar char="o"/>
            </a:pPr>
            <a:r>
              <a:rPr lang="en-US" sz="3000"/>
              <a:t>Students who identify as LGBTQ</a:t>
            </a:r>
            <a:endParaRPr lang="en-US" sz="3000">
              <a:cs typeface="Calibri"/>
            </a:endParaRPr>
          </a:p>
          <a:p>
            <a:pPr lvl="1">
              <a:buFont typeface="Courier New"/>
              <a:buChar char="o"/>
            </a:pPr>
            <a:r>
              <a:rPr lang="en-US" sz="3000"/>
              <a:t>Students who are caregivers for children or other adults</a:t>
            </a:r>
            <a:r>
              <a:rPr lang="en-US"/>
              <a:t>								</a:t>
            </a:r>
            <a:r>
              <a:rPr lang="en-US" sz="2000"/>
              <a:t>                   Mayo Clinic, July 2022</a:t>
            </a:r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6931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CC387-0317-B96E-FB57-602A14BF6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1" y="297160"/>
            <a:ext cx="8229600" cy="1143000"/>
          </a:xfrm>
        </p:spPr>
        <p:txBody>
          <a:bodyPr/>
          <a:lstStyle/>
          <a:p>
            <a:r>
              <a:rPr lang="en-US">
                <a:ea typeface="Calibri"/>
                <a:cs typeface="Calibri"/>
              </a:rPr>
              <a:t>Awareness of Stressors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2A822-1F51-19F0-D1A0-48F1DC5A1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1" y="1600200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How do you know you are being impacted by distress?</a:t>
            </a:r>
          </a:p>
          <a:p>
            <a:r>
              <a:rPr lang="en-US">
                <a:ea typeface="Calibri"/>
                <a:cs typeface="Calibri"/>
              </a:rPr>
              <a:t>How does distress impact...</a:t>
            </a:r>
          </a:p>
          <a:p>
            <a:pPr lvl="1">
              <a:buFont typeface="Courier New"/>
              <a:buChar char="o"/>
            </a:pPr>
            <a:r>
              <a:rPr lang="en-US">
                <a:ea typeface="Calibri"/>
                <a:cs typeface="Calibri"/>
              </a:rPr>
              <a:t>Your thoughts?</a:t>
            </a:r>
          </a:p>
          <a:p>
            <a:pPr lvl="1">
              <a:buFont typeface="Courier New"/>
              <a:buChar char="o"/>
            </a:pPr>
            <a:r>
              <a:rPr lang="en-US">
                <a:ea typeface="Calibri"/>
                <a:cs typeface="Calibri"/>
              </a:rPr>
              <a:t>Your body?</a:t>
            </a:r>
          </a:p>
          <a:p>
            <a:pPr lvl="1">
              <a:buFont typeface="Courier New"/>
              <a:buChar char="o"/>
            </a:pPr>
            <a:r>
              <a:rPr lang="en-US">
                <a:ea typeface="Calibri"/>
                <a:cs typeface="Calibri"/>
              </a:rPr>
              <a:t>Your feelings/emotions?</a:t>
            </a:r>
          </a:p>
          <a:p>
            <a:pPr lvl="1">
              <a:buFont typeface="Courier New"/>
              <a:buChar char="o"/>
            </a:pPr>
            <a:r>
              <a:rPr lang="en-US">
                <a:ea typeface="Calibri"/>
                <a:cs typeface="Calibri"/>
              </a:rPr>
              <a:t>Your actions/behaviors?</a:t>
            </a:r>
          </a:p>
        </p:txBody>
      </p:sp>
    </p:spTree>
    <p:extLst>
      <p:ext uri="{BB962C8B-B14F-4D97-AF65-F5344CB8AC3E}">
        <p14:creationId xmlns:p14="http://schemas.microsoft.com/office/powerpoint/2010/main" val="2288660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4EB3DEB-5D2C-257E-9226-6BD7824DA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0611" y="935332"/>
            <a:ext cx="3380109" cy="4499322"/>
          </a:xfrm>
        </p:spPr>
        <p:txBody>
          <a:bodyPr>
            <a:normAutofit/>
          </a:bodyPr>
          <a:lstStyle/>
          <a:p>
            <a:r>
              <a:rPr lang="en-US">
                <a:ea typeface="Calibri"/>
                <a:cs typeface="Calibri"/>
              </a:rPr>
              <a:t>Distress affects your body and mind!</a:t>
            </a:r>
            <a:endParaRPr lang="en-US"/>
          </a:p>
        </p:txBody>
      </p:sp>
      <p:pic>
        <p:nvPicPr>
          <p:cNvPr id="7" name="Content Placeholder 6" descr="A diagram of a person&amp;#39;s body&#10;&#10;Description automatically generated">
            <a:extLst>
              <a:ext uri="{FF2B5EF4-FFF2-40B4-BE49-F238E27FC236}">
                <a16:creationId xmlns:a16="http://schemas.microsoft.com/office/drawing/2014/main" id="{3EFC0711-11A5-83E5-622C-54C500312EA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3547" y="1322"/>
            <a:ext cx="4567292" cy="6851604"/>
          </a:xfrm>
        </p:spPr>
      </p:pic>
    </p:spTree>
    <p:extLst>
      <p:ext uri="{BB962C8B-B14F-4D97-AF65-F5344CB8AC3E}">
        <p14:creationId xmlns:p14="http://schemas.microsoft.com/office/powerpoint/2010/main" val="3124514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Symptoms of Distress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9068" y="1600200"/>
            <a:ext cx="7857732" cy="452596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/>
              <a:t>Cognitive indicators (thoughts) </a:t>
            </a:r>
          </a:p>
          <a:p>
            <a:pPr lvl="1"/>
            <a:r>
              <a:rPr lang="en-US"/>
              <a:t>Self-criticism</a:t>
            </a:r>
          </a:p>
          <a:p>
            <a:pPr lvl="1"/>
            <a:r>
              <a:rPr lang="en-US"/>
              <a:t>Low self-esteem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/>
              <a:t>Fear of failure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/>
              <a:t>Difficulty making decisions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>
                <a:ea typeface="Calibri"/>
                <a:cs typeface="Calibri"/>
              </a:rPr>
              <a:t>Difficulty concentrating </a:t>
            </a:r>
            <a:endParaRPr lang="en-US"/>
          </a:p>
          <a:p>
            <a:r>
              <a:rPr lang="en-US"/>
              <a:t>Physical indicators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/>
              <a:t>Tension</a:t>
            </a:r>
          </a:p>
          <a:p>
            <a:pPr lvl="1"/>
            <a:r>
              <a:rPr lang="en-US"/>
              <a:t>Headaches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/>
              <a:t>Sleep disturbances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/>
              <a:t>Appetite/Weight change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/>
              <a:t>Fatigue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/>
              <a:t>Illness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559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Symptoms of Distress 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46" y="1600200"/>
            <a:ext cx="7822453" cy="452596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/>
              <a:t>Emotional indicators</a:t>
            </a:r>
          </a:p>
          <a:p>
            <a:pPr lvl="1"/>
            <a:r>
              <a:rPr lang="en-US"/>
              <a:t>Sadness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/>
              <a:t>Irritability/Anger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/>
              <a:t>Worry/Fear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Behavioral indicators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/>
              <a:t>Withdrawing from others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/>
              <a:t>Working more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/>
              <a:t>Getting less done</a:t>
            </a:r>
          </a:p>
          <a:p>
            <a:pPr lvl="1"/>
            <a:r>
              <a:rPr lang="en-US"/>
              <a:t>Distracting yourself (scrolling on phone)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/>
              <a:t>Impulsive behaviors (shopping)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/>
              <a:t>Interpersonal conflict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>
                <a:ea typeface="Calibri"/>
                <a:cs typeface="Calibri"/>
              </a:rPr>
              <a:t>Using substances (coffee, alcohol, nicotine, cannabis)</a:t>
            </a: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7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92" y="274638"/>
            <a:ext cx="8229600" cy="1143000"/>
          </a:xfrm>
        </p:spPr>
        <p:txBody>
          <a:bodyPr/>
          <a:lstStyle/>
          <a:p>
            <a:r>
              <a:rPr lang="en-US" dirty="0"/>
              <a:t>Practice Self-Awareness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986" y="1600200"/>
            <a:ext cx="7804813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What is my level of stress?</a:t>
            </a:r>
            <a:endParaRPr lang="en-US"/>
          </a:p>
          <a:p>
            <a:r>
              <a:rPr lang="en-US">
                <a:ea typeface="Calibri"/>
                <a:cs typeface="Calibri"/>
              </a:rPr>
              <a:t>How is stress impacting me?</a:t>
            </a:r>
            <a:endParaRPr lang="en-US"/>
          </a:p>
          <a:p>
            <a:r>
              <a:rPr lang="en-US"/>
              <a:t>How am I dealing with stress?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What can I do?</a:t>
            </a:r>
          </a:p>
          <a:p>
            <a:endParaRPr lang="en-US">
              <a:ea typeface="Calibri"/>
              <a:cs typeface="Calibri"/>
            </a:endParaRP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29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Reducing our vulnerability to distress</a:t>
            </a:r>
          </a:p>
        </p:txBody>
      </p:sp>
    </p:spTree>
    <p:extLst>
      <p:ext uri="{BB962C8B-B14F-4D97-AF65-F5344CB8AC3E}">
        <p14:creationId xmlns:p14="http://schemas.microsoft.com/office/powerpoint/2010/main" val="3108476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307102"/>
            <a:ext cx="8229600" cy="2464387"/>
          </a:xfrm>
        </p:spPr>
        <p:txBody>
          <a:bodyPr>
            <a:normAutofit/>
          </a:bodyPr>
          <a:lstStyle/>
          <a:p>
            <a:r>
              <a:rPr lang="en-US"/>
              <a:t>What are some coping skills you use to manage distress?</a:t>
            </a:r>
          </a:p>
        </p:txBody>
      </p:sp>
    </p:spTree>
    <p:extLst>
      <p:ext uri="{BB962C8B-B14F-4D97-AF65-F5344CB8AC3E}">
        <p14:creationId xmlns:p14="http://schemas.microsoft.com/office/powerpoint/2010/main" val="256554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AD677-F526-9347-FF94-B43516FEA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287627"/>
            <a:ext cx="8229600" cy="1143000"/>
          </a:xfrm>
        </p:spPr>
        <p:txBody>
          <a:bodyPr/>
          <a:lstStyle/>
          <a:p>
            <a:r>
              <a:rPr lang="en-US">
                <a:cs typeface="Calibri"/>
              </a:rPr>
              <a:t>Coping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504C2-3AAF-2A18-E2EB-8CBD71263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1626177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Basic self-care and vulnerability factors  </a:t>
            </a:r>
          </a:p>
          <a:p>
            <a:r>
              <a:rPr lang="en-US">
                <a:cs typeface="Calibri"/>
              </a:rPr>
              <a:t>We are more likely to increase stress in our bodies and affect our mental health when we neglect:</a:t>
            </a:r>
          </a:p>
          <a:p>
            <a:pPr lvl="1">
              <a:buFont typeface="Courier New"/>
              <a:buChar char="o"/>
            </a:pPr>
            <a:r>
              <a:rPr lang="en-US">
                <a:cs typeface="Calibri"/>
              </a:rPr>
              <a:t>Sleep hygiene (sleep routine)</a:t>
            </a:r>
            <a:endParaRPr lang="en-US">
              <a:ea typeface="Calibri"/>
              <a:cs typeface="Calibri"/>
            </a:endParaRPr>
          </a:p>
          <a:p>
            <a:pPr lvl="1">
              <a:buFont typeface="Courier New"/>
              <a:buChar char="o"/>
            </a:pPr>
            <a:r>
              <a:rPr lang="en-US">
                <a:cs typeface="Calibri"/>
              </a:rPr>
              <a:t>Healthy consumption of food and water</a:t>
            </a:r>
            <a:endParaRPr lang="en-US">
              <a:ea typeface="Calibri"/>
              <a:cs typeface="Calibri"/>
            </a:endParaRPr>
          </a:p>
          <a:p>
            <a:pPr lvl="1">
              <a:buFont typeface="Courier New"/>
              <a:buChar char="o"/>
            </a:pPr>
            <a:r>
              <a:rPr lang="en-US">
                <a:cs typeface="Calibri"/>
              </a:rPr>
              <a:t>Physical activity</a:t>
            </a:r>
            <a:endParaRPr lang="en-US">
              <a:ea typeface="Calibri"/>
              <a:cs typeface="Calibri"/>
            </a:endParaRPr>
          </a:p>
          <a:p>
            <a:pPr lvl="1">
              <a:buFont typeface="Courier New"/>
              <a:buChar char="o"/>
            </a:pPr>
            <a:r>
              <a:rPr lang="en-US">
                <a:cs typeface="Calibri"/>
              </a:rPr>
              <a:t>Social support</a:t>
            </a:r>
          </a:p>
        </p:txBody>
      </p:sp>
    </p:spTree>
    <p:extLst>
      <p:ext uri="{BB962C8B-B14F-4D97-AF65-F5344CB8AC3E}">
        <p14:creationId xmlns:p14="http://schemas.microsoft.com/office/powerpoint/2010/main" val="2010906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Karan Bhatia</a:t>
            </a:r>
          </a:p>
        </p:txBody>
      </p:sp>
      <p:pic>
        <p:nvPicPr>
          <p:cNvPr id="4" name="Content Placeholder 3" descr="A collage of a person and a bicycle&#10;&#10;Description automatically generated">
            <a:extLst>
              <a:ext uri="{FF2B5EF4-FFF2-40B4-BE49-F238E27FC236}">
                <a16:creationId xmlns:a16="http://schemas.microsoft.com/office/drawing/2014/main" id="{4F61F32B-C46A-3A5E-6035-BE50A7F1D6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8532" y="1417704"/>
            <a:ext cx="2523626" cy="45259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9DEEF6-2999-1122-9456-7928B3CB0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405" y="1718662"/>
            <a:ext cx="5403156" cy="421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74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488" y="274638"/>
            <a:ext cx="8229600" cy="1143000"/>
          </a:xfrm>
        </p:spPr>
        <p:txBody>
          <a:bodyPr/>
          <a:lstStyle/>
          <a:p>
            <a:r>
              <a:rPr lang="en-US"/>
              <a:t>Coping Techniques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64346" y="1600200"/>
            <a:ext cx="3631453" cy="452596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/>
              <a:t>Deep breathing</a:t>
            </a:r>
          </a:p>
          <a:p>
            <a:r>
              <a:rPr lang="en-US"/>
              <a:t>Listen to music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cs typeface="Calibri"/>
              </a:rPr>
              <a:t>Arts and crafts</a:t>
            </a:r>
            <a:endParaRPr lang="en-US"/>
          </a:p>
          <a:p>
            <a:r>
              <a:rPr lang="en-US"/>
              <a:t>Laugh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cs typeface="Calibri"/>
              </a:rPr>
              <a:t>Meditate or pray</a:t>
            </a:r>
            <a:endParaRPr lang="en-US"/>
          </a:p>
          <a:p>
            <a:r>
              <a:rPr lang="en-US">
                <a:hlinkClick r:id="rId2"/>
              </a:rPr>
              <a:t>Develop self-compassion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cs typeface="Calibri"/>
                <a:hlinkClick r:id="rId3"/>
              </a:rPr>
              <a:t>Help someone else</a:t>
            </a:r>
            <a:endParaRPr lang="en-US">
              <a:ea typeface="Calibri"/>
              <a:cs typeface="Calibri"/>
              <a:hlinkClick r:id="rId3"/>
            </a:endParaRPr>
          </a:p>
          <a:p>
            <a:pPr lvl="1">
              <a:buFont typeface="Courier New"/>
              <a:buChar char="o"/>
            </a:pPr>
            <a:r>
              <a:rPr lang="en-US">
                <a:ea typeface="Calibri"/>
                <a:cs typeface="Calibri"/>
              </a:rPr>
              <a:t>Bandana Project</a:t>
            </a:r>
          </a:p>
          <a:p>
            <a:pPr lvl="1">
              <a:buFont typeface="Courier New"/>
              <a:buChar char="o"/>
            </a:pPr>
            <a:r>
              <a:rPr lang="en-US">
                <a:ea typeface="Calibri"/>
                <a:cs typeface="Calibri"/>
              </a:rPr>
              <a:t>Thrive Navigators</a:t>
            </a:r>
            <a:endParaRPr lang="en-US" err="1">
              <a:cs typeface="Calibri"/>
            </a:endParaRPr>
          </a:p>
          <a:p>
            <a:r>
              <a:rPr lang="en-US">
                <a:cs typeface="Calibri"/>
              </a:rPr>
              <a:t>Talk to someone who is supportive</a:t>
            </a:r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33288" y="1600200"/>
            <a:ext cx="3853511" cy="452596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/>
              <a:t>Manage your time with a schedule</a:t>
            </a:r>
          </a:p>
          <a:p>
            <a:r>
              <a:rPr lang="en-US"/>
              <a:t>Set a routine</a:t>
            </a:r>
          </a:p>
          <a:p>
            <a:r>
              <a:rPr lang="en-US">
                <a:cs typeface="Calibri"/>
              </a:rPr>
              <a:t>Make lists with priorities</a:t>
            </a:r>
          </a:p>
          <a:p>
            <a:r>
              <a:rPr lang="en-US">
                <a:ea typeface="Calibri"/>
                <a:cs typeface="Calibri"/>
              </a:rPr>
              <a:t>Journal </a:t>
            </a:r>
          </a:p>
          <a:p>
            <a:r>
              <a:rPr lang="en-US">
                <a:ea typeface="Calibri"/>
                <a:cs typeface="Calibri"/>
              </a:rPr>
              <a:t>Write what you are grateful about </a:t>
            </a:r>
          </a:p>
          <a:p>
            <a:r>
              <a:rPr lang="en-US"/>
              <a:t>Take breaks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Take a mental health day or vacation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cs typeface="Calibri"/>
              </a:rPr>
              <a:t>Spend time with nature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583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2E65B-05DA-47A1-D7D4-DFF60993B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617" y="311658"/>
            <a:ext cx="8229600" cy="1143000"/>
          </a:xfrm>
        </p:spPr>
        <p:txBody>
          <a:bodyPr>
            <a:normAutofit/>
          </a:bodyPr>
          <a:lstStyle/>
          <a:p>
            <a:r>
              <a:rPr lang="en-US">
                <a:latin typeface="Calibri"/>
                <a:ea typeface="Calibri"/>
                <a:cs typeface="Calibri"/>
              </a:rPr>
              <a:t>Coping Techniques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28715-99A6-DB52-23F4-3873ABD81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617" y="1711261"/>
            <a:ext cx="8229600" cy="452596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ea typeface="Calibri"/>
                <a:cs typeface="Calibri"/>
                <a:hlinkClick r:id="rId2"/>
              </a:rPr>
              <a:t>Physiological Sigh</a:t>
            </a:r>
            <a:endParaRPr lang="en-US">
              <a:ea typeface="Calibri"/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Put cold water on your face</a:t>
            </a:r>
          </a:p>
          <a:p>
            <a:r>
              <a:rPr lang="en-US" dirty="0">
                <a:ea typeface="Calibri"/>
                <a:cs typeface="Calibri"/>
              </a:rPr>
              <a:t>Five senses:</a:t>
            </a:r>
          </a:p>
          <a:p>
            <a:pPr lvl="1">
              <a:buFont typeface="Courier New"/>
              <a:buChar char="o"/>
            </a:pPr>
            <a:r>
              <a:rPr lang="en-US" dirty="0">
                <a:ea typeface="Calibri"/>
                <a:cs typeface="Calibri"/>
              </a:rPr>
              <a:t>5 things you see</a:t>
            </a:r>
          </a:p>
          <a:p>
            <a:pPr lvl="1">
              <a:buFont typeface="Courier New"/>
              <a:buChar char="o"/>
            </a:pPr>
            <a:r>
              <a:rPr lang="en-US" dirty="0">
                <a:ea typeface="Calibri"/>
                <a:cs typeface="Calibri"/>
              </a:rPr>
              <a:t>4 things your body feels</a:t>
            </a:r>
          </a:p>
          <a:p>
            <a:pPr lvl="1">
              <a:buFont typeface="Courier New"/>
              <a:buChar char="o"/>
            </a:pPr>
            <a:r>
              <a:rPr lang="en-US" dirty="0">
                <a:ea typeface="Calibri"/>
                <a:cs typeface="Calibri"/>
              </a:rPr>
              <a:t>3 things you hear</a:t>
            </a:r>
          </a:p>
          <a:p>
            <a:pPr lvl="1">
              <a:buFont typeface="Courier New"/>
              <a:buChar char="o"/>
            </a:pPr>
            <a:r>
              <a:rPr lang="en-US" dirty="0">
                <a:ea typeface="Calibri"/>
                <a:cs typeface="Calibri"/>
              </a:rPr>
              <a:t>2 things you smell</a:t>
            </a:r>
          </a:p>
          <a:p>
            <a:pPr lvl="1">
              <a:buFont typeface="Courier New"/>
              <a:buChar char="o"/>
            </a:pPr>
            <a:r>
              <a:rPr lang="en-US" dirty="0">
                <a:ea typeface="Calibri"/>
                <a:cs typeface="Calibri"/>
              </a:rPr>
              <a:t>1 thing you taste</a:t>
            </a:r>
          </a:p>
          <a:p>
            <a:r>
              <a:rPr lang="en-US" sz="3600" dirty="0">
                <a:ea typeface="Calibri"/>
                <a:cs typeface="Calibri"/>
              </a:rPr>
              <a:t>Take a cold shower</a:t>
            </a:r>
            <a:endParaRPr lang="en-US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pPr lvl="1">
              <a:buFont typeface="Courier New"/>
              <a:buChar char="o"/>
            </a:pP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2909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How could you recognize if your student/peer is in distress?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664" y="1572768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b="1"/>
              <a:t>Marked changes in academic performance or behavior</a:t>
            </a:r>
          </a:p>
          <a:p>
            <a:r>
              <a:rPr lang="en-US"/>
              <a:t>Uncharacteristically poor performance and preparation</a:t>
            </a:r>
          </a:p>
          <a:p>
            <a:r>
              <a:rPr lang="en-US"/>
              <a:t>Excessive absences or tardiness</a:t>
            </a:r>
          </a:p>
          <a:p>
            <a:r>
              <a:rPr lang="en-US"/>
              <a:t>Repeated requests for special consideration especially when this represents a change from previous functioning</a:t>
            </a:r>
          </a:p>
          <a:p>
            <a:r>
              <a:rPr lang="en-US"/>
              <a:t>Avoiding or dominating discussions</a:t>
            </a:r>
          </a:p>
          <a:p>
            <a:r>
              <a:rPr lang="en-US"/>
              <a:t>Excessively anxious when called upon</a:t>
            </a:r>
          </a:p>
          <a:p>
            <a:r>
              <a:rPr lang="en-US"/>
              <a:t>Disruptive classroom behavior</a:t>
            </a:r>
          </a:p>
          <a:p>
            <a:r>
              <a:rPr lang="en-US"/>
              <a:t>Intense emotion or inappropriate responses</a:t>
            </a:r>
          </a:p>
        </p:txBody>
      </p:sp>
    </p:spTree>
    <p:extLst>
      <p:ext uri="{BB962C8B-B14F-4D97-AF65-F5344CB8AC3E}">
        <p14:creationId xmlns:p14="http://schemas.microsoft.com/office/powerpoint/2010/main" val="2784126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How could you recognize if your student/peer is in distress?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232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b="1"/>
              <a:t>Behavioral or Interpersonal Problems</a:t>
            </a:r>
            <a:endParaRPr lang="en-US"/>
          </a:p>
          <a:p>
            <a:r>
              <a:rPr lang="en-US"/>
              <a:t>Asking instructor for help with personal problems</a:t>
            </a:r>
          </a:p>
          <a:p>
            <a:r>
              <a:rPr lang="en-US"/>
              <a:t>Complaints from other students</a:t>
            </a:r>
          </a:p>
          <a:p>
            <a:r>
              <a:rPr lang="en-US"/>
              <a:t>Hyperactivity or very rapid speech</a:t>
            </a:r>
          </a:p>
          <a:p>
            <a:r>
              <a:rPr lang="en-US"/>
              <a:t>Tearfulness</a:t>
            </a:r>
          </a:p>
          <a:p>
            <a:r>
              <a:rPr lang="en-US"/>
              <a:t>Irritability or angry outbursts</a:t>
            </a:r>
          </a:p>
          <a:p>
            <a:r>
              <a:rPr lang="en-US"/>
              <a:t>Problems with roommate or family</a:t>
            </a:r>
          </a:p>
          <a:p>
            <a:r>
              <a:rPr lang="en-US"/>
              <a:t>Change in personal hygiene or dress</a:t>
            </a:r>
          </a:p>
          <a:p>
            <a:r>
              <a:rPr lang="en-US"/>
              <a:t>Dramatic weight loss or gain</a:t>
            </a:r>
          </a:p>
          <a:p>
            <a:r>
              <a:rPr lang="en-US"/>
              <a:t>Disjointed thoughts</a:t>
            </a:r>
          </a:p>
        </p:txBody>
      </p:sp>
    </p:spTree>
    <p:extLst>
      <p:ext uri="{BB962C8B-B14F-4D97-AF65-F5344CB8AC3E}">
        <p14:creationId xmlns:p14="http://schemas.microsoft.com/office/powerpoint/2010/main" val="933887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How could you recognize if your student/colleague is in distress?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6002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b="1"/>
              <a:t>References to Suicide, Homicide or Death</a:t>
            </a:r>
            <a:endParaRPr lang="en-US"/>
          </a:p>
          <a:p>
            <a:r>
              <a:rPr lang="en-US"/>
              <a:t>Expressed thoughts of helplessness or hopelessness</a:t>
            </a:r>
          </a:p>
          <a:p>
            <a:r>
              <a:rPr lang="en-US"/>
              <a:t>Overt references to suicide</a:t>
            </a:r>
          </a:p>
          <a:p>
            <a:r>
              <a:rPr lang="en-US"/>
              <a:t>Isolation from friends or family</a:t>
            </a:r>
          </a:p>
          <a:p>
            <a:r>
              <a:rPr lang="en-US"/>
              <a:t>References to suicide or homicide in verbal statements or writing</a:t>
            </a:r>
          </a:p>
          <a:p>
            <a:r>
              <a:rPr lang="en-US" b="1"/>
              <a:t>You should seek emergency help immediately by calling 911 if a student is talking about direct harm to self or others or acting in a bizarre or disruptive manner.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44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311214"/>
            <a:ext cx="8229600" cy="1143000"/>
          </a:xfrm>
        </p:spPr>
        <p:txBody>
          <a:bodyPr/>
          <a:lstStyle/>
          <a:p>
            <a:r>
              <a:rPr lang="en-US"/>
              <a:t>How to Talk To Students of Concern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088" y="16002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b="1"/>
              <a:t>Talk: </a:t>
            </a:r>
            <a:r>
              <a:rPr lang="en-US"/>
              <a:t>to student in private when you both have time so not rushed. </a:t>
            </a:r>
          </a:p>
          <a:p>
            <a:r>
              <a:rPr lang="en-US" b="1"/>
              <a:t>Listen: </a:t>
            </a:r>
            <a:r>
              <a:rPr lang="en-US"/>
              <a:t>with sensitivity, validation, empathy, and in a nonthreatening way. Discuss your observations in behavioral/nonjudgmental terms. “I’ve noticed you’ve missed class a lot lately and I am concerned.” </a:t>
            </a:r>
          </a:p>
          <a:p>
            <a:r>
              <a:rPr lang="en-US" b="1"/>
              <a:t>Communicate: </a:t>
            </a:r>
            <a:r>
              <a:rPr lang="en-US"/>
              <a:t>understanding by repeating back in your own words what student has said. Include both feelings and content</a:t>
            </a:r>
          </a:p>
          <a:p>
            <a:r>
              <a:rPr lang="en-US" b="1"/>
              <a:t>Give Hope: </a:t>
            </a:r>
            <a:r>
              <a:rPr lang="en-US"/>
              <a:t>assure student that help is available. Help student ID options for action and explore possible consequences.</a:t>
            </a:r>
          </a:p>
          <a:p>
            <a:r>
              <a:rPr lang="en-US" b="1"/>
              <a:t>Maintain: </a:t>
            </a:r>
            <a:r>
              <a:rPr lang="en-US"/>
              <a:t>clear and consistent boundaries/expectations. Be direct/honest with student about your ability to help. </a:t>
            </a:r>
          </a:p>
          <a:p>
            <a:r>
              <a:rPr lang="en-US" b="1"/>
              <a:t>Refer: </a:t>
            </a:r>
            <a:r>
              <a:rPr lang="en-US"/>
              <a:t>when problem is more serious than you feel comfortable handling or other expertise/support is needed beyond what you can provide.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502006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2648" y="256350"/>
            <a:ext cx="8229600" cy="1143000"/>
          </a:xfrm>
        </p:spPr>
        <p:txBody>
          <a:bodyPr/>
          <a:lstStyle/>
          <a:p>
            <a:r>
              <a:rPr lang="en-US"/>
              <a:t>Recognizing When to Ask for Help</a:t>
            </a:r>
          </a:p>
        </p:txBody>
      </p:sp>
      <p:pic>
        <p:nvPicPr>
          <p:cNvPr id="2050" name="Picture 2" descr="Therapy Blog — Holistic and Somatic Therapy | Berkeley &amp; Richmon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6834" y="1728216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605463" y="2560638"/>
            <a:ext cx="3538537" cy="3309937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/>
              <a:t>Thinking about or coping with the issue takes up at least an hour each day</a:t>
            </a:r>
          </a:p>
          <a:p>
            <a:pPr lvl="0"/>
            <a:r>
              <a:rPr lang="en-US"/>
              <a:t>The issue causes embarrassment or makes you want to avoid others</a:t>
            </a:r>
          </a:p>
          <a:p>
            <a:pPr lvl="0"/>
            <a:r>
              <a:rPr lang="en-US"/>
              <a:t>This issue has caused your quality of life to decrease</a:t>
            </a:r>
          </a:p>
          <a:p>
            <a:pPr lvl="0"/>
            <a:r>
              <a:rPr lang="en-US"/>
              <a:t>The issue has negatively affected school, work, or/and relationships</a:t>
            </a:r>
          </a:p>
          <a:p>
            <a:pPr lvl="0"/>
            <a:r>
              <a:rPr lang="en-US"/>
              <a:t>You’ve made changes in your life or developed habits to cope with the issue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72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044571" y="3600450"/>
            <a:ext cx="3219450" cy="561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5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0" marR="0">
              <a:spcBef>
                <a:spcPts val="0"/>
              </a:spcBef>
              <a:spcAft>
                <a:spcPts val="500"/>
              </a:spcAft>
            </a:pPr>
            <a:r>
              <a:rPr lang="en-US" sz="4800" err="1">
                <a:solidFill>
                  <a:srgbClr val="512888"/>
                </a:solidFill>
                <a:latin typeface="Lucida Sans" panose="020B06020305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Lafene</a:t>
            </a:r>
            <a:r>
              <a:rPr lang="en-US" sz="4800">
                <a:solidFill>
                  <a:srgbClr val="512888"/>
                </a:solidFill>
                <a:latin typeface="Lucida Sans" panose="020B06020305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Health Center</a:t>
            </a:r>
            <a:br>
              <a:rPr lang="en-US" sz="4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>
                <a:solidFill>
                  <a:srgbClr val="512888"/>
                </a:solidFill>
                <a:latin typeface="Lucida Sans" panose="020B06020305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Counseling and Psychological Services (CAPS)</a:t>
            </a:r>
            <a:br>
              <a:rPr lang="en-US" sz="4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58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E25D272-AC72-5D79-27D8-A62112D8B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cs typeface="Calibri"/>
              </a:rPr>
              <a:t>Some of us!</a:t>
            </a:r>
            <a:endParaRPr lang="en-US" dirty="0"/>
          </a:p>
        </p:txBody>
      </p:sp>
      <p:pic>
        <p:nvPicPr>
          <p:cNvPr id="2" name="Picture 1" descr="A person in a purple shirt&#10;&#10;Description automatically generated">
            <a:extLst>
              <a:ext uri="{FF2B5EF4-FFF2-40B4-BE49-F238E27FC236}">
                <a16:creationId xmlns:a16="http://schemas.microsoft.com/office/drawing/2014/main" id="{57270427-12B1-BDCF-B68A-A7C644BA0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561" y="1606990"/>
            <a:ext cx="1908192" cy="2202599"/>
          </a:xfrm>
          <a:prstGeom prst="rect">
            <a:avLst/>
          </a:prstGeom>
        </p:spPr>
      </p:pic>
      <p:pic>
        <p:nvPicPr>
          <p:cNvPr id="3" name="Picture 2" descr="A person smiling at camera&#10;&#10;Description automatically generated">
            <a:extLst>
              <a:ext uri="{FF2B5EF4-FFF2-40B4-BE49-F238E27FC236}">
                <a16:creationId xmlns:a16="http://schemas.microsoft.com/office/drawing/2014/main" id="{50A1EFDF-2B29-22B6-DFDA-4CE5FFAB0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696" y="1605960"/>
            <a:ext cx="1926091" cy="2204656"/>
          </a:xfrm>
          <a:prstGeom prst="rect">
            <a:avLst/>
          </a:prstGeom>
        </p:spPr>
      </p:pic>
      <p:pic>
        <p:nvPicPr>
          <p:cNvPr id="4" name="Picture 3" descr="A person wearing glasses and a purple shirt&#10;&#10;Description automatically generated">
            <a:extLst>
              <a:ext uri="{FF2B5EF4-FFF2-40B4-BE49-F238E27FC236}">
                <a16:creationId xmlns:a16="http://schemas.microsoft.com/office/drawing/2014/main" id="{577DDE49-C0A2-BCA4-59DF-82CA52D75F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030" r="16057"/>
          <a:stretch/>
        </p:blipFill>
        <p:spPr>
          <a:xfrm>
            <a:off x="5708316" y="4173475"/>
            <a:ext cx="1477133" cy="1945729"/>
          </a:xfrm>
          <a:prstGeom prst="rect">
            <a:avLst/>
          </a:prstGeom>
        </p:spPr>
      </p:pic>
      <p:pic>
        <p:nvPicPr>
          <p:cNvPr id="5" name="Picture 4" descr="A person with a beard smiling&#10;&#10;Description automatically generated">
            <a:extLst>
              <a:ext uri="{FF2B5EF4-FFF2-40B4-BE49-F238E27FC236}">
                <a16:creationId xmlns:a16="http://schemas.microsoft.com/office/drawing/2014/main" id="{99E4F512-F14F-6BDB-17E7-2360924375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299" y="4178677"/>
            <a:ext cx="1909631" cy="1947486"/>
          </a:xfrm>
          <a:prstGeom prst="rect">
            <a:avLst/>
          </a:prstGeom>
        </p:spPr>
      </p:pic>
      <p:pic>
        <p:nvPicPr>
          <p:cNvPr id="6" name="Picture 5" descr="A dog wearing a bandana&#10;&#10;Description automatically generated">
            <a:extLst>
              <a:ext uri="{FF2B5EF4-FFF2-40B4-BE49-F238E27FC236}">
                <a16:creationId xmlns:a16="http://schemas.microsoft.com/office/drawing/2014/main" id="{038AD749-50B4-5557-171E-05F372F295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3552" y="4173475"/>
            <a:ext cx="1677183" cy="1945729"/>
          </a:xfrm>
          <a:prstGeom prst="rect">
            <a:avLst/>
          </a:prstGeom>
        </p:spPr>
      </p:pic>
      <p:pic>
        <p:nvPicPr>
          <p:cNvPr id="10" name="Picture 9" descr="Arianna Williams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316" y="1605959"/>
            <a:ext cx="1700190" cy="2203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58243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10491" y="2803465"/>
            <a:ext cx="7444047" cy="27977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 err="1"/>
              <a:t>Lafene</a:t>
            </a:r>
            <a:r>
              <a:rPr lang="en-US" sz="2400" dirty="0"/>
              <a:t> Counseling and Psychological Services (CAPS)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6 full time psychotherapists and one certified therapy dog.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Confidential and culturally-competent mental health resource for K-State students.</a:t>
            </a:r>
            <a:endParaRPr lang="en-US" sz="2400" dirty="0">
              <a:cs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71552" y="1593850"/>
            <a:ext cx="7200897" cy="977900"/>
          </a:xfrm>
        </p:spPr>
        <p:txBody>
          <a:bodyPr/>
          <a:lstStyle/>
          <a:p>
            <a:r>
              <a:rPr lang="en-US"/>
              <a:t>Who are we?</a:t>
            </a:r>
          </a:p>
        </p:txBody>
      </p:sp>
    </p:spTree>
    <p:extLst>
      <p:ext uri="{BB962C8B-B14F-4D97-AF65-F5344CB8AC3E}">
        <p14:creationId xmlns:p14="http://schemas.microsoft.com/office/powerpoint/2010/main" val="3636321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6F0E5-0F32-3727-8838-20BB1488C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Marcos Mendez</a:t>
            </a:r>
            <a:endParaRPr lang="en-US" dirty="0"/>
          </a:p>
        </p:txBody>
      </p:sp>
      <p:pic>
        <p:nvPicPr>
          <p:cNvPr id="7" name="Content Placeholder 6" descr="A person wearing glasses and a purple shirt&#10;&#10;Description automatically generated">
            <a:extLst>
              <a:ext uri="{FF2B5EF4-FFF2-40B4-BE49-F238E27FC236}">
                <a16:creationId xmlns:a16="http://schemas.microsoft.com/office/drawing/2014/main" id="{7481729D-0C86-B6E5-B8CD-704A645AB6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14183" y="2179051"/>
            <a:ext cx="2626829" cy="3942935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D98CDB-FB36-FDF1-8A8F-A83F7B9F8B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29609" y="2174875"/>
            <a:ext cx="4041775" cy="39512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From Argentina</a:t>
            </a:r>
            <a:endParaRPr lang="en-US" dirty="0"/>
          </a:p>
          <a:p>
            <a:r>
              <a:rPr lang="en-US" dirty="0">
                <a:cs typeface="Calibri"/>
              </a:rPr>
              <a:t>He/him/his</a:t>
            </a:r>
          </a:p>
          <a:p>
            <a:r>
              <a:rPr lang="en-US" dirty="0">
                <a:cs typeface="Calibri"/>
              </a:rPr>
              <a:t>Staff Therapist</a:t>
            </a:r>
          </a:p>
          <a:p>
            <a:r>
              <a:rPr lang="en-US" dirty="0">
                <a:cs typeface="Calibri"/>
              </a:rPr>
              <a:t>MS. In Marriage and Family Therapy</a:t>
            </a:r>
          </a:p>
          <a:p>
            <a:r>
              <a:rPr lang="en-US" dirty="0">
                <a:cs typeface="Calibri"/>
              </a:rPr>
              <a:t>PhD. In Marriage and Family Therapy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68169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992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How to connect with K-State CAPS?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799617"/>
            <a:ext cx="7712964" cy="436285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Clinical Consultations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Walk in or by appointment from 8:30 to 3:30pm. 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About 30 minutes long appointment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To understand client’s concern 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Present with possible services at </a:t>
            </a:r>
            <a:r>
              <a:rPr lang="en-US" dirty="0" err="1"/>
              <a:t>Lafene</a:t>
            </a:r>
            <a:r>
              <a:rPr lang="en-US" dirty="0"/>
              <a:t> CAPS, other K-State office partners, and/or in the community.</a:t>
            </a:r>
            <a:endParaRPr lang="en-US" dirty="0">
              <a:cs typeface="Calibri"/>
            </a:endParaRPr>
          </a:p>
          <a:p>
            <a:pPr lvl="0">
              <a:buClr>
                <a:srgbClr val="83992A"/>
              </a:buClr>
            </a:pPr>
            <a:r>
              <a:rPr lang="en-US" dirty="0"/>
              <a:t>Mental Health Crisis Consultation</a:t>
            </a:r>
            <a:endParaRPr lang="en-US" dirty="0">
              <a:cs typeface="Calibri"/>
            </a:endParaRPr>
          </a:p>
          <a:p>
            <a:pPr lvl="1">
              <a:buClr>
                <a:srgbClr val="83992A"/>
              </a:buClr>
            </a:pPr>
            <a:r>
              <a:rPr lang="en-US" dirty="0"/>
              <a:t>In-person (8-5, M-F); Phone (24/7)</a:t>
            </a:r>
            <a:endParaRPr lang="en-US" dirty="0">
              <a:cs typeface="Calibri"/>
            </a:endParaRPr>
          </a:p>
          <a:p>
            <a:pPr lvl="1">
              <a:buClr>
                <a:srgbClr val="83992A"/>
              </a:buClr>
            </a:pPr>
            <a:r>
              <a:rPr lang="en-US" dirty="0"/>
              <a:t>Risk assessment, develop safety plan, and/or refer to Crisis Stabilization Unit, or ER for further assessment.</a:t>
            </a:r>
            <a:r>
              <a:rPr lang="en-US" sz="2000" dirty="0"/>
              <a:t>   </a:t>
            </a:r>
            <a:endParaRPr lang="en-US" sz="2000" dirty="0">
              <a:cs typeface="Calibri"/>
            </a:endParaRPr>
          </a:p>
          <a:p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249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507787"/>
            <a:ext cx="7430862" cy="469359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Workshops</a:t>
            </a:r>
            <a:r>
              <a:rPr lang="en-US">
                <a:solidFill>
                  <a:srgbClr val="0070C0"/>
                </a:solidFill>
              </a:rPr>
              <a:t> </a:t>
            </a:r>
            <a:endParaRPr lang="en-US">
              <a:solidFill>
                <a:srgbClr val="0070C0"/>
              </a:solidFill>
              <a:cs typeface="Calibri"/>
            </a:endParaRPr>
          </a:p>
          <a:p>
            <a:pPr lvl="2"/>
            <a:r>
              <a:rPr lang="en-US" sz="2100"/>
              <a:t>Getting Unstuck</a:t>
            </a:r>
            <a:endParaRPr lang="en-US" sz="2100">
              <a:cs typeface="Calibri"/>
            </a:endParaRPr>
          </a:p>
          <a:p>
            <a:pPr lvl="2"/>
            <a:r>
              <a:rPr lang="en-US" sz="2100"/>
              <a:t>Anxiety Toolbox</a:t>
            </a:r>
            <a:endParaRPr lang="en-US" sz="2100">
              <a:cs typeface="Calibri"/>
            </a:endParaRPr>
          </a:p>
          <a:p>
            <a:pPr lvl="2"/>
            <a:r>
              <a:rPr lang="en-US" sz="2100"/>
              <a:t>Rio (recognition, insight, openness)</a:t>
            </a:r>
            <a:endParaRPr lang="en-US" sz="2100">
              <a:cs typeface="Calibri"/>
            </a:endParaRPr>
          </a:p>
          <a:p>
            <a:pPr lvl="2"/>
            <a:r>
              <a:rPr lang="en-US" sz="2100"/>
              <a:t>Mood Management</a:t>
            </a:r>
            <a:endParaRPr lang="en-US" sz="2100">
              <a:cs typeface="Calibri"/>
            </a:endParaRPr>
          </a:p>
          <a:p>
            <a:pPr lvl="2"/>
            <a:r>
              <a:rPr lang="en-US" sz="2100"/>
              <a:t>Reset and Thrive (motivation, self-compassion, and resilience)</a:t>
            </a:r>
            <a:endParaRPr lang="en-US" sz="2100">
              <a:cs typeface="Calibri"/>
            </a:endParaRPr>
          </a:p>
          <a:p>
            <a:pPr lvl="2"/>
            <a:r>
              <a:rPr lang="en-US" sz="2100"/>
              <a:t>Date Yourself</a:t>
            </a:r>
            <a:endParaRPr lang="en-US" sz="2100">
              <a:cs typeface="Calibri"/>
            </a:endParaRPr>
          </a:p>
          <a:p>
            <a:pPr lvl="2"/>
            <a:r>
              <a:rPr lang="en-US" sz="2100"/>
              <a:t>Bridge (building relationship intimacy and dialogue effectiveness)</a:t>
            </a:r>
            <a:endParaRPr lang="en-US" sz="2100">
              <a:cs typeface="Calibri"/>
            </a:endParaRPr>
          </a:p>
          <a:p>
            <a:pPr lvl="2"/>
            <a:r>
              <a:rPr lang="en-US" sz="2100"/>
              <a:t>ADHD and Life Skills Series</a:t>
            </a:r>
            <a:endParaRPr lang="en-US" sz="2100">
              <a:cs typeface="Calibri"/>
            </a:endParaRPr>
          </a:p>
          <a:p>
            <a:pPr lvl="2"/>
            <a:r>
              <a:rPr lang="en-US" sz="2100"/>
              <a:t>Body Image</a:t>
            </a:r>
            <a:endParaRPr lang="en-US" sz="2100">
              <a:cs typeface="Calibri"/>
            </a:endParaRPr>
          </a:p>
          <a:p>
            <a:pPr lvl="2"/>
            <a:r>
              <a:rPr lang="en-US" sz="2100"/>
              <a:t>Risk and Harm Reduction</a:t>
            </a:r>
            <a:endParaRPr lang="en-US" sz="2100">
              <a:cs typeface="Calibri"/>
            </a:endParaRPr>
          </a:p>
          <a:p>
            <a:pPr lvl="2"/>
            <a:r>
              <a:rPr lang="en-US" sz="2100"/>
              <a:t>Breakup Bootcamp</a:t>
            </a:r>
            <a:endParaRPr lang="en-US" sz="2100">
              <a:ea typeface="Calibri"/>
              <a:cs typeface="Calibri"/>
            </a:endParaRPr>
          </a:p>
          <a:p>
            <a:pPr lvl="2"/>
            <a:endParaRPr lang="en-US"/>
          </a:p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 at CAPS</a:t>
            </a:r>
          </a:p>
        </p:txBody>
      </p:sp>
    </p:spTree>
    <p:extLst>
      <p:ext uri="{BB962C8B-B14F-4D97-AF65-F5344CB8AC3E}">
        <p14:creationId xmlns:p14="http://schemas.microsoft.com/office/powerpoint/2010/main" val="3701551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Services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49" y="1631632"/>
            <a:ext cx="7637429" cy="446761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Clr>
                <a:srgbClr val="83992A"/>
              </a:buClr>
            </a:pPr>
            <a:r>
              <a:rPr lang="en-US" dirty="0">
                <a:hlinkClick r:id="rId2"/>
              </a:rPr>
              <a:t>Group Therapy</a:t>
            </a:r>
            <a:endParaRPr lang="en-US" dirty="0">
              <a:cs typeface="Calibri"/>
              <a:hlinkClick r:id="rId2"/>
            </a:endParaRPr>
          </a:p>
          <a:p>
            <a:pPr lvl="1">
              <a:buClr>
                <a:srgbClr val="83992A"/>
              </a:buClr>
            </a:pPr>
            <a:r>
              <a:rPr lang="en-US" dirty="0"/>
              <a:t>Skills/Support Group. </a:t>
            </a:r>
            <a:endParaRPr lang="en-US" dirty="0">
              <a:cs typeface="Calibri"/>
            </a:endParaRPr>
          </a:p>
          <a:p>
            <a:pPr lvl="2">
              <a:lnSpc>
                <a:spcPct val="70000"/>
              </a:lnSpc>
              <a:buClr>
                <a:srgbClr val="83992A"/>
              </a:buClr>
            </a:pPr>
            <a:r>
              <a:rPr lang="en-US" sz="2800" dirty="0"/>
              <a:t>C</a:t>
            </a:r>
            <a:r>
              <a:rPr lang="en-US" dirty="0"/>
              <a:t>alming the Storm</a:t>
            </a:r>
            <a:endParaRPr lang="en-US" dirty="0">
              <a:cs typeface="Calibri"/>
            </a:endParaRPr>
          </a:p>
          <a:p>
            <a:pPr lvl="2">
              <a:lnSpc>
                <a:spcPct val="70000"/>
              </a:lnSpc>
              <a:buClr>
                <a:srgbClr val="83992A"/>
              </a:buClr>
            </a:pPr>
            <a:r>
              <a:rPr lang="en-US" dirty="0">
                <a:cs typeface="Calibri"/>
              </a:rPr>
              <a:t>Moving naturally through challenges (engage your body and mind to reduce anxiety)</a:t>
            </a:r>
          </a:p>
          <a:p>
            <a:pPr lvl="2">
              <a:lnSpc>
                <a:spcPct val="70000"/>
              </a:lnSpc>
              <a:buClr>
                <a:srgbClr val="83992A"/>
              </a:buClr>
            </a:pPr>
            <a:endParaRPr lang="en-US" sz="1200">
              <a:solidFill>
                <a:srgbClr val="212121"/>
              </a:solidFill>
              <a:cs typeface="Calibri"/>
            </a:endParaRPr>
          </a:p>
          <a:p>
            <a:pPr lvl="1">
              <a:buClr>
                <a:srgbClr val="83992A"/>
              </a:buClr>
            </a:pPr>
            <a:r>
              <a:rPr lang="en-US" dirty="0"/>
              <a:t>Process/Support Group</a:t>
            </a:r>
            <a:endParaRPr lang="en-US" dirty="0">
              <a:cs typeface="Calibri"/>
            </a:endParaRPr>
          </a:p>
          <a:p>
            <a:pPr lvl="2">
              <a:lnSpc>
                <a:spcPct val="70000"/>
              </a:lnSpc>
              <a:spcBef>
                <a:spcPts val="450"/>
              </a:spcBef>
              <a:buClr>
                <a:srgbClr val="83992A"/>
              </a:buClr>
            </a:pPr>
            <a:r>
              <a:rPr lang="en-US" dirty="0"/>
              <a:t>Spectrum (for LGBTQ+ students)</a:t>
            </a:r>
            <a:endParaRPr lang="en-US" dirty="0">
              <a:cs typeface="Calibri"/>
            </a:endParaRPr>
          </a:p>
          <a:p>
            <a:pPr lvl="2">
              <a:lnSpc>
                <a:spcPct val="70000"/>
              </a:lnSpc>
              <a:buClr>
                <a:srgbClr val="83992A"/>
              </a:buClr>
            </a:pPr>
            <a:r>
              <a:rPr lang="en-US" dirty="0"/>
              <a:t>Understanding Self &amp; Others</a:t>
            </a:r>
            <a:endParaRPr lang="en-US" dirty="0">
              <a:cs typeface="Calibri"/>
            </a:endParaRPr>
          </a:p>
          <a:p>
            <a:pPr lvl="2">
              <a:buClr>
                <a:srgbClr val="83992A"/>
              </a:buClr>
            </a:pPr>
            <a:r>
              <a:rPr lang="en-US" dirty="0">
                <a:cs typeface="Calibri"/>
              </a:rPr>
              <a:t>Graduate and non-traditional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65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Services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766" y="1600200"/>
            <a:ext cx="7714034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buClr>
                <a:srgbClr val="83992A"/>
              </a:buClr>
            </a:pPr>
            <a:r>
              <a:rPr lang="en-US" sz="2800"/>
              <a:t>Short-term Goal Oriented Individual Therapy</a:t>
            </a:r>
            <a:endParaRPr lang="en-US" sz="2800">
              <a:cs typeface="Calibri"/>
            </a:endParaRPr>
          </a:p>
          <a:p>
            <a:pPr lvl="1">
              <a:buClr>
                <a:srgbClr val="83992A"/>
              </a:buClr>
            </a:pPr>
            <a:r>
              <a:rPr lang="en-US" sz="2400"/>
              <a:t>Unlimited sessions per semester</a:t>
            </a:r>
            <a:endParaRPr lang="en-US" sz="2400">
              <a:ea typeface="Calibri"/>
              <a:cs typeface="Calibri"/>
            </a:endParaRPr>
          </a:p>
          <a:p>
            <a:pPr lvl="1">
              <a:buClr>
                <a:srgbClr val="83992A"/>
              </a:buClr>
            </a:pPr>
            <a:r>
              <a:rPr lang="en-US" sz="2400"/>
              <a:t>Most common conditions treated are symptoms of Anxiety and Depression</a:t>
            </a:r>
            <a:endParaRPr lang="en-US" sz="2400">
              <a:ea typeface="Calibri"/>
              <a:cs typeface="Calibri"/>
            </a:endParaRPr>
          </a:p>
          <a:p>
            <a:pPr>
              <a:buClr>
                <a:srgbClr val="83992A"/>
              </a:buClr>
            </a:pPr>
            <a:r>
              <a:rPr lang="en-US" sz="2800"/>
              <a:t>Relationship Therapy</a:t>
            </a:r>
            <a:endParaRPr lang="en-US" sz="2800">
              <a:cs typeface="Calibri"/>
            </a:endParaRPr>
          </a:p>
          <a:p>
            <a:pPr lvl="1">
              <a:buClr>
                <a:srgbClr val="83992A"/>
              </a:buClr>
            </a:pPr>
            <a:r>
              <a:rPr lang="en-US" sz="2400"/>
              <a:t>Partners must be K-State students and have paid student services fee</a:t>
            </a:r>
            <a:endParaRPr lang="en-US" sz="2400">
              <a:ea typeface="Calibri"/>
              <a:cs typeface="Calibri"/>
            </a:endParaRP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17229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Services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10" y="1600200"/>
            <a:ext cx="7733489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ADHD Assessment</a:t>
            </a:r>
            <a:endParaRPr lang="en-US" sz="2800" dirty="0">
              <a:cs typeface="Calibri"/>
            </a:endParaRPr>
          </a:p>
          <a:p>
            <a:pPr lvl="1"/>
            <a:r>
              <a:rPr lang="en-US" sz="2400" dirty="0"/>
              <a:t>2 hours initial clinical interview</a:t>
            </a:r>
            <a:endParaRPr lang="en-US" sz="2400" dirty="0">
              <a:cs typeface="Calibri"/>
            </a:endParaRPr>
          </a:p>
          <a:p>
            <a:pPr lvl="1"/>
            <a:r>
              <a:rPr lang="en-US" sz="2400" dirty="0"/>
              <a:t>1 hour computerized test</a:t>
            </a:r>
            <a:endParaRPr lang="en-US" sz="2400" dirty="0">
              <a:cs typeface="Calibri"/>
            </a:endParaRPr>
          </a:p>
          <a:p>
            <a:pPr lvl="1"/>
            <a:r>
              <a:rPr lang="en-US" sz="2400" dirty="0"/>
              <a:t>1 hour Feedback (reports)</a:t>
            </a:r>
            <a:endParaRPr lang="en-US" sz="2400" dirty="0">
              <a:cs typeface="Calibri"/>
            </a:endParaRPr>
          </a:p>
          <a:p>
            <a:pPr lvl="1"/>
            <a:r>
              <a:rPr lang="en-US" sz="2400" dirty="0"/>
              <a:t>416 USD</a:t>
            </a:r>
          </a:p>
          <a:p>
            <a:r>
              <a:rPr lang="en-US" sz="2800" dirty="0">
                <a:cs typeface="Calibri"/>
              </a:rPr>
              <a:t>Outreach</a:t>
            </a:r>
          </a:p>
          <a:p>
            <a:pPr lvl="1"/>
            <a:r>
              <a:rPr lang="en-US" sz="2400" dirty="0">
                <a:cs typeface="Calibri"/>
              </a:rPr>
              <a:t>Presentations</a:t>
            </a:r>
          </a:p>
          <a:p>
            <a:pPr lvl="1"/>
            <a:r>
              <a:rPr lang="en-US" sz="2400" dirty="0">
                <a:cs typeface="Calibri"/>
              </a:rPr>
              <a:t>Tabling events</a:t>
            </a:r>
          </a:p>
        </p:txBody>
      </p:sp>
    </p:spTree>
    <p:extLst>
      <p:ext uri="{BB962C8B-B14F-4D97-AF65-F5344CB8AC3E}">
        <p14:creationId xmlns:p14="http://schemas.microsoft.com/office/powerpoint/2010/main" val="13512944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 Cont.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8009" y="1538958"/>
            <a:ext cx="6815951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Referral to Campus Resources:</a:t>
            </a:r>
            <a:endParaRPr lang="en-US" sz="20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Calibri"/>
                <a:cs typeface="Calibri"/>
              </a:rPr>
              <a:t>Student Support and Accountability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Center for Advocacy, Response, and Education</a:t>
            </a:r>
            <a:endParaRPr lang="en-US" sz="20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Office of Institutional Equity</a:t>
            </a:r>
            <a:endParaRPr lang="en-US" sz="20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Academic Achievement Center</a:t>
            </a:r>
            <a:endParaRPr lang="en-US" sz="20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K-State Family Center</a:t>
            </a:r>
            <a:endParaRPr lang="en-US" sz="20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Calibri"/>
                <a:cs typeface="Calibri"/>
              </a:rPr>
              <a:t>Spectrum Center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Referral to Off Campus resources:</a:t>
            </a:r>
            <a:endParaRPr lang="en-US" sz="20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3"/>
              </a:rPr>
              <a:t>TelUs App</a:t>
            </a:r>
            <a:endParaRPr lang="en-US" sz="20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Via Christi Hospital</a:t>
            </a:r>
            <a:endParaRPr lang="en-US" sz="20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The Crisis Stabilization Unit</a:t>
            </a:r>
            <a:endParaRPr lang="en-US" sz="20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Calibri"/>
                <a:cs typeface="Calibri"/>
              </a:rPr>
              <a:t>988 (suicide and crisis lifeline) 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Websites:</a:t>
            </a:r>
            <a:endParaRPr lang="en-US" sz="20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4"/>
              </a:rPr>
              <a:t>Self-compassion</a:t>
            </a:r>
            <a:endParaRPr lang="en-US" sz="2000" dirty="0">
              <a:ea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5"/>
              </a:rPr>
              <a:t>Positive Psychology</a:t>
            </a:r>
            <a:endParaRPr lang="en-US" sz="20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62060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770" y="1600200"/>
            <a:ext cx="7607030" cy="4525963"/>
          </a:xfrm>
        </p:spPr>
        <p:txBody>
          <a:bodyPr>
            <a:normAutofit/>
          </a:bodyPr>
          <a:lstStyle/>
          <a:p>
            <a:pPr marL="0" indent="-471487"/>
            <a:r>
              <a:rPr lang="en-US" sz="2800"/>
              <a:t>Open Monday-Friday, 8:00 am -5:00 pm</a:t>
            </a:r>
          </a:p>
          <a:p>
            <a:pPr marL="400050" lvl="1" indent="-471487"/>
            <a:r>
              <a:rPr lang="en-US" sz="2400"/>
              <a:t>24/7 for mental health consultation</a:t>
            </a:r>
          </a:p>
          <a:p>
            <a:pPr marL="0" indent="-471487"/>
            <a:endParaRPr lang="en-US" sz="2800"/>
          </a:p>
          <a:p>
            <a:pPr marL="0" indent="-471487"/>
            <a:r>
              <a:rPr lang="en-US" sz="2800"/>
              <a:t>Call us if you have questions! </a:t>
            </a:r>
          </a:p>
          <a:p>
            <a:pPr marL="400050" lvl="1" indent="-471487"/>
            <a:r>
              <a:rPr lang="en-US" sz="2400"/>
              <a:t>785-532-6927</a:t>
            </a:r>
          </a:p>
          <a:p>
            <a:pPr marL="0" indent="-471487"/>
            <a:endParaRPr lang="en-US" sz="2800"/>
          </a:p>
          <a:p>
            <a:r>
              <a:rPr lang="en-US" sz="2400">
                <a:solidFill>
                  <a:srgbClr val="0070C0"/>
                </a:solidFill>
                <a:hlinkClick r:id="rId2"/>
              </a:rPr>
              <a:t>www.k-state.edu/counseling</a:t>
            </a:r>
            <a:endParaRPr lang="en-US" sz="2400">
              <a:solidFill>
                <a:srgbClr val="0070C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"/>
          <a:stretch/>
        </p:blipFill>
        <p:spPr>
          <a:xfrm>
            <a:off x="5243253" y="4269556"/>
            <a:ext cx="3358606" cy="1856607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12" name="5-Point Star 11"/>
          <p:cNvSpPr/>
          <p:nvPr/>
        </p:nvSpPr>
        <p:spPr>
          <a:xfrm>
            <a:off x="5243253" y="4579273"/>
            <a:ext cx="105987" cy="87284"/>
          </a:xfrm>
          <a:prstGeom prst="star5">
            <a:avLst/>
          </a:prstGeom>
          <a:solidFill>
            <a:srgbClr val="00B0F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278077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609344"/>
            <a:ext cx="8229600" cy="45259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Bef>
                <a:spcPts val="20"/>
              </a:spcBef>
            </a:pPr>
            <a:r>
              <a:rPr lang="en-US" dirty="0">
                <a:cs typeface="Calibri"/>
              </a:rPr>
              <a:t>Confidential Emotional Support</a:t>
            </a:r>
            <a:endParaRPr lang="en-US"/>
          </a:p>
          <a:p>
            <a:pPr lvl="1">
              <a:spcBef>
                <a:spcPts val="20"/>
              </a:spcBef>
            </a:pPr>
            <a:r>
              <a:rPr lang="en-US" dirty="0">
                <a:cs typeface="Calibri"/>
              </a:rPr>
              <a:t> Help you or your family members with mental health concerns</a:t>
            </a:r>
          </a:p>
          <a:p>
            <a:pPr>
              <a:spcBef>
                <a:spcPts val="20"/>
              </a:spcBef>
            </a:pPr>
            <a:r>
              <a:rPr lang="en-US" dirty="0">
                <a:cs typeface="Calibri"/>
              </a:rPr>
              <a:t>Work-Life Solutions</a:t>
            </a:r>
          </a:p>
          <a:p>
            <a:pPr lvl="1">
              <a:spcBef>
                <a:spcPts val="20"/>
              </a:spcBef>
            </a:pPr>
            <a:r>
              <a:rPr lang="en-US" dirty="0">
                <a:cs typeface="Calibri"/>
              </a:rPr>
              <a:t>Finding child and elder care </a:t>
            </a:r>
          </a:p>
          <a:p>
            <a:pPr lvl="1">
              <a:spcBef>
                <a:spcPts val="20"/>
              </a:spcBef>
            </a:pPr>
            <a:r>
              <a:rPr lang="en-US" dirty="0">
                <a:cs typeface="Calibri"/>
              </a:rPr>
              <a:t>Hiring movers or home repair contractors</a:t>
            </a:r>
          </a:p>
          <a:p>
            <a:pPr lvl="1">
              <a:spcBef>
                <a:spcPts val="20"/>
              </a:spcBef>
            </a:pPr>
            <a:r>
              <a:rPr lang="en-US" dirty="0">
                <a:cs typeface="Calibri"/>
              </a:rPr>
              <a:t>Planning events, locating pet care</a:t>
            </a:r>
          </a:p>
          <a:p>
            <a:pPr>
              <a:spcBef>
                <a:spcPts val="20"/>
              </a:spcBef>
            </a:pPr>
            <a:r>
              <a:rPr lang="en-US" dirty="0">
                <a:cs typeface="Calibri"/>
              </a:rPr>
              <a:t>Legal Guidance</a:t>
            </a:r>
          </a:p>
          <a:p>
            <a:pPr lvl="1"/>
            <a:r>
              <a:rPr lang="en-US" dirty="0">
                <a:cs typeface="Calibri"/>
              </a:rPr>
              <a:t> Talk to our attorneys for a free 30-minute consultation and a 25% reduction in fees. 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E91A701-5EEF-532C-ECC3-CC7E76470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10" y="299219"/>
            <a:ext cx="8229600" cy="1143000"/>
          </a:xfrm>
        </p:spPr>
        <p:txBody>
          <a:bodyPr/>
          <a:lstStyle/>
          <a:p>
            <a:r>
              <a:rPr lang="en-US" sz="4000" dirty="0">
                <a:cs typeface="Calibri"/>
                <a:hlinkClick r:id="rId2"/>
              </a:rPr>
              <a:t>Employment Assistance Program (EAP)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574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75" y="461544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spcBef>
                <a:spcPct val="20000"/>
              </a:spcBef>
            </a:pPr>
            <a:r>
              <a:rPr lang="en-US" dirty="0">
                <a:ea typeface="+mj-lt"/>
                <a:cs typeface="+mj-lt"/>
                <a:hlinkClick r:id="rId2"/>
              </a:rPr>
              <a:t>Employment Assistance Program (EAP)</a:t>
            </a:r>
            <a:endParaRPr lang="en-US">
              <a:ea typeface="+mj-lt"/>
              <a:cs typeface="+mj-lt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609344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ea typeface="+mn-lt"/>
                <a:cs typeface="+mn-lt"/>
              </a:rPr>
              <a:t>Financial Resources</a:t>
            </a:r>
          </a:p>
          <a:p>
            <a:pPr lvl="1"/>
            <a:r>
              <a:rPr lang="en-US" dirty="0">
                <a:ea typeface="+mn-lt"/>
                <a:cs typeface="+mn-lt"/>
              </a:rPr>
              <a:t> </a:t>
            </a:r>
            <a:r>
              <a:rPr lang="en-US" sz="3200" dirty="0">
                <a:ea typeface="+mn-lt"/>
                <a:cs typeface="+mn-lt"/>
              </a:rPr>
              <a:t>Retirement planning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pPr lvl="1"/>
            <a:r>
              <a:rPr lang="en-US" sz="3200" dirty="0">
                <a:ea typeface="+mn-lt"/>
                <a:cs typeface="+mn-lt"/>
              </a:rPr>
              <a:t>Taxes 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US" sz="3200" dirty="0">
                <a:ea typeface="+mn-lt"/>
                <a:cs typeface="+mn-lt"/>
              </a:rPr>
              <a:t>Relocation, mortgages, insurance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US" sz="3200" dirty="0">
                <a:ea typeface="+mn-lt"/>
                <a:cs typeface="+mn-lt"/>
              </a:rPr>
              <a:t>Budgeting, debt, bankruptcy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53962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 Comments?</a:t>
            </a:r>
          </a:p>
        </p:txBody>
      </p:sp>
    </p:spTree>
    <p:extLst>
      <p:ext uri="{BB962C8B-B14F-4D97-AF65-F5344CB8AC3E}">
        <p14:creationId xmlns:p14="http://schemas.microsoft.com/office/powerpoint/2010/main" val="88276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310" y="274638"/>
            <a:ext cx="7733489" cy="1143000"/>
          </a:xfrm>
        </p:spPr>
        <p:txBody>
          <a:bodyPr/>
          <a:lstStyle/>
          <a:p>
            <a:r>
              <a:rPr lang="en-US"/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10" y="1955260"/>
            <a:ext cx="7733490" cy="417090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/>
              <a:t>What is stress?</a:t>
            </a:r>
            <a:endParaRPr lang="en-US">
              <a:cs typeface="Calibri"/>
            </a:endParaRPr>
          </a:p>
          <a:p>
            <a:r>
              <a:rPr lang="en-US"/>
              <a:t>Coping skills</a:t>
            </a:r>
          </a:p>
          <a:p>
            <a:r>
              <a:rPr lang="en-US">
                <a:cs typeface="Calibri"/>
              </a:rPr>
              <a:t>How to better support students with mental health concerns</a:t>
            </a:r>
          </a:p>
          <a:p>
            <a:r>
              <a:rPr lang="en-US">
                <a:cs typeface="Calibri"/>
              </a:rPr>
              <a:t>When to seek professional help</a:t>
            </a:r>
          </a:p>
          <a:p>
            <a:r>
              <a:rPr lang="en-US"/>
              <a:t>How to connect with Counseling and Psychological Services (CAPS) at K-State </a:t>
            </a:r>
            <a:endParaRPr lang="en-US">
              <a:cs typeface="Calibri"/>
            </a:endParaRPr>
          </a:p>
          <a:p>
            <a:r>
              <a:rPr lang="en-US"/>
              <a:t>Additional resources</a:t>
            </a:r>
            <a:endParaRPr lang="en-US">
              <a:cs typeface="Calibri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86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BB73C-EE69-133A-5119-94A8577AE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691" y="301066"/>
            <a:ext cx="8229600" cy="1143000"/>
          </a:xfrm>
        </p:spPr>
        <p:txBody>
          <a:bodyPr/>
          <a:lstStyle/>
          <a:p>
            <a:r>
              <a:rPr lang="en-US">
                <a:cs typeface="Calibri"/>
              </a:rPr>
              <a:t>What is Stress?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5C9FC-185D-52C8-F81F-6F316BCCA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691" y="1719125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0000"/>
                </a:solidFill>
                <a:latin typeface="Calibri"/>
                <a:cs typeface="Calibri"/>
              </a:rPr>
              <a:t>The technical definition of stress is the body’s nonspecific response to any demand – pleasant or unpleasant. </a:t>
            </a: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en-US" sz="2000">
                <a:solidFill>
                  <a:srgbClr val="000000"/>
                </a:solidFill>
                <a:latin typeface="Calibri"/>
                <a:cs typeface="Calibri"/>
                <a:hlinkClick r:id="rId3"/>
              </a:rPr>
              <a:t>The American Institute of Stress</a:t>
            </a: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lang="en-US">
                <a:solidFill>
                  <a:srgbClr val="000000"/>
                </a:solidFill>
                <a:latin typeface="Calibri"/>
                <a:cs typeface="Calibri"/>
              </a:rPr>
              <a:t> </a:t>
            </a:r>
          </a:p>
          <a:p>
            <a:r>
              <a:rPr lang="en-US">
                <a:solidFill>
                  <a:srgbClr val="000000"/>
                </a:solidFill>
                <a:latin typeface="Calibri"/>
                <a:cs typeface="Calibri"/>
              </a:rPr>
              <a:t>Most people consider the definition of stress to be something that causes distress. However, </a:t>
            </a:r>
            <a:r>
              <a:rPr lang="en-US" i="1">
                <a:solidFill>
                  <a:srgbClr val="000000"/>
                </a:solidFill>
                <a:latin typeface="Calibri"/>
                <a:cs typeface="Calibri"/>
              </a:rPr>
              <a:t>stress is not always harmful</a:t>
            </a:r>
            <a:r>
              <a:rPr lang="en-US">
                <a:solidFill>
                  <a:srgbClr val="000000"/>
                </a:solidFill>
                <a:latin typeface="Calibri"/>
                <a:cs typeface="Calibri"/>
              </a:rPr>
              <a:t> since increased stress results in increased productivity/performance. </a:t>
            </a:r>
          </a:p>
        </p:txBody>
      </p:sp>
    </p:spTree>
    <p:extLst>
      <p:ext uri="{BB962C8B-B14F-4D97-AF65-F5344CB8AC3E}">
        <p14:creationId xmlns:p14="http://schemas.microsoft.com/office/powerpoint/2010/main" val="384012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988EB-1010-4601-695D-BA32D8B95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One Way to Look at Stress!</a:t>
            </a:r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7D2CDA-ED8E-A4C5-8AD7-B44479FE6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919" y="1713058"/>
            <a:ext cx="7447701" cy="4439073"/>
          </a:xfrm>
        </p:spPr>
      </p:pic>
    </p:spTree>
    <p:extLst>
      <p:ext uri="{BB962C8B-B14F-4D97-AF65-F5344CB8AC3E}">
        <p14:creationId xmlns:p14="http://schemas.microsoft.com/office/powerpoint/2010/main" val="1583958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CDC68-FE82-9029-725B-2940BA02F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49" y="342205"/>
            <a:ext cx="8229600" cy="1143000"/>
          </a:xfrm>
        </p:spPr>
        <p:txBody>
          <a:bodyPr/>
          <a:lstStyle/>
          <a:p>
            <a:r>
              <a:rPr lang="en-US">
                <a:cs typeface="Calibri"/>
              </a:rPr>
              <a:t>Levels of Stress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AEC6E-AB23-57C3-7017-106ABDD54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249" y="1712811"/>
            <a:ext cx="8229600" cy="452596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>
                <a:ea typeface="+mn-lt"/>
                <a:cs typeface="+mn-lt"/>
              </a:rPr>
              <a:t>Eustress</a:t>
            </a:r>
            <a:endParaRPr lang="en-US"/>
          </a:p>
          <a:p>
            <a:pPr lvl="1">
              <a:buFont typeface="Courier New"/>
              <a:buChar char="o"/>
            </a:pPr>
            <a:r>
              <a:rPr lang="en-US">
                <a:ea typeface="+mn-lt"/>
                <a:cs typeface="+mn-lt"/>
              </a:rPr>
              <a:t>Optimal levels of stimulation</a:t>
            </a:r>
          </a:p>
          <a:p>
            <a:pPr lvl="1">
              <a:buFont typeface="Courier New"/>
              <a:buChar char="o"/>
            </a:pPr>
            <a:r>
              <a:rPr lang="en-US">
                <a:ea typeface="+mn-lt"/>
                <a:cs typeface="+mn-lt"/>
              </a:rPr>
              <a:t>Elicits a positive stress response</a:t>
            </a:r>
            <a:endParaRPr lang="en-US"/>
          </a:p>
          <a:p>
            <a:pPr lvl="1">
              <a:buFont typeface="Courier New"/>
              <a:buChar char="o"/>
            </a:pPr>
            <a:r>
              <a:rPr lang="en-US">
                <a:ea typeface="+mn-lt"/>
                <a:cs typeface="+mn-lt"/>
              </a:rPr>
              <a:t>Challenging, attainable, and enjoyable or worthwhile tasks</a:t>
            </a:r>
          </a:p>
          <a:p>
            <a:pPr lvl="1">
              <a:buFont typeface="Courier New"/>
              <a:buChar char="o"/>
            </a:pPr>
            <a:r>
              <a:rPr lang="en-US">
                <a:ea typeface="+mn-lt"/>
                <a:cs typeface="+mn-lt"/>
              </a:rPr>
              <a:t>Generating a sense of fulfillment, growth, development, mastery, and higher levels of performance</a:t>
            </a:r>
            <a:endParaRPr lang="en-US"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Distress</a:t>
            </a:r>
          </a:p>
          <a:p>
            <a:pPr lvl="1">
              <a:buFont typeface="Courier New"/>
              <a:buChar char="o"/>
            </a:pPr>
            <a:r>
              <a:rPr lang="en-US">
                <a:ea typeface="+mn-lt"/>
                <a:cs typeface="+mn-lt"/>
              </a:rPr>
              <a:t>Too much stimulation</a:t>
            </a:r>
          </a:p>
          <a:p>
            <a:pPr lvl="1">
              <a:buFont typeface="Courier New"/>
              <a:buChar char="o"/>
            </a:pPr>
            <a:r>
              <a:rPr lang="en-US">
                <a:ea typeface="+mn-lt"/>
                <a:cs typeface="+mn-lt"/>
              </a:rPr>
              <a:t>Elicits a negative stress response</a:t>
            </a:r>
          </a:p>
          <a:p>
            <a:pPr lvl="1">
              <a:buFont typeface="Courier New"/>
              <a:buChar char="o"/>
            </a:pPr>
            <a:r>
              <a:rPr lang="en-US">
                <a:ea typeface="+mn-lt"/>
                <a:cs typeface="+mn-lt"/>
              </a:rPr>
              <a:t>Feelings of overwhelm, lack of control, and threat</a:t>
            </a:r>
          </a:p>
          <a:p>
            <a:pPr lvl="1">
              <a:buFont typeface="Courier New"/>
              <a:buChar char="o"/>
            </a:pPr>
            <a:r>
              <a:rPr lang="en-US">
                <a:ea typeface="+mn-lt"/>
                <a:cs typeface="+mn-lt"/>
              </a:rPr>
              <a:t>Physiological responses pose health risk</a:t>
            </a:r>
          </a:p>
          <a:p>
            <a:pPr lvl="1">
              <a:buFont typeface="Courier New"/>
              <a:buChar char="o"/>
            </a:pPr>
            <a:r>
              <a:rPr lang="en-US">
                <a:ea typeface="+mn-lt"/>
                <a:cs typeface="+mn-lt"/>
              </a:rPr>
              <a:t>May be associated with maladaptive ways of coping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9782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413" y="1711284"/>
            <a:ext cx="8229600" cy="2842606"/>
          </a:xfrm>
        </p:spPr>
        <p:txBody>
          <a:bodyPr>
            <a:normAutofit/>
          </a:bodyPr>
          <a:lstStyle/>
          <a:p>
            <a:r>
              <a:rPr lang="en-US"/>
              <a:t>What are some current sources of stress for you? Can you differentiate them between eustress and distress?</a:t>
            </a:r>
          </a:p>
        </p:txBody>
      </p:sp>
    </p:spTree>
    <p:extLst>
      <p:ext uri="{BB962C8B-B14F-4D97-AF65-F5344CB8AC3E}">
        <p14:creationId xmlns:p14="http://schemas.microsoft.com/office/powerpoint/2010/main" val="2667224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76148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Common Sources Of Stress For Students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942199" y="1711466"/>
            <a:ext cx="3719651" cy="452596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/>
              <a:t>Separation from family</a:t>
            </a:r>
          </a:p>
          <a:p>
            <a:r>
              <a:rPr lang="en-US">
                <a:cs typeface="Calibri"/>
              </a:rPr>
              <a:t>Lack of social support</a:t>
            </a:r>
            <a:endParaRPr lang="en-US"/>
          </a:p>
          <a:p>
            <a:r>
              <a:rPr lang="en-US"/>
              <a:t>Interpersonal relationships conflicts</a:t>
            </a:r>
          </a:p>
          <a:p>
            <a:pPr lvl="1"/>
            <a:r>
              <a:rPr lang="en-US"/>
              <a:t>Family, friends,</a:t>
            </a:r>
          </a:p>
          <a:p>
            <a:pPr lvl="1"/>
            <a:r>
              <a:rPr lang="en-US"/>
              <a:t>Colleagues, professors, advisors</a:t>
            </a:r>
          </a:p>
          <a:p>
            <a:pPr lvl="1"/>
            <a:r>
              <a:rPr lang="en-US"/>
              <a:t>Romantic</a:t>
            </a:r>
          </a:p>
          <a:p>
            <a:r>
              <a:rPr lang="en-US"/>
              <a:t>Cultural experiences</a:t>
            </a:r>
          </a:p>
          <a:p>
            <a:pPr lvl="1"/>
            <a:r>
              <a:rPr lang="en-US"/>
              <a:t>Discrimination; “-isms”</a:t>
            </a:r>
          </a:p>
          <a:p>
            <a:pPr lvl="1"/>
            <a:r>
              <a:rPr lang="en-US"/>
              <a:t>Marginalization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003172" y="1817176"/>
            <a:ext cx="3712393" cy="452596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/>
              <a:t>Academic demands</a:t>
            </a:r>
          </a:p>
          <a:p>
            <a:r>
              <a:rPr lang="en-US"/>
              <a:t>Peer pressure</a:t>
            </a:r>
          </a:p>
          <a:p>
            <a:r>
              <a:rPr lang="en-US"/>
              <a:t>Competition</a:t>
            </a:r>
          </a:p>
          <a:p>
            <a:r>
              <a:rPr lang="en-US"/>
              <a:t>Work-related concerns</a:t>
            </a:r>
          </a:p>
          <a:p>
            <a:r>
              <a:rPr lang="en-US">
                <a:cs typeface="Calibri"/>
              </a:rPr>
              <a:t>Lack of balance</a:t>
            </a:r>
          </a:p>
          <a:p>
            <a:r>
              <a:rPr lang="en-US"/>
              <a:t>Increased freedom and responsibilities</a:t>
            </a:r>
          </a:p>
          <a:p>
            <a:r>
              <a:rPr lang="en-US"/>
              <a:t>Over-involvement</a:t>
            </a:r>
          </a:p>
        </p:txBody>
      </p:sp>
    </p:spTree>
    <p:extLst>
      <p:ext uri="{BB962C8B-B14F-4D97-AF65-F5344CB8AC3E}">
        <p14:creationId xmlns:p14="http://schemas.microsoft.com/office/powerpoint/2010/main" val="18238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A14C0B125B854F9BA05FF67ECDA657" ma:contentTypeVersion="18" ma:contentTypeDescription="Create a new document." ma:contentTypeScope="" ma:versionID="533efdc464d3c2e01c519dbe990a4faf">
  <xsd:schema xmlns:xsd="http://www.w3.org/2001/XMLSchema" xmlns:xs="http://www.w3.org/2001/XMLSchema" xmlns:p="http://schemas.microsoft.com/office/2006/metadata/properties" xmlns:ns3="4c4fcf50-a0d7-4494-8a36-23b8d04496f4" xmlns:ns4="47d7d57f-908e-4bee-90f6-7f8940ca1ca3" targetNamespace="http://schemas.microsoft.com/office/2006/metadata/properties" ma:root="true" ma:fieldsID="9bd4acfb856567b90f156387cbb24e9f" ns3:_="" ns4:_="">
    <xsd:import namespace="4c4fcf50-a0d7-4494-8a36-23b8d04496f4"/>
    <xsd:import namespace="47d7d57f-908e-4bee-90f6-7f8940ca1ca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LengthInSecond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fcf50-a0d7-4494-8a36-23b8d04496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d7d57f-908e-4bee-90f6-7f8940ca1ca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c4fcf50-a0d7-4494-8a36-23b8d04496f4" xsi:nil="true"/>
  </documentManagement>
</p:properties>
</file>

<file path=customXml/itemProps1.xml><?xml version="1.0" encoding="utf-8"?>
<ds:datastoreItem xmlns:ds="http://schemas.openxmlformats.org/officeDocument/2006/customXml" ds:itemID="{A320F67D-568C-4D45-8E30-2EB03964BD21}">
  <ds:schemaRefs>
    <ds:schemaRef ds:uri="47d7d57f-908e-4bee-90f6-7f8940ca1ca3"/>
    <ds:schemaRef ds:uri="4c4fcf50-a0d7-4494-8a36-23b8d04496f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8DFD51E-C5ED-4698-8133-C8AA2CAEA9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4142B1-D299-464C-8D56-C896152E31F0}">
  <ds:schemaRefs>
    <ds:schemaRef ds:uri="47d7d57f-908e-4bee-90f6-7f8940ca1ca3"/>
    <ds:schemaRef ds:uri="4c4fcf50-a0d7-4494-8a36-23b8d04496f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39</Slides>
  <Notes>14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Karan Bhatia</vt:lpstr>
      <vt:lpstr>Marcos Mendez</vt:lpstr>
      <vt:lpstr>Content</vt:lpstr>
      <vt:lpstr>What is Stress?</vt:lpstr>
      <vt:lpstr>One Way to Look at Stress!</vt:lpstr>
      <vt:lpstr>Levels of Stress</vt:lpstr>
      <vt:lpstr>What are some current sources of stress for you? Can you differentiate them between eustress and distress?</vt:lpstr>
      <vt:lpstr>Common Sources Of Stress For Students</vt:lpstr>
      <vt:lpstr>Additional Sources of Stress for International Students</vt:lpstr>
      <vt:lpstr>Sociocultural Factors  </vt:lpstr>
      <vt:lpstr>Awareness of Stressors</vt:lpstr>
      <vt:lpstr>Distress affects your body and mind!</vt:lpstr>
      <vt:lpstr>Symptoms of Distress</vt:lpstr>
      <vt:lpstr>Symptoms of Distress Cont.</vt:lpstr>
      <vt:lpstr>Practice Self-Awareness</vt:lpstr>
      <vt:lpstr>Reducing our vulnerability to distress</vt:lpstr>
      <vt:lpstr>What are some coping skills you use to manage distress?</vt:lpstr>
      <vt:lpstr>Coping Techniques</vt:lpstr>
      <vt:lpstr>Coping Techniques</vt:lpstr>
      <vt:lpstr>Coping Techniques </vt:lpstr>
      <vt:lpstr>How could you recognize if your student/peer is in distress?</vt:lpstr>
      <vt:lpstr>How could you recognize if your student/peer is in distress?</vt:lpstr>
      <vt:lpstr>How could you recognize if your student/colleague is in distress?</vt:lpstr>
      <vt:lpstr>How to Talk To Students of Concern</vt:lpstr>
      <vt:lpstr>Recognizing When to Ask for Help</vt:lpstr>
      <vt:lpstr>Lafene Health Center Counseling and Psychological Services (CAPS) </vt:lpstr>
      <vt:lpstr>Some of us!</vt:lpstr>
      <vt:lpstr>Who are we?</vt:lpstr>
      <vt:lpstr>How to connect with K-State CAPS?</vt:lpstr>
      <vt:lpstr>Services at CAPS</vt:lpstr>
      <vt:lpstr>Services Cont.</vt:lpstr>
      <vt:lpstr>Services Cont.</vt:lpstr>
      <vt:lpstr>Services Cont.</vt:lpstr>
      <vt:lpstr>Services Cont.</vt:lpstr>
      <vt:lpstr>Welcome!</vt:lpstr>
      <vt:lpstr>Employment Assistance Program (EAP)</vt:lpstr>
      <vt:lpstr>Employment Assistance Program (EAP) </vt:lpstr>
      <vt:lpstr>Questions? Comments?</vt:lpstr>
    </vt:vector>
  </TitlesOfParts>
  <Company>Kansas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Jeffery Morris</dc:creator>
  <cp:revision>132</cp:revision>
  <dcterms:created xsi:type="dcterms:W3CDTF">2011-09-02T21:01:36Z</dcterms:created>
  <dcterms:modified xsi:type="dcterms:W3CDTF">2024-11-20T20:28:54Z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0x010100CBA14C0B125B854F9BA05FF67ECDA657</vt:lpwstr>
  </property>
</Properties>
</file>