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gonzale@k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highered.com/news/2020/09/16/low-income-and-students-color-greatest-need-pandemic-relief?utm_source=Inside+Higher+Ed&amp;utm_campaign=74cd0208d3-DNU_2020_COPY_02&amp;utm_medium=email&amp;utm_term=0_1fcbc04421-74cd0208d3-236329993&amp;mc_cid=74cd0208d3&amp;mc_eid=77ed2aef29" TargetMode="External"/><Relationship Id="rId7" Type="http://schemas.openxmlformats.org/officeDocument/2006/relationships/hyperlink" Target="https://www.equityinhighered.org/indicators/u-s-population-trends-and-educational-attainment/educational-attainment-by-race-and-ethnicity/" TargetMode="External"/><Relationship Id="rId2" Type="http://schemas.openxmlformats.org/officeDocument/2006/relationships/hyperlink" Target="https://www.insidehighered.com/views/2020/09/02/lecturing-disadvantages-underrepresented-minority-and-low-income-students-opinion?utm_source=Inside+Higher+Ed&amp;utm_campaign=b42b6debe8-DNU_2020_COPY_02&amp;utm_medium=email&amp;utm_term=0_1fcbc04421-b42b6debe8-236329993&amp;mc_cid=b42b6debe8&amp;mc_eid=77ed2aef29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sidehighered.com/blogs/higher-ed-gamma/advancing-equity-post-pandemic?utm_source=Inside+Higher+Ed&amp;utm_campaign=74cd0208d3-DNU_2020_COPY_02&amp;utm_medium=email&amp;utm_term=0_1fcbc04421-74cd0208d3-236329993&amp;mc_cid=74cd0208d3&amp;mc_eid=77ed2aef29" TargetMode="External"/><Relationship Id="rId5" Type="http://schemas.openxmlformats.org/officeDocument/2006/relationships/hyperlink" Target="https://www.insidehighered.com/advice/2020/09/02/making-accessibility-priority-online-teaching-even-during-pandemic-opinion?utm_source=Inside+Higher+Ed&amp;utm_campaign=b42b6debe8-DNU_2020_COPY_02&amp;utm_medium=email&amp;utm_term=0_1fcbc04421-b42b6debe8-236329993&amp;mc_cid=b42b6debe8&amp;mc_eid=77ed2aef29" TargetMode="External"/><Relationship Id="rId4" Type="http://schemas.openxmlformats.org/officeDocument/2006/relationships/hyperlink" Target="http://udlguidelines.cast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aching &amp; Learning Center | Need to Know Talk | September 16, 2020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Teaching &amp; Learning Center | Need to Know Talk | September 16, 2020</a:t>
            </a:r>
          </a:p>
        </p:txBody>
      </p:sp>
      <p:sp>
        <p:nvSpPr>
          <p:cNvPr id="152" name="Social Justice &amp; Course Design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Justice &amp; Course Design</a:t>
            </a:r>
          </a:p>
        </p:txBody>
      </p:sp>
      <p:sp>
        <p:nvSpPr>
          <p:cNvPr id="153" name="Tanya González | Professor of English | tgonzale@ksu.edu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Tanya González | Professor of English | </a:t>
            </a:r>
            <a:r>
              <a:rPr u="sng">
                <a:hlinkClick r:id="rId2"/>
              </a:rPr>
              <a:t>tgonzale@ksu.edu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WealthByRace-med.jpg" descr="WealthByRace-med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4605"/>
            <a:ext cx="24384000" cy="134667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Chart_1_5.png" descr="Chart_1_5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657" b="657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90" name="American Council on Education https://www.equityinhighered.org/indicators/u-s-population-trends-and-educational-attainment/educational-attainment-by-race-and-ethnicity/"/>
          <p:cNvSpPr/>
          <p:nvPr/>
        </p:nvSpPr>
        <p:spPr>
          <a:xfrm>
            <a:off x="-1" y="13817600"/>
            <a:ext cx="24384002" cy="461366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American Council on Education https://www.equityinhighered.org/indicators/u-s-population-trends-and-educational-attainment/educational-attainment-by-race-and-ethnicity/</a:t>
            </a:r>
          </a:p>
        </p:txBody>
      </p:sp>
      <p:sp>
        <p:nvSpPr>
          <p:cNvPr id="191" name="American Council on Education https://www.equityinhighered.org/indicators/u-s-population-trends-and-educational-attainment/educational-attainment-by-race-and-ethnicity/"/>
          <p:cNvSpPr txBox="1"/>
          <p:nvPr/>
        </p:nvSpPr>
        <p:spPr>
          <a:xfrm>
            <a:off x="9102" y="13117710"/>
            <a:ext cx="2383932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American Council on Education https://www.equityinhighered.org/indicators/u-s-population-trends-and-educational-attainment/educational-attainment-by-race-and-ethnicity/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Different Approache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950671">
              <a:defRPr sz="9280" spc="-185"/>
            </a:pPr>
            <a:r>
              <a:t>Different Approaches</a:t>
            </a:r>
          </a:p>
          <a:p>
            <a:pPr defTabSz="1950671">
              <a:defRPr sz="9280" spc="-185"/>
            </a:pPr>
            <a:r>
              <a:t>&amp;</a:t>
            </a:r>
          </a:p>
          <a:p>
            <a:pPr defTabSz="1950671">
              <a:defRPr sz="9280" spc="-185"/>
            </a:pPr>
            <a:r>
              <a:t>Approaching Differently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?collid=books_covers_0&amp;isbn=9780262037846&amp;type=.jpg" descr="?collid=books_covers_0&amp;isbn=9780262037846&amp;type=.jp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13" b="13"/>
          <a:stretch>
            <a:fillRect/>
          </a:stretch>
        </p:blipFill>
        <p:spPr>
          <a:xfrm>
            <a:off x="13876294" y="1270000"/>
            <a:ext cx="7553412" cy="11176001"/>
          </a:xfrm>
          <a:prstGeom prst="rect">
            <a:avLst/>
          </a:prstGeom>
        </p:spPr>
      </p:pic>
      <p:sp>
        <p:nvSpPr>
          <p:cNvPr id="196" name="Steward, Abigail J. And Virginia Valian. An Inclusive Academy: Achieving Diversity &amp; Excellence. Cambridge, MIT Press, 2018.  KAWSE Reading Group happening this semester!"/>
          <p:cNvSpPr/>
          <p:nvPr/>
        </p:nvSpPr>
        <p:spPr>
          <a:xfrm>
            <a:off x="12191999" y="12547600"/>
            <a:ext cx="10922002" cy="1199185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l"/>
            <a:r>
              <a:t>Steward, Abigail J. And Virginia Valian. </a:t>
            </a:r>
            <a:r>
              <a:rPr i="1"/>
              <a:t>An Inclusive Academy: Achieving Diversity &amp; Excellence</a:t>
            </a:r>
            <a:r>
              <a:t>. Cambridge, MIT Press, 2018.  </a:t>
            </a:r>
            <a:r>
              <a:rPr b="1"/>
              <a:t>KAWSE Reading Group happening this semester!</a:t>
            </a:r>
          </a:p>
        </p:txBody>
      </p:sp>
      <p:sp>
        <p:nvSpPr>
          <p:cNvPr id="197" name="Six Princip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Six Principles</a:t>
            </a:r>
          </a:p>
        </p:txBody>
      </p:sp>
      <p:sp>
        <p:nvSpPr>
          <p:cNvPr id="198" name="1. Use Universal Design.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1731220">
              <a:lnSpc>
                <a:spcPct val="90000"/>
              </a:lnSpc>
              <a:spcBef>
                <a:spcPts val="3100"/>
              </a:spcBef>
              <a:defRPr sz="3407" b="0"/>
            </a:pPr>
            <a:r>
              <a:t>1. Use Universal Design.</a:t>
            </a:r>
          </a:p>
          <a:p>
            <a:pPr defTabSz="1731220">
              <a:lnSpc>
                <a:spcPct val="90000"/>
              </a:lnSpc>
              <a:spcBef>
                <a:spcPts val="3100"/>
              </a:spcBef>
              <a:defRPr sz="3407" b="0"/>
            </a:pPr>
            <a:r>
              <a:t>2. Maximize individual’s potential.</a:t>
            </a:r>
          </a:p>
          <a:p>
            <a:pPr defTabSz="1731220">
              <a:lnSpc>
                <a:spcPct val="90000"/>
              </a:lnSpc>
              <a:spcBef>
                <a:spcPts val="3100"/>
              </a:spcBef>
              <a:defRPr sz="3407" b="0"/>
            </a:pPr>
            <a:r>
              <a:t>3. Take a different perspective.</a:t>
            </a:r>
          </a:p>
          <a:p>
            <a:pPr defTabSz="1731220">
              <a:lnSpc>
                <a:spcPct val="90000"/>
              </a:lnSpc>
              <a:spcBef>
                <a:spcPts val="3100"/>
              </a:spcBef>
              <a:defRPr sz="3407" b="0"/>
            </a:pPr>
            <a:r>
              <a:t>4. Be alert to, and be willing to change, structural factors.</a:t>
            </a:r>
          </a:p>
          <a:p>
            <a:pPr defTabSz="1731220">
              <a:lnSpc>
                <a:spcPct val="90000"/>
              </a:lnSpc>
              <a:spcBef>
                <a:spcPts val="3100"/>
              </a:spcBef>
              <a:defRPr sz="3407" b="0"/>
            </a:pPr>
            <a:r>
              <a:t>5. Try things out.</a:t>
            </a:r>
          </a:p>
          <a:p>
            <a:pPr defTabSz="1731220">
              <a:lnSpc>
                <a:spcPct val="90000"/>
              </a:lnSpc>
              <a:spcBef>
                <a:spcPts val="3100"/>
              </a:spcBef>
              <a:defRPr sz="3407" b="0"/>
            </a:pPr>
            <a:r>
              <a:t>6. Hold people accountable.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102c076d90575bcb32c67df09aec7cd9.png" descr="102c076d90575bcb32c67df09aec7cd9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01" b="201"/>
          <a:stretch>
            <a:fillRect/>
          </a:stretch>
        </p:blipFill>
        <p:spPr>
          <a:xfrm>
            <a:off x="13317557" y="1269999"/>
            <a:ext cx="8670885" cy="11176001"/>
          </a:xfrm>
          <a:prstGeom prst="rect">
            <a:avLst/>
          </a:prstGeom>
        </p:spPr>
      </p:pic>
      <p:sp>
        <p:nvSpPr>
          <p:cNvPr id="201" name="Universal Desig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Universal Design</a:t>
            </a:r>
          </a:p>
        </p:txBody>
      </p:sp>
      <p:sp>
        <p:nvSpPr>
          <p:cNvPr id="202" name="“treating everyone equally, but in a way that is responsive to difference… [M]ake life better for everyone.”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“treating everyone equally, but in a way that is responsive to difference… [M]ake life better for everyone.” </a:t>
            </a:r>
          </a:p>
          <a:p>
            <a:pPr algn="r"/>
            <a:r>
              <a:t>—Stewart &amp; Valian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equityvequality.jpeg" descr="equityvequality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32918" t="9588" r="1167"/>
          <a:stretch>
            <a:fillRect/>
          </a:stretch>
        </p:blipFill>
        <p:spPr>
          <a:xfrm>
            <a:off x="12191999" y="1269999"/>
            <a:ext cx="10922001" cy="10484980"/>
          </a:xfrm>
          <a:prstGeom prst="rect">
            <a:avLst/>
          </a:prstGeom>
        </p:spPr>
      </p:pic>
      <p:sp>
        <p:nvSpPr>
          <p:cNvPr id="205" name="Social Justice via Course Desig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Justice via Course Design</a:t>
            </a:r>
          </a:p>
        </p:txBody>
      </p:sp>
      <p:sp>
        <p:nvSpPr>
          <p:cNvPr id="206" name="1) Assessing our practices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2438338">
              <a:lnSpc>
                <a:spcPct val="90000"/>
              </a:lnSpc>
              <a:spcBef>
                <a:spcPts val="4500"/>
              </a:spcBef>
              <a:defRPr sz="4800" b="0"/>
            </a:pPr>
            <a:r>
              <a:t>1) Assessing our practices</a:t>
            </a:r>
          </a:p>
          <a:p>
            <a:pPr defTabSz="2438338">
              <a:lnSpc>
                <a:spcPct val="90000"/>
              </a:lnSpc>
              <a:spcBef>
                <a:spcPts val="4500"/>
              </a:spcBef>
              <a:defRPr sz="4800" b="0"/>
            </a:pPr>
            <a:r>
              <a:t>2) Identifying barriers in our courses (and programs)</a:t>
            </a:r>
          </a:p>
          <a:p>
            <a:pPr defTabSz="2438338">
              <a:lnSpc>
                <a:spcPct val="90000"/>
              </a:lnSpc>
              <a:spcBef>
                <a:spcPts val="4500"/>
              </a:spcBef>
              <a:defRPr sz="4800" b="0"/>
            </a:pPr>
            <a:r>
              <a:t>3) Adjusting to remove the barriers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flections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Reflections</a:t>
            </a:r>
          </a:p>
        </p:txBody>
      </p:sp>
      <p:pic>
        <p:nvPicPr>
          <p:cNvPr id="209" name="principles-of-universial-design.jpg" descr="principles-of-universial-desi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044" y="10486736"/>
            <a:ext cx="17759912" cy="3209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hank you.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ent Artic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Recent Articles</a:t>
            </a:r>
          </a:p>
        </p:txBody>
      </p:sp>
      <p:sp>
        <p:nvSpPr>
          <p:cNvPr id="214" name="So many right now!!! Contact your college diversity committee…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So many right now!!! Contact your college diversity committee…</a:t>
            </a:r>
          </a:p>
        </p:txBody>
      </p:sp>
      <p:sp>
        <p:nvSpPr>
          <p:cNvPr id="215" name="“Is Lecturing Racist?” Inside Higher Ed. 2 Sept. 2020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“</a:t>
            </a:r>
            <a:r>
              <a:rPr u="sng">
                <a:hlinkClick r:id="rId2"/>
              </a:rPr>
              <a:t>Is Lecturing Racist?</a:t>
            </a:r>
            <a:r>
              <a:t>” </a:t>
            </a:r>
            <a:r>
              <a:rPr i="1"/>
              <a:t>Inside Higher Ed. </a:t>
            </a:r>
            <a:r>
              <a:t>2 Sept. 2020</a:t>
            </a:r>
          </a:p>
          <a:p>
            <a:r>
              <a:t>“</a:t>
            </a:r>
            <a:r>
              <a:rPr u="sng">
                <a:hlinkClick r:id="rId3"/>
              </a:rPr>
              <a:t>More Pandemic Consequences for Underrepresented Students</a:t>
            </a:r>
            <a:r>
              <a:t>” </a:t>
            </a:r>
            <a:r>
              <a:rPr i="1"/>
              <a:t>Inside Higher Ed. </a:t>
            </a:r>
            <a:r>
              <a:t>16 Sept. 2020</a:t>
            </a:r>
          </a:p>
          <a:p>
            <a:r>
              <a:t>“</a:t>
            </a:r>
            <a:r>
              <a:rPr u="sng">
                <a:hlinkClick r:id="rId4"/>
              </a:rPr>
              <a:t>Universal Design for Learning</a:t>
            </a:r>
            <a:r>
              <a:t>” website.</a:t>
            </a:r>
          </a:p>
          <a:p>
            <a:r>
              <a:t>“</a:t>
            </a:r>
            <a:r>
              <a:rPr u="sng">
                <a:hlinkClick r:id="rId5"/>
              </a:rPr>
              <a:t>Beyond Compliance</a:t>
            </a:r>
            <a:r>
              <a:t>” </a:t>
            </a:r>
            <a:r>
              <a:rPr i="1"/>
              <a:t>Inside Higher Ed. </a:t>
            </a:r>
            <a:r>
              <a:t>2 Sept. 2020</a:t>
            </a:r>
          </a:p>
          <a:p>
            <a:r>
              <a:t>“</a:t>
            </a:r>
            <a:r>
              <a:rPr u="sng">
                <a:hlinkClick r:id="rId6"/>
              </a:rPr>
              <a:t>Advancing Equity Post-Pandemic</a:t>
            </a:r>
            <a:r>
              <a:t>” </a:t>
            </a:r>
            <a:r>
              <a:rPr i="1"/>
              <a:t>Inside Higher Ed. </a:t>
            </a:r>
            <a:r>
              <a:t>16 Sept. 2020</a:t>
            </a:r>
          </a:p>
          <a:p>
            <a:r>
              <a:t>“</a:t>
            </a:r>
            <a:r>
              <a:rPr u="sng">
                <a:hlinkClick r:id="rId7"/>
              </a:rPr>
              <a:t>Race and Ethnicity in Higher Education</a:t>
            </a:r>
            <a:r>
              <a:t>.” American Council on Education (ACE)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Land Acknowledgment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Land Acknowledgment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ratitude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Gratitude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UEST_2a0efe2a-bb77-414e-9b07-ac2038cde693.jpeg" descr="GUEST_2a0efe2a-bb77-414e-9b07-ac2038cde693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1136" r="1136"/>
          <a:stretch>
            <a:fillRect/>
          </a:stretch>
        </p:blipFill>
        <p:spPr>
          <a:xfrm>
            <a:off x="12192000" y="1270000"/>
            <a:ext cx="10922000" cy="11176000"/>
          </a:xfrm>
          <a:prstGeom prst="rect">
            <a:avLst/>
          </a:prstGeom>
        </p:spPr>
      </p:pic>
      <p:sp>
        <p:nvSpPr>
          <p:cNvPr id="160" name="The Pl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Plan</a:t>
            </a:r>
          </a:p>
        </p:txBody>
      </p:sp>
      <p:sp>
        <p:nvSpPr>
          <p:cNvPr id="161" name="1) key terms &amp; markers of racial and social inequity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1) key terms &amp; markers of racial and social inequity</a:t>
            </a:r>
          </a:p>
          <a:p>
            <a:r>
              <a:t>2) change &amp; universal design</a:t>
            </a:r>
          </a:p>
          <a:p>
            <a:r>
              <a:t>3) reflections: what do / can we do?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ace &amp; Racism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Race &amp; Racism</a:t>
            </a:r>
          </a:p>
        </p:txBody>
      </p:sp>
      <p:sp>
        <p:nvSpPr>
          <p:cNvPr id="164" name="Race is a conceptualization of human difference that groups persons based on perceived physical differences. … Racial divisions are always socially constructed. (Omi &amp; Winant 1994)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79119" indent="-579119" defTabSz="2316421">
              <a:spcBef>
                <a:spcPts val="4200"/>
              </a:spcBef>
              <a:defRPr sz="4560" b="1"/>
            </a:pPr>
            <a:r>
              <a:t>Race </a:t>
            </a:r>
            <a:r>
              <a:rPr b="0"/>
              <a:t>is a conceptualization of human difference that groups persons based on perceived physical differences. … Racial divisions are always socially constructed. (Omi &amp; Winant 1994)</a:t>
            </a:r>
          </a:p>
          <a:p>
            <a:pPr marL="579119" indent="-579119" defTabSz="2316421">
              <a:spcBef>
                <a:spcPts val="4200"/>
              </a:spcBef>
              <a:defRPr sz="4560" b="1"/>
            </a:pPr>
            <a:r>
              <a:t>Racism</a:t>
            </a:r>
            <a:r>
              <a:rPr b="0"/>
              <a:t> is an ideology that links essentialist representations of human differences to structures of social domination in order to justify racial hierarchies. (Omi &amp; Winant 1994)</a:t>
            </a:r>
          </a:p>
        </p:txBody>
      </p:sp>
      <p:pic>
        <p:nvPicPr>
          <p:cNvPr id="165" name="Screen Shot 2020-09-15 at 10.46.53 PM.png" descr="Screen Shot 2020-09-15 at 10.46.53 PM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/>
          <a:stretch>
            <a:fillRect/>
          </a:stretch>
        </p:blipFill>
        <p:spPr>
          <a:xfrm>
            <a:off x="13711049" y="1263848"/>
            <a:ext cx="7869531" cy="11188204"/>
          </a:xfrm>
          <a:prstGeom prst="rect">
            <a:avLst/>
          </a:prstGeom>
        </p:spPr>
      </p:pic>
      <p:sp>
        <p:nvSpPr>
          <p:cNvPr id="166" name="Tilley, Alvin. “Promoting Racial Equity: A Guide for Business Leaders” Northwestern University Center for the Study of Diversity and Democracy. 19 Aug. 2020. Webinar."/>
          <p:cNvSpPr/>
          <p:nvPr/>
        </p:nvSpPr>
        <p:spPr>
          <a:xfrm>
            <a:off x="12187377" y="12553751"/>
            <a:ext cx="10916875" cy="704089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/>
            </a:lvl1pPr>
          </a:lstStyle>
          <a:p>
            <a:r>
              <a:t>Tilley, Alvin. “Promoting Racial Equity: A Guide for Business Leaders” Northwestern University Center for the Study of Diversity and Democracy. 19 Aug. 2020. Webinar.</a:t>
            </a:r>
          </a:p>
        </p:txBody>
      </p:sp>
      <p:sp>
        <p:nvSpPr>
          <p:cNvPr id="167" name="Key Ter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Terms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Institutional &amp; Systemic Racism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751205">
              <a:defRPr sz="5005"/>
            </a:lvl1pPr>
          </a:lstStyle>
          <a:p>
            <a:r>
              <a:t>Institutional &amp; Systemic Racism</a:t>
            </a:r>
          </a:p>
        </p:txBody>
      </p:sp>
      <p:sp>
        <p:nvSpPr>
          <p:cNvPr id="170" name="Institutional Racism is when the ideology of racism is embedded within the normal operations of an organization (Ture &amp; Hamilton, 1967)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Institutional Racism </a:t>
            </a:r>
            <a:r>
              <a:rPr b="0"/>
              <a:t>is when the ideology of racism is embedded within the normal operations of an organization (Ture &amp; Hamilton, 1967)</a:t>
            </a:r>
          </a:p>
          <a:p>
            <a:pPr>
              <a:defRPr b="1"/>
            </a:pPr>
            <a:r>
              <a:t>Systemic Racism </a:t>
            </a:r>
            <a:r>
              <a:rPr b="0"/>
              <a:t>means that the core racist realities are manifested in each of society’s major parts—the economy, politics, the courts, educational institutions (Feagin, 2014)</a:t>
            </a:r>
          </a:p>
        </p:txBody>
      </p:sp>
      <p:pic>
        <p:nvPicPr>
          <p:cNvPr id="171" name="9781138096042.jpg" descr="9781138096042.jp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/>
          <a:stretch>
            <a:fillRect/>
          </a:stretch>
        </p:blipFill>
        <p:spPr>
          <a:xfrm>
            <a:off x="13921035" y="1263848"/>
            <a:ext cx="7458803" cy="11188205"/>
          </a:xfrm>
          <a:prstGeom prst="rect">
            <a:avLst/>
          </a:prstGeom>
        </p:spPr>
      </p:pic>
      <p:sp>
        <p:nvSpPr>
          <p:cNvPr id="172" name="Tilley, Alvin. “Promoting Racial Equity: A Guide for Business Leaders” Northwestern University Center for the Study of Diversity and Democracy. 19 Aug. 2020. Webinar."/>
          <p:cNvSpPr/>
          <p:nvPr/>
        </p:nvSpPr>
        <p:spPr>
          <a:xfrm>
            <a:off x="12192000" y="12553751"/>
            <a:ext cx="10916874" cy="704089"/>
          </a:xfrm>
          <a:prstGeom prst="roundRect">
            <a:avLst>
              <a:gd name="adj" fmla="val 0"/>
            </a:avLst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/>
            </a:lvl1pPr>
          </a:lstStyle>
          <a:p>
            <a:r>
              <a:t>Tilley, Alvin. “Promoting Racial Equity: A Guide for Business Leaders” Northwestern University Center for the Study of Diversity and Democracy. 19 Aug. 2020. Webinar.</a:t>
            </a:r>
          </a:p>
        </p:txBody>
      </p:sp>
      <p:sp>
        <p:nvSpPr>
          <p:cNvPr id="173" name="Key Term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Key Terms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equityvequality.jpeg" descr="equityvequality.jpe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2393034" y="0"/>
            <a:ext cx="19597932" cy="13716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creen Shot 2020-09-15 at 10.29.59 PM.png" descr="Screen Shot 2020-09-15 at 10.29.59 PM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xfrm>
            <a:off x="-591128" y="2227845"/>
            <a:ext cx="24384001" cy="9260310"/>
          </a:xfrm>
          <a:prstGeom prst="rect">
            <a:avLst/>
          </a:prstGeom>
        </p:spPr>
      </p:pic>
      <p:sp>
        <p:nvSpPr>
          <p:cNvPr id="178" name="Tilley, Alvin. “Promoting Racial Equity: A Guide for Business Leaders” Northwestern University Center for the Study of Diversity and Democracy. 19 Aug. 2020. Webinar."/>
          <p:cNvSpPr txBox="1"/>
          <p:nvPr/>
        </p:nvSpPr>
        <p:spPr>
          <a:xfrm>
            <a:off x="5130014" y="13199086"/>
            <a:ext cx="19077433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000"/>
            </a:lvl1pPr>
          </a:lstStyle>
          <a:p>
            <a:r>
              <a:t>Tilley, Alvin. “Promoting Racial Equity: A Guide for Business Leaders” Northwestern University Center for the Study of Diversity and Democracy. 19 Aug. 2020. Webinar.</a:t>
            </a:r>
          </a:p>
        </p:txBody>
      </p:sp>
      <p:sp>
        <p:nvSpPr>
          <p:cNvPr id="179" name="Line"/>
          <p:cNvSpPr/>
          <p:nvPr/>
        </p:nvSpPr>
        <p:spPr>
          <a:xfrm>
            <a:off x="6599773" y="6822324"/>
            <a:ext cx="1837691" cy="399166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80" name="Civil Rights Act of 1964…"/>
          <p:cNvSpPr txBox="1"/>
          <p:nvPr/>
        </p:nvSpPr>
        <p:spPr>
          <a:xfrm>
            <a:off x="8507517" y="9910475"/>
            <a:ext cx="11838731" cy="24072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defRPr sz="5000" b="1">
                <a:solidFill>
                  <a:srgbClr val="000000"/>
                </a:solidFill>
              </a:defRPr>
            </a:pPr>
            <a:r>
              <a:t>Civil Rights Act of 1964</a:t>
            </a:r>
          </a:p>
          <a:p>
            <a:pPr algn="l" defTabSz="825500">
              <a:defRPr sz="5000" b="1">
                <a:solidFill>
                  <a:srgbClr val="000000"/>
                </a:solidFill>
              </a:defRPr>
            </a:pPr>
            <a:r>
              <a:t>Voting Rights Act of 1965</a:t>
            </a:r>
          </a:p>
          <a:p>
            <a:pPr algn="l" defTabSz="825500">
              <a:defRPr sz="5000" b="1">
                <a:solidFill>
                  <a:srgbClr val="000000"/>
                </a:solidFill>
              </a:defRPr>
            </a:pPr>
            <a:r>
              <a:t>Housing Rights Act of 1968</a:t>
            </a:r>
          </a:p>
        </p:txBody>
      </p:sp>
      <p:sp>
        <p:nvSpPr>
          <p:cNvPr id="181" name="Racial Dictatorship to Racial Democracy"/>
          <p:cNvSpPr txBox="1"/>
          <p:nvPr/>
        </p:nvSpPr>
        <p:spPr>
          <a:xfrm>
            <a:off x="1944909" y="759991"/>
            <a:ext cx="20114198" cy="1378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8500" b="1" spc="-170">
                <a:solidFill>
                  <a:srgbClr val="000000"/>
                </a:solidFill>
              </a:defRPr>
            </a:lvl1pPr>
          </a:lstStyle>
          <a:p>
            <a:r>
              <a:t>Racial Dictatorship to Racial Democracy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oster_Dream_Act_Landscape_FINAL_1.png" descr="Poster_Dream_Act_Landscape_FINAL_1.png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542" r="190"/>
          <a:stretch>
            <a:fillRect/>
          </a:stretch>
        </p:blipFill>
        <p:spPr>
          <a:xfrm>
            <a:off x="12192000" y="3187841"/>
            <a:ext cx="10922001" cy="7340318"/>
          </a:xfrm>
          <a:prstGeom prst="rect">
            <a:avLst/>
          </a:prstGeom>
        </p:spPr>
      </p:pic>
      <p:sp>
        <p:nvSpPr>
          <p:cNvPr id="184" name="Social Justice i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Social Justice is</a:t>
            </a:r>
          </a:p>
          <a:p>
            <a:r>
              <a:t>not Black &amp; White</a:t>
            </a:r>
          </a:p>
        </p:txBody>
      </p:sp>
      <p:sp>
        <p:nvSpPr>
          <p:cNvPr id="185" name="Immigration Policies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75969">
              <a:defRPr sz="5170"/>
            </a:pPr>
            <a:r>
              <a:t>Immigration Policies</a:t>
            </a:r>
          </a:p>
          <a:p>
            <a:pPr defTabSz="775969">
              <a:defRPr sz="5170"/>
            </a:pPr>
            <a:r>
              <a:t>LGBTQ Rights</a:t>
            </a:r>
          </a:p>
          <a:p>
            <a:pPr defTabSz="775969">
              <a:defRPr sz="5170"/>
            </a:pPr>
            <a:r>
              <a:t>Incarceration Rates &amp; Violence</a:t>
            </a:r>
          </a:p>
          <a:p>
            <a:pPr defTabSz="775969">
              <a:defRPr sz="5170"/>
            </a:pPr>
            <a:r>
              <a:t>Pay &amp; Wealth Gaps</a:t>
            </a:r>
          </a:p>
          <a:p>
            <a:pPr defTabSz="775969">
              <a:defRPr sz="5170"/>
            </a:pPr>
            <a:r>
              <a:t>Health Care Inequity</a:t>
            </a:r>
          </a:p>
          <a:p>
            <a:pPr defTabSz="775969">
              <a:defRPr sz="5170"/>
            </a:pPr>
            <a:r>
              <a:t>Education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Macintosh PowerPoint</Application>
  <PresentationFormat>Custom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Helvetica Neue</vt:lpstr>
      <vt:lpstr>Helvetica Neue Medium</vt:lpstr>
      <vt:lpstr>21_BasicWhite</vt:lpstr>
      <vt:lpstr>Social Justice &amp; Course Design</vt:lpstr>
      <vt:lpstr>PowerPoint Presentation</vt:lpstr>
      <vt:lpstr>PowerPoint Presentation</vt:lpstr>
      <vt:lpstr>The Plan</vt:lpstr>
      <vt:lpstr>Key Terms</vt:lpstr>
      <vt:lpstr>Key Terms</vt:lpstr>
      <vt:lpstr>PowerPoint Presentation</vt:lpstr>
      <vt:lpstr>PowerPoint Presentation</vt:lpstr>
      <vt:lpstr>Social Justice is not Black &amp; White</vt:lpstr>
      <vt:lpstr>PowerPoint Presentation</vt:lpstr>
      <vt:lpstr>PowerPoint Presentation</vt:lpstr>
      <vt:lpstr>PowerPoint Presentation</vt:lpstr>
      <vt:lpstr>Six Principles</vt:lpstr>
      <vt:lpstr>Universal Design</vt:lpstr>
      <vt:lpstr>Social Justice via Course Design</vt:lpstr>
      <vt:lpstr>PowerPoint Presentation</vt:lpstr>
      <vt:lpstr>PowerPoint Presentation</vt:lpstr>
      <vt:lpstr>Recent Articles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Justice &amp; Course Design</dc:title>
  <cp:lastModifiedBy>Tanya Gonzalez</cp:lastModifiedBy>
  <cp:revision>1</cp:revision>
  <dcterms:modified xsi:type="dcterms:W3CDTF">2020-09-16T18:36:14Z</dcterms:modified>
</cp:coreProperties>
</file>