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3"/>
  </p:notesMasterIdLst>
  <p:sldIdLst>
    <p:sldId id="256" r:id="rId2"/>
    <p:sldId id="258" r:id="rId3"/>
    <p:sldId id="2134806272" r:id="rId4"/>
    <p:sldId id="279" r:id="rId5"/>
    <p:sldId id="280" r:id="rId6"/>
    <p:sldId id="281" r:id="rId7"/>
    <p:sldId id="263" r:id="rId8"/>
    <p:sldId id="261" r:id="rId9"/>
    <p:sldId id="267" r:id="rId10"/>
    <p:sldId id="2134806273" r:id="rId11"/>
    <p:sldId id="2134806270" r:id="rId12"/>
    <p:sldId id="3483" r:id="rId13"/>
    <p:sldId id="2134806275" r:id="rId14"/>
    <p:sldId id="2134806262" r:id="rId15"/>
    <p:sldId id="2134806276" r:id="rId16"/>
    <p:sldId id="2134806264" r:id="rId17"/>
    <p:sldId id="2134806265" r:id="rId18"/>
    <p:sldId id="2134806263" r:id="rId19"/>
    <p:sldId id="2134806277" r:id="rId20"/>
    <p:sldId id="3488"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4688"/>
  </p:normalViewPr>
  <p:slideViewPr>
    <p:cSldViewPr snapToGrid="0">
      <p:cViewPr varScale="1">
        <p:scale>
          <a:sx n="104" d="100"/>
          <a:sy n="104" d="100"/>
        </p:scale>
        <p:origin x="216"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18029-2019-428C-BCE9-DB325EF9052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4978C6-F4B0-4E0F-9435-71F2E2AA3374}">
      <dgm:prSet/>
      <dgm:spPr/>
      <dgm:t>
        <a:bodyPr/>
        <a:lstStyle/>
        <a:p>
          <a:r>
            <a:rPr lang="en-US" dirty="0"/>
            <a:t>Remove status quo of silence about microaggressions and macroaggressions.</a:t>
          </a:r>
        </a:p>
      </dgm:t>
    </dgm:pt>
    <dgm:pt modelId="{A7E2268A-5DA1-4A6B-B9A0-D65139CDC345}" type="parTrans" cxnId="{20B275AF-A6A5-4A29-A210-8E927A1EB1DE}">
      <dgm:prSet/>
      <dgm:spPr/>
      <dgm:t>
        <a:bodyPr/>
        <a:lstStyle/>
        <a:p>
          <a:endParaRPr lang="en-US"/>
        </a:p>
      </dgm:t>
    </dgm:pt>
    <dgm:pt modelId="{97F59311-9B07-4868-8578-B08631C665E4}" type="sibTrans" cxnId="{20B275AF-A6A5-4A29-A210-8E927A1EB1DE}">
      <dgm:prSet/>
      <dgm:spPr/>
      <dgm:t>
        <a:bodyPr/>
        <a:lstStyle/>
        <a:p>
          <a:endParaRPr lang="en-US"/>
        </a:p>
      </dgm:t>
    </dgm:pt>
    <dgm:pt modelId="{296AAD28-BBA0-43D9-B37E-1B8252294DE7}">
      <dgm:prSet/>
      <dgm:spPr/>
      <dgm:t>
        <a:bodyPr/>
        <a:lstStyle/>
        <a:p>
          <a:r>
            <a:rPr lang="en-US" dirty="0"/>
            <a:t>Discussing microaggressions can restore classroom learning alliance.</a:t>
          </a:r>
        </a:p>
      </dgm:t>
    </dgm:pt>
    <dgm:pt modelId="{DB9390F3-DB0D-493B-BABD-D8F167BF1EAD}" type="parTrans" cxnId="{AFB06048-650E-4A91-80AF-AAD9EFBC41C6}">
      <dgm:prSet/>
      <dgm:spPr/>
      <dgm:t>
        <a:bodyPr/>
        <a:lstStyle/>
        <a:p>
          <a:endParaRPr lang="en-US"/>
        </a:p>
      </dgm:t>
    </dgm:pt>
    <dgm:pt modelId="{6248CE39-738C-4EAF-9AC4-073F773945D7}" type="sibTrans" cxnId="{AFB06048-650E-4A91-80AF-AAD9EFBC41C6}">
      <dgm:prSet/>
      <dgm:spPr/>
      <dgm:t>
        <a:bodyPr/>
        <a:lstStyle/>
        <a:p>
          <a:endParaRPr lang="en-US"/>
        </a:p>
      </dgm:t>
    </dgm:pt>
    <dgm:pt modelId="{97A3BEE1-4F89-4F43-98D4-91B47864A9DF}">
      <dgm:prSet/>
      <dgm:spPr/>
      <dgm:t>
        <a:bodyPr/>
        <a:lstStyle/>
        <a:p>
          <a:r>
            <a:rPr lang="en-US" dirty="0"/>
            <a:t>Acknowledge unintended microaggressions and work to change your actions.</a:t>
          </a:r>
        </a:p>
      </dgm:t>
    </dgm:pt>
    <dgm:pt modelId="{0EC9AC54-283D-4BAF-83AF-BC87AB55263C}" type="parTrans" cxnId="{E83FC08C-0370-404F-909C-37A108B438B8}">
      <dgm:prSet/>
      <dgm:spPr/>
      <dgm:t>
        <a:bodyPr/>
        <a:lstStyle/>
        <a:p>
          <a:endParaRPr lang="en-US"/>
        </a:p>
      </dgm:t>
    </dgm:pt>
    <dgm:pt modelId="{A9445581-81A3-437B-AC6E-C55374D05B1F}" type="sibTrans" cxnId="{E83FC08C-0370-404F-909C-37A108B438B8}">
      <dgm:prSet/>
      <dgm:spPr/>
      <dgm:t>
        <a:bodyPr/>
        <a:lstStyle/>
        <a:p>
          <a:endParaRPr lang="en-US"/>
        </a:p>
      </dgm:t>
    </dgm:pt>
    <dgm:pt modelId="{1BA933B7-1018-C44B-923B-D6AA26EDD44C}" type="pres">
      <dgm:prSet presAssocID="{60518029-2019-428C-BCE9-DB325EF90526}" presName="linear" presStyleCnt="0">
        <dgm:presLayoutVars>
          <dgm:animLvl val="lvl"/>
          <dgm:resizeHandles val="exact"/>
        </dgm:presLayoutVars>
      </dgm:prSet>
      <dgm:spPr/>
    </dgm:pt>
    <dgm:pt modelId="{8D07E15A-3D45-CF45-A8BE-29B7B13866D1}" type="pres">
      <dgm:prSet presAssocID="{5B4978C6-F4B0-4E0F-9435-71F2E2AA3374}" presName="parentText" presStyleLbl="node1" presStyleIdx="0" presStyleCnt="3">
        <dgm:presLayoutVars>
          <dgm:chMax val="0"/>
          <dgm:bulletEnabled val="1"/>
        </dgm:presLayoutVars>
      </dgm:prSet>
      <dgm:spPr/>
    </dgm:pt>
    <dgm:pt modelId="{15BC7E92-18E8-1A4C-9946-00087A2928CE}" type="pres">
      <dgm:prSet presAssocID="{97F59311-9B07-4868-8578-B08631C665E4}" presName="spacer" presStyleCnt="0"/>
      <dgm:spPr/>
    </dgm:pt>
    <dgm:pt modelId="{047CCDCB-5A0D-F74F-BB68-47C212F04591}" type="pres">
      <dgm:prSet presAssocID="{296AAD28-BBA0-43D9-B37E-1B8252294DE7}" presName="parentText" presStyleLbl="node1" presStyleIdx="1" presStyleCnt="3">
        <dgm:presLayoutVars>
          <dgm:chMax val="0"/>
          <dgm:bulletEnabled val="1"/>
        </dgm:presLayoutVars>
      </dgm:prSet>
      <dgm:spPr/>
    </dgm:pt>
    <dgm:pt modelId="{FFF78534-F41B-1F49-91A4-E4528BE37541}" type="pres">
      <dgm:prSet presAssocID="{6248CE39-738C-4EAF-9AC4-073F773945D7}" presName="spacer" presStyleCnt="0"/>
      <dgm:spPr/>
    </dgm:pt>
    <dgm:pt modelId="{16E7724E-0019-6641-AA5B-030793C965B1}" type="pres">
      <dgm:prSet presAssocID="{97A3BEE1-4F89-4F43-98D4-91B47864A9DF}" presName="parentText" presStyleLbl="node1" presStyleIdx="2" presStyleCnt="3">
        <dgm:presLayoutVars>
          <dgm:chMax val="0"/>
          <dgm:bulletEnabled val="1"/>
        </dgm:presLayoutVars>
      </dgm:prSet>
      <dgm:spPr/>
    </dgm:pt>
  </dgm:ptLst>
  <dgm:cxnLst>
    <dgm:cxn modelId="{D95DB824-F378-B44C-942E-25B36985D91E}" type="presOf" srcId="{60518029-2019-428C-BCE9-DB325EF90526}" destId="{1BA933B7-1018-C44B-923B-D6AA26EDD44C}" srcOrd="0" destOrd="0" presId="urn:microsoft.com/office/officeart/2005/8/layout/vList2"/>
    <dgm:cxn modelId="{AFB06048-650E-4A91-80AF-AAD9EFBC41C6}" srcId="{60518029-2019-428C-BCE9-DB325EF90526}" destId="{296AAD28-BBA0-43D9-B37E-1B8252294DE7}" srcOrd="1" destOrd="0" parTransId="{DB9390F3-DB0D-493B-BABD-D8F167BF1EAD}" sibTransId="{6248CE39-738C-4EAF-9AC4-073F773945D7}"/>
    <dgm:cxn modelId="{87E46D4D-BB78-4142-842D-813712665A40}" type="presOf" srcId="{296AAD28-BBA0-43D9-B37E-1B8252294DE7}" destId="{047CCDCB-5A0D-F74F-BB68-47C212F04591}" srcOrd="0" destOrd="0" presId="urn:microsoft.com/office/officeart/2005/8/layout/vList2"/>
    <dgm:cxn modelId="{46B4375D-655A-4A42-858C-84E88F2248B2}" type="presOf" srcId="{5B4978C6-F4B0-4E0F-9435-71F2E2AA3374}" destId="{8D07E15A-3D45-CF45-A8BE-29B7B13866D1}" srcOrd="0" destOrd="0" presId="urn:microsoft.com/office/officeart/2005/8/layout/vList2"/>
    <dgm:cxn modelId="{509E4872-EF2C-4748-81D8-BF30B046C86F}" type="presOf" srcId="{97A3BEE1-4F89-4F43-98D4-91B47864A9DF}" destId="{16E7724E-0019-6641-AA5B-030793C965B1}" srcOrd="0" destOrd="0" presId="urn:microsoft.com/office/officeart/2005/8/layout/vList2"/>
    <dgm:cxn modelId="{E83FC08C-0370-404F-909C-37A108B438B8}" srcId="{60518029-2019-428C-BCE9-DB325EF90526}" destId="{97A3BEE1-4F89-4F43-98D4-91B47864A9DF}" srcOrd="2" destOrd="0" parTransId="{0EC9AC54-283D-4BAF-83AF-BC87AB55263C}" sibTransId="{A9445581-81A3-437B-AC6E-C55374D05B1F}"/>
    <dgm:cxn modelId="{20B275AF-A6A5-4A29-A210-8E927A1EB1DE}" srcId="{60518029-2019-428C-BCE9-DB325EF90526}" destId="{5B4978C6-F4B0-4E0F-9435-71F2E2AA3374}" srcOrd="0" destOrd="0" parTransId="{A7E2268A-5DA1-4A6B-B9A0-D65139CDC345}" sibTransId="{97F59311-9B07-4868-8578-B08631C665E4}"/>
    <dgm:cxn modelId="{27A83EE9-4013-A542-BA20-A63CD180D4B0}" type="presParOf" srcId="{1BA933B7-1018-C44B-923B-D6AA26EDD44C}" destId="{8D07E15A-3D45-CF45-A8BE-29B7B13866D1}" srcOrd="0" destOrd="0" presId="urn:microsoft.com/office/officeart/2005/8/layout/vList2"/>
    <dgm:cxn modelId="{9B48EC62-26A1-6F4B-B5FA-9DADDD8DBA05}" type="presParOf" srcId="{1BA933B7-1018-C44B-923B-D6AA26EDD44C}" destId="{15BC7E92-18E8-1A4C-9946-00087A2928CE}" srcOrd="1" destOrd="0" presId="urn:microsoft.com/office/officeart/2005/8/layout/vList2"/>
    <dgm:cxn modelId="{E35BDA39-440B-D840-ACA4-06292425C479}" type="presParOf" srcId="{1BA933B7-1018-C44B-923B-D6AA26EDD44C}" destId="{047CCDCB-5A0D-F74F-BB68-47C212F04591}" srcOrd="2" destOrd="0" presId="urn:microsoft.com/office/officeart/2005/8/layout/vList2"/>
    <dgm:cxn modelId="{6AA88CBB-A9BF-7E47-9A09-26CE02C426FD}" type="presParOf" srcId="{1BA933B7-1018-C44B-923B-D6AA26EDD44C}" destId="{FFF78534-F41B-1F49-91A4-E4528BE37541}" srcOrd="3" destOrd="0" presId="urn:microsoft.com/office/officeart/2005/8/layout/vList2"/>
    <dgm:cxn modelId="{31B185A7-BB9A-B446-BDE6-ADB13D0A5FF1}" type="presParOf" srcId="{1BA933B7-1018-C44B-923B-D6AA26EDD44C}" destId="{16E7724E-0019-6641-AA5B-030793C965B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DD6FF-3122-45CE-B99D-9076772B7BD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0947EF-D78D-4434-8B3A-D0705F962776}">
      <dgm:prSet/>
      <dgm:spPr/>
      <dgm:t>
        <a:bodyPr/>
        <a:lstStyle/>
        <a:p>
          <a:r>
            <a:rPr lang="en-US" i="1" dirty="0"/>
            <a:t>College revises a lecture building bathrooms for ADA compliance but neglects transgender student needs for neutral bathroom.</a:t>
          </a:r>
          <a:endParaRPr lang="en-US" dirty="0"/>
        </a:p>
      </dgm:t>
    </dgm:pt>
    <dgm:pt modelId="{C44AB21E-9D57-4469-9B8B-20344C9E6B0C}" type="parTrans" cxnId="{20CEB763-9783-42C6-A1A7-3B8A5B5C2D31}">
      <dgm:prSet/>
      <dgm:spPr/>
      <dgm:t>
        <a:bodyPr/>
        <a:lstStyle/>
        <a:p>
          <a:endParaRPr lang="en-US"/>
        </a:p>
      </dgm:t>
    </dgm:pt>
    <dgm:pt modelId="{380B6BA8-A1F6-4C84-A1C7-DCB3A45E40FE}" type="sibTrans" cxnId="{20CEB763-9783-42C6-A1A7-3B8A5B5C2D31}">
      <dgm:prSet/>
      <dgm:spPr/>
      <dgm:t>
        <a:bodyPr/>
        <a:lstStyle/>
        <a:p>
          <a:endParaRPr lang="en-US"/>
        </a:p>
      </dgm:t>
    </dgm:pt>
    <dgm:pt modelId="{D510A6B4-6B72-41EC-A41B-AEBF157830A7}">
      <dgm:prSet/>
      <dgm:spPr/>
      <dgm:t>
        <a:bodyPr/>
        <a:lstStyle/>
        <a:p>
          <a:r>
            <a:rPr lang="en-US" i="1" dirty="0"/>
            <a:t>School announces no Black/African history curriculum will be taught for students.</a:t>
          </a:r>
          <a:endParaRPr lang="en-US" dirty="0"/>
        </a:p>
      </dgm:t>
    </dgm:pt>
    <dgm:pt modelId="{F49EFE11-4363-429A-A76B-14D7868AB4CC}" type="parTrans" cxnId="{6608FB76-76BA-4526-8F7B-0954F4502374}">
      <dgm:prSet/>
      <dgm:spPr/>
      <dgm:t>
        <a:bodyPr/>
        <a:lstStyle/>
        <a:p>
          <a:endParaRPr lang="en-US"/>
        </a:p>
      </dgm:t>
    </dgm:pt>
    <dgm:pt modelId="{5A3AB901-25C7-4358-94C8-0516DB59735C}" type="sibTrans" cxnId="{6608FB76-76BA-4526-8F7B-0954F4502374}">
      <dgm:prSet/>
      <dgm:spPr/>
      <dgm:t>
        <a:bodyPr/>
        <a:lstStyle/>
        <a:p>
          <a:endParaRPr lang="en-US"/>
        </a:p>
      </dgm:t>
    </dgm:pt>
    <dgm:pt modelId="{9DF4A207-DB6A-4FA4-94D0-3E32236EC804}" type="pres">
      <dgm:prSet presAssocID="{191DD6FF-3122-45CE-B99D-9076772B7BD3}" presName="root" presStyleCnt="0">
        <dgm:presLayoutVars>
          <dgm:dir/>
          <dgm:resizeHandles val="exact"/>
        </dgm:presLayoutVars>
      </dgm:prSet>
      <dgm:spPr/>
    </dgm:pt>
    <dgm:pt modelId="{748A34AA-B331-4CE7-B4C9-477791A5E4AA}" type="pres">
      <dgm:prSet presAssocID="{4C0947EF-D78D-4434-8B3A-D0705F962776}" presName="compNode" presStyleCnt="0"/>
      <dgm:spPr/>
    </dgm:pt>
    <dgm:pt modelId="{49EF6C9D-2F0A-4103-AD91-69E0FD5C22C8}" type="pres">
      <dgm:prSet presAssocID="{4C0947EF-D78D-4434-8B3A-D0705F96277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27173004-C28D-454A-9CB0-24D356E3E31A}" type="pres">
      <dgm:prSet presAssocID="{4C0947EF-D78D-4434-8B3A-D0705F962776}" presName="spaceRect" presStyleCnt="0"/>
      <dgm:spPr/>
    </dgm:pt>
    <dgm:pt modelId="{25453E45-5F84-497F-84E9-87345F3E22B7}" type="pres">
      <dgm:prSet presAssocID="{4C0947EF-D78D-4434-8B3A-D0705F962776}" presName="textRect" presStyleLbl="revTx" presStyleIdx="0" presStyleCnt="2">
        <dgm:presLayoutVars>
          <dgm:chMax val="1"/>
          <dgm:chPref val="1"/>
        </dgm:presLayoutVars>
      </dgm:prSet>
      <dgm:spPr/>
    </dgm:pt>
    <dgm:pt modelId="{2C95C1F5-56B7-41F8-8BF5-FCCCA80D2376}" type="pres">
      <dgm:prSet presAssocID="{380B6BA8-A1F6-4C84-A1C7-DCB3A45E40FE}" presName="sibTrans" presStyleCnt="0"/>
      <dgm:spPr/>
    </dgm:pt>
    <dgm:pt modelId="{61E2CF22-8DFE-42AF-B403-0A1BD661C6FD}" type="pres">
      <dgm:prSet presAssocID="{D510A6B4-6B72-41EC-A41B-AEBF157830A7}" presName="compNode" presStyleCnt="0"/>
      <dgm:spPr/>
    </dgm:pt>
    <dgm:pt modelId="{78E980FF-836B-495A-B9EF-B2C33A7630AB}" type="pres">
      <dgm:prSet presAssocID="{D510A6B4-6B72-41EC-A41B-AEBF157830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644D93CA-0630-4DCE-ACDF-D570D3761A9F}" type="pres">
      <dgm:prSet presAssocID="{D510A6B4-6B72-41EC-A41B-AEBF157830A7}" presName="spaceRect" presStyleCnt="0"/>
      <dgm:spPr/>
    </dgm:pt>
    <dgm:pt modelId="{C1F81720-B803-4727-AB49-DD28BED87936}" type="pres">
      <dgm:prSet presAssocID="{D510A6B4-6B72-41EC-A41B-AEBF157830A7}" presName="textRect" presStyleLbl="revTx" presStyleIdx="1" presStyleCnt="2">
        <dgm:presLayoutVars>
          <dgm:chMax val="1"/>
          <dgm:chPref val="1"/>
        </dgm:presLayoutVars>
      </dgm:prSet>
      <dgm:spPr/>
    </dgm:pt>
  </dgm:ptLst>
  <dgm:cxnLst>
    <dgm:cxn modelId="{9DD9D825-002D-4697-99FA-5E6B348B1AD2}" type="presOf" srcId="{D510A6B4-6B72-41EC-A41B-AEBF157830A7}" destId="{C1F81720-B803-4727-AB49-DD28BED87936}" srcOrd="0" destOrd="0" presId="urn:microsoft.com/office/officeart/2018/2/layout/IconLabelList"/>
    <dgm:cxn modelId="{20CEB763-9783-42C6-A1A7-3B8A5B5C2D31}" srcId="{191DD6FF-3122-45CE-B99D-9076772B7BD3}" destId="{4C0947EF-D78D-4434-8B3A-D0705F962776}" srcOrd="0" destOrd="0" parTransId="{C44AB21E-9D57-4469-9B8B-20344C9E6B0C}" sibTransId="{380B6BA8-A1F6-4C84-A1C7-DCB3A45E40FE}"/>
    <dgm:cxn modelId="{6608FB76-76BA-4526-8F7B-0954F4502374}" srcId="{191DD6FF-3122-45CE-B99D-9076772B7BD3}" destId="{D510A6B4-6B72-41EC-A41B-AEBF157830A7}" srcOrd="1" destOrd="0" parTransId="{F49EFE11-4363-429A-A76B-14D7868AB4CC}" sibTransId="{5A3AB901-25C7-4358-94C8-0516DB59735C}"/>
    <dgm:cxn modelId="{94FAEAA0-FE17-4CB5-A250-782A9659D802}" type="presOf" srcId="{4C0947EF-D78D-4434-8B3A-D0705F962776}" destId="{25453E45-5F84-497F-84E9-87345F3E22B7}" srcOrd="0" destOrd="0" presId="urn:microsoft.com/office/officeart/2018/2/layout/IconLabelList"/>
    <dgm:cxn modelId="{59E3AECA-2819-4F43-A2DB-1BB534BFBC60}" type="presOf" srcId="{191DD6FF-3122-45CE-B99D-9076772B7BD3}" destId="{9DF4A207-DB6A-4FA4-94D0-3E32236EC804}" srcOrd="0" destOrd="0" presId="urn:microsoft.com/office/officeart/2018/2/layout/IconLabelList"/>
    <dgm:cxn modelId="{9E4A5A3E-83C7-4FD7-B8EF-A5281E407134}" type="presParOf" srcId="{9DF4A207-DB6A-4FA4-94D0-3E32236EC804}" destId="{748A34AA-B331-4CE7-B4C9-477791A5E4AA}" srcOrd="0" destOrd="0" presId="urn:microsoft.com/office/officeart/2018/2/layout/IconLabelList"/>
    <dgm:cxn modelId="{D953BB0D-B999-43D5-AC24-9AEAECBCDEF3}" type="presParOf" srcId="{748A34AA-B331-4CE7-B4C9-477791A5E4AA}" destId="{49EF6C9D-2F0A-4103-AD91-69E0FD5C22C8}" srcOrd="0" destOrd="0" presId="urn:microsoft.com/office/officeart/2018/2/layout/IconLabelList"/>
    <dgm:cxn modelId="{EDB8EBD8-75B0-4E0D-98F3-84A65E160EF4}" type="presParOf" srcId="{748A34AA-B331-4CE7-B4C9-477791A5E4AA}" destId="{27173004-C28D-454A-9CB0-24D356E3E31A}" srcOrd="1" destOrd="0" presId="urn:microsoft.com/office/officeart/2018/2/layout/IconLabelList"/>
    <dgm:cxn modelId="{EAD84853-C4FD-4B08-96F5-30BC94AA45B5}" type="presParOf" srcId="{748A34AA-B331-4CE7-B4C9-477791A5E4AA}" destId="{25453E45-5F84-497F-84E9-87345F3E22B7}" srcOrd="2" destOrd="0" presId="urn:microsoft.com/office/officeart/2018/2/layout/IconLabelList"/>
    <dgm:cxn modelId="{79817ED2-93CB-4FAA-8BED-1B4E4FBEA1E5}" type="presParOf" srcId="{9DF4A207-DB6A-4FA4-94D0-3E32236EC804}" destId="{2C95C1F5-56B7-41F8-8BF5-FCCCA80D2376}" srcOrd="1" destOrd="0" presId="urn:microsoft.com/office/officeart/2018/2/layout/IconLabelList"/>
    <dgm:cxn modelId="{95BE0D5C-EE73-4CAF-A3C6-A4334AB00F0D}" type="presParOf" srcId="{9DF4A207-DB6A-4FA4-94D0-3E32236EC804}" destId="{61E2CF22-8DFE-42AF-B403-0A1BD661C6FD}" srcOrd="2" destOrd="0" presId="urn:microsoft.com/office/officeart/2018/2/layout/IconLabelList"/>
    <dgm:cxn modelId="{2A053D37-FDA0-4D74-B14F-748B0F91213F}" type="presParOf" srcId="{61E2CF22-8DFE-42AF-B403-0A1BD661C6FD}" destId="{78E980FF-836B-495A-B9EF-B2C33A7630AB}" srcOrd="0" destOrd="0" presId="urn:microsoft.com/office/officeart/2018/2/layout/IconLabelList"/>
    <dgm:cxn modelId="{B15591F3-C13E-4D3F-9673-5F4AE4859534}" type="presParOf" srcId="{61E2CF22-8DFE-42AF-B403-0A1BD661C6FD}" destId="{644D93CA-0630-4DCE-ACDF-D570D3761A9F}" srcOrd="1" destOrd="0" presId="urn:microsoft.com/office/officeart/2018/2/layout/IconLabelList"/>
    <dgm:cxn modelId="{923B8952-76B4-4BB1-971E-A0C7D3F3E1A9}" type="presParOf" srcId="{61E2CF22-8DFE-42AF-B403-0A1BD661C6FD}" destId="{C1F81720-B803-4727-AB49-DD28BED8793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DA6E1-0C99-4738-A067-BF6F9A5AAE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A193B4-D146-478F-A7CF-4DCD2BC94E63}">
      <dgm:prSet custT="1"/>
      <dgm:spPr/>
      <dgm:t>
        <a:bodyPr/>
        <a:lstStyle/>
        <a:p>
          <a:r>
            <a:rPr lang="en-US" sz="4000" b="1" dirty="0"/>
            <a:t>Interpersonal tools</a:t>
          </a:r>
          <a:endParaRPr lang="en-US" sz="4000" dirty="0"/>
        </a:p>
      </dgm:t>
    </dgm:pt>
    <dgm:pt modelId="{A0BA7C43-DD2F-4FD2-8E9B-3D34A8D66006}" type="parTrans" cxnId="{FA6E3F0B-2563-4A61-A4DA-4FD0DE076A2F}">
      <dgm:prSet/>
      <dgm:spPr/>
      <dgm:t>
        <a:bodyPr/>
        <a:lstStyle/>
        <a:p>
          <a:endParaRPr lang="en-US" sz="1600"/>
        </a:p>
      </dgm:t>
    </dgm:pt>
    <dgm:pt modelId="{A105D663-3CDD-405D-BE4A-42F673E5B670}" type="sibTrans" cxnId="{FA6E3F0B-2563-4A61-A4DA-4FD0DE076A2F}">
      <dgm:prSet/>
      <dgm:spPr/>
      <dgm:t>
        <a:bodyPr/>
        <a:lstStyle/>
        <a:p>
          <a:endParaRPr lang="en-US" sz="1600"/>
        </a:p>
      </dgm:t>
    </dgm:pt>
    <dgm:pt modelId="{A06721C8-8763-4796-9F7E-58C16E7D30C8}">
      <dgm:prSet custT="1"/>
      <dgm:spPr/>
      <dgm:t>
        <a:bodyPr/>
        <a:lstStyle/>
        <a:p>
          <a:r>
            <a:rPr lang="en-US" sz="2800" dirty="0"/>
            <a:t>Begin with a self-reflection about your own hidden biases. </a:t>
          </a:r>
        </a:p>
      </dgm:t>
    </dgm:pt>
    <dgm:pt modelId="{73DC9773-A365-42E1-8083-A9351FEE047F}" type="parTrans" cxnId="{539F9136-D05E-4660-94C2-4F13BA2ADFDA}">
      <dgm:prSet/>
      <dgm:spPr/>
      <dgm:t>
        <a:bodyPr/>
        <a:lstStyle/>
        <a:p>
          <a:endParaRPr lang="en-US" sz="1600"/>
        </a:p>
      </dgm:t>
    </dgm:pt>
    <dgm:pt modelId="{3F60D7E5-C7A5-44DC-8CE0-F6285D7D73F5}" type="sibTrans" cxnId="{539F9136-D05E-4660-94C2-4F13BA2ADFDA}">
      <dgm:prSet/>
      <dgm:spPr/>
      <dgm:t>
        <a:bodyPr/>
        <a:lstStyle/>
        <a:p>
          <a:endParaRPr lang="en-US" sz="1600"/>
        </a:p>
      </dgm:t>
    </dgm:pt>
    <dgm:pt modelId="{95BA3F29-FDF6-4A61-A0CE-8AA1F1C14D85}">
      <dgm:prSet custT="1"/>
      <dgm:spPr/>
      <dgm:t>
        <a:bodyPr/>
        <a:lstStyle/>
        <a:p>
          <a:r>
            <a:rPr lang="en-US" sz="2800" dirty="0"/>
            <a:t>Acknowledge unintended microaggressions and work to change your actions.</a:t>
          </a:r>
        </a:p>
      </dgm:t>
    </dgm:pt>
    <dgm:pt modelId="{F71DAEDD-FE5B-4DD1-961A-9736B61E7E58}" type="parTrans" cxnId="{DE4DA4DB-0FDE-4205-A163-5BDEF17A1E12}">
      <dgm:prSet/>
      <dgm:spPr/>
      <dgm:t>
        <a:bodyPr/>
        <a:lstStyle/>
        <a:p>
          <a:endParaRPr lang="en-US" sz="1600"/>
        </a:p>
      </dgm:t>
    </dgm:pt>
    <dgm:pt modelId="{8945D4C9-5188-452A-AAE4-11C6C4E703A7}" type="sibTrans" cxnId="{DE4DA4DB-0FDE-4205-A163-5BDEF17A1E12}">
      <dgm:prSet/>
      <dgm:spPr/>
      <dgm:t>
        <a:bodyPr/>
        <a:lstStyle/>
        <a:p>
          <a:endParaRPr lang="en-US" sz="1600"/>
        </a:p>
      </dgm:t>
    </dgm:pt>
    <dgm:pt modelId="{C509D50F-7C85-4C52-9F91-386BAF959E51}">
      <dgm:prSet custT="1"/>
      <dgm:spPr/>
      <dgm:t>
        <a:bodyPr/>
        <a:lstStyle/>
        <a:p>
          <a:r>
            <a:rPr lang="en-US" sz="2800" dirty="0"/>
            <a:t>Bring microaggressions to the surface in classroom or work interactions. </a:t>
          </a:r>
        </a:p>
      </dgm:t>
    </dgm:pt>
    <dgm:pt modelId="{C6AB29E8-452D-4E5D-B358-7FF829DDA18F}" type="parTrans" cxnId="{76BC19BC-559A-42FE-AC0E-C839B12B928F}">
      <dgm:prSet/>
      <dgm:spPr/>
      <dgm:t>
        <a:bodyPr/>
        <a:lstStyle/>
        <a:p>
          <a:endParaRPr lang="en-US" sz="1600"/>
        </a:p>
      </dgm:t>
    </dgm:pt>
    <dgm:pt modelId="{ABBE9072-C4C7-4424-BF1F-3A3161E3076D}" type="sibTrans" cxnId="{76BC19BC-559A-42FE-AC0E-C839B12B928F}">
      <dgm:prSet/>
      <dgm:spPr/>
      <dgm:t>
        <a:bodyPr/>
        <a:lstStyle/>
        <a:p>
          <a:endParaRPr lang="en-US" sz="1600"/>
        </a:p>
      </dgm:t>
    </dgm:pt>
    <dgm:pt modelId="{828B7B60-6088-43CA-9D8A-A35E4C798024}">
      <dgm:prSet custT="1"/>
      <dgm:spPr/>
      <dgm:t>
        <a:bodyPr/>
        <a:lstStyle/>
        <a:p>
          <a:r>
            <a:rPr lang="en-US" sz="2800" dirty="0"/>
            <a:t>Ask yourself, how are you feeling about hearing/seeing the microaggression?</a:t>
          </a:r>
        </a:p>
      </dgm:t>
    </dgm:pt>
    <dgm:pt modelId="{76F042B5-D752-41DD-A82C-79A64C01D2D3}" type="parTrans" cxnId="{96675D42-73C2-4113-9EDC-39A460174364}">
      <dgm:prSet/>
      <dgm:spPr/>
      <dgm:t>
        <a:bodyPr/>
        <a:lstStyle/>
        <a:p>
          <a:endParaRPr lang="en-US" sz="1600"/>
        </a:p>
      </dgm:t>
    </dgm:pt>
    <dgm:pt modelId="{D0588DC4-19E1-49D8-BB48-930CB8634549}" type="sibTrans" cxnId="{96675D42-73C2-4113-9EDC-39A460174364}">
      <dgm:prSet/>
      <dgm:spPr/>
      <dgm:t>
        <a:bodyPr/>
        <a:lstStyle/>
        <a:p>
          <a:endParaRPr lang="en-US" sz="1600"/>
        </a:p>
      </dgm:t>
    </dgm:pt>
    <dgm:pt modelId="{CD5E0C10-334F-4C15-A3E6-0626436E7C3F}">
      <dgm:prSet custT="1"/>
      <dgm:spPr/>
      <dgm:t>
        <a:bodyPr/>
        <a:lstStyle/>
        <a:p>
          <a:r>
            <a:rPr lang="en-US" sz="2800" dirty="0"/>
            <a:t>What must I do to reduce my privilege bias?                                        </a:t>
          </a:r>
        </a:p>
      </dgm:t>
    </dgm:pt>
    <dgm:pt modelId="{DFA6CDCB-83B2-4C33-8EE7-F5B2A4B4173F}" type="parTrans" cxnId="{66A7A473-AEA5-41FC-9393-A5F154925806}">
      <dgm:prSet/>
      <dgm:spPr/>
      <dgm:t>
        <a:bodyPr/>
        <a:lstStyle/>
        <a:p>
          <a:endParaRPr lang="en-US" sz="1600"/>
        </a:p>
      </dgm:t>
    </dgm:pt>
    <dgm:pt modelId="{C812C450-4D56-48F4-94E8-39A503E85370}" type="sibTrans" cxnId="{66A7A473-AEA5-41FC-9393-A5F154925806}">
      <dgm:prSet/>
      <dgm:spPr/>
      <dgm:t>
        <a:bodyPr/>
        <a:lstStyle/>
        <a:p>
          <a:endParaRPr lang="en-US" sz="1600"/>
        </a:p>
      </dgm:t>
    </dgm:pt>
    <dgm:pt modelId="{A6E5E65D-86CB-B541-ACA0-333103F37F35}" type="pres">
      <dgm:prSet presAssocID="{CF6DA6E1-0C99-4738-A067-BF6F9A5AAE8A}" presName="linear" presStyleCnt="0">
        <dgm:presLayoutVars>
          <dgm:animLvl val="lvl"/>
          <dgm:resizeHandles val="exact"/>
        </dgm:presLayoutVars>
      </dgm:prSet>
      <dgm:spPr/>
    </dgm:pt>
    <dgm:pt modelId="{A86C8F8E-B8A1-B04E-8175-026482B2CA82}" type="pres">
      <dgm:prSet presAssocID="{D9A193B4-D146-478F-A7CF-4DCD2BC94E63}" presName="parentText" presStyleLbl="node1" presStyleIdx="0" presStyleCnt="1">
        <dgm:presLayoutVars>
          <dgm:chMax val="0"/>
          <dgm:bulletEnabled val="1"/>
        </dgm:presLayoutVars>
      </dgm:prSet>
      <dgm:spPr/>
    </dgm:pt>
    <dgm:pt modelId="{C2C094C1-B19C-F84E-9742-BE882D53C55C}" type="pres">
      <dgm:prSet presAssocID="{D9A193B4-D146-478F-A7CF-4DCD2BC94E63}" presName="childText" presStyleLbl="revTx" presStyleIdx="0" presStyleCnt="1">
        <dgm:presLayoutVars>
          <dgm:bulletEnabled val="1"/>
        </dgm:presLayoutVars>
      </dgm:prSet>
      <dgm:spPr/>
    </dgm:pt>
  </dgm:ptLst>
  <dgm:cxnLst>
    <dgm:cxn modelId="{FA6E3F0B-2563-4A61-A4DA-4FD0DE076A2F}" srcId="{CF6DA6E1-0C99-4738-A067-BF6F9A5AAE8A}" destId="{D9A193B4-D146-478F-A7CF-4DCD2BC94E63}" srcOrd="0" destOrd="0" parTransId="{A0BA7C43-DD2F-4FD2-8E9B-3D34A8D66006}" sibTransId="{A105D663-3CDD-405D-BE4A-42F673E5B670}"/>
    <dgm:cxn modelId="{539F9136-D05E-4660-94C2-4F13BA2ADFDA}" srcId="{D9A193B4-D146-478F-A7CF-4DCD2BC94E63}" destId="{A06721C8-8763-4796-9F7E-58C16E7D30C8}" srcOrd="0" destOrd="0" parTransId="{73DC9773-A365-42E1-8083-A9351FEE047F}" sibTransId="{3F60D7E5-C7A5-44DC-8CE0-F6285D7D73F5}"/>
    <dgm:cxn modelId="{96675D42-73C2-4113-9EDC-39A460174364}" srcId="{D9A193B4-D146-478F-A7CF-4DCD2BC94E63}" destId="{828B7B60-6088-43CA-9D8A-A35E4C798024}" srcOrd="3" destOrd="0" parTransId="{76F042B5-D752-41DD-A82C-79A64C01D2D3}" sibTransId="{D0588DC4-19E1-49D8-BB48-930CB8634549}"/>
    <dgm:cxn modelId="{B37C3F67-2E69-2C49-A264-DEEED5FFB1D5}" type="presOf" srcId="{828B7B60-6088-43CA-9D8A-A35E4C798024}" destId="{C2C094C1-B19C-F84E-9742-BE882D53C55C}" srcOrd="0" destOrd="3" presId="urn:microsoft.com/office/officeart/2005/8/layout/vList2"/>
    <dgm:cxn modelId="{66A7A473-AEA5-41FC-9393-A5F154925806}" srcId="{D9A193B4-D146-478F-A7CF-4DCD2BC94E63}" destId="{CD5E0C10-334F-4C15-A3E6-0626436E7C3F}" srcOrd="4" destOrd="0" parTransId="{DFA6CDCB-83B2-4C33-8EE7-F5B2A4B4173F}" sibTransId="{C812C450-4D56-48F4-94E8-39A503E85370}"/>
    <dgm:cxn modelId="{F82D197C-B1D2-414F-B37C-0668EF58F178}" type="presOf" srcId="{95BA3F29-FDF6-4A61-A0CE-8AA1F1C14D85}" destId="{C2C094C1-B19C-F84E-9742-BE882D53C55C}" srcOrd="0" destOrd="1" presId="urn:microsoft.com/office/officeart/2005/8/layout/vList2"/>
    <dgm:cxn modelId="{00177E8B-FE09-7C4A-A158-1D9B4B5D5124}" type="presOf" srcId="{CF6DA6E1-0C99-4738-A067-BF6F9A5AAE8A}" destId="{A6E5E65D-86CB-B541-ACA0-333103F37F35}" srcOrd="0" destOrd="0" presId="urn:microsoft.com/office/officeart/2005/8/layout/vList2"/>
    <dgm:cxn modelId="{B3A6549F-9122-5047-B391-240DD976321A}" type="presOf" srcId="{C509D50F-7C85-4C52-9F91-386BAF959E51}" destId="{C2C094C1-B19C-F84E-9742-BE882D53C55C}" srcOrd="0" destOrd="2" presId="urn:microsoft.com/office/officeart/2005/8/layout/vList2"/>
    <dgm:cxn modelId="{76BC19BC-559A-42FE-AC0E-C839B12B928F}" srcId="{D9A193B4-D146-478F-A7CF-4DCD2BC94E63}" destId="{C509D50F-7C85-4C52-9F91-386BAF959E51}" srcOrd="2" destOrd="0" parTransId="{C6AB29E8-452D-4E5D-B358-7FF829DDA18F}" sibTransId="{ABBE9072-C4C7-4424-BF1F-3A3161E3076D}"/>
    <dgm:cxn modelId="{A409FAD5-D7D0-AA45-8477-2A958D49C841}" type="presOf" srcId="{D9A193B4-D146-478F-A7CF-4DCD2BC94E63}" destId="{A86C8F8E-B8A1-B04E-8175-026482B2CA82}" srcOrd="0" destOrd="0" presId="urn:microsoft.com/office/officeart/2005/8/layout/vList2"/>
    <dgm:cxn modelId="{DE4DA4DB-0FDE-4205-A163-5BDEF17A1E12}" srcId="{D9A193B4-D146-478F-A7CF-4DCD2BC94E63}" destId="{95BA3F29-FDF6-4A61-A0CE-8AA1F1C14D85}" srcOrd="1" destOrd="0" parTransId="{F71DAEDD-FE5B-4DD1-961A-9736B61E7E58}" sibTransId="{8945D4C9-5188-452A-AAE4-11C6C4E703A7}"/>
    <dgm:cxn modelId="{54BC64E6-6F0B-8B49-AAC2-177CF79C560D}" type="presOf" srcId="{CD5E0C10-334F-4C15-A3E6-0626436E7C3F}" destId="{C2C094C1-B19C-F84E-9742-BE882D53C55C}" srcOrd="0" destOrd="4" presId="urn:microsoft.com/office/officeart/2005/8/layout/vList2"/>
    <dgm:cxn modelId="{24CAD4ED-9AA3-D242-A682-AC049933505E}" type="presOf" srcId="{A06721C8-8763-4796-9F7E-58C16E7D30C8}" destId="{C2C094C1-B19C-F84E-9742-BE882D53C55C}" srcOrd="0" destOrd="0" presId="urn:microsoft.com/office/officeart/2005/8/layout/vList2"/>
    <dgm:cxn modelId="{33DA61DD-9F98-6E4F-B1B6-02643AF0A619}" type="presParOf" srcId="{A6E5E65D-86CB-B541-ACA0-333103F37F35}" destId="{A86C8F8E-B8A1-B04E-8175-026482B2CA82}" srcOrd="0" destOrd="0" presId="urn:microsoft.com/office/officeart/2005/8/layout/vList2"/>
    <dgm:cxn modelId="{0F8C2B08-A24A-3C47-9567-20EE8BCD0E5E}" type="presParOf" srcId="{A6E5E65D-86CB-B541-ACA0-333103F37F35}" destId="{C2C094C1-B19C-F84E-9742-BE882D53C5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DA6E1-0C99-4738-A067-BF6F9A5AAE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A193B4-D146-478F-A7CF-4DCD2BC94E63}">
      <dgm:prSet custT="1"/>
      <dgm:spPr/>
      <dgm:t>
        <a:bodyPr/>
        <a:lstStyle/>
        <a:p>
          <a:r>
            <a:rPr lang="en-US" sz="4000" b="1" dirty="0"/>
            <a:t>Intrapersonal tools</a:t>
          </a:r>
          <a:endParaRPr lang="en-US" sz="4000" dirty="0"/>
        </a:p>
      </dgm:t>
    </dgm:pt>
    <dgm:pt modelId="{A0BA7C43-DD2F-4FD2-8E9B-3D34A8D66006}" type="parTrans" cxnId="{FA6E3F0B-2563-4A61-A4DA-4FD0DE076A2F}">
      <dgm:prSet/>
      <dgm:spPr/>
      <dgm:t>
        <a:bodyPr/>
        <a:lstStyle/>
        <a:p>
          <a:endParaRPr lang="en-US" sz="1600"/>
        </a:p>
      </dgm:t>
    </dgm:pt>
    <dgm:pt modelId="{A105D663-3CDD-405D-BE4A-42F673E5B670}" type="sibTrans" cxnId="{FA6E3F0B-2563-4A61-A4DA-4FD0DE076A2F}">
      <dgm:prSet/>
      <dgm:spPr/>
      <dgm:t>
        <a:bodyPr/>
        <a:lstStyle/>
        <a:p>
          <a:endParaRPr lang="en-US" sz="1600"/>
        </a:p>
      </dgm:t>
    </dgm:pt>
    <dgm:pt modelId="{A06721C8-8763-4796-9F7E-58C16E7D30C8}">
      <dgm:prSet custT="1"/>
      <dgm:spPr/>
      <dgm:t>
        <a:bodyPr/>
        <a:lstStyle/>
        <a:p>
          <a:r>
            <a:rPr lang="en-US" sz="2800" dirty="0"/>
            <a:t>Develop mutual partnerships that address power imbalances.</a:t>
          </a:r>
        </a:p>
      </dgm:t>
    </dgm:pt>
    <dgm:pt modelId="{73DC9773-A365-42E1-8083-A9351FEE047F}" type="parTrans" cxnId="{539F9136-D05E-4660-94C2-4F13BA2ADFDA}">
      <dgm:prSet/>
      <dgm:spPr/>
      <dgm:t>
        <a:bodyPr/>
        <a:lstStyle/>
        <a:p>
          <a:endParaRPr lang="en-US" sz="1600"/>
        </a:p>
      </dgm:t>
    </dgm:pt>
    <dgm:pt modelId="{3F60D7E5-C7A5-44DC-8CE0-F6285D7D73F5}" type="sibTrans" cxnId="{539F9136-D05E-4660-94C2-4F13BA2ADFDA}">
      <dgm:prSet/>
      <dgm:spPr/>
      <dgm:t>
        <a:bodyPr/>
        <a:lstStyle/>
        <a:p>
          <a:endParaRPr lang="en-US" sz="1600"/>
        </a:p>
      </dgm:t>
    </dgm:pt>
    <dgm:pt modelId="{5C84F362-7DB0-964E-B868-899B7FEB504A}">
      <dgm:prSet custT="1"/>
      <dgm:spPr/>
      <dgm:t>
        <a:bodyPr/>
        <a:lstStyle/>
        <a:p>
          <a:r>
            <a:rPr lang="en-US" sz="2800" dirty="0"/>
            <a:t>Identify other partners to support efforts to address power imbalances.</a:t>
          </a:r>
        </a:p>
      </dgm:t>
    </dgm:pt>
    <dgm:pt modelId="{454FBB91-6227-9D4E-AF60-BBC665CCC205}" type="parTrans" cxnId="{A016ED34-E0E3-5744-9D22-D6680DBEC23A}">
      <dgm:prSet/>
      <dgm:spPr/>
      <dgm:t>
        <a:bodyPr/>
        <a:lstStyle/>
        <a:p>
          <a:endParaRPr lang="en-US"/>
        </a:p>
      </dgm:t>
    </dgm:pt>
    <dgm:pt modelId="{3ED4B886-8698-924D-9486-E692BAFC231D}" type="sibTrans" cxnId="{A016ED34-E0E3-5744-9D22-D6680DBEC23A}">
      <dgm:prSet/>
      <dgm:spPr/>
      <dgm:t>
        <a:bodyPr/>
        <a:lstStyle/>
        <a:p>
          <a:endParaRPr lang="en-US"/>
        </a:p>
      </dgm:t>
    </dgm:pt>
    <dgm:pt modelId="{1DFDAB03-F809-B94F-B86F-A34D958E0660}">
      <dgm:prSet custT="1"/>
      <dgm:spPr/>
      <dgm:t>
        <a:bodyPr/>
        <a:lstStyle/>
        <a:p>
          <a:r>
            <a:rPr lang="en-US" sz="2800" dirty="0"/>
            <a:t>Develop and sustain community partnerships with underserved communities. </a:t>
          </a:r>
        </a:p>
      </dgm:t>
    </dgm:pt>
    <dgm:pt modelId="{C0550069-8B87-BE48-AB41-A5CD7CFE70D2}" type="parTrans" cxnId="{26CE6675-46C3-844B-8F8C-8B91BD6CBB7E}">
      <dgm:prSet/>
      <dgm:spPr/>
      <dgm:t>
        <a:bodyPr/>
        <a:lstStyle/>
        <a:p>
          <a:endParaRPr lang="en-US"/>
        </a:p>
      </dgm:t>
    </dgm:pt>
    <dgm:pt modelId="{BD2F793B-E864-EA45-BBFC-2855DF458370}" type="sibTrans" cxnId="{26CE6675-46C3-844B-8F8C-8B91BD6CBB7E}">
      <dgm:prSet/>
      <dgm:spPr/>
      <dgm:t>
        <a:bodyPr/>
        <a:lstStyle/>
        <a:p>
          <a:endParaRPr lang="en-US"/>
        </a:p>
      </dgm:t>
    </dgm:pt>
    <dgm:pt modelId="{A6E5E65D-86CB-B541-ACA0-333103F37F35}" type="pres">
      <dgm:prSet presAssocID="{CF6DA6E1-0C99-4738-A067-BF6F9A5AAE8A}" presName="linear" presStyleCnt="0">
        <dgm:presLayoutVars>
          <dgm:animLvl val="lvl"/>
          <dgm:resizeHandles val="exact"/>
        </dgm:presLayoutVars>
      </dgm:prSet>
      <dgm:spPr/>
    </dgm:pt>
    <dgm:pt modelId="{A86C8F8E-B8A1-B04E-8175-026482B2CA82}" type="pres">
      <dgm:prSet presAssocID="{D9A193B4-D146-478F-A7CF-4DCD2BC94E63}" presName="parentText" presStyleLbl="node1" presStyleIdx="0" presStyleCnt="1" custLinFactNeighborY="-91785">
        <dgm:presLayoutVars>
          <dgm:chMax val="0"/>
          <dgm:bulletEnabled val="1"/>
        </dgm:presLayoutVars>
      </dgm:prSet>
      <dgm:spPr/>
    </dgm:pt>
    <dgm:pt modelId="{C2C094C1-B19C-F84E-9742-BE882D53C55C}" type="pres">
      <dgm:prSet presAssocID="{D9A193B4-D146-478F-A7CF-4DCD2BC94E63}" presName="childText" presStyleLbl="revTx" presStyleIdx="0" presStyleCnt="1">
        <dgm:presLayoutVars>
          <dgm:bulletEnabled val="1"/>
        </dgm:presLayoutVars>
      </dgm:prSet>
      <dgm:spPr/>
    </dgm:pt>
  </dgm:ptLst>
  <dgm:cxnLst>
    <dgm:cxn modelId="{FA6E3F0B-2563-4A61-A4DA-4FD0DE076A2F}" srcId="{CF6DA6E1-0C99-4738-A067-BF6F9A5AAE8A}" destId="{D9A193B4-D146-478F-A7CF-4DCD2BC94E63}" srcOrd="0" destOrd="0" parTransId="{A0BA7C43-DD2F-4FD2-8E9B-3D34A8D66006}" sibTransId="{A105D663-3CDD-405D-BE4A-42F673E5B670}"/>
    <dgm:cxn modelId="{A016ED34-E0E3-5744-9D22-D6680DBEC23A}" srcId="{D9A193B4-D146-478F-A7CF-4DCD2BC94E63}" destId="{5C84F362-7DB0-964E-B868-899B7FEB504A}" srcOrd="1" destOrd="0" parTransId="{454FBB91-6227-9D4E-AF60-BBC665CCC205}" sibTransId="{3ED4B886-8698-924D-9486-E692BAFC231D}"/>
    <dgm:cxn modelId="{539F9136-D05E-4660-94C2-4F13BA2ADFDA}" srcId="{D9A193B4-D146-478F-A7CF-4DCD2BC94E63}" destId="{A06721C8-8763-4796-9F7E-58C16E7D30C8}" srcOrd="0" destOrd="0" parTransId="{73DC9773-A365-42E1-8083-A9351FEE047F}" sibTransId="{3F60D7E5-C7A5-44DC-8CE0-F6285D7D73F5}"/>
    <dgm:cxn modelId="{F0A0FE41-A936-A041-BD70-62ED364B4D0D}" type="presOf" srcId="{1DFDAB03-F809-B94F-B86F-A34D958E0660}" destId="{C2C094C1-B19C-F84E-9742-BE882D53C55C}" srcOrd="0" destOrd="2" presId="urn:microsoft.com/office/officeart/2005/8/layout/vList2"/>
    <dgm:cxn modelId="{26CE6675-46C3-844B-8F8C-8B91BD6CBB7E}" srcId="{D9A193B4-D146-478F-A7CF-4DCD2BC94E63}" destId="{1DFDAB03-F809-B94F-B86F-A34D958E0660}" srcOrd="2" destOrd="0" parTransId="{C0550069-8B87-BE48-AB41-A5CD7CFE70D2}" sibTransId="{BD2F793B-E864-EA45-BBFC-2855DF458370}"/>
    <dgm:cxn modelId="{00177E8B-FE09-7C4A-A158-1D9B4B5D5124}" type="presOf" srcId="{CF6DA6E1-0C99-4738-A067-BF6F9A5AAE8A}" destId="{A6E5E65D-86CB-B541-ACA0-333103F37F35}" srcOrd="0" destOrd="0" presId="urn:microsoft.com/office/officeart/2005/8/layout/vList2"/>
    <dgm:cxn modelId="{A409FAD5-D7D0-AA45-8477-2A958D49C841}" type="presOf" srcId="{D9A193B4-D146-478F-A7CF-4DCD2BC94E63}" destId="{A86C8F8E-B8A1-B04E-8175-026482B2CA82}" srcOrd="0" destOrd="0" presId="urn:microsoft.com/office/officeart/2005/8/layout/vList2"/>
    <dgm:cxn modelId="{24CAD4ED-9AA3-D242-A682-AC049933505E}" type="presOf" srcId="{A06721C8-8763-4796-9F7E-58C16E7D30C8}" destId="{C2C094C1-B19C-F84E-9742-BE882D53C55C}" srcOrd="0" destOrd="0" presId="urn:microsoft.com/office/officeart/2005/8/layout/vList2"/>
    <dgm:cxn modelId="{C0A9B9F3-72DB-3546-A4C5-288E4398287E}" type="presOf" srcId="{5C84F362-7DB0-964E-B868-899B7FEB504A}" destId="{C2C094C1-B19C-F84E-9742-BE882D53C55C}" srcOrd="0" destOrd="1" presId="urn:microsoft.com/office/officeart/2005/8/layout/vList2"/>
    <dgm:cxn modelId="{33DA61DD-9F98-6E4F-B1B6-02643AF0A619}" type="presParOf" srcId="{A6E5E65D-86CB-B541-ACA0-333103F37F35}" destId="{A86C8F8E-B8A1-B04E-8175-026482B2CA82}" srcOrd="0" destOrd="0" presId="urn:microsoft.com/office/officeart/2005/8/layout/vList2"/>
    <dgm:cxn modelId="{0F8C2B08-A24A-3C47-9567-20EE8BCD0E5E}" type="presParOf" srcId="{A6E5E65D-86CB-B541-ACA0-333103F37F35}" destId="{C2C094C1-B19C-F84E-9742-BE882D53C5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DFEC98-FB4C-4673-8F3B-CD273A2DFE4F}"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5CBA6036-E976-4840-A347-05D7BDA45774}">
      <dgm:prSet/>
      <dgm:spPr/>
      <dgm:t>
        <a:bodyPr/>
        <a:lstStyle/>
        <a:p>
          <a:r>
            <a:rPr lang="en-US" dirty="0"/>
            <a:t>Make</a:t>
          </a:r>
        </a:p>
      </dgm:t>
    </dgm:pt>
    <dgm:pt modelId="{812DEB4F-34EB-40E9-AADD-EF67AA51278F}" type="parTrans" cxnId="{FA76AE61-8154-4110-A7F9-9B4E5B3728C2}">
      <dgm:prSet/>
      <dgm:spPr/>
      <dgm:t>
        <a:bodyPr/>
        <a:lstStyle/>
        <a:p>
          <a:endParaRPr lang="en-US"/>
        </a:p>
      </dgm:t>
    </dgm:pt>
    <dgm:pt modelId="{7F4BF8DF-2205-4BC5-9A84-33C4D6A1E572}" type="sibTrans" cxnId="{FA76AE61-8154-4110-A7F9-9B4E5B3728C2}">
      <dgm:prSet/>
      <dgm:spPr/>
      <dgm:t>
        <a:bodyPr/>
        <a:lstStyle/>
        <a:p>
          <a:endParaRPr lang="en-US"/>
        </a:p>
      </dgm:t>
    </dgm:pt>
    <dgm:pt modelId="{D09DEC62-8E51-4167-B0FD-D1C7C81CF5CD}">
      <dgm:prSet/>
      <dgm:spPr/>
      <dgm:t>
        <a:bodyPr/>
        <a:lstStyle/>
        <a:p>
          <a:r>
            <a:rPr lang="en-US" dirty="0"/>
            <a:t>Make the ‘invisible’ visible.</a:t>
          </a:r>
        </a:p>
      </dgm:t>
    </dgm:pt>
    <dgm:pt modelId="{65C7432D-6E2D-431B-829E-6B3EACA21E09}" type="parTrans" cxnId="{7B971D0C-094D-473D-8C64-72B9BB85BB57}">
      <dgm:prSet/>
      <dgm:spPr/>
      <dgm:t>
        <a:bodyPr/>
        <a:lstStyle/>
        <a:p>
          <a:endParaRPr lang="en-US"/>
        </a:p>
      </dgm:t>
    </dgm:pt>
    <dgm:pt modelId="{59C40CB0-625F-4DBB-93E5-1A5D908629B1}" type="sibTrans" cxnId="{7B971D0C-094D-473D-8C64-72B9BB85BB57}">
      <dgm:prSet/>
      <dgm:spPr/>
      <dgm:t>
        <a:bodyPr/>
        <a:lstStyle/>
        <a:p>
          <a:endParaRPr lang="en-US"/>
        </a:p>
      </dgm:t>
    </dgm:pt>
    <dgm:pt modelId="{0AE71EF7-053D-4185-BC7F-FDAE4E6B9CC8}">
      <dgm:prSet/>
      <dgm:spPr/>
      <dgm:t>
        <a:bodyPr/>
        <a:lstStyle/>
        <a:p>
          <a:r>
            <a:rPr lang="en-US" dirty="0"/>
            <a:t>Disarm</a:t>
          </a:r>
        </a:p>
      </dgm:t>
    </dgm:pt>
    <dgm:pt modelId="{7F25F07E-5E26-4E9A-9F77-EA548DD91079}" type="parTrans" cxnId="{4D727C42-AF47-4BE2-8F38-C1877BEF1DFF}">
      <dgm:prSet/>
      <dgm:spPr/>
      <dgm:t>
        <a:bodyPr/>
        <a:lstStyle/>
        <a:p>
          <a:endParaRPr lang="en-US"/>
        </a:p>
      </dgm:t>
    </dgm:pt>
    <dgm:pt modelId="{0B059DA4-F723-4AE8-AAB5-B98872A5404B}" type="sibTrans" cxnId="{4D727C42-AF47-4BE2-8F38-C1877BEF1DFF}">
      <dgm:prSet/>
      <dgm:spPr/>
      <dgm:t>
        <a:bodyPr/>
        <a:lstStyle/>
        <a:p>
          <a:endParaRPr lang="en-US"/>
        </a:p>
      </dgm:t>
    </dgm:pt>
    <dgm:pt modelId="{1F101975-7A87-48BE-AE2D-38ED85009C8B}">
      <dgm:prSet/>
      <dgm:spPr/>
      <dgm:t>
        <a:bodyPr/>
        <a:lstStyle/>
        <a:p>
          <a:r>
            <a:rPr lang="en-US" dirty="0"/>
            <a:t>Disarm the microaggression. </a:t>
          </a:r>
        </a:p>
      </dgm:t>
    </dgm:pt>
    <dgm:pt modelId="{27953546-BE84-4B22-B996-04FAC7445F46}" type="parTrans" cxnId="{A0B67B13-23EE-4617-A2E9-0F7949A04EE5}">
      <dgm:prSet/>
      <dgm:spPr/>
      <dgm:t>
        <a:bodyPr/>
        <a:lstStyle/>
        <a:p>
          <a:endParaRPr lang="en-US"/>
        </a:p>
      </dgm:t>
    </dgm:pt>
    <dgm:pt modelId="{BF6F1CEB-1C67-4B14-AC77-0328B07C9B4D}" type="sibTrans" cxnId="{A0B67B13-23EE-4617-A2E9-0F7949A04EE5}">
      <dgm:prSet/>
      <dgm:spPr/>
      <dgm:t>
        <a:bodyPr/>
        <a:lstStyle/>
        <a:p>
          <a:endParaRPr lang="en-US"/>
        </a:p>
      </dgm:t>
    </dgm:pt>
    <dgm:pt modelId="{7DE09852-D972-405C-B38D-7F3495A54D74}">
      <dgm:prSet/>
      <dgm:spPr/>
      <dgm:t>
        <a:bodyPr/>
        <a:lstStyle/>
        <a:p>
          <a:r>
            <a:rPr lang="en-US" dirty="0"/>
            <a:t>Educate</a:t>
          </a:r>
        </a:p>
      </dgm:t>
    </dgm:pt>
    <dgm:pt modelId="{C913641A-C979-4249-A095-8F47A5A73C79}" type="parTrans" cxnId="{5A004F7F-F6D7-4690-AA1C-A3A7680A9057}">
      <dgm:prSet/>
      <dgm:spPr/>
      <dgm:t>
        <a:bodyPr/>
        <a:lstStyle/>
        <a:p>
          <a:endParaRPr lang="en-US"/>
        </a:p>
      </dgm:t>
    </dgm:pt>
    <dgm:pt modelId="{20880B94-4124-4FE7-AFDE-5291EE7E85BE}" type="sibTrans" cxnId="{5A004F7F-F6D7-4690-AA1C-A3A7680A9057}">
      <dgm:prSet/>
      <dgm:spPr/>
      <dgm:t>
        <a:bodyPr/>
        <a:lstStyle/>
        <a:p>
          <a:endParaRPr lang="en-US"/>
        </a:p>
      </dgm:t>
    </dgm:pt>
    <dgm:pt modelId="{6443E31A-9572-4856-BCAC-CF1FB14F596C}">
      <dgm:prSet/>
      <dgm:spPr/>
      <dgm:t>
        <a:bodyPr/>
        <a:lstStyle/>
        <a:p>
          <a:r>
            <a:rPr lang="en-US" dirty="0"/>
            <a:t>Educate the offender about the metacommunication they send.</a:t>
          </a:r>
        </a:p>
      </dgm:t>
    </dgm:pt>
    <dgm:pt modelId="{86BBF2BC-B286-436C-A43E-D9F41F691D95}" type="parTrans" cxnId="{527EE549-F121-4EE9-A1EB-9E1CE0B7D2C9}">
      <dgm:prSet/>
      <dgm:spPr/>
      <dgm:t>
        <a:bodyPr/>
        <a:lstStyle/>
        <a:p>
          <a:endParaRPr lang="en-US"/>
        </a:p>
      </dgm:t>
    </dgm:pt>
    <dgm:pt modelId="{A0CB0291-0E92-4FA1-BA0B-5ED544BD70FA}" type="sibTrans" cxnId="{527EE549-F121-4EE9-A1EB-9E1CE0B7D2C9}">
      <dgm:prSet/>
      <dgm:spPr/>
      <dgm:t>
        <a:bodyPr/>
        <a:lstStyle/>
        <a:p>
          <a:endParaRPr lang="en-US"/>
        </a:p>
      </dgm:t>
    </dgm:pt>
    <dgm:pt modelId="{CC74D050-5552-4987-B970-44D5CDE87A80}">
      <dgm:prSet/>
      <dgm:spPr/>
      <dgm:t>
        <a:bodyPr/>
        <a:lstStyle/>
        <a:p>
          <a:r>
            <a:rPr lang="en-US" dirty="0"/>
            <a:t>Seek</a:t>
          </a:r>
        </a:p>
      </dgm:t>
    </dgm:pt>
    <dgm:pt modelId="{6F6603FC-4E16-4F55-9112-6E77A693BD1A}" type="parTrans" cxnId="{D692F916-5106-4DEB-9FC3-1F7A26EF9384}">
      <dgm:prSet/>
      <dgm:spPr/>
      <dgm:t>
        <a:bodyPr/>
        <a:lstStyle/>
        <a:p>
          <a:endParaRPr lang="en-US"/>
        </a:p>
      </dgm:t>
    </dgm:pt>
    <dgm:pt modelId="{58AE3F54-67AA-4DEF-B3E6-9D849AD087C5}" type="sibTrans" cxnId="{D692F916-5106-4DEB-9FC3-1F7A26EF9384}">
      <dgm:prSet/>
      <dgm:spPr/>
      <dgm:t>
        <a:bodyPr/>
        <a:lstStyle/>
        <a:p>
          <a:endParaRPr lang="en-US"/>
        </a:p>
      </dgm:t>
    </dgm:pt>
    <dgm:pt modelId="{7C446B7E-DAAB-4A0C-8FCC-1F825405B0BD}">
      <dgm:prSet/>
      <dgm:spPr/>
      <dgm:t>
        <a:bodyPr/>
        <a:lstStyle/>
        <a:p>
          <a:r>
            <a:rPr lang="en-US" dirty="0"/>
            <a:t>Seek external support when needed.</a:t>
          </a:r>
        </a:p>
      </dgm:t>
    </dgm:pt>
    <dgm:pt modelId="{377F2A60-116E-4912-9792-6AB8F1A09E79}" type="parTrans" cxnId="{5D8F4750-36F9-4634-A2CF-B1A8E4574E23}">
      <dgm:prSet/>
      <dgm:spPr/>
      <dgm:t>
        <a:bodyPr/>
        <a:lstStyle/>
        <a:p>
          <a:endParaRPr lang="en-US"/>
        </a:p>
      </dgm:t>
    </dgm:pt>
    <dgm:pt modelId="{3B7CE574-4DAD-4310-805E-96E4AFA319D8}" type="sibTrans" cxnId="{5D8F4750-36F9-4634-A2CF-B1A8E4574E23}">
      <dgm:prSet/>
      <dgm:spPr/>
      <dgm:t>
        <a:bodyPr/>
        <a:lstStyle/>
        <a:p>
          <a:endParaRPr lang="en-US"/>
        </a:p>
      </dgm:t>
    </dgm:pt>
    <dgm:pt modelId="{444C4961-CC2B-344D-A3CE-762CC49E8DD8}" type="pres">
      <dgm:prSet presAssocID="{D9DFEC98-FB4C-4673-8F3B-CD273A2DFE4F}" presName="Name0" presStyleCnt="0">
        <dgm:presLayoutVars>
          <dgm:dir/>
          <dgm:animLvl val="lvl"/>
          <dgm:resizeHandles val="exact"/>
        </dgm:presLayoutVars>
      </dgm:prSet>
      <dgm:spPr/>
    </dgm:pt>
    <dgm:pt modelId="{0EF0CAC2-FCA4-BB47-AD0B-5FFBFD24E03B}" type="pres">
      <dgm:prSet presAssocID="{5CBA6036-E976-4840-A347-05D7BDA45774}" presName="linNode" presStyleCnt="0"/>
      <dgm:spPr/>
    </dgm:pt>
    <dgm:pt modelId="{A7D6C43F-61CD-314D-BA1A-545337D66910}" type="pres">
      <dgm:prSet presAssocID="{5CBA6036-E976-4840-A347-05D7BDA45774}" presName="parentText" presStyleLbl="alignNode1" presStyleIdx="0" presStyleCnt="4">
        <dgm:presLayoutVars>
          <dgm:chMax val="1"/>
          <dgm:bulletEnabled/>
        </dgm:presLayoutVars>
      </dgm:prSet>
      <dgm:spPr/>
    </dgm:pt>
    <dgm:pt modelId="{FE0EE89C-F7FD-2D4C-9A8F-B8D6A26ABB10}" type="pres">
      <dgm:prSet presAssocID="{5CBA6036-E976-4840-A347-05D7BDA45774}" presName="descendantText" presStyleLbl="alignAccFollowNode1" presStyleIdx="0" presStyleCnt="4">
        <dgm:presLayoutVars>
          <dgm:bulletEnabled/>
        </dgm:presLayoutVars>
      </dgm:prSet>
      <dgm:spPr/>
    </dgm:pt>
    <dgm:pt modelId="{58DC9812-01A2-9F41-9D42-017BCB3B0513}" type="pres">
      <dgm:prSet presAssocID="{7F4BF8DF-2205-4BC5-9A84-33C4D6A1E572}" presName="sp" presStyleCnt="0"/>
      <dgm:spPr/>
    </dgm:pt>
    <dgm:pt modelId="{13D0A418-BF3E-1F4C-9EC5-08ED53176394}" type="pres">
      <dgm:prSet presAssocID="{0AE71EF7-053D-4185-BC7F-FDAE4E6B9CC8}" presName="linNode" presStyleCnt="0"/>
      <dgm:spPr/>
    </dgm:pt>
    <dgm:pt modelId="{D314BCF5-90F1-B04D-9167-8970253A60BF}" type="pres">
      <dgm:prSet presAssocID="{0AE71EF7-053D-4185-BC7F-FDAE4E6B9CC8}" presName="parentText" presStyleLbl="alignNode1" presStyleIdx="1" presStyleCnt="4">
        <dgm:presLayoutVars>
          <dgm:chMax val="1"/>
          <dgm:bulletEnabled/>
        </dgm:presLayoutVars>
      </dgm:prSet>
      <dgm:spPr/>
    </dgm:pt>
    <dgm:pt modelId="{33F691EA-A735-AE4E-BEF5-D1A57DC2656C}" type="pres">
      <dgm:prSet presAssocID="{0AE71EF7-053D-4185-BC7F-FDAE4E6B9CC8}" presName="descendantText" presStyleLbl="alignAccFollowNode1" presStyleIdx="1" presStyleCnt="4">
        <dgm:presLayoutVars>
          <dgm:bulletEnabled/>
        </dgm:presLayoutVars>
      </dgm:prSet>
      <dgm:spPr/>
    </dgm:pt>
    <dgm:pt modelId="{F63DFF7E-0CC4-9C45-B183-AFD5558FA670}" type="pres">
      <dgm:prSet presAssocID="{0B059DA4-F723-4AE8-AAB5-B98872A5404B}" presName="sp" presStyleCnt="0"/>
      <dgm:spPr/>
    </dgm:pt>
    <dgm:pt modelId="{495489E5-7BEB-B449-8785-AB10FCAC4CE9}" type="pres">
      <dgm:prSet presAssocID="{7DE09852-D972-405C-B38D-7F3495A54D74}" presName="linNode" presStyleCnt="0"/>
      <dgm:spPr/>
    </dgm:pt>
    <dgm:pt modelId="{1479AB93-BE2C-6444-A90A-8D7BDF416581}" type="pres">
      <dgm:prSet presAssocID="{7DE09852-D972-405C-B38D-7F3495A54D74}" presName="parentText" presStyleLbl="alignNode1" presStyleIdx="2" presStyleCnt="4">
        <dgm:presLayoutVars>
          <dgm:chMax val="1"/>
          <dgm:bulletEnabled/>
        </dgm:presLayoutVars>
      </dgm:prSet>
      <dgm:spPr/>
    </dgm:pt>
    <dgm:pt modelId="{3F001843-B0AA-D149-B15A-7721E9BCE853}" type="pres">
      <dgm:prSet presAssocID="{7DE09852-D972-405C-B38D-7F3495A54D74}" presName="descendantText" presStyleLbl="alignAccFollowNode1" presStyleIdx="2" presStyleCnt="4">
        <dgm:presLayoutVars>
          <dgm:bulletEnabled/>
        </dgm:presLayoutVars>
      </dgm:prSet>
      <dgm:spPr/>
    </dgm:pt>
    <dgm:pt modelId="{A17B0197-BA2A-A145-8A4A-7E9726ECB798}" type="pres">
      <dgm:prSet presAssocID="{20880B94-4124-4FE7-AFDE-5291EE7E85BE}" presName="sp" presStyleCnt="0"/>
      <dgm:spPr/>
    </dgm:pt>
    <dgm:pt modelId="{82180F61-AB99-B047-9CAE-ABF3ADFBDAC4}" type="pres">
      <dgm:prSet presAssocID="{CC74D050-5552-4987-B970-44D5CDE87A80}" presName="linNode" presStyleCnt="0"/>
      <dgm:spPr/>
    </dgm:pt>
    <dgm:pt modelId="{5E4C7A36-8F26-BC47-A1B3-8C58DE24BD7E}" type="pres">
      <dgm:prSet presAssocID="{CC74D050-5552-4987-B970-44D5CDE87A80}" presName="parentText" presStyleLbl="alignNode1" presStyleIdx="3" presStyleCnt="4">
        <dgm:presLayoutVars>
          <dgm:chMax val="1"/>
          <dgm:bulletEnabled/>
        </dgm:presLayoutVars>
      </dgm:prSet>
      <dgm:spPr/>
    </dgm:pt>
    <dgm:pt modelId="{9ABBC568-743D-8144-90E4-58CBE97C110F}" type="pres">
      <dgm:prSet presAssocID="{CC74D050-5552-4987-B970-44D5CDE87A80}" presName="descendantText" presStyleLbl="alignAccFollowNode1" presStyleIdx="3" presStyleCnt="4">
        <dgm:presLayoutVars>
          <dgm:bulletEnabled/>
        </dgm:presLayoutVars>
      </dgm:prSet>
      <dgm:spPr/>
    </dgm:pt>
  </dgm:ptLst>
  <dgm:cxnLst>
    <dgm:cxn modelId="{C27B4A06-A8A8-4640-86A1-085946FF9B6F}" type="presOf" srcId="{1F101975-7A87-48BE-AE2D-38ED85009C8B}" destId="{33F691EA-A735-AE4E-BEF5-D1A57DC2656C}" srcOrd="0" destOrd="0" presId="urn:microsoft.com/office/officeart/2016/7/layout/VerticalSolidActionList"/>
    <dgm:cxn modelId="{7B971D0C-094D-473D-8C64-72B9BB85BB57}" srcId="{5CBA6036-E976-4840-A347-05D7BDA45774}" destId="{D09DEC62-8E51-4167-B0FD-D1C7C81CF5CD}" srcOrd="0" destOrd="0" parTransId="{65C7432D-6E2D-431B-829E-6B3EACA21E09}" sibTransId="{59C40CB0-625F-4DBB-93E5-1A5D908629B1}"/>
    <dgm:cxn modelId="{A0B67B13-23EE-4617-A2E9-0F7949A04EE5}" srcId="{0AE71EF7-053D-4185-BC7F-FDAE4E6B9CC8}" destId="{1F101975-7A87-48BE-AE2D-38ED85009C8B}" srcOrd="0" destOrd="0" parTransId="{27953546-BE84-4B22-B996-04FAC7445F46}" sibTransId="{BF6F1CEB-1C67-4B14-AC77-0328B07C9B4D}"/>
    <dgm:cxn modelId="{D692F916-5106-4DEB-9FC3-1F7A26EF9384}" srcId="{D9DFEC98-FB4C-4673-8F3B-CD273A2DFE4F}" destId="{CC74D050-5552-4987-B970-44D5CDE87A80}" srcOrd="3" destOrd="0" parTransId="{6F6603FC-4E16-4F55-9112-6E77A693BD1A}" sibTransId="{58AE3F54-67AA-4DEF-B3E6-9D849AD087C5}"/>
    <dgm:cxn modelId="{C4A62C3A-6777-6A4A-9A4E-526F2EE9CE70}" type="presOf" srcId="{7DE09852-D972-405C-B38D-7F3495A54D74}" destId="{1479AB93-BE2C-6444-A90A-8D7BDF416581}" srcOrd="0" destOrd="0" presId="urn:microsoft.com/office/officeart/2016/7/layout/VerticalSolidActionList"/>
    <dgm:cxn modelId="{4D727C42-AF47-4BE2-8F38-C1877BEF1DFF}" srcId="{D9DFEC98-FB4C-4673-8F3B-CD273A2DFE4F}" destId="{0AE71EF7-053D-4185-BC7F-FDAE4E6B9CC8}" srcOrd="1" destOrd="0" parTransId="{7F25F07E-5E26-4E9A-9F77-EA548DD91079}" sibTransId="{0B059DA4-F723-4AE8-AAB5-B98872A5404B}"/>
    <dgm:cxn modelId="{22538042-9E72-6A4B-BFA5-1A891E146568}" type="presOf" srcId="{5CBA6036-E976-4840-A347-05D7BDA45774}" destId="{A7D6C43F-61CD-314D-BA1A-545337D66910}" srcOrd="0" destOrd="0" presId="urn:microsoft.com/office/officeart/2016/7/layout/VerticalSolidActionList"/>
    <dgm:cxn modelId="{527EE549-F121-4EE9-A1EB-9E1CE0B7D2C9}" srcId="{7DE09852-D972-405C-B38D-7F3495A54D74}" destId="{6443E31A-9572-4856-BCAC-CF1FB14F596C}" srcOrd="0" destOrd="0" parTransId="{86BBF2BC-B286-436C-A43E-D9F41F691D95}" sibTransId="{A0CB0291-0E92-4FA1-BA0B-5ED544BD70FA}"/>
    <dgm:cxn modelId="{5E90904B-A658-8247-9939-908EBAF04403}" type="presOf" srcId="{CC74D050-5552-4987-B970-44D5CDE87A80}" destId="{5E4C7A36-8F26-BC47-A1B3-8C58DE24BD7E}" srcOrd="0" destOrd="0" presId="urn:microsoft.com/office/officeart/2016/7/layout/VerticalSolidActionList"/>
    <dgm:cxn modelId="{5D8F4750-36F9-4634-A2CF-B1A8E4574E23}" srcId="{CC74D050-5552-4987-B970-44D5CDE87A80}" destId="{7C446B7E-DAAB-4A0C-8FCC-1F825405B0BD}" srcOrd="0" destOrd="0" parTransId="{377F2A60-116E-4912-9792-6AB8F1A09E79}" sibTransId="{3B7CE574-4DAD-4310-805E-96E4AFA319D8}"/>
    <dgm:cxn modelId="{DED5F251-98C8-3A45-9F9C-1913F4A76CD6}" type="presOf" srcId="{7C446B7E-DAAB-4A0C-8FCC-1F825405B0BD}" destId="{9ABBC568-743D-8144-90E4-58CBE97C110F}" srcOrd="0" destOrd="0" presId="urn:microsoft.com/office/officeart/2016/7/layout/VerticalSolidActionList"/>
    <dgm:cxn modelId="{FA76AE61-8154-4110-A7F9-9B4E5B3728C2}" srcId="{D9DFEC98-FB4C-4673-8F3B-CD273A2DFE4F}" destId="{5CBA6036-E976-4840-A347-05D7BDA45774}" srcOrd="0" destOrd="0" parTransId="{812DEB4F-34EB-40E9-AADD-EF67AA51278F}" sibTransId="{7F4BF8DF-2205-4BC5-9A84-33C4D6A1E572}"/>
    <dgm:cxn modelId="{BEA5777D-C686-864E-8B26-03C9D7CF4115}" type="presOf" srcId="{D09DEC62-8E51-4167-B0FD-D1C7C81CF5CD}" destId="{FE0EE89C-F7FD-2D4C-9A8F-B8D6A26ABB10}" srcOrd="0" destOrd="0" presId="urn:microsoft.com/office/officeart/2016/7/layout/VerticalSolidActionList"/>
    <dgm:cxn modelId="{5A004F7F-F6D7-4690-AA1C-A3A7680A9057}" srcId="{D9DFEC98-FB4C-4673-8F3B-CD273A2DFE4F}" destId="{7DE09852-D972-405C-B38D-7F3495A54D74}" srcOrd="2" destOrd="0" parTransId="{C913641A-C979-4249-A095-8F47A5A73C79}" sibTransId="{20880B94-4124-4FE7-AFDE-5291EE7E85BE}"/>
    <dgm:cxn modelId="{6CA899A2-7982-874A-A33B-FE35D6F400A7}" type="presOf" srcId="{0AE71EF7-053D-4185-BC7F-FDAE4E6B9CC8}" destId="{D314BCF5-90F1-B04D-9167-8970253A60BF}" srcOrd="0" destOrd="0" presId="urn:microsoft.com/office/officeart/2016/7/layout/VerticalSolidActionList"/>
    <dgm:cxn modelId="{EE1682A9-8832-834B-984D-7EC3D1E379B5}" type="presOf" srcId="{6443E31A-9572-4856-BCAC-CF1FB14F596C}" destId="{3F001843-B0AA-D149-B15A-7721E9BCE853}" srcOrd="0" destOrd="0" presId="urn:microsoft.com/office/officeart/2016/7/layout/VerticalSolidActionList"/>
    <dgm:cxn modelId="{633AA0E1-8097-B742-8F26-F116C768751E}" type="presOf" srcId="{D9DFEC98-FB4C-4673-8F3B-CD273A2DFE4F}" destId="{444C4961-CC2B-344D-A3CE-762CC49E8DD8}" srcOrd="0" destOrd="0" presId="urn:microsoft.com/office/officeart/2016/7/layout/VerticalSolidActionList"/>
    <dgm:cxn modelId="{E00D438E-025F-854D-A68E-DABBAA268D35}" type="presParOf" srcId="{444C4961-CC2B-344D-A3CE-762CC49E8DD8}" destId="{0EF0CAC2-FCA4-BB47-AD0B-5FFBFD24E03B}" srcOrd="0" destOrd="0" presId="urn:microsoft.com/office/officeart/2016/7/layout/VerticalSolidActionList"/>
    <dgm:cxn modelId="{597C5A47-C46A-C945-AD2A-B9BC992D3E7A}" type="presParOf" srcId="{0EF0CAC2-FCA4-BB47-AD0B-5FFBFD24E03B}" destId="{A7D6C43F-61CD-314D-BA1A-545337D66910}" srcOrd="0" destOrd="0" presId="urn:microsoft.com/office/officeart/2016/7/layout/VerticalSolidActionList"/>
    <dgm:cxn modelId="{D91C0035-BD13-A942-B662-48F71860C455}" type="presParOf" srcId="{0EF0CAC2-FCA4-BB47-AD0B-5FFBFD24E03B}" destId="{FE0EE89C-F7FD-2D4C-9A8F-B8D6A26ABB10}" srcOrd="1" destOrd="0" presId="urn:microsoft.com/office/officeart/2016/7/layout/VerticalSolidActionList"/>
    <dgm:cxn modelId="{691A9A78-6801-4543-ACE8-E34858CB8F1A}" type="presParOf" srcId="{444C4961-CC2B-344D-A3CE-762CC49E8DD8}" destId="{58DC9812-01A2-9F41-9D42-017BCB3B0513}" srcOrd="1" destOrd="0" presId="urn:microsoft.com/office/officeart/2016/7/layout/VerticalSolidActionList"/>
    <dgm:cxn modelId="{790C3BD3-4C6C-1347-B4EE-78C21038AE21}" type="presParOf" srcId="{444C4961-CC2B-344D-A3CE-762CC49E8DD8}" destId="{13D0A418-BF3E-1F4C-9EC5-08ED53176394}" srcOrd="2" destOrd="0" presId="urn:microsoft.com/office/officeart/2016/7/layout/VerticalSolidActionList"/>
    <dgm:cxn modelId="{8686CEE3-7AED-F045-AE92-C54EB29F666A}" type="presParOf" srcId="{13D0A418-BF3E-1F4C-9EC5-08ED53176394}" destId="{D314BCF5-90F1-B04D-9167-8970253A60BF}" srcOrd="0" destOrd="0" presId="urn:microsoft.com/office/officeart/2016/7/layout/VerticalSolidActionList"/>
    <dgm:cxn modelId="{48854704-9326-9F45-A070-7219AFD7604A}" type="presParOf" srcId="{13D0A418-BF3E-1F4C-9EC5-08ED53176394}" destId="{33F691EA-A735-AE4E-BEF5-D1A57DC2656C}" srcOrd="1" destOrd="0" presId="urn:microsoft.com/office/officeart/2016/7/layout/VerticalSolidActionList"/>
    <dgm:cxn modelId="{4B76061A-9203-D84C-A3CD-310072327D2B}" type="presParOf" srcId="{444C4961-CC2B-344D-A3CE-762CC49E8DD8}" destId="{F63DFF7E-0CC4-9C45-B183-AFD5558FA670}" srcOrd="3" destOrd="0" presId="urn:microsoft.com/office/officeart/2016/7/layout/VerticalSolidActionList"/>
    <dgm:cxn modelId="{1269155C-3C9E-5446-9691-B151D6BED8F0}" type="presParOf" srcId="{444C4961-CC2B-344D-A3CE-762CC49E8DD8}" destId="{495489E5-7BEB-B449-8785-AB10FCAC4CE9}" srcOrd="4" destOrd="0" presId="urn:microsoft.com/office/officeart/2016/7/layout/VerticalSolidActionList"/>
    <dgm:cxn modelId="{0D91BBBE-BDF1-4E44-9D52-44D0E3F1B269}" type="presParOf" srcId="{495489E5-7BEB-B449-8785-AB10FCAC4CE9}" destId="{1479AB93-BE2C-6444-A90A-8D7BDF416581}" srcOrd="0" destOrd="0" presId="urn:microsoft.com/office/officeart/2016/7/layout/VerticalSolidActionList"/>
    <dgm:cxn modelId="{628776ED-B978-3C42-8FB6-0224B171DBA3}" type="presParOf" srcId="{495489E5-7BEB-B449-8785-AB10FCAC4CE9}" destId="{3F001843-B0AA-D149-B15A-7721E9BCE853}" srcOrd="1" destOrd="0" presId="urn:microsoft.com/office/officeart/2016/7/layout/VerticalSolidActionList"/>
    <dgm:cxn modelId="{883E8E3F-6541-BF41-B385-CB9D9163C416}" type="presParOf" srcId="{444C4961-CC2B-344D-A3CE-762CC49E8DD8}" destId="{A17B0197-BA2A-A145-8A4A-7E9726ECB798}" srcOrd="5" destOrd="0" presId="urn:microsoft.com/office/officeart/2016/7/layout/VerticalSolidActionList"/>
    <dgm:cxn modelId="{0AE4CC15-B845-2D4B-BD07-64B12A7304D5}" type="presParOf" srcId="{444C4961-CC2B-344D-A3CE-762CC49E8DD8}" destId="{82180F61-AB99-B047-9CAE-ABF3ADFBDAC4}" srcOrd="6" destOrd="0" presId="urn:microsoft.com/office/officeart/2016/7/layout/VerticalSolidActionList"/>
    <dgm:cxn modelId="{25B8F03B-E866-0949-A4CB-C8D3B14FB358}" type="presParOf" srcId="{82180F61-AB99-B047-9CAE-ABF3ADFBDAC4}" destId="{5E4C7A36-8F26-BC47-A1B3-8C58DE24BD7E}" srcOrd="0" destOrd="0" presId="urn:microsoft.com/office/officeart/2016/7/layout/VerticalSolidActionList"/>
    <dgm:cxn modelId="{669EDE0A-4408-6E48-B23B-955945CB1544}" type="presParOf" srcId="{82180F61-AB99-B047-9CAE-ABF3ADFBDAC4}" destId="{9ABBC568-743D-8144-90E4-58CBE97C110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E29F43-780F-4DAE-B9B0-951022F2E03D}"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2E4156B5-1A85-4E04-A6E4-B941D7D228E0}">
      <dgm:prSet/>
      <dgm:spPr/>
      <dgm:t>
        <a:bodyPr/>
        <a:lstStyle/>
        <a:p>
          <a:r>
            <a:rPr lang="en-US" b="1" dirty="0"/>
            <a:t>Make the </a:t>
          </a:r>
          <a:r>
            <a:rPr lang="en-US" b="1" i="1" dirty="0"/>
            <a:t>invisible</a:t>
          </a:r>
          <a:r>
            <a:rPr lang="en-US" b="1" dirty="0"/>
            <a:t> visible</a:t>
          </a:r>
          <a:endParaRPr lang="en-US" dirty="0"/>
        </a:p>
      </dgm:t>
    </dgm:pt>
    <dgm:pt modelId="{F8B3445E-252C-43E2-994D-54A5DAA651BB}" type="parTrans" cxnId="{81B396AC-C3E3-4BF3-B516-9B446969E6F8}">
      <dgm:prSet/>
      <dgm:spPr/>
      <dgm:t>
        <a:bodyPr/>
        <a:lstStyle/>
        <a:p>
          <a:endParaRPr lang="en-US"/>
        </a:p>
      </dgm:t>
    </dgm:pt>
    <dgm:pt modelId="{091EB461-8531-402F-9CCA-DB81E7EF771E}" type="sibTrans" cxnId="{81B396AC-C3E3-4BF3-B516-9B446969E6F8}">
      <dgm:prSet/>
      <dgm:spPr/>
      <dgm:t>
        <a:bodyPr/>
        <a:lstStyle/>
        <a:p>
          <a:endParaRPr lang="en-US"/>
        </a:p>
      </dgm:t>
    </dgm:pt>
    <dgm:pt modelId="{4C682906-68B1-41FF-A7B7-8F786066E7B1}">
      <dgm:prSet/>
      <dgm:spPr/>
      <dgm:t>
        <a:bodyPr/>
        <a:lstStyle/>
        <a:p>
          <a:r>
            <a:rPr lang="en-US" dirty="0"/>
            <a:t>For </a:t>
          </a:r>
          <a:r>
            <a:rPr lang="en-US" i="1" dirty="0"/>
            <a:t>perpetrator</a:t>
          </a:r>
          <a:r>
            <a:rPr lang="en-US" dirty="0"/>
            <a:t>-challenge the stereotype, ask for clarification or make the meta-communication explicit.</a:t>
          </a:r>
        </a:p>
      </dgm:t>
    </dgm:pt>
    <dgm:pt modelId="{BE899BF4-ABAC-46A0-99BC-1F22E70BF8BD}" type="parTrans" cxnId="{A94BD9AE-F438-4F31-96D9-E187BD0B5A28}">
      <dgm:prSet/>
      <dgm:spPr/>
      <dgm:t>
        <a:bodyPr/>
        <a:lstStyle/>
        <a:p>
          <a:endParaRPr lang="en-US"/>
        </a:p>
      </dgm:t>
    </dgm:pt>
    <dgm:pt modelId="{B04535B7-56E6-4D1E-AC9A-67791D754F1B}" type="sibTrans" cxnId="{A94BD9AE-F438-4F31-96D9-E187BD0B5A28}">
      <dgm:prSet/>
      <dgm:spPr/>
      <dgm:t>
        <a:bodyPr/>
        <a:lstStyle/>
        <a:p>
          <a:endParaRPr lang="en-US"/>
        </a:p>
      </dgm:t>
    </dgm:pt>
    <dgm:pt modelId="{2313413F-ACB4-4E48-93D2-9E0AB7DD53CE}">
      <dgm:prSet/>
      <dgm:spPr/>
      <dgm:t>
        <a:bodyPr/>
        <a:lstStyle/>
        <a:p>
          <a:r>
            <a:rPr lang="en-US" dirty="0"/>
            <a:t>For </a:t>
          </a:r>
          <a:r>
            <a:rPr lang="en-US" i="1" dirty="0"/>
            <a:t>institutional macroaggressions –</a:t>
          </a:r>
          <a:r>
            <a:rPr lang="en-US" dirty="0"/>
            <a:t>keep a log of inequitable practices, run your observations by allies, solicit feedback from peers &amp; colleagues.</a:t>
          </a:r>
        </a:p>
      </dgm:t>
    </dgm:pt>
    <dgm:pt modelId="{9EE3932C-CD96-4D21-BE25-42A17C8B7360}" type="parTrans" cxnId="{C732E929-6E10-45CB-A732-7F47C10D4159}">
      <dgm:prSet/>
      <dgm:spPr/>
      <dgm:t>
        <a:bodyPr/>
        <a:lstStyle/>
        <a:p>
          <a:endParaRPr lang="en-US"/>
        </a:p>
      </dgm:t>
    </dgm:pt>
    <dgm:pt modelId="{06024F0B-F510-4BE6-80D5-92E4372F4477}" type="sibTrans" cxnId="{C732E929-6E10-45CB-A732-7F47C10D4159}">
      <dgm:prSet/>
      <dgm:spPr/>
      <dgm:t>
        <a:bodyPr/>
        <a:lstStyle/>
        <a:p>
          <a:endParaRPr lang="en-US"/>
        </a:p>
      </dgm:t>
    </dgm:pt>
    <dgm:pt modelId="{E19D92A3-D192-48D5-A30C-779617059861}">
      <dgm:prSet/>
      <dgm:spPr/>
      <dgm:t>
        <a:bodyPr/>
        <a:lstStyle/>
        <a:p>
          <a:r>
            <a:rPr lang="en-US" i="1" dirty="0"/>
            <a:t>For societal macroaggressions – </a:t>
          </a:r>
          <a:r>
            <a:rPr lang="en-US" dirty="0"/>
            <a:t>create partnerships with academic institutions to analyze disparity data, disseminate research on disparity trends, organize peaceful demonstrations.</a:t>
          </a:r>
        </a:p>
      </dgm:t>
    </dgm:pt>
    <dgm:pt modelId="{6F91F6F9-FE30-4786-A2A9-D382C4CF1C7E}" type="parTrans" cxnId="{C32C7164-3949-4789-9620-9D170D7E855B}">
      <dgm:prSet/>
      <dgm:spPr/>
      <dgm:t>
        <a:bodyPr/>
        <a:lstStyle/>
        <a:p>
          <a:endParaRPr lang="en-US"/>
        </a:p>
      </dgm:t>
    </dgm:pt>
    <dgm:pt modelId="{20DF6A36-0376-46AD-88E2-9403CB1F8AF4}" type="sibTrans" cxnId="{C32C7164-3949-4789-9620-9D170D7E855B}">
      <dgm:prSet/>
      <dgm:spPr/>
      <dgm:t>
        <a:bodyPr/>
        <a:lstStyle/>
        <a:p>
          <a:endParaRPr lang="en-US"/>
        </a:p>
      </dgm:t>
    </dgm:pt>
    <dgm:pt modelId="{4FB944E7-CDE2-EB4C-853D-A407C2DD21C6}" type="pres">
      <dgm:prSet presAssocID="{80E29F43-780F-4DAE-B9B0-951022F2E03D}" presName="Name0" presStyleCnt="0">
        <dgm:presLayoutVars>
          <dgm:dir/>
          <dgm:animLvl val="lvl"/>
          <dgm:resizeHandles val="exact"/>
        </dgm:presLayoutVars>
      </dgm:prSet>
      <dgm:spPr/>
    </dgm:pt>
    <dgm:pt modelId="{6F2E4A3E-B25F-3843-9F2F-13D9CB3899A4}" type="pres">
      <dgm:prSet presAssocID="{2E4156B5-1A85-4E04-A6E4-B941D7D228E0}" presName="linNode" presStyleCnt="0"/>
      <dgm:spPr/>
    </dgm:pt>
    <dgm:pt modelId="{0D57B02B-D129-7942-B315-04138D09BDCC}" type="pres">
      <dgm:prSet presAssocID="{2E4156B5-1A85-4E04-A6E4-B941D7D228E0}" presName="parentText" presStyleLbl="node1" presStyleIdx="0" presStyleCnt="1">
        <dgm:presLayoutVars>
          <dgm:chMax val="1"/>
          <dgm:bulletEnabled val="1"/>
        </dgm:presLayoutVars>
      </dgm:prSet>
      <dgm:spPr/>
    </dgm:pt>
    <dgm:pt modelId="{62DE26E5-BF80-C04B-A0D9-ED9C83B190A3}" type="pres">
      <dgm:prSet presAssocID="{2E4156B5-1A85-4E04-A6E4-B941D7D228E0}" presName="descendantText" presStyleLbl="alignAccFollowNode1" presStyleIdx="0" presStyleCnt="1" custScaleX="208140" custLinFactNeighborX="0" custLinFactNeighborY="638">
        <dgm:presLayoutVars>
          <dgm:bulletEnabled val="1"/>
        </dgm:presLayoutVars>
      </dgm:prSet>
      <dgm:spPr/>
    </dgm:pt>
  </dgm:ptLst>
  <dgm:cxnLst>
    <dgm:cxn modelId="{DBC4DF0D-594A-6842-A57B-E51768CE9B18}" type="presOf" srcId="{2E4156B5-1A85-4E04-A6E4-B941D7D228E0}" destId="{0D57B02B-D129-7942-B315-04138D09BDCC}" srcOrd="0" destOrd="0" presId="urn:microsoft.com/office/officeart/2005/8/layout/vList5"/>
    <dgm:cxn modelId="{C732E929-6E10-45CB-A732-7F47C10D4159}" srcId="{2E4156B5-1A85-4E04-A6E4-B941D7D228E0}" destId="{2313413F-ACB4-4E48-93D2-9E0AB7DD53CE}" srcOrd="1" destOrd="0" parTransId="{9EE3932C-CD96-4D21-BE25-42A17C8B7360}" sibTransId="{06024F0B-F510-4BE6-80D5-92E4372F4477}"/>
    <dgm:cxn modelId="{0F7D4D59-06EA-4B49-ADF3-45990CC03EC5}" type="presOf" srcId="{4C682906-68B1-41FF-A7B7-8F786066E7B1}" destId="{62DE26E5-BF80-C04B-A0D9-ED9C83B190A3}" srcOrd="0" destOrd="0" presId="urn:microsoft.com/office/officeart/2005/8/layout/vList5"/>
    <dgm:cxn modelId="{C32C7164-3949-4789-9620-9D170D7E855B}" srcId="{2E4156B5-1A85-4E04-A6E4-B941D7D228E0}" destId="{E19D92A3-D192-48D5-A30C-779617059861}" srcOrd="2" destOrd="0" parTransId="{6F91F6F9-FE30-4786-A2A9-D382C4CF1C7E}" sibTransId="{20DF6A36-0376-46AD-88E2-9403CB1F8AF4}"/>
    <dgm:cxn modelId="{07D91294-7721-1A41-B8DB-97399F1C52AA}" type="presOf" srcId="{E19D92A3-D192-48D5-A30C-779617059861}" destId="{62DE26E5-BF80-C04B-A0D9-ED9C83B190A3}" srcOrd="0" destOrd="2" presId="urn:microsoft.com/office/officeart/2005/8/layout/vList5"/>
    <dgm:cxn modelId="{81B396AC-C3E3-4BF3-B516-9B446969E6F8}" srcId="{80E29F43-780F-4DAE-B9B0-951022F2E03D}" destId="{2E4156B5-1A85-4E04-A6E4-B941D7D228E0}" srcOrd="0" destOrd="0" parTransId="{F8B3445E-252C-43E2-994D-54A5DAA651BB}" sibTransId="{091EB461-8531-402F-9CCA-DB81E7EF771E}"/>
    <dgm:cxn modelId="{A94BD9AE-F438-4F31-96D9-E187BD0B5A28}" srcId="{2E4156B5-1A85-4E04-A6E4-B941D7D228E0}" destId="{4C682906-68B1-41FF-A7B7-8F786066E7B1}" srcOrd="0" destOrd="0" parTransId="{BE899BF4-ABAC-46A0-99BC-1F22E70BF8BD}" sibTransId="{B04535B7-56E6-4D1E-AC9A-67791D754F1B}"/>
    <dgm:cxn modelId="{11DD2BCC-4733-644C-9891-50CFC9EA2E7A}" type="presOf" srcId="{2313413F-ACB4-4E48-93D2-9E0AB7DD53CE}" destId="{62DE26E5-BF80-C04B-A0D9-ED9C83B190A3}" srcOrd="0" destOrd="1" presId="urn:microsoft.com/office/officeart/2005/8/layout/vList5"/>
    <dgm:cxn modelId="{08CFE9D2-DA3B-6145-87F2-D718C9220B9D}" type="presOf" srcId="{80E29F43-780F-4DAE-B9B0-951022F2E03D}" destId="{4FB944E7-CDE2-EB4C-853D-A407C2DD21C6}" srcOrd="0" destOrd="0" presId="urn:microsoft.com/office/officeart/2005/8/layout/vList5"/>
    <dgm:cxn modelId="{CBF595FE-76F2-7448-9711-793970CC87E3}" type="presParOf" srcId="{4FB944E7-CDE2-EB4C-853D-A407C2DD21C6}" destId="{6F2E4A3E-B25F-3843-9F2F-13D9CB3899A4}" srcOrd="0" destOrd="0" presId="urn:microsoft.com/office/officeart/2005/8/layout/vList5"/>
    <dgm:cxn modelId="{42F32CBD-5043-5C4C-B5AC-1587A72B21BB}" type="presParOf" srcId="{6F2E4A3E-B25F-3843-9F2F-13D9CB3899A4}" destId="{0D57B02B-D129-7942-B315-04138D09BDCC}" srcOrd="0" destOrd="0" presId="urn:microsoft.com/office/officeart/2005/8/layout/vList5"/>
    <dgm:cxn modelId="{BB7319CF-6BE9-AC4D-87A2-698A80D3EBF5}" type="presParOf" srcId="{6F2E4A3E-B25F-3843-9F2F-13D9CB3899A4}" destId="{62DE26E5-BF80-C04B-A0D9-ED9C83B190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DFF38E-A354-4BA5-8EA5-B6FCD6E8C19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7B3D9FC-B643-4F3F-BD87-0B3A5B5B13E1}">
      <dgm:prSet/>
      <dgm:spPr/>
      <dgm:t>
        <a:bodyPr/>
        <a:lstStyle/>
        <a:p>
          <a:r>
            <a:rPr lang="en-US" b="1" dirty="0"/>
            <a:t>Disarm the microaggression</a:t>
          </a:r>
          <a:endParaRPr lang="en-US" dirty="0"/>
        </a:p>
      </dgm:t>
    </dgm:pt>
    <dgm:pt modelId="{EF400DC8-2D41-46A0-9B11-5831DB9A5938}" type="parTrans" cxnId="{324EA5E1-0CB9-4E0A-B1AE-24689842C4AD}">
      <dgm:prSet/>
      <dgm:spPr/>
      <dgm:t>
        <a:bodyPr/>
        <a:lstStyle/>
        <a:p>
          <a:endParaRPr lang="en-US"/>
        </a:p>
      </dgm:t>
    </dgm:pt>
    <dgm:pt modelId="{C0EE442C-2A02-493D-BD3A-71E8C5FD1730}" type="sibTrans" cxnId="{324EA5E1-0CB9-4E0A-B1AE-24689842C4AD}">
      <dgm:prSet/>
      <dgm:spPr/>
      <dgm:t>
        <a:bodyPr/>
        <a:lstStyle/>
        <a:p>
          <a:endParaRPr lang="en-US"/>
        </a:p>
      </dgm:t>
    </dgm:pt>
    <dgm:pt modelId="{69F6774F-1354-4283-A9B0-426523999D96}">
      <dgm:prSet/>
      <dgm:spPr/>
      <dgm:t>
        <a:bodyPr/>
        <a:lstStyle/>
        <a:p>
          <a:r>
            <a:rPr lang="en-US" dirty="0"/>
            <a:t>For </a:t>
          </a:r>
          <a:r>
            <a:rPr lang="en-US" i="1" dirty="0"/>
            <a:t>perpetrator</a:t>
          </a:r>
          <a:r>
            <a:rPr lang="en-US" dirty="0"/>
            <a:t> – </a:t>
          </a:r>
          <a:r>
            <a:rPr lang="en-US" b="1" dirty="0"/>
            <a:t>express disagreement, state values &amp; set limits, use an exclamation, interrupt and redirect</a:t>
          </a:r>
          <a:r>
            <a:rPr lang="en-US" dirty="0"/>
            <a:t>. </a:t>
          </a:r>
        </a:p>
      </dgm:t>
    </dgm:pt>
    <dgm:pt modelId="{2F89CC32-594C-460B-B60E-0BC529B7FCA2}" type="parTrans" cxnId="{67C41C81-C4DD-444A-8AEF-EBA15DBBA6DB}">
      <dgm:prSet/>
      <dgm:spPr/>
      <dgm:t>
        <a:bodyPr/>
        <a:lstStyle/>
        <a:p>
          <a:endParaRPr lang="en-US"/>
        </a:p>
      </dgm:t>
    </dgm:pt>
    <dgm:pt modelId="{8E712DEF-4D98-478A-A9E1-B9C6DA925365}" type="sibTrans" cxnId="{67C41C81-C4DD-444A-8AEF-EBA15DBBA6DB}">
      <dgm:prSet/>
      <dgm:spPr/>
      <dgm:t>
        <a:bodyPr/>
        <a:lstStyle/>
        <a:p>
          <a:endParaRPr lang="en-US"/>
        </a:p>
      </dgm:t>
    </dgm:pt>
    <dgm:pt modelId="{772ECC50-D5BF-4DD6-AF9E-592FF662FE7F}">
      <dgm:prSet/>
      <dgm:spPr/>
      <dgm:t>
        <a:bodyPr/>
        <a:lstStyle/>
        <a:p>
          <a:r>
            <a:rPr lang="en-US" dirty="0"/>
            <a:t>For </a:t>
          </a:r>
          <a:r>
            <a:rPr lang="en-US" i="1" dirty="0"/>
            <a:t>institutional macroaggressions </a:t>
          </a:r>
          <a:r>
            <a:rPr lang="en-US" dirty="0"/>
            <a:t>– </a:t>
          </a:r>
          <a:r>
            <a:rPr lang="en-US" b="1" dirty="0"/>
            <a:t>boycott, strike, or protest the institutional; request meeting with senior leadership, notify press and delineate financial repercussions</a:t>
          </a:r>
          <a:r>
            <a:rPr lang="en-US" dirty="0"/>
            <a:t>. </a:t>
          </a:r>
        </a:p>
      </dgm:t>
    </dgm:pt>
    <dgm:pt modelId="{AB83EB52-4FF7-478B-94D9-D5440F419492}" type="parTrans" cxnId="{3AC86276-FB26-4C29-8B1F-B9C1D0D7A6FE}">
      <dgm:prSet/>
      <dgm:spPr/>
      <dgm:t>
        <a:bodyPr/>
        <a:lstStyle/>
        <a:p>
          <a:endParaRPr lang="en-US"/>
        </a:p>
      </dgm:t>
    </dgm:pt>
    <dgm:pt modelId="{97A004F7-EBD8-4218-ADAA-53C370902760}" type="sibTrans" cxnId="{3AC86276-FB26-4C29-8B1F-B9C1D0D7A6FE}">
      <dgm:prSet/>
      <dgm:spPr/>
      <dgm:t>
        <a:bodyPr/>
        <a:lstStyle/>
        <a:p>
          <a:endParaRPr lang="en-US"/>
        </a:p>
      </dgm:t>
    </dgm:pt>
    <dgm:pt modelId="{0F7603D3-7E3D-48E1-940C-389E5DD4312D}">
      <dgm:prSet/>
      <dgm:spPr/>
      <dgm:t>
        <a:bodyPr/>
        <a:lstStyle/>
        <a:p>
          <a:r>
            <a:rPr lang="en-US" dirty="0"/>
            <a:t>For societal macroaggressions – </a:t>
          </a:r>
          <a:r>
            <a:rPr lang="en-US" b="1" dirty="0"/>
            <a:t>protest political leaders who reinforce inequity and division/support those who do not; attend town halls to voice your concerns. </a:t>
          </a:r>
        </a:p>
      </dgm:t>
    </dgm:pt>
    <dgm:pt modelId="{E5017A28-E1D3-4063-B44A-B6EAEEB744FD}" type="parTrans" cxnId="{86C8AB7D-143C-47A7-9B67-A5AB73937F94}">
      <dgm:prSet/>
      <dgm:spPr/>
      <dgm:t>
        <a:bodyPr/>
        <a:lstStyle/>
        <a:p>
          <a:endParaRPr lang="en-US"/>
        </a:p>
      </dgm:t>
    </dgm:pt>
    <dgm:pt modelId="{7D8EF9DD-B014-40B3-BED9-8D6BB33B106C}" type="sibTrans" cxnId="{86C8AB7D-143C-47A7-9B67-A5AB73937F94}">
      <dgm:prSet/>
      <dgm:spPr/>
      <dgm:t>
        <a:bodyPr/>
        <a:lstStyle/>
        <a:p>
          <a:endParaRPr lang="en-US"/>
        </a:p>
      </dgm:t>
    </dgm:pt>
    <dgm:pt modelId="{91026F77-C269-AF45-89FB-FB22FC45DC1A}" type="pres">
      <dgm:prSet presAssocID="{1EDFF38E-A354-4BA5-8EA5-B6FCD6E8C197}" presName="vert0" presStyleCnt="0">
        <dgm:presLayoutVars>
          <dgm:dir/>
          <dgm:animOne val="branch"/>
          <dgm:animLvl val="lvl"/>
        </dgm:presLayoutVars>
      </dgm:prSet>
      <dgm:spPr/>
    </dgm:pt>
    <dgm:pt modelId="{46836C0B-CDD2-534A-AFFF-B3072FDDC6ED}" type="pres">
      <dgm:prSet presAssocID="{57B3D9FC-B643-4F3F-BD87-0B3A5B5B13E1}" presName="thickLine" presStyleLbl="alignNode1" presStyleIdx="0" presStyleCnt="4"/>
      <dgm:spPr/>
    </dgm:pt>
    <dgm:pt modelId="{D2B22EA5-7A53-6246-81C9-B1E86DC27245}" type="pres">
      <dgm:prSet presAssocID="{57B3D9FC-B643-4F3F-BD87-0B3A5B5B13E1}" presName="horz1" presStyleCnt="0"/>
      <dgm:spPr/>
    </dgm:pt>
    <dgm:pt modelId="{142D73EF-C45E-0F46-A1BD-FA0B150B023D}" type="pres">
      <dgm:prSet presAssocID="{57B3D9FC-B643-4F3F-BD87-0B3A5B5B13E1}" presName="tx1" presStyleLbl="revTx" presStyleIdx="0" presStyleCnt="4"/>
      <dgm:spPr/>
    </dgm:pt>
    <dgm:pt modelId="{AF79BA80-6F65-604A-8E96-934BAA123F3F}" type="pres">
      <dgm:prSet presAssocID="{57B3D9FC-B643-4F3F-BD87-0B3A5B5B13E1}" presName="vert1" presStyleCnt="0"/>
      <dgm:spPr/>
    </dgm:pt>
    <dgm:pt modelId="{B0157159-5989-F445-89FC-B31BAB0575D7}" type="pres">
      <dgm:prSet presAssocID="{69F6774F-1354-4283-A9B0-426523999D96}" presName="thickLine" presStyleLbl="alignNode1" presStyleIdx="1" presStyleCnt="4"/>
      <dgm:spPr/>
    </dgm:pt>
    <dgm:pt modelId="{C359F6B9-2A0E-C14E-900B-C2A19D04F300}" type="pres">
      <dgm:prSet presAssocID="{69F6774F-1354-4283-A9B0-426523999D96}" presName="horz1" presStyleCnt="0"/>
      <dgm:spPr/>
    </dgm:pt>
    <dgm:pt modelId="{81186EFE-CD5E-4F4D-9726-1DF091B56EA2}" type="pres">
      <dgm:prSet presAssocID="{69F6774F-1354-4283-A9B0-426523999D96}" presName="tx1" presStyleLbl="revTx" presStyleIdx="1" presStyleCnt="4"/>
      <dgm:spPr/>
    </dgm:pt>
    <dgm:pt modelId="{58DD92E0-F704-7243-AAD1-CFBFEB3D28F1}" type="pres">
      <dgm:prSet presAssocID="{69F6774F-1354-4283-A9B0-426523999D96}" presName="vert1" presStyleCnt="0"/>
      <dgm:spPr/>
    </dgm:pt>
    <dgm:pt modelId="{747183FC-C211-EE47-9863-FDECE41E4D9C}" type="pres">
      <dgm:prSet presAssocID="{772ECC50-D5BF-4DD6-AF9E-592FF662FE7F}" presName="thickLine" presStyleLbl="alignNode1" presStyleIdx="2" presStyleCnt="4"/>
      <dgm:spPr/>
    </dgm:pt>
    <dgm:pt modelId="{ED34690F-9BC7-5143-9CC9-75F76B8178CA}" type="pres">
      <dgm:prSet presAssocID="{772ECC50-D5BF-4DD6-AF9E-592FF662FE7F}" presName="horz1" presStyleCnt="0"/>
      <dgm:spPr/>
    </dgm:pt>
    <dgm:pt modelId="{5E01CB52-8FA5-EB4F-8FC1-A35D96FECBAF}" type="pres">
      <dgm:prSet presAssocID="{772ECC50-D5BF-4DD6-AF9E-592FF662FE7F}" presName="tx1" presStyleLbl="revTx" presStyleIdx="2" presStyleCnt="4"/>
      <dgm:spPr/>
    </dgm:pt>
    <dgm:pt modelId="{05744451-00D8-9346-9344-878369B0C5AC}" type="pres">
      <dgm:prSet presAssocID="{772ECC50-D5BF-4DD6-AF9E-592FF662FE7F}" presName="vert1" presStyleCnt="0"/>
      <dgm:spPr/>
    </dgm:pt>
    <dgm:pt modelId="{7FA8387E-C819-184D-BCD5-13A12A2ED445}" type="pres">
      <dgm:prSet presAssocID="{0F7603D3-7E3D-48E1-940C-389E5DD4312D}" presName="thickLine" presStyleLbl="alignNode1" presStyleIdx="3" presStyleCnt="4"/>
      <dgm:spPr/>
    </dgm:pt>
    <dgm:pt modelId="{00AD175A-1C2F-D94C-959E-EB0C0B2E16B9}" type="pres">
      <dgm:prSet presAssocID="{0F7603D3-7E3D-48E1-940C-389E5DD4312D}" presName="horz1" presStyleCnt="0"/>
      <dgm:spPr/>
    </dgm:pt>
    <dgm:pt modelId="{D0672F2A-A532-E644-AA73-39994CBC2BF3}" type="pres">
      <dgm:prSet presAssocID="{0F7603D3-7E3D-48E1-940C-389E5DD4312D}" presName="tx1" presStyleLbl="revTx" presStyleIdx="3" presStyleCnt="4"/>
      <dgm:spPr/>
    </dgm:pt>
    <dgm:pt modelId="{E0A521FB-D391-D84D-BF4B-DA6A81A431E0}" type="pres">
      <dgm:prSet presAssocID="{0F7603D3-7E3D-48E1-940C-389E5DD4312D}" presName="vert1" presStyleCnt="0"/>
      <dgm:spPr/>
    </dgm:pt>
  </dgm:ptLst>
  <dgm:cxnLst>
    <dgm:cxn modelId="{FC192A4E-FDC5-1946-A4E8-3821AC8FA293}" type="presOf" srcId="{1EDFF38E-A354-4BA5-8EA5-B6FCD6E8C197}" destId="{91026F77-C269-AF45-89FB-FB22FC45DC1A}" srcOrd="0" destOrd="0" presId="urn:microsoft.com/office/officeart/2008/layout/LinedList"/>
    <dgm:cxn modelId="{4199AB63-73E3-014F-B136-167B02B938DB}" type="presOf" srcId="{0F7603D3-7E3D-48E1-940C-389E5DD4312D}" destId="{D0672F2A-A532-E644-AA73-39994CBC2BF3}" srcOrd="0" destOrd="0" presId="urn:microsoft.com/office/officeart/2008/layout/LinedList"/>
    <dgm:cxn modelId="{3AC86276-FB26-4C29-8B1F-B9C1D0D7A6FE}" srcId="{1EDFF38E-A354-4BA5-8EA5-B6FCD6E8C197}" destId="{772ECC50-D5BF-4DD6-AF9E-592FF662FE7F}" srcOrd="2" destOrd="0" parTransId="{AB83EB52-4FF7-478B-94D9-D5440F419492}" sibTransId="{97A004F7-EBD8-4218-ADAA-53C370902760}"/>
    <dgm:cxn modelId="{F881E877-97C5-C948-AEA3-7543D05E7771}" type="presOf" srcId="{57B3D9FC-B643-4F3F-BD87-0B3A5B5B13E1}" destId="{142D73EF-C45E-0F46-A1BD-FA0B150B023D}" srcOrd="0" destOrd="0" presId="urn:microsoft.com/office/officeart/2008/layout/LinedList"/>
    <dgm:cxn modelId="{86C8AB7D-143C-47A7-9B67-A5AB73937F94}" srcId="{1EDFF38E-A354-4BA5-8EA5-B6FCD6E8C197}" destId="{0F7603D3-7E3D-48E1-940C-389E5DD4312D}" srcOrd="3" destOrd="0" parTransId="{E5017A28-E1D3-4063-B44A-B6EAEEB744FD}" sibTransId="{7D8EF9DD-B014-40B3-BED9-8D6BB33B106C}"/>
    <dgm:cxn modelId="{67C41C81-C4DD-444A-8AEF-EBA15DBBA6DB}" srcId="{1EDFF38E-A354-4BA5-8EA5-B6FCD6E8C197}" destId="{69F6774F-1354-4283-A9B0-426523999D96}" srcOrd="1" destOrd="0" parTransId="{2F89CC32-594C-460B-B60E-0BC529B7FCA2}" sibTransId="{8E712DEF-4D98-478A-A9E1-B9C6DA925365}"/>
    <dgm:cxn modelId="{96E030CF-FECA-4445-B10F-927573F52A8F}" type="presOf" srcId="{772ECC50-D5BF-4DD6-AF9E-592FF662FE7F}" destId="{5E01CB52-8FA5-EB4F-8FC1-A35D96FECBAF}" srcOrd="0" destOrd="0" presId="urn:microsoft.com/office/officeart/2008/layout/LinedList"/>
    <dgm:cxn modelId="{324EA5E1-0CB9-4E0A-B1AE-24689842C4AD}" srcId="{1EDFF38E-A354-4BA5-8EA5-B6FCD6E8C197}" destId="{57B3D9FC-B643-4F3F-BD87-0B3A5B5B13E1}" srcOrd="0" destOrd="0" parTransId="{EF400DC8-2D41-46A0-9B11-5831DB9A5938}" sibTransId="{C0EE442C-2A02-493D-BD3A-71E8C5FD1730}"/>
    <dgm:cxn modelId="{43DF1CF3-859C-984D-BF85-153B9FC5F0D5}" type="presOf" srcId="{69F6774F-1354-4283-A9B0-426523999D96}" destId="{81186EFE-CD5E-4F4D-9726-1DF091B56EA2}" srcOrd="0" destOrd="0" presId="urn:microsoft.com/office/officeart/2008/layout/LinedList"/>
    <dgm:cxn modelId="{25C08094-08CA-4E4B-90D0-0995BE736F18}" type="presParOf" srcId="{91026F77-C269-AF45-89FB-FB22FC45DC1A}" destId="{46836C0B-CDD2-534A-AFFF-B3072FDDC6ED}" srcOrd="0" destOrd="0" presId="urn:microsoft.com/office/officeart/2008/layout/LinedList"/>
    <dgm:cxn modelId="{EED3ED1C-F342-6E40-84D4-CF04BC72E603}" type="presParOf" srcId="{91026F77-C269-AF45-89FB-FB22FC45DC1A}" destId="{D2B22EA5-7A53-6246-81C9-B1E86DC27245}" srcOrd="1" destOrd="0" presId="urn:microsoft.com/office/officeart/2008/layout/LinedList"/>
    <dgm:cxn modelId="{B2B4D6F1-0C95-FF4E-A2EB-C7155E08747D}" type="presParOf" srcId="{D2B22EA5-7A53-6246-81C9-B1E86DC27245}" destId="{142D73EF-C45E-0F46-A1BD-FA0B150B023D}" srcOrd="0" destOrd="0" presId="urn:microsoft.com/office/officeart/2008/layout/LinedList"/>
    <dgm:cxn modelId="{EE34F460-AD90-F84B-A3F8-864BDFC5F93D}" type="presParOf" srcId="{D2B22EA5-7A53-6246-81C9-B1E86DC27245}" destId="{AF79BA80-6F65-604A-8E96-934BAA123F3F}" srcOrd="1" destOrd="0" presId="urn:microsoft.com/office/officeart/2008/layout/LinedList"/>
    <dgm:cxn modelId="{7E45D1FA-6C01-FB40-A611-B6D0DF978AF0}" type="presParOf" srcId="{91026F77-C269-AF45-89FB-FB22FC45DC1A}" destId="{B0157159-5989-F445-89FC-B31BAB0575D7}" srcOrd="2" destOrd="0" presId="urn:microsoft.com/office/officeart/2008/layout/LinedList"/>
    <dgm:cxn modelId="{DB2DD922-4751-5945-9537-6E4532DB79BE}" type="presParOf" srcId="{91026F77-C269-AF45-89FB-FB22FC45DC1A}" destId="{C359F6B9-2A0E-C14E-900B-C2A19D04F300}" srcOrd="3" destOrd="0" presId="urn:microsoft.com/office/officeart/2008/layout/LinedList"/>
    <dgm:cxn modelId="{9CC2DAE4-AF7A-8949-BE82-13F304868984}" type="presParOf" srcId="{C359F6B9-2A0E-C14E-900B-C2A19D04F300}" destId="{81186EFE-CD5E-4F4D-9726-1DF091B56EA2}" srcOrd="0" destOrd="0" presId="urn:microsoft.com/office/officeart/2008/layout/LinedList"/>
    <dgm:cxn modelId="{ABC3F3AE-29AA-AE4B-A18D-8CE0F3239A99}" type="presParOf" srcId="{C359F6B9-2A0E-C14E-900B-C2A19D04F300}" destId="{58DD92E0-F704-7243-AAD1-CFBFEB3D28F1}" srcOrd="1" destOrd="0" presId="urn:microsoft.com/office/officeart/2008/layout/LinedList"/>
    <dgm:cxn modelId="{0384E328-ABDD-F646-A08D-A48DFA0DEA90}" type="presParOf" srcId="{91026F77-C269-AF45-89FB-FB22FC45DC1A}" destId="{747183FC-C211-EE47-9863-FDECE41E4D9C}" srcOrd="4" destOrd="0" presId="urn:microsoft.com/office/officeart/2008/layout/LinedList"/>
    <dgm:cxn modelId="{B699BDCF-FCBD-6F43-A675-AF060423F6F5}" type="presParOf" srcId="{91026F77-C269-AF45-89FB-FB22FC45DC1A}" destId="{ED34690F-9BC7-5143-9CC9-75F76B8178CA}" srcOrd="5" destOrd="0" presId="urn:microsoft.com/office/officeart/2008/layout/LinedList"/>
    <dgm:cxn modelId="{E55BC4D6-6B68-8D4F-A190-39CF5A4F097E}" type="presParOf" srcId="{ED34690F-9BC7-5143-9CC9-75F76B8178CA}" destId="{5E01CB52-8FA5-EB4F-8FC1-A35D96FECBAF}" srcOrd="0" destOrd="0" presId="urn:microsoft.com/office/officeart/2008/layout/LinedList"/>
    <dgm:cxn modelId="{002FBE86-25E8-E04A-8B91-3470CCDC66EA}" type="presParOf" srcId="{ED34690F-9BC7-5143-9CC9-75F76B8178CA}" destId="{05744451-00D8-9346-9344-878369B0C5AC}" srcOrd="1" destOrd="0" presId="urn:microsoft.com/office/officeart/2008/layout/LinedList"/>
    <dgm:cxn modelId="{584090AE-B125-ED4B-879E-2486E1CBC41A}" type="presParOf" srcId="{91026F77-C269-AF45-89FB-FB22FC45DC1A}" destId="{7FA8387E-C819-184D-BCD5-13A12A2ED445}" srcOrd="6" destOrd="0" presId="urn:microsoft.com/office/officeart/2008/layout/LinedList"/>
    <dgm:cxn modelId="{4CCF0E97-A16B-CE43-926A-BFE50094FA74}" type="presParOf" srcId="{91026F77-C269-AF45-89FB-FB22FC45DC1A}" destId="{00AD175A-1C2F-D94C-959E-EB0C0B2E16B9}" srcOrd="7" destOrd="0" presId="urn:microsoft.com/office/officeart/2008/layout/LinedList"/>
    <dgm:cxn modelId="{C9BB2871-AA56-984E-8CE5-58ED5F43BADA}" type="presParOf" srcId="{00AD175A-1C2F-D94C-959E-EB0C0B2E16B9}" destId="{D0672F2A-A532-E644-AA73-39994CBC2BF3}" srcOrd="0" destOrd="0" presId="urn:microsoft.com/office/officeart/2008/layout/LinedList"/>
    <dgm:cxn modelId="{34CC13E6-A74A-EA42-AFF5-18ACE1ABD0A1}" type="presParOf" srcId="{00AD175A-1C2F-D94C-959E-EB0C0B2E16B9}" destId="{E0A521FB-D391-D84D-BF4B-DA6A81A431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7E15A-3D45-CF45-A8BE-29B7B13866D1}">
      <dsp:nvSpPr>
        <dsp:cNvPr id="0" name=""/>
        <dsp:cNvSpPr/>
      </dsp:nvSpPr>
      <dsp:spPr>
        <a:xfrm>
          <a:off x="0" y="41829"/>
          <a:ext cx="53848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Remove status quo of silence about microaggressions and macroaggressions.</a:t>
          </a:r>
        </a:p>
      </dsp:txBody>
      <dsp:txXfrm>
        <a:off x="75163" y="116992"/>
        <a:ext cx="5234474" cy="1389393"/>
      </dsp:txXfrm>
    </dsp:sp>
    <dsp:sp modelId="{047CCDCB-5A0D-F74F-BB68-47C212F04591}">
      <dsp:nvSpPr>
        <dsp:cNvPr id="0" name=""/>
        <dsp:cNvSpPr/>
      </dsp:nvSpPr>
      <dsp:spPr>
        <a:xfrm>
          <a:off x="0" y="1662190"/>
          <a:ext cx="53848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Discussing microaggressions can restore classroom learning alliance.</a:t>
          </a:r>
        </a:p>
      </dsp:txBody>
      <dsp:txXfrm>
        <a:off x="75163" y="1737353"/>
        <a:ext cx="5234474" cy="1389393"/>
      </dsp:txXfrm>
    </dsp:sp>
    <dsp:sp modelId="{16E7724E-0019-6641-AA5B-030793C965B1}">
      <dsp:nvSpPr>
        <dsp:cNvPr id="0" name=""/>
        <dsp:cNvSpPr/>
      </dsp:nvSpPr>
      <dsp:spPr>
        <a:xfrm>
          <a:off x="0" y="3282550"/>
          <a:ext cx="53848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Acknowledge unintended microaggressions and work to change your actions.</a:t>
          </a:r>
        </a:p>
      </dsp:txBody>
      <dsp:txXfrm>
        <a:off x="75163" y="3357713"/>
        <a:ext cx="5234474" cy="138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F6C9D-2F0A-4103-AD91-69E0FD5C22C8}">
      <dsp:nvSpPr>
        <dsp:cNvPr id="0" name=""/>
        <dsp:cNvSpPr/>
      </dsp:nvSpPr>
      <dsp:spPr>
        <a:xfrm>
          <a:off x="1747800" y="4073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53E45-5F84-497F-84E9-87345F3E22B7}">
      <dsp:nvSpPr>
        <dsp:cNvPr id="0" name=""/>
        <dsp:cNvSpPr/>
      </dsp:nvSpPr>
      <dsp:spPr>
        <a:xfrm>
          <a:off x="559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i="1" kern="1200" dirty="0"/>
            <a:t>College revises a lecture building bathrooms for ADA compliance but neglects transgender student needs for neutral bathroom.</a:t>
          </a:r>
          <a:endParaRPr lang="en-US" sz="1700" kern="1200" dirty="0"/>
        </a:p>
      </dsp:txBody>
      <dsp:txXfrm>
        <a:off x="559800" y="2821519"/>
        <a:ext cx="4320000" cy="720000"/>
      </dsp:txXfrm>
    </dsp:sp>
    <dsp:sp modelId="{78E980FF-836B-495A-B9EF-B2C33A7630AB}">
      <dsp:nvSpPr>
        <dsp:cNvPr id="0" name=""/>
        <dsp:cNvSpPr/>
      </dsp:nvSpPr>
      <dsp:spPr>
        <a:xfrm>
          <a:off x="6823800" y="40735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F81720-B803-4727-AB49-DD28BED87936}">
      <dsp:nvSpPr>
        <dsp:cNvPr id="0" name=""/>
        <dsp:cNvSpPr/>
      </dsp:nvSpPr>
      <dsp:spPr>
        <a:xfrm>
          <a:off x="5635800" y="282151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i="1" kern="1200" dirty="0"/>
            <a:t>School announces no Black/African history curriculum will be taught for students.</a:t>
          </a:r>
          <a:endParaRPr lang="en-US" sz="1700" kern="1200" dirty="0"/>
        </a:p>
      </dsp:txBody>
      <dsp:txXfrm>
        <a:off x="5635800" y="2821519"/>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C8F8E-B8A1-B04E-8175-026482B2CA82}">
      <dsp:nvSpPr>
        <dsp:cNvPr id="0" name=""/>
        <dsp:cNvSpPr/>
      </dsp:nvSpPr>
      <dsp:spPr>
        <a:xfrm>
          <a:off x="0" y="524257"/>
          <a:ext cx="10972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Interpersonal tools</a:t>
          </a:r>
          <a:endParaRPr lang="en-US" sz="4000" kern="1200" dirty="0"/>
        </a:p>
      </dsp:txBody>
      <dsp:txXfrm>
        <a:off x="59399" y="583656"/>
        <a:ext cx="10854002" cy="1098002"/>
      </dsp:txXfrm>
    </dsp:sp>
    <dsp:sp modelId="{C2C094C1-B19C-F84E-9742-BE882D53C55C}">
      <dsp:nvSpPr>
        <dsp:cNvPr id="0" name=""/>
        <dsp:cNvSpPr/>
      </dsp:nvSpPr>
      <dsp:spPr>
        <a:xfrm>
          <a:off x="0" y="1741057"/>
          <a:ext cx="10972800"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Begin with a self-reflection about your own hidden biases. </a:t>
          </a:r>
        </a:p>
        <a:p>
          <a:pPr marL="285750" lvl="1" indent="-285750" algn="l" defTabSz="1244600">
            <a:lnSpc>
              <a:spcPct val="90000"/>
            </a:lnSpc>
            <a:spcBef>
              <a:spcPct val="0"/>
            </a:spcBef>
            <a:spcAft>
              <a:spcPct val="20000"/>
            </a:spcAft>
            <a:buChar char="•"/>
          </a:pPr>
          <a:r>
            <a:rPr lang="en-US" sz="2800" kern="1200" dirty="0"/>
            <a:t>Acknowledge unintended microaggressions and work to change your actions.</a:t>
          </a:r>
        </a:p>
        <a:p>
          <a:pPr marL="285750" lvl="1" indent="-285750" algn="l" defTabSz="1244600">
            <a:lnSpc>
              <a:spcPct val="90000"/>
            </a:lnSpc>
            <a:spcBef>
              <a:spcPct val="0"/>
            </a:spcBef>
            <a:spcAft>
              <a:spcPct val="20000"/>
            </a:spcAft>
            <a:buChar char="•"/>
          </a:pPr>
          <a:r>
            <a:rPr lang="en-US" sz="2800" kern="1200" dirty="0"/>
            <a:t>Bring microaggressions to the surface in classroom or work interactions. </a:t>
          </a:r>
        </a:p>
        <a:p>
          <a:pPr marL="285750" lvl="1" indent="-285750" algn="l" defTabSz="1244600">
            <a:lnSpc>
              <a:spcPct val="90000"/>
            </a:lnSpc>
            <a:spcBef>
              <a:spcPct val="0"/>
            </a:spcBef>
            <a:spcAft>
              <a:spcPct val="20000"/>
            </a:spcAft>
            <a:buChar char="•"/>
          </a:pPr>
          <a:r>
            <a:rPr lang="en-US" sz="2800" kern="1200" dirty="0"/>
            <a:t>Ask yourself, how are you feeling about hearing/seeing the microaggression?</a:t>
          </a:r>
        </a:p>
        <a:p>
          <a:pPr marL="285750" lvl="1" indent="-285750" algn="l" defTabSz="1244600">
            <a:lnSpc>
              <a:spcPct val="90000"/>
            </a:lnSpc>
            <a:spcBef>
              <a:spcPct val="0"/>
            </a:spcBef>
            <a:spcAft>
              <a:spcPct val="20000"/>
            </a:spcAft>
            <a:buChar char="•"/>
          </a:pPr>
          <a:r>
            <a:rPr lang="en-US" sz="2800" kern="1200" dirty="0"/>
            <a:t>What must I do to reduce my privilege bias?                                        </a:t>
          </a:r>
        </a:p>
      </dsp:txBody>
      <dsp:txXfrm>
        <a:off x="0" y="1741057"/>
        <a:ext cx="10972800" cy="3565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C8F8E-B8A1-B04E-8175-026482B2CA82}">
      <dsp:nvSpPr>
        <dsp:cNvPr id="0" name=""/>
        <dsp:cNvSpPr/>
      </dsp:nvSpPr>
      <dsp:spPr>
        <a:xfrm>
          <a:off x="0" y="0"/>
          <a:ext cx="109728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Intrapersonal tools</a:t>
          </a:r>
          <a:endParaRPr lang="en-US" sz="4000" kern="1200" dirty="0"/>
        </a:p>
      </dsp:txBody>
      <dsp:txXfrm>
        <a:off x="59399" y="59399"/>
        <a:ext cx="10854002" cy="1098002"/>
      </dsp:txXfrm>
    </dsp:sp>
    <dsp:sp modelId="{C2C094C1-B19C-F84E-9742-BE882D53C55C}">
      <dsp:nvSpPr>
        <dsp:cNvPr id="0" name=""/>
        <dsp:cNvSpPr/>
      </dsp:nvSpPr>
      <dsp:spPr>
        <a:xfrm>
          <a:off x="0" y="2413807"/>
          <a:ext cx="1097280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Develop mutual partnerships that address power imbalances.</a:t>
          </a:r>
        </a:p>
        <a:p>
          <a:pPr marL="285750" lvl="1" indent="-285750" algn="l" defTabSz="1244600">
            <a:lnSpc>
              <a:spcPct val="90000"/>
            </a:lnSpc>
            <a:spcBef>
              <a:spcPct val="0"/>
            </a:spcBef>
            <a:spcAft>
              <a:spcPct val="20000"/>
            </a:spcAft>
            <a:buChar char="•"/>
          </a:pPr>
          <a:r>
            <a:rPr lang="en-US" sz="2800" kern="1200" dirty="0"/>
            <a:t>Identify other partners to support efforts to address power imbalances.</a:t>
          </a:r>
        </a:p>
        <a:p>
          <a:pPr marL="285750" lvl="1" indent="-285750" algn="l" defTabSz="1244600">
            <a:lnSpc>
              <a:spcPct val="90000"/>
            </a:lnSpc>
            <a:spcBef>
              <a:spcPct val="0"/>
            </a:spcBef>
            <a:spcAft>
              <a:spcPct val="20000"/>
            </a:spcAft>
            <a:buChar char="•"/>
          </a:pPr>
          <a:r>
            <a:rPr lang="en-US" sz="2800" kern="1200" dirty="0"/>
            <a:t>Develop and sustain community partnerships with underserved communities. </a:t>
          </a:r>
        </a:p>
      </dsp:txBody>
      <dsp:txXfrm>
        <a:off x="0" y="2413807"/>
        <a:ext cx="10972800" cy="222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EE89C-F7FD-2D4C-9A8F-B8D6A26ABB10}">
      <dsp:nvSpPr>
        <dsp:cNvPr id="0" name=""/>
        <dsp:cNvSpPr/>
      </dsp:nvSpPr>
      <dsp:spPr>
        <a:xfrm>
          <a:off x="2103120" y="2007"/>
          <a:ext cx="8412480" cy="10400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Make the ‘invisible’ visible.</a:t>
          </a:r>
        </a:p>
      </dsp:txBody>
      <dsp:txXfrm>
        <a:off x="2103120" y="2007"/>
        <a:ext cx="8412480" cy="1040029"/>
      </dsp:txXfrm>
    </dsp:sp>
    <dsp:sp modelId="{A7D6C43F-61CD-314D-BA1A-545337D66910}">
      <dsp:nvSpPr>
        <dsp:cNvPr id="0" name=""/>
        <dsp:cNvSpPr/>
      </dsp:nvSpPr>
      <dsp:spPr>
        <a:xfrm>
          <a:off x="0" y="2007"/>
          <a:ext cx="2103120"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a:off x="0" y="2007"/>
        <a:ext cx="2103120" cy="1040029"/>
      </dsp:txXfrm>
    </dsp:sp>
    <dsp:sp modelId="{33F691EA-A735-AE4E-BEF5-D1A57DC2656C}">
      <dsp:nvSpPr>
        <dsp:cNvPr id="0" name=""/>
        <dsp:cNvSpPr/>
      </dsp:nvSpPr>
      <dsp:spPr>
        <a:xfrm>
          <a:off x="2103120" y="1104438"/>
          <a:ext cx="8412480" cy="10400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Disarm the microaggression. </a:t>
          </a:r>
        </a:p>
      </dsp:txBody>
      <dsp:txXfrm>
        <a:off x="2103120" y="1104438"/>
        <a:ext cx="8412480" cy="1040029"/>
      </dsp:txXfrm>
    </dsp:sp>
    <dsp:sp modelId="{D314BCF5-90F1-B04D-9167-8970253A60BF}">
      <dsp:nvSpPr>
        <dsp:cNvPr id="0" name=""/>
        <dsp:cNvSpPr/>
      </dsp:nvSpPr>
      <dsp:spPr>
        <a:xfrm>
          <a:off x="0" y="1104438"/>
          <a:ext cx="2103120"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Disarm</a:t>
          </a:r>
        </a:p>
      </dsp:txBody>
      <dsp:txXfrm>
        <a:off x="0" y="1104438"/>
        <a:ext cx="2103120" cy="1040029"/>
      </dsp:txXfrm>
    </dsp:sp>
    <dsp:sp modelId="{3F001843-B0AA-D149-B15A-7721E9BCE853}">
      <dsp:nvSpPr>
        <dsp:cNvPr id="0" name=""/>
        <dsp:cNvSpPr/>
      </dsp:nvSpPr>
      <dsp:spPr>
        <a:xfrm>
          <a:off x="2103120" y="2206869"/>
          <a:ext cx="8412480" cy="10400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Educate the offender about the metacommunication they send.</a:t>
          </a:r>
        </a:p>
      </dsp:txBody>
      <dsp:txXfrm>
        <a:off x="2103120" y="2206869"/>
        <a:ext cx="8412480" cy="1040029"/>
      </dsp:txXfrm>
    </dsp:sp>
    <dsp:sp modelId="{1479AB93-BE2C-6444-A90A-8D7BDF416581}">
      <dsp:nvSpPr>
        <dsp:cNvPr id="0" name=""/>
        <dsp:cNvSpPr/>
      </dsp:nvSpPr>
      <dsp:spPr>
        <a:xfrm>
          <a:off x="0" y="2206869"/>
          <a:ext cx="2103120"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Educate</a:t>
          </a:r>
        </a:p>
      </dsp:txBody>
      <dsp:txXfrm>
        <a:off x="0" y="2206869"/>
        <a:ext cx="2103120" cy="1040029"/>
      </dsp:txXfrm>
    </dsp:sp>
    <dsp:sp modelId="{9ABBC568-743D-8144-90E4-58CBE97C110F}">
      <dsp:nvSpPr>
        <dsp:cNvPr id="0" name=""/>
        <dsp:cNvSpPr/>
      </dsp:nvSpPr>
      <dsp:spPr>
        <a:xfrm>
          <a:off x="2103120" y="3309300"/>
          <a:ext cx="8412480" cy="104002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Seek external support when needed.</a:t>
          </a:r>
        </a:p>
      </dsp:txBody>
      <dsp:txXfrm>
        <a:off x="2103120" y="3309300"/>
        <a:ext cx="8412480" cy="1040029"/>
      </dsp:txXfrm>
    </dsp:sp>
    <dsp:sp modelId="{5E4C7A36-8F26-BC47-A1B3-8C58DE24BD7E}">
      <dsp:nvSpPr>
        <dsp:cNvPr id="0" name=""/>
        <dsp:cNvSpPr/>
      </dsp:nvSpPr>
      <dsp:spPr>
        <a:xfrm>
          <a:off x="0" y="3309300"/>
          <a:ext cx="2103120"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Seek</a:t>
          </a:r>
        </a:p>
      </dsp:txBody>
      <dsp:txXfrm>
        <a:off x="0" y="3309300"/>
        <a:ext cx="2103120" cy="1040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E26E5-BF80-C04B-A0D9-ED9C83B190A3}">
      <dsp:nvSpPr>
        <dsp:cNvPr id="0" name=""/>
        <dsp:cNvSpPr/>
      </dsp:nvSpPr>
      <dsp:spPr>
        <a:xfrm rot="5400000">
          <a:off x="4635574" y="-1940164"/>
          <a:ext cx="3481070" cy="8276086"/>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For </a:t>
          </a:r>
          <a:r>
            <a:rPr lang="en-US" sz="2300" i="1" kern="1200" dirty="0"/>
            <a:t>perpetrator</a:t>
          </a:r>
          <a:r>
            <a:rPr lang="en-US" sz="2300" kern="1200" dirty="0"/>
            <a:t>-challenge the stereotype, ask for clarification or make the meta-communication explicit.</a:t>
          </a:r>
        </a:p>
        <a:p>
          <a:pPr marL="228600" lvl="1" indent="-228600" algn="l" defTabSz="1022350">
            <a:lnSpc>
              <a:spcPct val="90000"/>
            </a:lnSpc>
            <a:spcBef>
              <a:spcPct val="0"/>
            </a:spcBef>
            <a:spcAft>
              <a:spcPct val="15000"/>
            </a:spcAft>
            <a:buChar char="•"/>
          </a:pPr>
          <a:r>
            <a:rPr lang="en-US" sz="2300" kern="1200" dirty="0"/>
            <a:t>For </a:t>
          </a:r>
          <a:r>
            <a:rPr lang="en-US" sz="2300" i="1" kern="1200" dirty="0"/>
            <a:t>institutional macroaggressions –</a:t>
          </a:r>
          <a:r>
            <a:rPr lang="en-US" sz="2300" kern="1200" dirty="0"/>
            <a:t>keep a log of inequitable practices, run your observations by allies, solicit feedback from peers &amp; colleagues.</a:t>
          </a:r>
        </a:p>
        <a:p>
          <a:pPr marL="228600" lvl="1" indent="-228600" algn="l" defTabSz="1022350">
            <a:lnSpc>
              <a:spcPct val="90000"/>
            </a:lnSpc>
            <a:spcBef>
              <a:spcPct val="0"/>
            </a:spcBef>
            <a:spcAft>
              <a:spcPct val="15000"/>
            </a:spcAft>
            <a:buChar char="•"/>
          </a:pPr>
          <a:r>
            <a:rPr lang="en-US" sz="2300" i="1" kern="1200" dirty="0"/>
            <a:t>For societal macroaggressions – </a:t>
          </a:r>
          <a:r>
            <a:rPr lang="en-US" sz="2300" kern="1200" dirty="0"/>
            <a:t>create partnerships with academic institutions to analyze disparity data, disseminate research on disparity trends, organize peaceful demonstrations.</a:t>
          </a:r>
        </a:p>
      </dsp:txBody>
      <dsp:txXfrm rot="-5400000">
        <a:off x="2238066" y="627276"/>
        <a:ext cx="8106154" cy="3141206"/>
      </dsp:txXfrm>
    </dsp:sp>
    <dsp:sp modelId="{0D57B02B-D129-7942-B315-04138D09BDCC}">
      <dsp:nvSpPr>
        <dsp:cNvPr id="0" name=""/>
        <dsp:cNvSpPr/>
      </dsp:nvSpPr>
      <dsp:spPr>
        <a:xfrm>
          <a:off x="1447" y="0"/>
          <a:ext cx="2236618" cy="435133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dirty="0"/>
            <a:t>Make the </a:t>
          </a:r>
          <a:r>
            <a:rPr lang="en-US" sz="3900" b="1" i="1" kern="1200" dirty="0"/>
            <a:t>invisible</a:t>
          </a:r>
          <a:r>
            <a:rPr lang="en-US" sz="3900" b="1" kern="1200" dirty="0"/>
            <a:t> visible</a:t>
          </a:r>
          <a:endParaRPr lang="en-US" sz="3900" kern="1200" dirty="0"/>
        </a:p>
      </dsp:txBody>
      <dsp:txXfrm>
        <a:off x="110630" y="109183"/>
        <a:ext cx="2018252" cy="4132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36C0B-CDD2-534A-AFFF-B3072FDDC6ED}">
      <dsp:nvSpPr>
        <dsp:cNvPr id="0" name=""/>
        <dsp:cNvSpPr/>
      </dsp:nvSpPr>
      <dsp:spPr>
        <a:xfrm>
          <a:off x="0" y="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D73EF-C45E-0F46-A1BD-FA0B150B023D}">
      <dsp:nvSpPr>
        <dsp:cNvPr id="0" name=""/>
        <dsp:cNvSpPr/>
      </dsp:nvSpPr>
      <dsp:spPr>
        <a:xfrm>
          <a:off x="0" y="0"/>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Disarm the microaggression</a:t>
          </a:r>
          <a:endParaRPr lang="en-US" sz="2000" kern="1200" dirty="0"/>
        </a:p>
      </dsp:txBody>
      <dsp:txXfrm>
        <a:off x="0" y="0"/>
        <a:ext cx="6589260" cy="1310998"/>
      </dsp:txXfrm>
    </dsp:sp>
    <dsp:sp modelId="{B0157159-5989-F445-89FC-B31BAB0575D7}">
      <dsp:nvSpPr>
        <dsp:cNvPr id="0" name=""/>
        <dsp:cNvSpPr/>
      </dsp:nvSpPr>
      <dsp:spPr>
        <a:xfrm>
          <a:off x="0" y="1310998"/>
          <a:ext cx="658926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86EFE-CD5E-4F4D-9726-1DF091B56EA2}">
      <dsp:nvSpPr>
        <dsp:cNvPr id="0" name=""/>
        <dsp:cNvSpPr/>
      </dsp:nvSpPr>
      <dsp:spPr>
        <a:xfrm>
          <a:off x="0" y="1310998"/>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 </a:t>
          </a:r>
          <a:r>
            <a:rPr lang="en-US" sz="2000" i="1" kern="1200" dirty="0"/>
            <a:t>perpetrator</a:t>
          </a:r>
          <a:r>
            <a:rPr lang="en-US" sz="2000" kern="1200" dirty="0"/>
            <a:t> – </a:t>
          </a:r>
          <a:r>
            <a:rPr lang="en-US" sz="2000" b="1" kern="1200" dirty="0"/>
            <a:t>express disagreement, state values &amp; set limits, use an exclamation, interrupt and redirect</a:t>
          </a:r>
          <a:r>
            <a:rPr lang="en-US" sz="2000" kern="1200" dirty="0"/>
            <a:t>. </a:t>
          </a:r>
        </a:p>
      </dsp:txBody>
      <dsp:txXfrm>
        <a:off x="0" y="1310998"/>
        <a:ext cx="6589260" cy="1310998"/>
      </dsp:txXfrm>
    </dsp:sp>
    <dsp:sp modelId="{747183FC-C211-EE47-9863-FDECE41E4D9C}">
      <dsp:nvSpPr>
        <dsp:cNvPr id="0" name=""/>
        <dsp:cNvSpPr/>
      </dsp:nvSpPr>
      <dsp:spPr>
        <a:xfrm>
          <a:off x="0" y="2621996"/>
          <a:ext cx="658926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1CB52-8FA5-EB4F-8FC1-A35D96FECBAF}">
      <dsp:nvSpPr>
        <dsp:cNvPr id="0" name=""/>
        <dsp:cNvSpPr/>
      </dsp:nvSpPr>
      <dsp:spPr>
        <a:xfrm>
          <a:off x="0" y="2621996"/>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 </a:t>
          </a:r>
          <a:r>
            <a:rPr lang="en-US" sz="2000" i="1" kern="1200" dirty="0"/>
            <a:t>institutional macroaggressions </a:t>
          </a:r>
          <a:r>
            <a:rPr lang="en-US" sz="2000" kern="1200" dirty="0"/>
            <a:t>– </a:t>
          </a:r>
          <a:r>
            <a:rPr lang="en-US" sz="2000" b="1" kern="1200" dirty="0"/>
            <a:t>boycott, strike, or protest the institutional; request meeting with senior leadership, notify press and delineate financial repercussions</a:t>
          </a:r>
          <a:r>
            <a:rPr lang="en-US" sz="2000" kern="1200" dirty="0"/>
            <a:t>. </a:t>
          </a:r>
        </a:p>
      </dsp:txBody>
      <dsp:txXfrm>
        <a:off x="0" y="2621996"/>
        <a:ext cx="6589260" cy="1310998"/>
      </dsp:txXfrm>
    </dsp:sp>
    <dsp:sp modelId="{7FA8387E-C819-184D-BCD5-13A12A2ED445}">
      <dsp:nvSpPr>
        <dsp:cNvPr id="0" name=""/>
        <dsp:cNvSpPr/>
      </dsp:nvSpPr>
      <dsp:spPr>
        <a:xfrm>
          <a:off x="0" y="3932994"/>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72F2A-A532-E644-AA73-39994CBC2BF3}">
      <dsp:nvSpPr>
        <dsp:cNvPr id="0" name=""/>
        <dsp:cNvSpPr/>
      </dsp:nvSpPr>
      <dsp:spPr>
        <a:xfrm>
          <a:off x="0" y="3932994"/>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 societal macroaggressions – </a:t>
          </a:r>
          <a:r>
            <a:rPr lang="en-US" sz="2000" b="1" kern="1200" dirty="0"/>
            <a:t>protest political leaders who reinforce inequity and division/support those who do not; attend town halls to voice your concerns. </a:t>
          </a:r>
        </a:p>
      </dsp:txBody>
      <dsp:txXfrm>
        <a:off x="0" y="3932994"/>
        <a:ext cx="6589260" cy="13109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2B401-5B5D-ED4B-A9A6-D37D6CA9F6BD}" type="datetimeFigureOut">
              <a:rPr lang="en-US" smtClean="0"/>
              <a:t>4/17/24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B0AA-357B-1A42-9E24-D03CF2F7E080}" type="slidenum">
              <a:rPr lang="en-US" smtClean="0"/>
              <a:t>‹#›</a:t>
            </a:fld>
            <a:endParaRPr lang="en-US" dirty="0"/>
          </a:p>
        </p:txBody>
      </p:sp>
    </p:spTree>
    <p:extLst>
      <p:ext uri="{BB962C8B-B14F-4D97-AF65-F5344CB8AC3E}">
        <p14:creationId xmlns:p14="http://schemas.microsoft.com/office/powerpoint/2010/main" val="26796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Microaggressions do occur frequently in classrooms. They happen during in person lectures and seminars, and they occur during online discussions, too. Professors and instructors should begin their class by telling the class that it is okay to mention and discuss any disrespectful or offensive comments that they hear.  My campus has  what are called “netiquette guidelines ” for engaging one another in online discussions and communications. These guidelines don’t address microaggressions specifically, but they advise online students to engage one another in a respectful manner with clear language. </a:t>
            </a:r>
          </a:p>
          <a:p>
            <a:endParaRPr lang="en-US" dirty="0"/>
          </a:p>
          <a:p>
            <a:r>
              <a:rPr lang="en-US" dirty="0"/>
              <a:t>By telling classes that microaggressions are not okay in this class, the instructor is setting a standard for openness, honesty and safety. Hopefully, these discussions will help restore safety and trust so that full and complete learning can continue. In online classes,  I recommend the instructors do a short, recorded message to the online learners about microaggressions. </a:t>
            </a:r>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9</a:t>
            </a:fld>
            <a:endParaRPr lang="en-US" dirty="0"/>
          </a:p>
        </p:txBody>
      </p:sp>
    </p:spTree>
    <p:extLst>
      <p:ext uri="{BB962C8B-B14F-4D97-AF65-F5344CB8AC3E}">
        <p14:creationId xmlns:p14="http://schemas.microsoft.com/office/powerpoint/2010/main" val="10159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intrapersonal tools asks therapists, faculty, supervisors, university administrators, and others to begin by a self-reflections about one’s own hidden biases. Such self examination can reveal unintended bias  that translates into microaggressions.  We must bring forward those unintended bias, and cultural humility practice begins this process of change. </a:t>
            </a:r>
          </a:p>
          <a:p>
            <a:endParaRPr lang="en-US" dirty="0"/>
          </a:p>
          <a:p>
            <a:r>
              <a:rPr lang="en-US" dirty="0"/>
              <a:t>Graduate students and therapists are each encouraged to find a supervisor with whom you can address you hidden biases, including privilege bias. For therapists and graduate students of color, the self-reflection  could reveal some unresolved racial trauma that can impact current work with clients. </a:t>
            </a:r>
          </a:p>
          <a:p>
            <a:endParaRPr lang="en-US" dirty="0"/>
          </a:p>
          <a:p>
            <a:r>
              <a:rPr lang="en-US" dirty="0"/>
              <a:t>These intrapersonal tools help to improve the relational connection in therapy and can help to manage or prevent some special types of therapeutic ruptures. </a:t>
            </a:r>
          </a:p>
        </p:txBody>
      </p:sp>
      <p:sp>
        <p:nvSpPr>
          <p:cNvPr id="4" name="Slide Number Placeholder 3"/>
          <p:cNvSpPr>
            <a:spLocks noGrp="1"/>
          </p:cNvSpPr>
          <p:nvPr>
            <p:ph type="sldNum" sz="quarter" idx="5"/>
          </p:nvPr>
        </p:nvSpPr>
        <p:spPr/>
        <p:txBody>
          <a:bodyPr/>
          <a:lstStyle/>
          <a:p>
            <a:fld id="{EB134BD7-5DD2-432A-8F84-0E05342D6162}" type="slidenum">
              <a:rPr lang="en-US" smtClean="0"/>
              <a:t>12</a:t>
            </a:fld>
            <a:endParaRPr lang="en-US" dirty="0"/>
          </a:p>
        </p:txBody>
      </p:sp>
    </p:spTree>
    <p:extLst>
      <p:ext uri="{BB962C8B-B14F-4D97-AF65-F5344CB8AC3E}">
        <p14:creationId xmlns:p14="http://schemas.microsoft.com/office/powerpoint/2010/main" val="397753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intrapersonal tools asks therapists, faculty, supervisors, university administrators, and others to begin by a self-reflections about one’s own hidden biases. Such self examination can reveal unintended bias  that translates into microaggressions.  We must bring forward those unintended bias, and cultural humility practice begins this process of change. </a:t>
            </a:r>
          </a:p>
          <a:p>
            <a:endParaRPr lang="en-US" dirty="0"/>
          </a:p>
          <a:p>
            <a:r>
              <a:rPr lang="en-US" dirty="0"/>
              <a:t>Graduate students and therapists are each encouraged to find a supervisor with whom you can address you hidden biases, including privilege bias. For therapists and graduate students of color, the self-reflection  could reveal some unresolved racial trauma that can impact current work with clients. </a:t>
            </a:r>
          </a:p>
          <a:p>
            <a:endParaRPr lang="en-US" dirty="0"/>
          </a:p>
          <a:p>
            <a:r>
              <a:rPr lang="en-US" dirty="0"/>
              <a:t>These intrapersonal tools help to improve the relational connection in therapy and can help to manage or prevent some special types of therapeutic ruptures. </a:t>
            </a:r>
          </a:p>
        </p:txBody>
      </p:sp>
      <p:sp>
        <p:nvSpPr>
          <p:cNvPr id="4" name="Slide Number Placeholder 3"/>
          <p:cNvSpPr>
            <a:spLocks noGrp="1"/>
          </p:cNvSpPr>
          <p:nvPr>
            <p:ph type="sldNum" sz="quarter" idx="5"/>
          </p:nvPr>
        </p:nvSpPr>
        <p:spPr/>
        <p:txBody>
          <a:bodyPr/>
          <a:lstStyle/>
          <a:p>
            <a:fld id="{EB134BD7-5DD2-432A-8F84-0E05342D6162}" type="slidenum">
              <a:rPr lang="en-US" smtClean="0"/>
              <a:t>13</a:t>
            </a:fld>
            <a:endParaRPr lang="en-US" dirty="0"/>
          </a:p>
        </p:txBody>
      </p:sp>
    </p:spTree>
    <p:extLst>
      <p:ext uri="{BB962C8B-B14F-4D97-AF65-F5344CB8AC3E}">
        <p14:creationId xmlns:p14="http://schemas.microsoft.com/office/powerpoint/2010/main" val="151765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Microinterventions </a:t>
            </a:r>
            <a:r>
              <a:rPr lang="en-US" sz="1200" dirty="0"/>
              <a:t>are the everyday words or deeds, that communicate to targets of microaggressions (a) validation of their experiential reality, (b) value as a person, (c) affirmation of their racial or group identity, (d) support and encouragement, and (e) reassurance that they are not alone.</a:t>
            </a:r>
          </a:p>
          <a:p>
            <a:endParaRPr lang="en-US" dirty="0"/>
          </a:p>
          <a:p>
            <a:pPr marL="0" indent="0">
              <a:buNone/>
            </a:pPr>
            <a:r>
              <a:rPr lang="en-US" sz="1200" b="1" dirty="0">
                <a:solidFill>
                  <a:srgbClr val="0070C0"/>
                </a:solidFill>
              </a:rPr>
              <a:t>Four strategic goals of microinterventions are: </a:t>
            </a:r>
          </a:p>
          <a:p>
            <a:pPr marL="514350" indent="-514350">
              <a:buFont typeface="+mj-lt"/>
              <a:buAutoNum type="arabicPeriod"/>
            </a:pPr>
            <a:r>
              <a:rPr lang="en-US" sz="1200" dirty="0"/>
              <a:t>Make the ‘invisible’ visible.</a:t>
            </a:r>
          </a:p>
          <a:p>
            <a:pPr marL="514350" indent="-514350">
              <a:buFont typeface="+mj-lt"/>
              <a:buAutoNum type="arabicPeriod"/>
            </a:pPr>
            <a:r>
              <a:rPr lang="en-US" sz="1200" dirty="0"/>
              <a:t>Disarm the microaggression. </a:t>
            </a:r>
          </a:p>
          <a:p>
            <a:pPr marL="514350" indent="-514350">
              <a:buFont typeface="+mj-lt"/>
              <a:buAutoNum type="arabicPeriod"/>
            </a:pPr>
            <a:r>
              <a:rPr lang="en-US" sz="1200" dirty="0"/>
              <a:t>Educate the offender about the metacommunication they send.</a:t>
            </a:r>
          </a:p>
          <a:p>
            <a:pPr marL="514350" indent="-514350">
              <a:buFont typeface="+mj-lt"/>
              <a:buAutoNum type="arabicPeriod"/>
            </a:pPr>
            <a:r>
              <a:rPr lang="en-US" sz="1200" dirty="0"/>
              <a:t>Seek external support when needed.</a:t>
            </a:r>
          </a:p>
          <a:p>
            <a:endParaRPr lang="en-US" dirty="0"/>
          </a:p>
          <a:p>
            <a:r>
              <a:rPr lang="en-US" dirty="0"/>
              <a:t>Source:  Sue, Alsaidi, Awa, Glaeser, Calle, &amp; Mendez, 2019. </a:t>
            </a:r>
          </a:p>
        </p:txBody>
      </p:sp>
      <p:sp>
        <p:nvSpPr>
          <p:cNvPr id="4" name="Slide Number Placeholder 3"/>
          <p:cNvSpPr>
            <a:spLocks noGrp="1"/>
          </p:cNvSpPr>
          <p:nvPr>
            <p:ph type="sldNum" sz="quarter" idx="5"/>
          </p:nvPr>
        </p:nvSpPr>
        <p:spPr/>
        <p:txBody>
          <a:bodyPr/>
          <a:lstStyle/>
          <a:p>
            <a:fld id="{EB134BD7-5DD2-432A-8F84-0E05342D6162}" type="slidenum">
              <a:rPr lang="en-US" smtClean="0"/>
              <a:t>14</a:t>
            </a:fld>
            <a:endParaRPr lang="en-US" dirty="0"/>
          </a:p>
        </p:txBody>
      </p:sp>
    </p:spTree>
    <p:extLst>
      <p:ext uri="{BB962C8B-B14F-4D97-AF65-F5344CB8AC3E}">
        <p14:creationId xmlns:p14="http://schemas.microsoft.com/office/powerpoint/2010/main" val="388390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Microintervention strategies begin with making the invisible (biased attitude) visible, a cultural humility tool of cultural awareness.</a:t>
            </a:r>
          </a:p>
          <a:p>
            <a:endParaRPr lang="en-US" dirty="0"/>
          </a:p>
          <a:p>
            <a:pPr>
              <a:buFont typeface="Arial" panose="020B0604020202020204" pitchFamily="34" charset="0"/>
              <a:buChar char="•"/>
            </a:pPr>
            <a:r>
              <a:rPr lang="en-US" dirty="0"/>
              <a:t>For </a:t>
            </a:r>
            <a:r>
              <a:rPr lang="en-US" i="1" dirty="0"/>
              <a:t>perpetrator</a:t>
            </a:r>
            <a:r>
              <a:rPr lang="en-US" dirty="0"/>
              <a:t>-challenge the stereotype, ask for clarification or make the meta-communication explicit. Once in an online graduate course a male posted homophobic comments to his discussion group.  Upon this discovery, I spoke with the male student, and asked each group member if they felt offended. The student acknowledged the error, apologized to the group members, and this group continued to work together for the remainder of the semester.</a:t>
            </a:r>
          </a:p>
          <a:p>
            <a:pPr>
              <a:buFont typeface="Arial" panose="020B0604020202020204" pitchFamily="34" charset="0"/>
              <a:buChar char="•"/>
            </a:pPr>
            <a:endParaRPr lang="en-US" dirty="0"/>
          </a:p>
          <a:p>
            <a:pPr>
              <a:buFont typeface="Arial" panose="020B0604020202020204" pitchFamily="34" charset="0"/>
              <a:buChar char="•"/>
            </a:pPr>
            <a:r>
              <a:rPr lang="en-US" dirty="0"/>
              <a:t>For </a:t>
            </a:r>
            <a:r>
              <a:rPr lang="en-US" i="1" dirty="0"/>
              <a:t>institutional macroaggressions –</a:t>
            </a:r>
            <a:r>
              <a:rPr lang="en-US" dirty="0"/>
              <a:t>keep a log of inequitable practices, run your observations by allies, solicit feedback from peers &amp; colleagues. A faculty organization, student or staff group can work collaboratively to keep  a log of problematic practices or events</a:t>
            </a:r>
          </a:p>
          <a:p>
            <a:pPr>
              <a:buFont typeface="Arial" panose="020B0604020202020204" pitchFamily="34" charset="0"/>
              <a:buChar char="•"/>
            </a:pPr>
            <a:endParaRPr lang="en-US" dirty="0"/>
          </a:p>
          <a:p>
            <a:pPr>
              <a:buFont typeface="Arial" panose="020B0604020202020204" pitchFamily="34" charset="0"/>
              <a:buChar char="•"/>
            </a:pPr>
            <a:r>
              <a:rPr lang="en-US" i="1" dirty="0"/>
              <a:t>For societal macroaggressions. – </a:t>
            </a:r>
            <a:r>
              <a:rPr lang="en-US" dirty="0"/>
              <a:t>create partnerships with academic institutions to analyze disparity data, disseminate research on disparity trends, organize peaceful demonstrations.</a:t>
            </a:r>
            <a:endParaRPr lang="en-US" i="1" dirty="0"/>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16</a:t>
            </a:fld>
            <a:endParaRPr lang="en-US" dirty="0"/>
          </a:p>
        </p:txBody>
      </p:sp>
    </p:spTree>
    <p:extLst>
      <p:ext uri="{BB962C8B-B14F-4D97-AF65-F5344CB8AC3E}">
        <p14:creationId xmlns:p14="http://schemas.microsoft.com/office/powerpoint/2010/main" val="193859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Microintervention strategies</a:t>
            </a:r>
          </a:p>
          <a:p>
            <a:endParaRPr lang="en-US" dirty="0"/>
          </a:p>
          <a:p>
            <a:pPr marL="0" indent="0">
              <a:buNone/>
            </a:pPr>
            <a:r>
              <a:rPr lang="en-US" b="1" dirty="0">
                <a:solidFill>
                  <a:srgbClr val="0070C0"/>
                </a:solidFill>
              </a:rPr>
              <a:t>Disarm the microaggression</a:t>
            </a:r>
          </a:p>
          <a:p>
            <a:pPr>
              <a:buFont typeface="Arial" panose="020B0604020202020204" pitchFamily="34" charset="0"/>
              <a:buChar char="•"/>
            </a:pPr>
            <a:r>
              <a:rPr lang="en-US" dirty="0"/>
              <a:t>For </a:t>
            </a:r>
            <a:r>
              <a:rPr lang="en-US" i="1" dirty="0"/>
              <a:t>perpetrator</a:t>
            </a:r>
            <a:r>
              <a:rPr lang="en-US" dirty="0"/>
              <a:t> – express disagreement, state values &amp; set limits, use and exclamation, interrupt and redirect. Using your relational cultural humility skills can help you engage with the perpetrator in a respectful way to promote change.</a:t>
            </a:r>
          </a:p>
          <a:p>
            <a:pPr>
              <a:buFont typeface="Arial" panose="020B0604020202020204" pitchFamily="34" charset="0"/>
              <a:buChar char="•"/>
            </a:pPr>
            <a:endParaRPr lang="en-US" dirty="0"/>
          </a:p>
          <a:p>
            <a:pPr>
              <a:buFont typeface="Arial" panose="020B0604020202020204" pitchFamily="34" charset="0"/>
              <a:buChar char="•"/>
            </a:pPr>
            <a:r>
              <a:rPr lang="en-US" dirty="0"/>
              <a:t>For </a:t>
            </a:r>
            <a:r>
              <a:rPr lang="en-US" i="1" dirty="0"/>
              <a:t>institutional macroaggressions </a:t>
            </a:r>
            <a:r>
              <a:rPr lang="en-US" dirty="0"/>
              <a:t>– boycott, strike, or protest the institutional; request meeting with senior leadership, notify press and delineate financial reperrcussions. </a:t>
            </a:r>
          </a:p>
          <a:p>
            <a:pPr>
              <a:buFont typeface="Arial" panose="020B0604020202020204" pitchFamily="34" charset="0"/>
              <a:buChar char="•"/>
            </a:pPr>
            <a:r>
              <a:rPr lang="en-US" dirty="0"/>
              <a:t>For s</a:t>
            </a:r>
            <a:r>
              <a:rPr lang="en-US" i="1" dirty="0"/>
              <a:t>ocietal macroaggressions </a:t>
            </a:r>
            <a:r>
              <a:rPr lang="en-US" dirty="0"/>
              <a:t>– protest political leaders who reinforce inequity and division/support those who do not; attend town halls to voice your concerns. </a:t>
            </a:r>
          </a:p>
          <a:p>
            <a:endParaRPr lang="en-US" dirty="0"/>
          </a:p>
          <a:p>
            <a:r>
              <a:rPr lang="en-US" dirty="0"/>
              <a:t>For institutional and societal macroaggressions, the cultural humility tool of building partnerships across an institution and within your community can support these systemic and societal microinterventions.</a:t>
            </a:r>
          </a:p>
        </p:txBody>
      </p:sp>
      <p:sp>
        <p:nvSpPr>
          <p:cNvPr id="4" name="Slide Number Placeholder 3"/>
          <p:cNvSpPr>
            <a:spLocks noGrp="1"/>
          </p:cNvSpPr>
          <p:nvPr>
            <p:ph type="sldNum" sz="quarter" idx="5"/>
          </p:nvPr>
        </p:nvSpPr>
        <p:spPr/>
        <p:txBody>
          <a:bodyPr/>
          <a:lstStyle/>
          <a:p>
            <a:fld id="{EB134BD7-5DD2-432A-8F84-0E05342D6162}" type="slidenum">
              <a:rPr lang="en-US" smtClean="0"/>
              <a:t>17</a:t>
            </a:fld>
            <a:endParaRPr lang="en-US" dirty="0"/>
          </a:p>
        </p:txBody>
      </p:sp>
    </p:spTree>
    <p:extLst>
      <p:ext uri="{BB962C8B-B14F-4D97-AF65-F5344CB8AC3E}">
        <p14:creationId xmlns:p14="http://schemas.microsoft.com/office/powerpoint/2010/main" val="73262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i="1" dirty="0"/>
              <a:t>Microaffirmation </a:t>
            </a:r>
            <a:r>
              <a:rPr lang="en-US" dirty="0"/>
              <a:t>is a phrase used to refer to microintervention behaviors (Jones &amp; Rolon-Dow, in press). They serve to enhance psychological well-being, and provide targets, bystanders, and allies with a sense of control and self-efficacy. </a:t>
            </a:r>
          </a:p>
          <a:p>
            <a:pPr marL="0" indent="0">
              <a:buNone/>
            </a:pPr>
            <a:endParaRPr lang="en-US" dirty="0"/>
          </a:p>
          <a:p>
            <a:pPr marL="0" indent="0">
              <a:buNone/>
            </a:pPr>
            <a:r>
              <a:rPr lang="en-US" dirty="0"/>
              <a:t>Sometimes we do not agency or office discussion microaffirmations and what  is best to say to targets, bystanders nor allies following microaggressions and macroaggressions. It is not acceptable for us to say, ‘’oh well, let the diversity equity committee handle it for our office. No! Everyone much be engaged in developing affirming and caring messages to say to targeted individuals. We can learn by engaging bystanders about what they have seen or experienced. And, finally, we must develop microaffirmations to support our allies so that we can build mutual partnerships that can support everyone in the community.</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Cultural humility supports microaffirmations and other microinterventions by promoting your own first interventions with targets, bystanders, and allies.  Thank you. </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18</a:t>
            </a:fld>
            <a:endParaRPr lang="en-US" dirty="0"/>
          </a:p>
        </p:txBody>
      </p:sp>
    </p:spTree>
    <p:extLst>
      <p:ext uri="{BB962C8B-B14F-4D97-AF65-F5344CB8AC3E}">
        <p14:creationId xmlns:p14="http://schemas.microsoft.com/office/powerpoint/2010/main" val="264891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now have a brief question and answer period where we’ll answer as many of your questions as time allows.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60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A766B-1451-C540-8D0E-2BF89172B0CE}" type="datetimeFigureOut">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283866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A766B-1451-C540-8D0E-2BF89172B0CE}" type="datetimeFigureOut">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283300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A766B-1451-C540-8D0E-2BF89172B0CE}" type="datetimeFigureOut">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266472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4967573"/>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07631932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59" name="Body Level One…"/>
          <p:cNvSpPr txBox="1">
            <a:spLocks noGrp="1"/>
          </p:cNvSpPr>
          <p:nvPr>
            <p:ph type="body" sz="quarter" idx="1"/>
          </p:nvPr>
        </p:nvSpPr>
        <p:spPr>
          <a:xfrm>
            <a:off x="609600" y="1262683"/>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0" name="Text Placeholder 4"/>
          <p:cNvSpPr>
            <a:spLocks noGrp="1"/>
          </p:cNvSpPr>
          <p:nvPr>
            <p:ph type="body" sz="quarter" idx="21"/>
          </p:nvPr>
        </p:nvSpPr>
        <p:spPr>
          <a:xfrm>
            <a:off x="6193368" y="1262683"/>
            <a:ext cx="5389034" cy="639763"/>
          </a:xfrm>
          <a:prstGeom prst="rect">
            <a:avLst/>
          </a:prstGeom>
        </p:spPr>
        <p:txBody>
          <a:bodyPr anchor="b"/>
          <a:lstStyle/>
          <a:p>
            <a:pPr marL="0" indent="0">
              <a:spcBef>
                <a:spcPts val="500"/>
              </a:spcBef>
              <a:buSzTx/>
              <a:buFontTx/>
              <a:buNone/>
              <a:defRPr sz="2400" b="1"/>
            </a:pPr>
            <a:endParaRP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62"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41783270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A766B-1451-C540-8D0E-2BF89172B0CE}" type="datetimeFigureOut">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388655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A766B-1451-C540-8D0E-2BF89172B0CE}" type="datetimeFigureOut">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118377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A766B-1451-C540-8D0E-2BF89172B0CE}" type="datetimeFigureOut">
              <a:rPr lang="en-US" smtClean="0"/>
              <a:t>4/17/24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416726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A766B-1451-C540-8D0E-2BF89172B0CE}" type="datetimeFigureOut">
              <a:rPr lang="en-US" smtClean="0"/>
              <a:t>4/17/24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355570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A766B-1451-C540-8D0E-2BF89172B0CE}" type="datetimeFigureOut">
              <a:rPr lang="en-US" smtClean="0"/>
              <a:t>4/17/24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13006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A766B-1451-C540-8D0E-2BF89172B0CE}" type="datetimeFigureOut">
              <a:rPr lang="en-US" smtClean="0"/>
              <a:t>4/17/24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303856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A766B-1451-C540-8D0E-2BF89172B0CE}" type="datetimeFigureOut">
              <a:rPr lang="en-US" smtClean="0"/>
              <a:t>4/17/24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377061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A766B-1451-C540-8D0E-2BF89172B0CE}" type="datetimeFigureOut">
              <a:rPr lang="en-US" smtClean="0"/>
              <a:t>4/17/24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5260A-3E0C-B44B-8F5D-B423CA32F56F}" type="slidenum">
              <a:rPr lang="en-US" smtClean="0"/>
              <a:t>‹#›</a:t>
            </a:fld>
            <a:endParaRPr lang="en-US" dirty="0"/>
          </a:p>
        </p:txBody>
      </p:sp>
    </p:spTree>
    <p:extLst>
      <p:ext uri="{BB962C8B-B14F-4D97-AF65-F5344CB8AC3E}">
        <p14:creationId xmlns:p14="http://schemas.microsoft.com/office/powerpoint/2010/main" val="227325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A766B-1451-C540-8D0E-2BF89172B0CE}" type="datetimeFigureOut">
              <a:rPr lang="en-US" smtClean="0"/>
              <a:t>4/17/24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260A-3E0C-B44B-8F5D-B423CA32F56F}" type="slidenum">
              <a:rPr lang="en-US" smtClean="0"/>
              <a:t>‹#›</a:t>
            </a:fld>
            <a:endParaRPr lang="en-US" dirty="0"/>
          </a:p>
        </p:txBody>
      </p:sp>
    </p:spTree>
    <p:extLst>
      <p:ext uri="{BB962C8B-B14F-4D97-AF65-F5344CB8AC3E}">
        <p14:creationId xmlns:p14="http://schemas.microsoft.com/office/powerpoint/2010/main" val="10915782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e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413E5E-FC80-FEAC-5452-23B88747D6D2}"/>
              </a:ext>
            </a:extLst>
          </p:cNvPr>
          <p:cNvSpPr>
            <a:spLocks noGrp="1"/>
          </p:cNvSpPr>
          <p:nvPr>
            <p:ph type="ctrTitle"/>
          </p:nvPr>
        </p:nvSpPr>
        <p:spPr>
          <a:xfrm>
            <a:off x="640079" y="665653"/>
            <a:ext cx="9397299" cy="3566160"/>
          </a:xfrm>
        </p:spPr>
        <p:txBody>
          <a:bodyPr>
            <a:normAutofit/>
          </a:bodyPr>
          <a:lstStyle/>
          <a:p>
            <a:br>
              <a:rPr lang="en-US" sz="3100" b="1" dirty="0"/>
            </a:br>
            <a:br>
              <a:rPr lang="en-US" sz="3600" b="1" dirty="0">
                <a:latin typeface="+mn-lt"/>
              </a:rPr>
            </a:br>
            <a:r>
              <a:rPr lang="en-US" sz="3600" b="1" dirty="0">
                <a:latin typeface="+mn-lt"/>
                <a:cs typeface="Calibri" panose="020F0502020204030204" pitchFamily="34" charset="0"/>
              </a:rPr>
              <a:t>Supporting Students </a:t>
            </a:r>
            <a:r>
              <a:rPr lang="en-US" sz="3600" b="1" kern="100" dirty="0">
                <a:latin typeface="+mn-lt"/>
                <a:ea typeface="Times New Roman" panose="02020603050405020304" pitchFamily="18" charset="0"/>
                <a:cs typeface="Calibri" panose="020F0502020204030204" pitchFamily="34" charset="0"/>
              </a:rPr>
              <a:t>by </a:t>
            </a:r>
            <a:br>
              <a:rPr lang="en-US" sz="3600" b="1" kern="100" dirty="0">
                <a:latin typeface="+mn-lt"/>
                <a:ea typeface="Times New Roman" panose="02020603050405020304" pitchFamily="18" charset="0"/>
                <a:cs typeface="Calibri" panose="020F0502020204030204" pitchFamily="34" charset="0"/>
              </a:rPr>
            </a:br>
            <a:r>
              <a:rPr lang="en-US" sz="3600" b="1" kern="100" dirty="0">
                <a:latin typeface="+mn-lt"/>
                <a:ea typeface="Times New Roman" panose="02020603050405020304" pitchFamily="18" charset="0"/>
                <a:cs typeface="Calibri" panose="020F0502020204030204" pitchFamily="34" charset="0"/>
              </a:rPr>
              <a:t>Reducing Campus Microaggressions and Macroaggressions</a:t>
            </a:r>
            <a:br>
              <a:rPr lang="en-US" sz="3600" dirty="0">
                <a:latin typeface="+mn-lt"/>
              </a:rPr>
            </a:br>
            <a:br>
              <a:rPr lang="en-US" sz="3100" dirty="0"/>
            </a:br>
            <a:endParaRPr lang="en-US" sz="3100" dirty="0"/>
          </a:p>
        </p:txBody>
      </p:sp>
      <p:sp>
        <p:nvSpPr>
          <p:cNvPr id="3" name="Subtitle 2">
            <a:extLst>
              <a:ext uri="{FF2B5EF4-FFF2-40B4-BE49-F238E27FC236}">
                <a16:creationId xmlns:a16="http://schemas.microsoft.com/office/drawing/2014/main" id="{849B075E-40E0-192D-278D-BDB7202D48B1}"/>
              </a:ext>
            </a:extLst>
          </p:cNvPr>
          <p:cNvSpPr>
            <a:spLocks noGrp="1"/>
          </p:cNvSpPr>
          <p:nvPr>
            <p:ph type="subTitle" idx="1"/>
          </p:nvPr>
        </p:nvSpPr>
        <p:spPr>
          <a:xfrm>
            <a:off x="640079" y="4636008"/>
            <a:ext cx="10175065" cy="1572768"/>
          </a:xfrm>
        </p:spPr>
        <p:txBody>
          <a:bodyPr>
            <a:normAutofit/>
          </a:bodyPr>
          <a:lstStyle/>
          <a:p>
            <a:r>
              <a:rPr lang="en-US" sz="2000" b="1" dirty="0"/>
              <a:t>Presenter</a:t>
            </a:r>
          </a:p>
          <a:p>
            <a:pPr marL="0" indent="0">
              <a:buNone/>
            </a:pPr>
            <a:r>
              <a:rPr lang="en-US" sz="2000" b="1" dirty="0"/>
              <a:t>Doris W. Carroll, Ph.D. Associate Professor</a:t>
            </a:r>
          </a:p>
          <a:p>
            <a:pPr marL="0" indent="0">
              <a:buNone/>
            </a:pPr>
            <a:r>
              <a:rPr lang="en-US" sz="2000" b="1" dirty="0"/>
              <a:t>Special Education, Counseling and Student Affairs</a:t>
            </a:r>
          </a:p>
          <a:p>
            <a:pPr marL="0" indent="0">
              <a:buNone/>
            </a:pPr>
            <a:r>
              <a:rPr lang="en-US" sz="2000" b="1" dirty="0"/>
              <a:t>College of Education</a:t>
            </a:r>
          </a:p>
          <a:p>
            <a:pPr algn="l"/>
            <a:endParaRPr lang="en-US" sz="2000" dirty="0"/>
          </a:p>
        </p:txBody>
      </p:sp>
      <p:sp>
        <p:nvSpPr>
          <p:cNvPr id="1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289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6" name="Rectangle 16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itle 6"/>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p>
            <a:r>
              <a:rPr lang="en-US" sz="3400" b="1" kern="1200" dirty="0">
                <a:solidFill>
                  <a:schemeClr val="tx1"/>
                </a:solidFill>
                <a:latin typeface="+mn-lt"/>
                <a:ea typeface="+mj-ea"/>
                <a:cs typeface="+mj-cs"/>
              </a:rPr>
              <a:t>Macroaggressions: A Review</a:t>
            </a:r>
          </a:p>
        </p:txBody>
      </p:sp>
      <p:sp>
        <p:nvSpPr>
          <p:cNvPr id="16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 Placeholder 1"/>
          <p:cNvSpPr txBox="1">
            <a:spLocks noGrp="1"/>
          </p:cNvSpPr>
          <p:nvPr>
            <p:ph type="body" sz="quarter" idx="1"/>
          </p:nvPr>
        </p:nvSpPr>
        <p:spPr>
          <a:xfrm>
            <a:off x="5126418" y="552091"/>
            <a:ext cx="6224335" cy="5431536"/>
          </a:xfrm>
          <a:prstGeom prst="rect">
            <a:avLst/>
          </a:prstGeom>
        </p:spPr>
        <p:txBody>
          <a:bodyPr vert="horz" lIns="91440" tIns="45720" rIns="91440" bIns="45720" rtlCol="0" anchor="ctr">
            <a:normAutofit lnSpcReduction="10000"/>
          </a:bodyPr>
          <a:lstStyle/>
          <a:p>
            <a:pPr marL="342900" indent="-228600">
              <a:buFont typeface="Arial" panose="020B0604020202020204" pitchFamily="34" charset="0"/>
              <a:buChar char="•"/>
              <a:defRPr sz="3733"/>
            </a:pPr>
            <a:endParaRPr lang="en-US" sz="2800" b="1" dirty="0"/>
          </a:p>
          <a:p>
            <a:pPr marL="342900" indent="-228600">
              <a:buFont typeface="Arial" panose="020B0604020202020204" pitchFamily="34" charset="0"/>
              <a:buChar char="•"/>
              <a:defRPr sz="3733"/>
            </a:pPr>
            <a:endParaRPr lang="en-US" sz="2800" dirty="0"/>
          </a:p>
          <a:p>
            <a:pPr marL="342900" indent="-228600">
              <a:buFont typeface="Arial" panose="020B0604020202020204" pitchFamily="34" charset="0"/>
              <a:buChar char="•"/>
              <a:defRPr sz="3733"/>
            </a:pPr>
            <a:endParaRPr lang="en-US" sz="2800" b="1" dirty="0"/>
          </a:p>
          <a:p>
            <a:pPr marL="342900" indent="-228600">
              <a:buFont typeface="Arial" panose="020B0604020202020204" pitchFamily="34" charset="0"/>
              <a:buChar char="•"/>
              <a:defRPr sz="3733"/>
            </a:pPr>
            <a:endParaRPr lang="en-US" sz="2800" b="1" dirty="0"/>
          </a:p>
          <a:p>
            <a:pPr marL="342900" indent="-228600">
              <a:buFont typeface="Arial" panose="020B0604020202020204" pitchFamily="34" charset="0"/>
              <a:buChar char="•"/>
              <a:defRPr sz="3733"/>
            </a:pPr>
            <a:r>
              <a:rPr lang="en-US" sz="2800" b="1" dirty="0"/>
              <a:t>Systematic/institutional discrimination</a:t>
            </a:r>
            <a:endParaRPr lang="en-US" sz="2800" b="1" dirty="0">
              <a:sym typeface="Times Roman"/>
            </a:endParaRPr>
          </a:p>
          <a:p>
            <a:pPr marL="342900" indent="-228600">
              <a:buFont typeface="Arial" panose="020B0604020202020204" pitchFamily="34" charset="0"/>
              <a:buChar char="•"/>
              <a:defRPr sz="3733"/>
            </a:pPr>
            <a:r>
              <a:rPr lang="en-US" sz="2800" b="1" dirty="0"/>
              <a:t>Impacts an entire cultural group</a:t>
            </a:r>
          </a:p>
          <a:p>
            <a:pPr marL="342900" indent="-228600">
              <a:buFont typeface="Arial" panose="020B0604020202020204" pitchFamily="34" charset="0"/>
              <a:buChar char="•"/>
              <a:defRPr sz="3633"/>
            </a:pPr>
            <a:r>
              <a:rPr lang="en-US" sz="2800" b="1" dirty="0"/>
              <a:t>Interjects implicit/explicit bias into agency policies and                   institutional practices</a:t>
            </a:r>
          </a:p>
          <a:p>
            <a:pPr marL="342900" indent="-228600">
              <a:buFont typeface="Arial" panose="020B0604020202020204" pitchFamily="34" charset="0"/>
              <a:buChar char="•"/>
              <a:defRPr sz="3733"/>
            </a:pPr>
            <a:r>
              <a:rPr lang="en-US" sz="2800" b="1" dirty="0"/>
              <a:t>Occurs when misinterpreting state laws or local guidelines</a:t>
            </a:r>
          </a:p>
          <a:p>
            <a:pPr marL="342900" indent="-228600">
              <a:buFont typeface="Arial" panose="020B0604020202020204" pitchFamily="34" charset="0"/>
              <a:buChar char="•"/>
              <a:defRPr sz="3733"/>
            </a:pPr>
            <a:r>
              <a:rPr lang="en-US" sz="2800" b="1" dirty="0"/>
              <a:t>Shows implicit and explicit power abuse toward a cultural group</a:t>
            </a:r>
            <a:endParaRPr lang="en-US" sz="2800" dirty="0">
              <a:sym typeface="Times Roman"/>
            </a:endParaRPr>
          </a:p>
          <a:p>
            <a:pPr indent="-228600">
              <a:buFont typeface="Arial" panose="020B0604020202020204" pitchFamily="34" charset="0"/>
              <a:buChar char="•"/>
              <a:defRPr sz="3733"/>
            </a:pPr>
            <a:endParaRPr lang="en-US" sz="2200" dirty="0">
              <a:sym typeface="Times Roman"/>
            </a:endParaRPr>
          </a:p>
          <a:p>
            <a:pPr indent="-228600">
              <a:buFont typeface="Arial" panose="020B0604020202020204" pitchFamily="34" charset="0"/>
              <a:buChar char="•"/>
              <a:defRPr sz="3733"/>
            </a:pPr>
            <a:endParaRPr lang="en-US" sz="2200" dirty="0">
              <a:sym typeface="Times Roman"/>
            </a:endParaRPr>
          </a:p>
          <a:p>
            <a:pPr indent="-228600">
              <a:buFont typeface="Arial" panose="020B0604020202020204" pitchFamily="34" charset="0"/>
              <a:buChar char="•"/>
              <a:defRPr sz="3733"/>
            </a:pPr>
            <a:endParaRPr lang="en-US" sz="2200" dirty="0">
              <a:sym typeface="Times Roman"/>
            </a:endParaRPr>
          </a:p>
          <a:p>
            <a:pPr indent="-228600">
              <a:buFont typeface="Arial" panose="020B0604020202020204" pitchFamily="34" charset="0"/>
              <a:buChar char="•"/>
              <a:defRPr sz="3733"/>
            </a:pPr>
            <a:endParaRPr lang="en-US" sz="2200" dirty="0">
              <a:sym typeface="Times Roman"/>
            </a:endParaRPr>
          </a:p>
          <a:p>
            <a:pPr indent="-228600">
              <a:buFont typeface="Arial" panose="020B0604020202020204" pitchFamily="34" charset="0"/>
              <a:buChar char="•"/>
              <a:defRPr sz="3733"/>
            </a:pPr>
            <a:endParaRPr lang="en-US" sz="2200" dirty="0">
              <a:sym typeface="Times Roman"/>
            </a:endParaRPr>
          </a:p>
        </p:txBody>
      </p:sp>
      <p:sp>
        <p:nvSpPr>
          <p:cNvPr id="159" name="Slide Number Placeholder 5"/>
          <p:cNvSpPr txBox="1">
            <a:spLocks noGrp="1"/>
          </p:cNvSpPr>
          <p:nvPr>
            <p:ph type="sldNum" sz="quarter" idx="2"/>
          </p:nvPr>
        </p:nvSpPr>
        <p:spPr>
          <a:xfrm>
            <a:off x="8610600" y="6356350"/>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defTabSz="914400">
              <a:spcAft>
                <a:spcPts val="600"/>
              </a:spcAft>
            </a:pPr>
            <a:fld id="{86CB4B4D-7CA3-9044-876B-883B54F8677D}" type="slidenum">
              <a:rPr lang="en-US"/>
              <a:pPr defTabSz="914400">
                <a:spcAft>
                  <a:spcPts val="600"/>
                </a:spcAft>
              </a:pPr>
              <a:t>10</a:t>
            </a:fld>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E70C0-4C9B-924F-E2CE-50E6DFC57352}"/>
              </a:ext>
            </a:extLst>
          </p:cNvPr>
          <p:cNvSpPr>
            <a:spLocks noGrp="1"/>
          </p:cNvSpPr>
          <p:nvPr>
            <p:ph type="title"/>
          </p:nvPr>
        </p:nvSpPr>
        <p:spPr>
          <a:xfrm>
            <a:off x="838200" y="365125"/>
            <a:ext cx="10515600" cy="1325563"/>
          </a:xfrm>
        </p:spPr>
        <p:txBody>
          <a:bodyPr>
            <a:normAutofit/>
          </a:bodyPr>
          <a:lstStyle/>
          <a:p>
            <a:r>
              <a:rPr lang="en-US" sz="5400" b="1" dirty="0"/>
              <a:t>Examples of Macroaggressions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4A646EC-1BE4-EBA6-9497-6025300FF24F}"/>
              </a:ext>
            </a:extLst>
          </p:cNvPr>
          <p:cNvGraphicFramePr>
            <a:graphicFrameLocks noGrp="1"/>
          </p:cNvGraphicFramePr>
          <p:nvPr>
            <p:ph idx="1"/>
            <p:extLst>
              <p:ext uri="{D42A27DB-BD31-4B8C-83A1-F6EECF244321}">
                <p14:modId xmlns:p14="http://schemas.microsoft.com/office/powerpoint/2010/main" val="52213527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17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31938C9-22D5-10AC-C508-F6BADBDC047A}"/>
              </a:ext>
            </a:extLst>
          </p:cNvPr>
          <p:cNvGraphicFramePr>
            <a:graphicFrameLocks noGrp="1"/>
          </p:cNvGraphicFramePr>
          <p:nvPr>
            <p:ph idx="1"/>
            <p:extLst>
              <p:ext uri="{D42A27DB-BD31-4B8C-83A1-F6EECF244321}">
                <p14:modId xmlns:p14="http://schemas.microsoft.com/office/powerpoint/2010/main" val="3247655337"/>
              </p:ext>
            </p:extLst>
          </p:nvPr>
        </p:nvGraphicFramePr>
        <p:xfrm>
          <a:off x="609600" y="295275"/>
          <a:ext cx="10972800" cy="583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3C984FD-95FF-422B-69DD-30E496996382}"/>
              </a:ext>
            </a:extLst>
          </p:cNvPr>
          <p:cNvSpPr>
            <a:spLocks noGrp="1"/>
          </p:cNvSpPr>
          <p:nvPr>
            <p:ph type="sldNum" sz="quarter" idx="12"/>
          </p:nvPr>
        </p:nvSpPr>
        <p:spPr>
          <a:xfrm>
            <a:off x="6096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536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31938C9-22D5-10AC-C508-F6BADBDC047A}"/>
              </a:ext>
            </a:extLst>
          </p:cNvPr>
          <p:cNvGraphicFramePr>
            <a:graphicFrameLocks noGrp="1"/>
          </p:cNvGraphicFramePr>
          <p:nvPr>
            <p:ph idx="1"/>
            <p:extLst>
              <p:ext uri="{D42A27DB-BD31-4B8C-83A1-F6EECF244321}">
                <p14:modId xmlns:p14="http://schemas.microsoft.com/office/powerpoint/2010/main" val="3805480237"/>
              </p:ext>
            </p:extLst>
          </p:nvPr>
        </p:nvGraphicFramePr>
        <p:xfrm>
          <a:off x="609600" y="295275"/>
          <a:ext cx="10972800" cy="583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3C984FD-95FF-422B-69DD-30E496996382}"/>
              </a:ext>
            </a:extLst>
          </p:cNvPr>
          <p:cNvSpPr>
            <a:spLocks noGrp="1"/>
          </p:cNvSpPr>
          <p:nvPr>
            <p:ph type="sldNum" sz="quarter" idx="12"/>
          </p:nvPr>
        </p:nvSpPr>
        <p:spPr>
          <a:xfrm>
            <a:off x="6096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614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DD29C8B-78E4-D709-F22D-8769BB39935C}"/>
              </a:ext>
            </a:extLst>
          </p:cNvPr>
          <p:cNvSpPr>
            <a:spLocks noGrp="1"/>
          </p:cNvSpPr>
          <p:nvPr>
            <p:ph type="title"/>
          </p:nvPr>
        </p:nvSpPr>
        <p:spPr>
          <a:xfrm>
            <a:off x="572493" y="238539"/>
            <a:ext cx="11018520" cy="1434415"/>
          </a:xfrm>
        </p:spPr>
        <p:txBody>
          <a:bodyPr anchor="b">
            <a:normAutofit/>
          </a:bodyPr>
          <a:lstStyle/>
          <a:p>
            <a:r>
              <a:rPr lang="en-US" sz="5400" b="1" dirty="0"/>
              <a:t>Strategic Goals of Microinterventions</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5605F83D-6C25-35B1-399F-3C6042F8E84C}"/>
              </a:ext>
            </a:extLst>
          </p:cNvPr>
          <p:cNvSpPr>
            <a:spLocks noGrp="1"/>
          </p:cNvSpPr>
          <p:nvPr>
            <p:ph idx="1"/>
          </p:nvPr>
        </p:nvSpPr>
        <p:spPr>
          <a:xfrm>
            <a:off x="572493" y="2071316"/>
            <a:ext cx="6713552" cy="4119172"/>
          </a:xfrm>
        </p:spPr>
        <p:txBody>
          <a:bodyPr anchor="t">
            <a:normAutofit/>
          </a:bodyPr>
          <a:lstStyle/>
          <a:p>
            <a:pPr marL="0" indent="0">
              <a:buNone/>
            </a:pPr>
            <a:endParaRPr lang="en-US" sz="2200" b="1" dirty="0"/>
          </a:p>
          <a:p>
            <a:pPr marL="0" indent="0">
              <a:buNone/>
            </a:pPr>
            <a:r>
              <a:rPr lang="en-US" sz="2200" b="1" dirty="0"/>
              <a:t>Microinterventions </a:t>
            </a:r>
            <a:r>
              <a:rPr lang="en-US" sz="2200" dirty="0"/>
              <a:t> are the everyday words or deeds, that communicate to targets of microaggressions (a) validation of their experiential reality, (b) value as a person, (c) affirmation of their racial or group identity, (d) support and encouragement, and (e) reassurance that they are not alone.</a:t>
            </a:r>
          </a:p>
          <a:p>
            <a:pPr marL="0" indent="0">
              <a:buNone/>
            </a:pPr>
            <a:endParaRPr lang="en-US" sz="2200" dirty="0"/>
          </a:p>
          <a:p>
            <a:pPr marL="0" indent="0">
              <a:buNone/>
            </a:pPr>
            <a:endParaRPr lang="en-US" sz="2200" dirty="0"/>
          </a:p>
        </p:txBody>
      </p:sp>
      <p:pic>
        <p:nvPicPr>
          <p:cNvPr id="6" name="Picture 5" descr="Hands-on top of each other">
            <a:extLst>
              <a:ext uri="{FF2B5EF4-FFF2-40B4-BE49-F238E27FC236}">
                <a16:creationId xmlns:a16="http://schemas.microsoft.com/office/drawing/2014/main" id="{5DA19CF3-822A-B9B3-D75E-7CF43D88C906}"/>
              </a:ext>
            </a:extLst>
          </p:cNvPr>
          <p:cNvPicPr>
            <a:picLocks noChangeAspect="1"/>
          </p:cNvPicPr>
          <p:nvPr/>
        </p:nvPicPr>
        <p:blipFill rotWithShape="1">
          <a:blip r:embed="rId3"/>
          <a:srcRect l="50729" r="7182" b="2"/>
          <a:stretch/>
        </p:blipFill>
        <p:spPr>
          <a:xfrm>
            <a:off x="7675658" y="2093976"/>
            <a:ext cx="3941064" cy="4096512"/>
          </a:xfrm>
          <a:prstGeom prst="rect">
            <a:avLst/>
          </a:prstGeom>
        </p:spPr>
      </p:pic>
      <p:sp>
        <p:nvSpPr>
          <p:cNvPr id="3" name="Slide Number Placeholder 2">
            <a:extLst>
              <a:ext uri="{FF2B5EF4-FFF2-40B4-BE49-F238E27FC236}">
                <a16:creationId xmlns:a16="http://schemas.microsoft.com/office/drawing/2014/main" id="{9C719CA3-81CF-5763-BE5D-F72F06EA273A}"/>
              </a:ext>
            </a:extLst>
          </p:cNvPr>
          <p:cNvSpPr>
            <a:spLocks noGrp="1"/>
          </p:cNvSpPr>
          <p:nvPr>
            <p:ph type="sldNum" sz="quarter" idx="12"/>
          </p:nvPr>
        </p:nvSpPr>
        <p:spPr>
          <a:xfrm>
            <a:off x="8610600" y="6356350"/>
            <a:ext cx="2743200" cy="365125"/>
          </a:xfrm>
        </p:spPr>
        <p:txBody>
          <a:bodyPr>
            <a:normAutofit/>
          </a:bodyPr>
          <a:lstStyle/>
          <a:p>
            <a:pPr>
              <a:spcAft>
                <a:spcPts val="600"/>
              </a:spcAft>
            </a:pPr>
            <a:fld id="{D07D4089-40B5-457D-927F-16367A53BB79}" type="slidenum">
              <a:rPr lang="en-US"/>
              <a:pPr>
                <a:spcAft>
                  <a:spcPts val="600"/>
                </a:spcAft>
              </a:pPr>
              <a:t>14</a:t>
            </a:fld>
            <a:endParaRPr lang="en-US" dirty="0"/>
          </a:p>
        </p:txBody>
      </p:sp>
    </p:spTree>
    <p:extLst>
      <p:ext uri="{BB962C8B-B14F-4D97-AF65-F5344CB8AC3E}">
        <p14:creationId xmlns:p14="http://schemas.microsoft.com/office/powerpoint/2010/main" val="22259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ACE6-E74F-D743-782E-449D9CBA6EE0}"/>
              </a:ext>
            </a:extLst>
          </p:cNvPr>
          <p:cNvSpPr>
            <a:spLocks noGrp="1"/>
          </p:cNvSpPr>
          <p:nvPr>
            <p:ph type="title"/>
          </p:nvPr>
        </p:nvSpPr>
        <p:spPr/>
        <p:txBody>
          <a:bodyPr>
            <a:normAutofit fontScale="90000"/>
          </a:bodyPr>
          <a:lstStyle/>
          <a:p>
            <a:pPr algn="ctr"/>
            <a:r>
              <a:rPr lang="en-US" sz="4400" b="1" dirty="0">
                <a:solidFill>
                  <a:srgbClr val="0070C0"/>
                </a:solidFill>
              </a:rPr>
              <a:t>Four strategic goals of microinterventions are: </a:t>
            </a:r>
            <a:br>
              <a:rPr lang="en-US" sz="4400" b="1" dirty="0">
                <a:solidFill>
                  <a:srgbClr val="0070C0"/>
                </a:solidFill>
              </a:rPr>
            </a:br>
            <a:endParaRPr lang="en-US" dirty="0"/>
          </a:p>
        </p:txBody>
      </p:sp>
      <p:graphicFrame>
        <p:nvGraphicFramePr>
          <p:cNvPr id="5" name="Content Placeholder 2">
            <a:extLst>
              <a:ext uri="{FF2B5EF4-FFF2-40B4-BE49-F238E27FC236}">
                <a16:creationId xmlns:a16="http://schemas.microsoft.com/office/drawing/2014/main" id="{0D44E6DF-0E46-11AE-D3D7-590130334161}"/>
              </a:ext>
            </a:extLst>
          </p:cNvPr>
          <p:cNvGraphicFramePr>
            <a:graphicFrameLocks noGrp="1"/>
          </p:cNvGraphicFramePr>
          <p:nvPr>
            <p:ph idx="1"/>
          </p:nvPr>
        </p:nvGraphicFramePr>
        <p:xfrm>
          <a:off x="11430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68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close-up of a hexagonal structure&#10;&#10;Description automatically generated">
            <a:extLst>
              <a:ext uri="{FF2B5EF4-FFF2-40B4-BE49-F238E27FC236}">
                <a16:creationId xmlns:a16="http://schemas.microsoft.com/office/drawing/2014/main" id="{628F60F9-2371-B32A-93C2-D34D8848F899}"/>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EEC4927-625A-B248-4805-58413200F2C5}"/>
              </a:ext>
            </a:extLst>
          </p:cNvPr>
          <p:cNvSpPr>
            <a:spLocks noGrp="1"/>
          </p:cNvSpPr>
          <p:nvPr>
            <p:ph type="title"/>
          </p:nvPr>
        </p:nvSpPr>
        <p:spPr>
          <a:xfrm>
            <a:off x="838200" y="365125"/>
            <a:ext cx="10515600" cy="1325563"/>
          </a:xfrm>
        </p:spPr>
        <p:txBody>
          <a:bodyPr>
            <a:normAutofit/>
          </a:bodyPr>
          <a:lstStyle/>
          <a:p>
            <a:r>
              <a:rPr lang="en-US" b="1" dirty="0"/>
              <a:t>Microintervention strategies</a:t>
            </a:r>
          </a:p>
        </p:txBody>
      </p:sp>
      <p:sp>
        <p:nvSpPr>
          <p:cNvPr id="3" name="Slide Number Placeholder 2">
            <a:extLst>
              <a:ext uri="{FF2B5EF4-FFF2-40B4-BE49-F238E27FC236}">
                <a16:creationId xmlns:a16="http://schemas.microsoft.com/office/drawing/2014/main" id="{A6F4176C-823C-D13C-3B81-16E21CF3C238}"/>
              </a:ext>
            </a:extLst>
          </p:cNvPr>
          <p:cNvSpPr>
            <a:spLocks noGrp="1"/>
          </p:cNvSpPr>
          <p:nvPr>
            <p:ph type="sldNum" sz="quarter" idx="12"/>
          </p:nvPr>
        </p:nvSpPr>
        <p:spPr>
          <a:xfrm>
            <a:off x="8610600" y="6356350"/>
            <a:ext cx="2743200" cy="365125"/>
          </a:xfrm>
        </p:spPr>
        <p:txBody>
          <a:bodyPr>
            <a:normAutofit/>
          </a:bodyPr>
          <a:lstStyle/>
          <a:p>
            <a:pPr>
              <a:spcAft>
                <a:spcPts val="600"/>
              </a:spcAft>
            </a:pPr>
            <a:fld id="{D07D4089-40B5-457D-927F-16367A53BB79}" type="slidenum">
              <a:rPr lang="en-US" smtClean="0"/>
              <a:pPr>
                <a:spcAft>
                  <a:spcPts val="600"/>
                </a:spcAft>
              </a:pPr>
              <a:t>16</a:t>
            </a:fld>
            <a:endParaRPr lang="en-US" dirty="0"/>
          </a:p>
        </p:txBody>
      </p:sp>
      <p:graphicFrame>
        <p:nvGraphicFramePr>
          <p:cNvPr id="15" name="Content Placeholder 1">
            <a:extLst>
              <a:ext uri="{FF2B5EF4-FFF2-40B4-BE49-F238E27FC236}">
                <a16:creationId xmlns:a16="http://schemas.microsoft.com/office/drawing/2014/main" id="{32F1D60E-70F8-0251-3416-307F4C426B88}"/>
              </a:ext>
            </a:extLst>
          </p:cNvPr>
          <p:cNvGraphicFramePr>
            <a:graphicFrameLocks noGrp="1"/>
          </p:cNvGraphicFramePr>
          <p:nvPr>
            <p:ph idx="1"/>
            <p:extLst>
              <p:ext uri="{D42A27DB-BD31-4B8C-83A1-F6EECF244321}">
                <p14:modId xmlns:p14="http://schemas.microsoft.com/office/powerpoint/2010/main" val="3054287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729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Rectangle 16">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3C3C4C4-1C93-B3DC-81E9-12A3FCC7FFE4}"/>
              </a:ext>
            </a:extLst>
          </p:cNvPr>
          <p:cNvSpPr>
            <a:spLocks noGrp="1"/>
          </p:cNvSpPr>
          <p:nvPr>
            <p:ph type="title"/>
          </p:nvPr>
        </p:nvSpPr>
        <p:spPr>
          <a:xfrm>
            <a:off x="504967" y="675564"/>
            <a:ext cx="3609833" cy="5204085"/>
          </a:xfrm>
        </p:spPr>
        <p:txBody>
          <a:bodyPr>
            <a:normAutofit/>
          </a:bodyPr>
          <a:lstStyle/>
          <a:p>
            <a:r>
              <a:rPr lang="en-US" sz="3200" dirty="0">
                <a:latin typeface="+mn-lt"/>
              </a:rPr>
              <a:t>Microintervention strategies</a:t>
            </a:r>
          </a:p>
        </p:txBody>
      </p:sp>
      <p:cxnSp>
        <p:nvCxnSpPr>
          <p:cNvPr id="18" name="Straight Connector 17">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DACF806-2C9E-2DCC-2434-CBC7AE92CE31}"/>
              </a:ext>
            </a:extLst>
          </p:cNvPr>
          <p:cNvSpPr>
            <a:spLocks noGrp="1"/>
          </p:cNvSpPr>
          <p:nvPr>
            <p:ph type="sldNum" sz="quarter" idx="12"/>
          </p:nvPr>
        </p:nvSpPr>
        <p:spPr>
          <a:xfrm>
            <a:off x="11380641" y="0"/>
            <a:ext cx="811359" cy="704762"/>
          </a:xfrm>
        </p:spPr>
        <p:txBody>
          <a:bodyPr>
            <a:normAutofit/>
          </a:bodyPr>
          <a:lstStyle/>
          <a:p>
            <a:pPr algn="ctr">
              <a:spcAft>
                <a:spcPts val="600"/>
              </a:spcAft>
            </a:pPr>
            <a:fld id="{D07D4089-40B5-457D-927F-16367A53BB79}" type="slidenum">
              <a:rPr lang="en-US" smtClean="0"/>
              <a:pPr algn="ctr">
                <a:spcAft>
                  <a:spcPts val="600"/>
                </a:spcAft>
              </a:pPr>
              <a:t>17</a:t>
            </a:fld>
            <a:endParaRPr lang="en-US" dirty="0"/>
          </a:p>
        </p:txBody>
      </p:sp>
      <p:cxnSp>
        <p:nvCxnSpPr>
          <p:cNvPr id="20" name="Straight Connector 19">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1">
            <a:extLst>
              <a:ext uri="{FF2B5EF4-FFF2-40B4-BE49-F238E27FC236}">
                <a16:creationId xmlns:a16="http://schemas.microsoft.com/office/drawing/2014/main" id="{59CCF1E6-9826-5CDB-2E21-ECC201CCB6C1}"/>
              </a:ext>
            </a:extLst>
          </p:cNvPr>
          <p:cNvGraphicFramePr>
            <a:graphicFrameLocks noGrp="1"/>
          </p:cNvGraphicFramePr>
          <p:nvPr>
            <p:ph idx="1"/>
            <p:extLst>
              <p:ext uri="{D42A27DB-BD31-4B8C-83A1-F6EECF244321}">
                <p14:modId xmlns:p14="http://schemas.microsoft.com/office/powerpoint/2010/main" val="2227482184"/>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78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E7CDA-E7A0-C13D-A204-22BD8C380559}"/>
              </a:ext>
            </a:extLst>
          </p:cNvPr>
          <p:cNvSpPr>
            <a:spLocks noGrp="1"/>
          </p:cNvSpPr>
          <p:nvPr>
            <p:ph type="title"/>
          </p:nvPr>
        </p:nvSpPr>
        <p:spPr>
          <a:xfrm>
            <a:off x="762000" y="1138036"/>
            <a:ext cx="4085665" cy="1402470"/>
          </a:xfrm>
        </p:spPr>
        <p:txBody>
          <a:bodyPr anchor="t">
            <a:normAutofit/>
          </a:bodyPr>
          <a:lstStyle/>
          <a:p>
            <a:r>
              <a:rPr lang="en-US" sz="3200" b="1" i="1" dirty="0"/>
              <a:t>Microaffirmation</a:t>
            </a:r>
            <a:endParaRPr lang="en-US" sz="3200" dirty="0"/>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A849B6C-51B0-620B-0038-D9411685B099}"/>
              </a:ext>
            </a:extLst>
          </p:cNvPr>
          <p:cNvSpPr>
            <a:spLocks noGrp="1"/>
          </p:cNvSpPr>
          <p:nvPr>
            <p:ph idx="1"/>
          </p:nvPr>
        </p:nvSpPr>
        <p:spPr>
          <a:xfrm>
            <a:off x="762000" y="2551176"/>
            <a:ext cx="4085665" cy="3591207"/>
          </a:xfrm>
        </p:spPr>
        <p:txBody>
          <a:bodyPr>
            <a:normAutofit/>
          </a:bodyPr>
          <a:lstStyle/>
          <a:p>
            <a:pPr marL="0" indent="0">
              <a:buNone/>
            </a:pPr>
            <a:endParaRPr lang="en-US" sz="2000" b="1" i="1" dirty="0"/>
          </a:p>
          <a:p>
            <a:pPr marL="0" indent="0">
              <a:buNone/>
            </a:pPr>
            <a:r>
              <a:rPr lang="en-US" sz="2000" b="1" i="1" dirty="0"/>
              <a:t>Microaffirmation </a:t>
            </a:r>
            <a:r>
              <a:rPr lang="en-US" sz="2000" dirty="0"/>
              <a:t>is a phrase used to refer to microintervention behaviors (Jones &amp; Rolon-Dow, 2018). They serve to enhance  psychological well-being, and provide targets, bystanders, and allies with a sense of control and self-efficacy. </a:t>
            </a:r>
          </a:p>
          <a:p>
            <a:pPr marL="0" indent="0">
              <a:buNone/>
            </a:pPr>
            <a:endParaRPr lang="en-US" sz="2000" dirty="0"/>
          </a:p>
          <a:p>
            <a:pPr marL="0" indent="0">
              <a:buNone/>
            </a:pPr>
            <a:endParaRPr lang="en-US" sz="2000" dirty="0"/>
          </a:p>
        </p:txBody>
      </p:sp>
      <p:pic>
        <p:nvPicPr>
          <p:cNvPr id="6" name="Picture 5" descr="People shaking hands">
            <a:extLst>
              <a:ext uri="{FF2B5EF4-FFF2-40B4-BE49-F238E27FC236}">
                <a16:creationId xmlns:a16="http://schemas.microsoft.com/office/drawing/2014/main" id="{07867A12-5322-7CF8-60C0-85E4CAC8ECC2}"/>
              </a:ext>
            </a:extLst>
          </p:cNvPr>
          <p:cNvPicPr>
            <a:picLocks noChangeAspect="1"/>
          </p:cNvPicPr>
          <p:nvPr/>
        </p:nvPicPr>
        <p:blipFill rotWithShape="1">
          <a:blip r:embed="rId3"/>
          <a:srcRect l="8404" r="20063"/>
          <a:stretch/>
        </p:blipFill>
        <p:spPr>
          <a:xfrm>
            <a:off x="5650992" y="10"/>
            <a:ext cx="6541008" cy="6857990"/>
          </a:xfrm>
          <a:prstGeom prst="rect">
            <a:avLst/>
          </a:prstGeom>
        </p:spPr>
      </p:pic>
      <p:sp>
        <p:nvSpPr>
          <p:cNvPr id="3" name="Slide Number Placeholder 2">
            <a:extLst>
              <a:ext uri="{FF2B5EF4-FFF2-40B4-BE49-F238E27FC236}">
                <a16:creationId xmlns:a16="http://schemas.microsoft.com/office/drawing/2014/main" id="{CFDEEAD8-EF15-E960-6F79-DBB7A1C14DED}"/>
              </a:ext>
            </a:extLst>
          </p:cNvPr>
          <p:cNvSpPr>
            <a:spLocks noGrp="1"/>
          </p:cNvSpPr>
          <p:nvPr>
            <p:ph type="sldNum" sz="quarter" idx="12"/>
          </p:nvPr>
        </p:nvSpPr>
        <p:spPr>
          <a:xfrm>
            <a:off x="8610600" y="6356350"/>
            <a:ext cx="2743200" cy="365125"/>
          </a:xfrm>
        </p:spPr>
        <p:txBody>
          <a:bodyPr>
            <a:normAutofit/>
          </a:bodyPr>
          <a:lstStyle/>
          <a:p>
            <a:pPr>
              <a:spcAft>
                <a:spcPts val="600"/>
              </a:spcAft>
            </a:pPr>
            <a:fld id="{D07D4089-40B5-457D-927F-16367A53BB79}" type="slidenum">
              <a:rPr lang="en-US">
                <a:solidFill>
                  <a:srgbClr val="FFFFFF"/>
                </a:solidFill>
              </a:rPr>
              <a:pPr>
                <a:spcAft>
                  <a:spcPts val="600"/>
                </a:spcAft>
              </a:pPr>
              <a:t>18</a:t>
            </a:fld>
            <a:endParaRPr lang="en-US" dirty="0">
              <a:solidFill>
                <a:srgbClr val="FFFFFF"/>
              </a:solidFill>
            </a:endParaRPr>
          </a:p>
        </p:txBody>
      </p:sp>
    </p:spTree>
    <p:extLst>
      <p:ext uri="{BB962C8B-B14F-4D97-AF65-F5344CB8AC3E}">
        <p14:creationId xmlns:p14="http://schemas.microsoft.com/office/powerpoint/2010/main" val="399236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BB655FF6-4FAE-7E22-DD74-994814E15768}"/>
              </a:ext>
            </a:extLst>
          </p:cNvPr>
          <p:cNvSpPr>
            <a:spLocks noGrp="1"/>
          </p:cNvSpPr>
          <p:nvPr>
            <p:ph type="title"/>
          </p:nvPr>
        </p:nvSpPr>
        <p:spPr>
          <a:xfrm>
            <a:off x="1179226" y="609601"/>
            <a:ext cx="9833548" cy="1082565"/>
          </a:xfrm>
        </p:spPr>
        <p:txBody>
          <a:bodyPr anchor="b">
            <a:normAutofit/>
          </a:bodyPr>
          <a:lstStyle/>
          <a:p>
            <a:pPr algn="ctr"/>
            <a:r>
              <a:rPr lang="en-US" sz="3600" b="1" i="1" dirty="0">
                <a:solidFill>
                  <a:srgbClr val="7030A0"/>
                </a:solidFill>
                <a:latin typeface="+mn-lt"/>
              </a:rPr>
              <a:t>In Summary:</a:t>
            </a:r>
          </a:p>
        </p:txBody>
      </p:sp>
      <p:grpSp>
        <p:nvGrpSpPr>
          <p:cNvPr id="20" name="Group 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1" name="Freeform: Shape 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43FD157-2D7C-240B-C515-139A287CA562}"/>
              </a:ext>
            </a:extLst>
          </p:cNvPr>
          <p:cNvSpPr>
            <a:spLocks noGrp="1"/>
          </p:cNvSpPr>
          <p:nvPr>
            <p:ph idx="1"/>
          </p:nvPr>
        </p:nvSpPr>
        <p:spPr>
          <a:xfrm>
            <a:off x="1179226" y="2007062"/>
            <a:ext cx="9833548" cy="3577893"/>
          </a:xfrm>
        </p:spPr>
        <p:txBody>
          <a:bodyPr>
            <a:normAutofit/>
          </a:bodyPr>
          <a:lstStyle/>
          <a:p>
            <a:pPr marL="0" indent="0" algn="ctr">
              <a:buNone/>
            </a:pPr>
            <a:r>
              <a:rPr lang="en-US" b="1" dirty="0">
                <a:solidFill>
                  <a:srgbClr val="7030A0"/>
                </a:solidFill>
              </a:rPr>
              <a:t>Microaggressions and macroaggressions interfere with </a:t>
            </a:r>
          </a:p>
          <a:p>
            <a:pPr marL="0" indent="0" algn="ctr">
              <a:buNone/>
            </a:pPr>
            <a:r>
              <a:rPr lang="en-US" b="1" dirty="0">
                <a:solidFill>
                  <a:srgbClr val="7030A0"/>
                </a:solidFill>
              </a:rPr>
              <a:t>K-State’s Next-Gen Strategic Plan</a:t>
            </a:r>
          </a:p>
          <a:p>
            <a:pPr marL="0" indent="0" algn="ctr">
              <a:buNone/>
            </a:pPr>
            <a:endParaRPr lang="en-US" sz="2400" b="1" dirty="0">
              <a:solidFill>
                <a:srgbClr val="7030A0"/>
              </a:solidFill>
            </a:endParaRPr>
          </a:p>
          <a:p>
            <a:r>
              <a:rPr lang="en-US" sz="2400" b="1" dirty="0">
                <a:solidFill>
                  <a:srgbClr val="7030A0"/>
                </a:solidFill>
              </a:rPr>
              <a:t>Reduce microaggressions in classrooms and labs. </a:t>
            </a:r>
          </a:p>
          <a:p>
            <a:r>
              <a:rPr lang="en-US" sz="2400" b="1" dirty="0">
                <a:solidFill>
                  <a:srgbClr val="7030A0"/>
                </a:solidFill>
              </a:rPr>
              <a:t>Reduce macroaggressions in all our learning environments across all our campuses. </a:t>
            </a:r>
          </a:p>
          <a:p>
            <a:r>
              <a:rPr lang="en-US" sz="2400" b="1" dirty="0">
                <a:solidFill>
                  <a:srgbClr val="7030A0"/>
                </a:solidFill>
              </a:rPr>
              <a:t>Address these harmful events today.  </a:t>
            </a:r>
          </a:p>
          <a:p>
            <a:pPr marL="0" indent="0">
              <a:buNone/>
            </a:pPr>
            <a:endParaRPr lang="en-US" sz="1800" b="1" dirty="0">
              <a:solidFill>
                <a:schemeClr val="tx2"/>
              </a:solidFill>
            </a:endParaRPr>
          </a:p>
        </p:txBody>
      </p:sp>
      <p:grpSp>
        <p:nvGrpSpPr>
          <p:cNvPr id="26" name="Group 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7" name="Freeform: Shape 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734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BD178C-C7E4-06E2-FFA9-4DD1E829924D}"/>
              </a:ext>
            </a:extLst>
          </p:cNvPr>
          <p:cNvSpPr>
            <a:spLocks noGrp="1"/>
          </p:cNvSpPr>
          <p:nvPr>
            <p:ph type="title"/>
          </p:nvPr>
        </p:nvSpPr>
        <p:spPr>
          <a:xfrm>
            <a:off x="572493" y="238539"/>
            <a:ext cx="11018520" cy="1434415"/>
          </a:xfrm>
        </p:spPr>
        <p:txBody>
          <a:bodyPr anchor="b">
            <a:normAutofit/>
          </a:bodyPr>
          <a:lstStyle/>
          <a:p>
            <a:r>
              <a:rPr lang="en-US" sz="5400" b="1" dirty="0"/>
              <a:t>Objectives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81964C8-A42F-CE04-EA12-1502078C9D8D}"/>
              </a:ext>
            </a:extLst>
          </p:cNvPr>
          <p:cNvSpPr>
            <a:spLocks noGrp="1"/>
          </p:cNvSpPr>
          <p:nvPr>
            <p:ph idx="1"/>
          </p:nvPr>
        </p:nvSpPr>
        <p:spPr>
          <a:xfrm>
            <a:off x="572493" y="2071316"/>
            <a:ext cx="6713552" cy="4119172"/>
          </a:xfrm>
        </p:spPr>
        <p:txBody>
          <a:bodyPr anchor="t">
            <a:normAutofit/>
          </a:bodyPr>
          <a:lstStyle/>
          <a:p>
            <a:endParaRPr lang="en-US" sz="2200" dirty="0"/>
          </a:p>
          <a:p>
            <a:r>
              <a:rPr lang="en-US" sz="2200" dirty="0"/>
              <a:t>Recognize  microaggressions in all forms across campus.</a:t>
            </a:r>
          </a:p>
          <a:p>
            <a:r>
              <a:rPr lang="en-US" sz="2200" dirty="0"/>
              <a:t>Identify macroaggressions across campus.</a:t>
            </a:r>
          </a:p>
          <a:p>
            <a:r>
              <a:rPr lang="en-US" sz="2200" dirty="0"/>
              <a:t>Identify institutional and individual strategies for reducing microaggressions and macroaggressions.</a:t>
            </a:r>
          </a:p>
          <a:p>
            <a:r>
              <a:rPr lang="en-US" sz="2200" dirty="0"/>
              <a:t>Create effective training to inform students, faculty and staff about microaggressions.</a:t>
            </a:r>
          </a:p>
          <a:p>
            <a:endParaRPr lang="en-US" sz="2200" dirty="0"/>
          </a:p>
          <a:p>
            <a:pPr marL="0" indent="0">
              <a:buNone/>
            </a:pPr>
            <a:endParaRPr lang="en-US" sz="2200" dirty="0"/>
          </a:p>
          <a:p>
            <a:pPr marL="0" indent="0">
              <a:buNone/>
            </a:pPr>
            <a:endParaRPr lang="en-US" sz="2200" dirty="0"/>
          </a:p>
        </p:txBody>
      </p:sp>
      <p:pic>
        <p:nvPicPr>
          <p:cNvPr id="5" name="Picture 4" descr="A group of students in a lecture hall&#10;&#10;Description automatically generated">
            <a:extLst>
              <a:ext uri="{FF2B5EF4-FFF2-40B4-BE49-F238E27FC236}">
                <a16:creationId xmlns:a16="http://schemas.microsoft.com/office/drawing/2014/main" id="{9AE1A498-B493-8BC3-0DB9-C434CFBA838B}"/>
              </a:ext>
            </a:extLst>
          </p:cNvPr>
          <p:cNvPicPr>
            <a:picLocks noChangeAspect="1"/>
          </p:cNvPicPr>
          <p:nvPr/>
        </p:nvPicPr>
        <p:blipFill rotWithShape="1">
          <a:blip r:embed="rId2"/>
          <a:srcRect l="5398" r="-3" b="-3"/>
          <a:stretch/>
        </p:blipFill>
        <p:spPr>
          <a:xfrm>
            <a:off x="7675658" y="2093976"/>
            <a:ext cx="3941064" cy="4096512"/>
          </a:xfrm>
          <a:prstGeom prst="rect">
            <a:avLst/>
          </a:prstGeom>
        </p:spPr>
      </p:pic>
    </p:spTree>
    <p:extLst>
      <p:ext uri="{BB962C8B-B14F-4D97-AF65-F5344CB8AC3E}">
        <p14:creationId xmlns:p14="http://schemas.microsoft.com/office/powerpoint/2010/main" val="345514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8115300" y="1562669"/>
            <a:ext cx="3389515" cy="2380681"/>
          </a:xfrm>
        </p:spPr>
        <p:txBody>
          <a:bodyPr vert="horz" lIns="91440" tIns="45720" rIns="91440" bIns="45720" rtlCol="0" anchor="b">
            <a:normAutofit/>
          </a:bodyPr>
          <a:lstStyle/>
          <a:p>
            <a:pPr algn="ctr"/>
            <a:r>
              <a:rPr lang="en-US" sz="3600" dirty="0">
                <a:solidFill>
                  <a:schemeClr val="tx1">
                    <a:lumMod val="85000"/>
                    <a:lumOff val="15000"/>
                  </a:schemeClr>
                </a:solidFill>
              </a:rPr>
              <a:t>Questions ?</a:t>
            </a:r>
          </a:p>
        </p:txBody>
      </p:sp>
      <p:pic>
        <p:nvPicPr>
          <p:cNvPr id="5" name="Picture 4" descr="Question marks in a line and one question mark is lit">
            <a:extLst>
              <a:ext uri="{FF2B5EF4-FFF2-40B4-BE49-F238E27FC236}">
                <a16:creationId xmlns:a16="http://schemas.microsoft.com/office/drawing/2014/main" id="{512B39A9-AD6B-4B30-B73D-E6E75AFFFF5F}"/>
              </a:ext>
            </a:extLst>
          </p:cNvPr>
          <p:cNvPicPr>
            <a:picLocks noChangeAspect="1"/>
          </p:cNvPicPr>
          <p:nvPr/>
        </p:nvPicPr>
        <p:blipFill rotWithShape="1">
          <a:blip r:embed="rId3"/>
          <a:srcRect r="25389" b="-2"/>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D07D4089-40B5-457D-927F-16367A53BB79}" type="slidenum">
              <a:rPr lang="en-US" sz="1000">
                <a:solidFill>
                  <a:prstClr val="black">
                    <a:tint val="75000"/>
                  </a:prstClr>
                </a:solidFill>
                <a:latin typeface="Calibri" panose="020F0502020204030204"/>
              </a:rPr>
              <a:pPr defTabSz="914400">
                <a:spcAft>
                  <a:spcPts val="600"/>
                </a:spcAft>
                <a:defRPr/>
              </a:pPr>
              <a:t>20</a:t>
            </a:fld>
            <a:endParaRPr lang="en-US" sz="10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10404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CF30069B-B1CB-095E-2C2F-3B66913D167B}"/>
              </a:ext>
            </a:extLst>
          </p:cNvPr>
          <p:cNvSpPr>
            <a:spLocks noGrp="1"/>
          </p:cNvSpPr>
          <p:nvPr>
            <p:ph type="title"/>
          </p:nvPr>
        </p:nvSpPr>
        <p:spPr>
          <a:xfrm>
            <a:off x="1179226" y="1280679"/>
            <a:ext cx="9833548" cy="1325563"/>
          </a:xfrm>
        </p:spPr>
        <p:txBody>
          <a:bodyPr anchor="b">
            <a:normAutofit/>
          </a:bodyPr>
          <a:lstStyle/>
          <a:p>
            <a:pPr algn="ctr"/>
            <a:r>
              <a:rPr lang="en-US" sz="3600" b="1" dirty="0">
                <a:solidFill>
                  <a:schemeClr val="tx2"/>
                </a:solidFill>
                <a:latin typeface="+mn-lt"/>
              </a:rPr>
              <a:t>Thank you!</a:t>
            </a: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BEC2AE2-D8A8-C2F9-07F5-E21A5BF86696}"/>
              </a:ext>
            </a:extLst>
          </p:cNvPr>
          <p:cNvSpPr>
            <a:spLocks noGrp="1"/>
          </p:cNvSpPr>
          <p:nvPr>
            <p:ph idx="1"/>
          </p:nvPr>
        </p:nvSpPr>
        <p:spPr>
          <a:xfrm>
            <a:off x="1179226" y="2890979"/>
            <a:ext cx="9833548" cy="2693976"/>
          </a:xfrm>
        </p:spPr>
        <p:txBody>
          <a:bodyPr>
            <a:normAutofit/>
          </a:bodyPr>
          <a:lstStyle/>
          <a:p>
            <a:pPr marL="0" indent="0">
              <a:buNone/>
            </a:pPr>
            <a:endParaRPr lang="en-US" sz="1800" dirty="0">
              <a:solidFill>
                <a:schemeClr val="tx2"/>
              </a:solidFill>
            </a:endParaRPr>
          </a:p>
          <a:p>
            <a:pPr marL="0" indent="0">
              <a:buNone/>
            </a:pPr>
            <a:endParaRPr lang="en-US" sz="1800" dirty="0">
              <a:solidFill>
                <a:schemeClr val="tx2"/>
              </a:solidFill>
            </a:endParaRPr>
          </a:p>
          <a:p>
            <a:pPr marL="0" marR="0" indent="0" algn="ctr">
              <a:spcBef>
                <a:spcPts val="0"/>
              </a:spcBef>
              <a:spcAft>
                <a:spcPts val="0"/>
              </a:spcAft>
              <a:buNone/>
            </a:pPr>
            <a:r>
              <a:rPr lang="en-US" sz="2400" b="1" dirty="0">
                <a:solidFill>
                  <a:schemeClr val="tx2"/>
                </a:solidFill>
                <a:effectLst/>
                <a:highlight>
                  <a:srgbClr val="FFFFFF"/>
                </a:highlight>
                <a:ea typeface="Times New Roman" panose="02020603050405020304" pitchFamily="18" charset="0"/>
              </a:rPr>
              <a:t>Doris Wright Carroll, Ph.D., Associate Professor </a:t>
            </a:r>
          </a:p>
          <a:p>
            <a:pPr marL="0" marR="0" indent="0" algn="ctr">
              <a:spcBef>
                <a:spcPts val="0"/>
              </a:spcBef>
              <a:spcAft>
                <a:spcPts val="0"/>
              </a:spcAft>
              <a:buNone/>
            </a:pPr>
            <a:r>
              <a:rPr lang="en-US" sz="2400" b="1" dirty="0">
                <a:solidFill>
                  <a:schemeClr val="tx2"/>
                </a:solidFill>
                <a:effectLst/>
                <a:highlight>
                  <a:srgbClr val="FFFFFF"/>
                </a:highlight>
                <a:ea typeface="Times New Roman" panose="02020603050405020304" pitchFamily="18" charset="0"/>
              </a:rPr>
              <a:t>Special Education, Counseling and Student Affairs </a:t>
            </a:r>
          </a:p>
          <a:p>
            <a:pPr marL="0" marR="0" indent="0" algn="ctr">
              <a:spcBef>
                <a:spcPts val="0"/>
              </a:spcBef>
              <a:spcAft>
                <a:spcPts val="0"/>
              </a:spcAft>
              <a:buNone/>
            </a:pPr>
            <a:r>
              <a:rPr lang="en-US" sz="2400" b="1" dirty="0">
                <a:solidFill>
                  <a:schemeClr val="tx2"/>
                </a:solidFill>
                <a:effectLst/>
                <a:highlight>
                  <a:srgbClr val="FFFFFF"/>
                </a:highlight>
                <a:ea typeface="Times New Roman" panose="02020603050405020304" pitchFamily="18" charset="0"/>
              </a:rPr>
              <a:t>Kansas State University </a:t>
            </a:r>
          </a:p>
          <a:p>
            <a:pPr marL="0" marR="0" indent="0" algn="ctr">
              <a:spcBef>
                <a:spcPts val="0"/>
              </a:spcBef>
              <a:spcAft>
                <a:spcPts val="0"/>
              </a:spcAft>
              <a:buNone/>
            </a:pPr>
            <a:r>
              <a:rPr lang="en-US" sz="2400" b="1" dirty="0">
                <a:solidFill>
                  <a:schemeClr val="tx2"/>
                </a:solidFill>
                <a:effectLst/>
                <a:highlight>
                  <a:srgbClr val="FFFFFF"/>
                </a:highlight>
                <a:ea typeface="Times New Roman" panose="02020603050405020304" pitchFamily="18" charset="0"/>
              </a:rPr>
              <a:t>Cell: 785-587-7423 </a:t>
            </a:r>
          </a:p>
          <a:p>
            <a:pPr marL="0" marR="0" indent="0" algn="ctr">
              <a:spcBef>
                <a:spcPts val="0"/>
              </a:spcBef>
              <a:spcAft>
                <a:spcPts val="0"/>
              </a:spcAft>
              <a:buNone/>
            </a:pPr>
            <a:r>
              <a:rPr lang="en-US" sz="2400" b="1" dirty="0">
                <a:solidFill>
                  <a:schemeClr val="tx2"/>
                </a:solidFill>
                <a:effectLst/>
                <a:highlight>
                  <a:srgbClr val="FFFFFF"/>
                </a:highlight>
                <a:ea typeface="Times New Roman" panose="02020603050405020304" pitchFamily="18" charset="0"/>
              </a:rPr>
              <a:t>dcarroll@k</a:t>
            </a:r>
            <a:r>
              <a:rPr lang="en-US" sz="2400" b="1" dirty="0">
                <a:solidFill>
                  <a:schemeClr val="tx2"/>
                </a:solidFill>
                <a:highlight>
                  <a:srgbClr val="FFFFFF"/>
                </a:highlight>
                <a:ea typeface="Times New Roman" panose="02020603050405020304" pitchFamily="18" charset="0"/>
              </a:rPr>
              <a:t>su</a:t>
            </a:r>
            <a:r>
              <a:rPr lang="en-US" sz="2400" b="1" dirty="0">
                <a:solidFill>
                  <a:schemeClr val="tx2"/>
                </a:solidFill>
                <a:effectLst/>
                <a:highlight>
                  <a:srgbClr val="FFFFFF"/>
                </a:highlight>
                <a:ea typeface="Times New Roman" panose="02020603050405020304" pitchFamily="18" charset="0"/>
              </a:rPr>
              <a:t>.edu </a:t>
            </a:r>
          </a:p>
          <a:p>
            <a:pPr marL="0" indent="0">
              <a:buNone/>
            </a:pPr>
            <a:endParaRPr lang="en-US" sz="1800" dirty="0">
              <a:solidFill>
                <a:schemeClr val="tx2"/>
              </a:solidFill>
            </a:endParaRP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0335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itle 3"/>
          <p:cNvSpPr txBox="1">
            <a:spLocks noGrp="1"/>
          </p:cNvSpPr>
          <p:nvPr>
            <p:ph type="title"/>
          </p:nvPr>
        </p:nvSpPr>
        <p:spPr>
          <a:xfrm>
            <a:off x="4572001" y="601744"/>
            <a:ext cx="6781800" cy="1338696"/>
          </a:xfrm>
          <a:prstGeom prst="rect">
            <a:avLst/>
          </a:prstGeom>
        </p:spPr>
        <p:txBody>
          <a:bodyPr vert="horz" lIns="91440" tIns="45720" rIns="91440" bIns="45720" rtlCol="0" anchor="ctr">
            <a:normAutofit/>
          </a:bodyPr>
          <a:lstStyle/>
          <a:p>
            <a:r>
              <a:rPr lang="en-US" b="1" dirty="0"/>
              <a:t>Microaggressions: A Review</a:t>
            </a:r>
          </a:p>
        </p:txBody>
      </p:sp>
      <p:pic>
        <p:nvPicPr>
          <p:cNvPr id="164" name="Picture 163">
            <a:extLst>
              <a:ext uri="{FF2B5EF4-FFF2-40B4-BE49-F238E27FC236}">
                <a16:creationId xmlns:a16="http://schemas.microsoft.com/office/drawing/2014/main" id="{0DE3F70A-CEDF-7941-8FBC-2F337444121C}"/>
              </a:ext>
            </a:extLst>
          </p:cNvPr>
          <p:cNvPicPr>
            <a:picLocks noChangeAspect="1"/>
          </p:cNvPicPr>
          <p:nvPr/>
        </p:nvPicPr>
        <p:blipFill rotWithShape="1">
          <a:blip r:embed="rId2"/>
          <a:srcRect l="23622" r="4558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51" name="•Brief daily verbal/behavioral indignities…"/>
          <p:cNvSpPr txBox="1"/>
          <p:nvPr/>
        </p:nvSpPr>
        <p:spPr>
          <a:xfrm>
            <a:off x="4572001" y="2201958"/>
            <a:ext cx="6781800" cy="390073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t">
            <a:normAutofit/>
          </a:bodyPr>
          <a:lstStyle/>
          <a:p>
            <a:pPr marL="342900" indent="-228600" defTabSz="914400">
              <a:lnSpc>
                <a:spcPct val="90000"/>
              </a:lnSpc>
              <a:spcAft>
                <a:spcPts val="600"/>
              </a:spcAft>
              <a:buFont typeface="Arial" panose="020B0604020202020204" pitchFamily="34" charset="0"/>
              <a:buChar char="•"/>
              <a:defRPr sz="3733"/>
            </a:pPr>
            <a:endParaRPr lang="en-US" sz="2000" b="1" dirty="0"/>
          </a:p>
          <a:p>
            <a:pPr marL="342900" indent="-228600" defTabSz="914400">
              <a:lnSpc>
                <a:spcPct val="90000"/>
              </a:lnSpc>
              <a:spcAft>
                <a:spcPts val="600"/>
              </a:spcAft>
              <a:buFont typeface="Arial" panose="020B0604020202020204" pitchFamily="34" charset="0"/>
              <a:buChar char="•"/>
              <a:defRPr sz="3733"/>
            </a:pPr>
            <a:r>
              <a:rPr lang="en-US" sz="2000" b="1" dirty="0"/>
              <a:t>Brief daily verbal or behavioral indignities</a:t>
            </a:r>
            <a:endParaRPr lang="en-US" sz="2000" b="1" dirty="0">
              <a:sym typeface="Times Roman"/>
            </a:endParaRPr>
          </a:p>
          <a:p>
            <a:pPr marL="342900" indent="-228600" defTabSz="914400">
              <a:lnSpc>
                <a:spcPct val="90000"/>
              </a:lnSpc>
              <a:spcAft>
                <a:spcPts val="600"/>
              </a:spcAft>
              <a:buFont typeface="Arial" panose="020B0604020202020204" pitchFamily="34" charset="0"/>
              <a:buChar char="•"/>
              <a:defRPr sz="3733"/>
            </a:pPr>
            <a:r>
              <a:rPr lang="en-US" sz="2000" b="1" dirty="0"/>
              <a:t>Intentional or unintentional</a:t>
            </a:r>
            <a:endParaRPr lang="en-US" sz="2000" b="1" dirty="0">
              <a:sym typeface="Times Roman"/>
            </a:endParaRPr>
          </a:p>
          <a:p>
            <a:pPr marL="342900" indent="-228600" defTabSz="914400">
              <a:lnSpc>
                <a:spcPct val="90000"/>
              </a:lnSpc>
              <a:spcAft>
                <a:spcPts val="600"/>
              </a:spcAft>
              <a:buFont typeface="Arial" panose="020B0604020202020204" pitchFamily="34" charset="0"/>
              <a:buChar char="•"/>
              <a:defRPr sz="3733"/>
            </a:pPr>
            <a:r>
              <a:rPr lang="en-US" sz="2000" b="1" dirty="0"/>
              <a:t>Communicate hostility, derogatory, negative slights or insults</a:t>
            </a:r>
            <a:endParaRPr lang="en-US" sz="2000" b="1" dirty="0">
              <a:sym typeface="Times Roman"/>
            </a:endParaRPr>
          </a:p>
          <a:p>
            <a:pPr marL="342900" indent="-228600" defTabSz="914400">
              <a:lnSpc>
                <a:spcPct val="90000"/>
              </a:lnSpc>
              <a:spcAft>
                <a:spcPts val="600"/>
              </a:spcAft>
              <a:buFont typeface="Arial" panose="020B0604020202020204" pitchFamily="34" charset="0"/>
              <a:buChar char="•"/>
              <a:defRPr sz="3733"/>
            </a:pPr>
            <a:r>
              <a:rPr lang="en-US" sz="2000" b="1" dirty="0"/>
              <a:t>Negative psychological impact</a:t>
            </a:r>
          </a:p>
          <a:p>
            <a:pPr marL="342900" indent="-228600" defTabSz="914400">
              <a:lnSpc>
                <a:spcPct val="90000"/>
              </a:lnSpc>
              <a:spcAft>
                <a:spcPts val="600"/>
              </a:spcAft>
              <a:buFont typeface="Arial" panose="020B0604020202020204" pitchFamily="34" charset="0"/>
              <a:buChar char="•"/>
              <a:defRPr sz="3733"/>
            </a:pPr>
            <a:endParaRPr lang="en-US" sz="2000" b="1" dirty="0">
              <a:sym typeface="Times Roman"/>
            </a:endParaRPr>
          </a:p>
          <a:p>
            <a:pPr defTabSz="914400">
              <a:lnSpc>
                <a:spcPct val="90000"/>
              </a:lnSpc>
              <a:spcAft>
                <a:spcPts val="600"/>
              </a:spcAft>
              <a:defRPr sz="3733"/>
            </a:pPr>
            <a:endParaRPr lang="en-US" sz="2000" dirty="0">
              <a:sym typeface="Times Roman"/>
            </a:endParaRPr>
          </a:p>
          <a:p>
            <a:pPr algn="r" defTabSz="914400">
              <a:lnSpc>
                <a:spcPct val="90000"/>
              </a:lnSpc>
              <a:spcAft>
                <a:spcPts val="600"/>
              </a:spcAft>
              <a:defRPr sz="3733"/>
            </a:pPr>
            <a:r>
              <a:rPr lang="en-US" sz="2000" dirty="0">
                <a:sym typeface="Times Roman"/>
              </a:rPr>
              <a:t>Adapted from Sue, Sue, Neville &amp; Smith (2022)</a:t>
            </a:r>
          </a:p>
          <a:p>
            <a:pPr indent="-228600" defTabSz="914400">
              <a:lnSpc>
                <a:spcPct val="90000"/>
              </a:lnSpc>
              <a:spcAft>
                <a:spcPts val="600"/>
              </a:spcAft>
              <a:buFont typeface="Arial" panose="020B0604020202020204" pitchFamily="34" charset="0"/>
              <a:buChar char="•"/>
              <a:defRPr sz="3733"/>
            </a:pPr>
            <a:endParaRPr lang="en-US" sz="2000" b="1" dirty="0">
              <a:sym typeface="Times Roman"/>
            </a:endParaRPr>
          </a:p>
        </p:txBody>
      </p:sp>
      <p:sp>
        <p:nvSpPr>
          <p:cNvPr id="149" name="Slide Number Placeholder 2"/>
          <p:cNvSpPr txBox="1">
            <a:spLocks noGrp="1"/>
          </p:cNvSpPr>
          <p:nvPr>
            <p:ph type="sldNum" sz="quarter" idx="12"/>
          </p:nvPr>
        </p:nvSpPr>
        <p:spPr>
          <a:xfrm>
            <a:off x="8610600" y="6356350"/>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r" defTabSz="914400" hangingPunct="1">
              <a:spcAft>
                <a:spcPts val="600"/>
              </a:spcAft>
              <a:defRPr/>
            </a:pPr>
            <a:fld id="{86CB4B4D-7CA3-9044-876B-883B54F8677D}" type="slidenum">
              <a:rPr lang="en-US" sz="1000" b="0">
                <a:solidFill>
                  <a:prstClr val="black">
                    <a:tint val="75000"/>
                  </a:prstClr>
                </a:solidFill>
                <a:latin typeface="Calibri" panose="020F0502020204030204"/>
                <a:ea typeface="+mn-ea"/>
                <a:cs typeface="+mn-cs"/>
              </a:rPr>
              <a:pPr algn="r" defTabSz="914400" hangingPunct="1">
                <a:spcAft>
                  <a:spcPts val="600"/>
                </a:spcAft>
                <a:defRPr/>
              </a:pPr>
              <a:t>3</a:t>
            </a:fld>
            <a:endParaRPr lang="en-US" sz="1000" b="0" dirty="0">
              <a:solidFill>
                <a:prstClr val="black">
                  <a:tint val="75000"/>
                </a:prstClr>
              </a:solidFill>
              <a:latin typeface="Calibri" panose="020F0502020204030204"/>
              <a:ea typeface="+mn-ea"/>
              <a:cs typeface="+mn-cs"/>
            </a:endParaRPr>
          </a:p>
        </p:txBody>
      </p:sp>
      <p:sp>
        <p:nvSpPr>
          <p:cNvPr id="152" name="aggressions"/>
          <p:cNvSpPr txBox="1"/>
          <p:nvPr/>
        </p:nvSpPr>
        <p:spPr>
          <a:xfrm>
            <a:off x="4184875" y="8462137"/>
            <a:ext cx="4012203"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FFFFFF"/>
                </a:solidFill>
              </a:defRPr>
            </a:lvl1pPr>
          </a:lstStyle>
          <a:p>
            <a:pPr>
              <a:spcAft>
                <a:spcPts val="600"/>
              </a:spcAft>
            </a:pPr>
            <a:r>
              <a:rPr dirty="0"/>
              <a:t>aggressions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7" name="Title 1"/>
          <p:cNvSpPr>
            <a:spLocks noGrp="1"/>
          </p:cNvSpPr>
          <p:nvPr>
            <p:ph type="title"/>
          </p:nvPr>
        </p:nvSpPr>
        <p:spPr>
          <a:xfrm>
            <a:off x="4654296" y="329184"/>
            <a:ext cx="6894576" cy="1783080"/>
          </a:xfrm>
        </p:spPr>
        <p:txBody>
          <a:bodyPr vert="horz" lIns="91440" tIns="45720" rIns="91440" bIns="45720" rtlCol="0" anchor="b">
            <a:normAutofit/>
          </a:bodyPr>
          <a:lstStyle/>
          <a:p>
            <a:pPr>
              <a:spcBef>
                <a:spcPct val="0"/>
              </a:spcBef>
            </a:pPr>
            <a:r>
              <a:rPr lang="en-US" altLang="en-US" sz="5400" b="1" dirty="0"/>
              <a:t>Microassaults</a:t>
            </a:r>
            <a:r>
              <a:rPr lang="en-US" altLang="en-US" sz="5400" dirty="0"/>
              <a:t> </a:t>
            </a:r>
          </a:p>
        </p:txBody>
      </p:sp>
      <p:pic>
        <p:nvPicPr>
          <p:cNvPr id="24580" name="Picture 24579" descr="Colourful carved figures of humans">
            <a:extLst>
              <a:ext uri="{FF2B5EF4-FFF2-40B4-BE49-F238E27FC236}">
                <a16:creationId xmlns:a16="http://schemas.microsoft.com/office/drawing/2014/main" id="{07504AD0-784D-0086-A781-8634211AB1E6}"/>
              </a:ext>
            </a:extLst>
          </p:cNvPr>
          <p:cNvPicPr>
            <a:picLocks noChangeAspect="1"/>
          </p:cNvPicPr>
          <p:nvPr/>
        </p:nvPicPr>
        <p:blipFill rotWithShape="1">
          <a:blip r:embed="rId2"/>
          <a:srcRect l="29065" r="28832"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458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8" name="Text Placeholder 2"/>
          <p:cNvSpPr>
            <a:spLocks noGrp="1"/>
          </p:cNvSpPr>
          <p:nvPr>
            <p:ph type="body" idx="1"/>
          </p:nvPr>
        </p:nvSpPr>
        <p:spPr>
          <a:xfrm>
            <a:off x="4654296" y="2706624"/>
            <a:ext cx="6894576" cy="3483864"/>
          </a:xfrm>
        </p:spPr>
        <p:txBody>
          <a:bodyPr vert="horz" lIns="91440" tIns="45720" rIns="91440" bIns="45720" rtlCol="0">
            <a:normAutofit/>
          </a:bodyPr>
          <a:lstStyle/>
          <a:p>
            <a:pPr marL="0">
              <a:spcBef>
                <a:spcPct val="0"/>
              </a:spcBef>
              <a:spcAft>
                <a:spcPts val="600"/>
              </a:spcAft>
            </a:pPr>
            <a:endParaRPr lang="en-US" altLang="en-US" sz="2200" dirty="0"/>
          </a:p>
          <a:p>
            <a:pPr marL="0">
              <a:spcBef>
                <a:spcPct val="0"/>
              </a:spcBef>
              <a:spcAft>
                <a:spcPts val="600"/>
              </a:spcAft>
            </a:pPr>
            <a:r>
              <a:rPr lang="en-US" altLang="en-US" sz="2200" b="1" dirty="0"/>
              <a:t>Conscious biased beliefs </a:t>
            </a:r>
            <a:r>
              <a:rPr lang="en-US" altLang="en-US" sz="2200" dirty="0"/>
              <a:t>or attitudes that are held by individuals and intentionally expressed or acted out overtly or covertly toward a marginalized person or socially devalued group (Sue, 2010). Making racial epithets or gendered/sexualized references at work are examples of a microassault.</a:t>
            </a:r>
          </a:p>
          <a:p>
            <a:pPr marL="0">
              <a:spcBef>
                <a:spcPct val="0"/>
              </a:spcBef>
              <a:spcAft>
                <a:spcPts val="600"/>
              </a:spcAft>
            </a:pPr>
            <a:endParaRPr lang="en-US" altLang="en-US" sz="2200" dirty="0"/>
          </a:p>
        </p:txBody>
      </p:sp>
    </p:spTree>
    <p:extLst>
      <p:ext uri="{BB962C8B-B14F-4D97-AF65-F5344CB8AC3E}">
        <p14:creationId xmlns:p14="http://schemas.microsoft.com/office/powerpoint/2010/main" val="4532564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1" name="Title 1"/>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altLang="en-US" sz="5400" b="1" kern="1200" dirty="0">
                <a:solidFill>
                  <a:schemeClr val="tx1"/>
                </a:solidFill>
                <a:latin typeface="+mj-lt"/>
                <a:ea typeface="+mj-ea"/>
                <a:cs typeface="+mj-cs"/>
              </a:rPr>
              <a:t>Microinsults </a:t>
            </a:r>
          </a:p>
        </p:txBody>
      </p:sp>
      <p:sp>
        <p:nvSpPr>
          <p:cNvPr id="2560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Text Placeholder 2"/>
          <p:cNvSpPr>
            <a:spLocks noGrp="1"/>
          </p:cNvSpPr>
          <p:nvPr>
            <p:ph type="body" idx="1"/>
          </p:nvPr>
        </p:nvSpPr>
        <p:spPr>
          <a:xfrm>
            <a:off x="838200" y="1929384"/>
            <a:ext cx="10515600" cy="4251960"/>
          </a:xfrm>
        </p:spPr>
        <p:txBody>
          <a:bodyPr vert="horz" lIns="91440" tIns="45720" rIns="91440" bIns="45720" rtlCol="0">
            <a:normAutofit/>
          </a:bodyPr>
          <a:lstStyle/>
          <a:p>
            <a:pPr marL="0">
              <a:spcBef>
                <a:spcPct val="0"/>
              </a:spcBef>
              <a:spcAft>
                <a:spcPts val="600"/>
              </a:spcAft>
            </a:pPr>
            <a:r>
              <a:rPr lang="en-US" altLang="en-US" sz="2200" dirty="0"/>
              <a:t>Occur outside the level of conscious awareness of the perpetrator and are subtle snubs often unconsciously disguised as a compliment or positive statement directed toward the target person or group (Sue, 2010).  A microinsult is telling a woman IT specialist,  </a:t>
            </a:r>
            <a:r>
              <a:rPr lang="en-US" altLang="en-US" sz="2200" i="1" dirty="0"/>
              <a:t>“You write code well for a woman.” </a:t>
            </a:r>
          </a:p>
          <a:p>
            <a:pPr marL="0">
              <a:spcBef>
                <a:spcPct val="0"/>
              </a:spcBef>
              <a:spcAft>
                <a:spcPts val="600"/>
              </a:spcAft>
            </a:pPr>
            <a:endParaRPr lang="en-US" altLang="en-US" sz="2200" dirty="0"/>
          </a:p>
        </p:txBody>
      </p:sp>
    </p:spTree>
    <p:extLst>
      <p:ext uri="{BB962C8B-B14F-4D97-AF65-F5344CB8AC3E}">
        <p14:creationId xmlns:p14="http://schemas.microsoft.com/office/powerpoint/2010/main" val="75625587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5" name="Title 1"/>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altLang="en-US" sz="5400" b="1" kern="1200" dirty="0">
                <a:solidFill>
                  <a:schemeClr val="tx1"/>
                </a:solidFill>
                <a:latin typeface="+mj-lt"/>
                <a:ea typeface="+mj-ea"/>
                <a:cs typeface="+mj-cs"/>
              </a:rPr>
              <a:t>Microinvalidations </a:t>
            </a:r>
          </a:p>
        </p:txBody>
      </p:sp>
      <p:sp>
        <p:nvSpPr>
          <p:cNvPr id="266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6" name="Text Placeholder 2"/>
          <p:cNvSpPr>
            <a:spLocks noGrp="1"/>
          </p:cNvSpPr>
          <p:nvPr>
            <p:ph type="body" idx="1"/>
          </p:nvPr>
        </p:nvSpPr>
        <p:spPr>
          <a:xfrm>
            <a:off x="838200" y="1929384"/>
            <a:ext cx="10515600" cy="4251960"/>
          </a:xfrm>
        </p:spPr>
        <p:txBody>
          <a:bodyPr vert="horz" lIns="91440" tIns="45720" rIns="91440" bIns="45720" rtlCol="0">
            <a:normAutofit/>
          </a:bodyPr>
          <a:lstStyle/>
          <a:p>
            <a:pPr marL="0">
              <a:spcBef>
                <a:spcPct val="0"/>
              </a:spcBef>
              <a:spcAft>
                <a:spcPts val="600"/>
              </a:spcAft>
            </a:pPr>
            <a:r>
              <a:rPr lang="en-US" altLang="en-US" sz="2200" dirty="0"/>
              <a:t>Perhaps the most insidious, damaging, and harmful because they attack or deny the experiential realities of socially devalued groups (Sue, 2019, p. 10). </a:t>
            </a:r>
            <a:r>
              <a:rPr lang="en-US" altLang="en-US" sz="2200" b="1" dirty="0"/>
              <a:t>Colorblindness </a:t>
            </a:r>
            <a:r>
              <a:rPr lang="en-US" altLang="en-US" sz="2200" dirty="0"/>
              <a:t>is an example of a microinvalidation. </a:t>
            </a:r>
          </a:p>
          <a:p>
            <a:pPr marL="0">
              <a:spcBef>
                <a:spcPct val="0"/>
              </a:spcBef>
              <a:spcAft>
                <a:spcPts val="600"/>
              </a:spcAft>
            </a:pPr>
            <a:endParaRPr lang="en-US" altLang="en-US" sz="2200" dirty="0"/>
          </a:p>
          <a:p>
            <a:pPr marL="0">
              <a:spcBef>
                <a:spcPct val="0"/>
              </a:spcBef>
              <a:spcAft>
                <a:spcPts val="600"/>
              </a:spcAft>
            </a:pPr>
            <a:r>
              <a:rPr lang="en-US" sz="2200" b="1" dirty="0"/>
              <a:t>Gender-blindness</a:t>
            </a:r>
            <a:r>
              <a:rPr lang="en-US" sz="2200" dirty="0"/>
              <a:t> refers to a failure to identify or acknowledge difference on the basis of gender where it is significant, esp. in medical practice and research (Monash University, 2016).</a:t>
            </a:r>
            <a:r>
              <a:rPr lang="en-US" sz="2200" dirty="0">
                <a:effectLst/>
              </a:rPr>
              <a:t> </a:t>
            </a:r>
          </a:p>
          <a:p>
            <a:pPr marL="0">
              <a:spcBef>
                <a:spcPct val="0"/>
              </a:spcBef>
              <a:spcAft>
                <a:spcPts val="600"/>
              </a:spcAft>
            </a:pPr>
            <a:endParaRPr lang="en-US" sz="2200" dirty="0"/>
          </a:p>
          <a:p>
            <a:pPr marL="0">
              <a:spcBef>
                <a:spcPct val="0"/>
              </a:spcBef>
              <a:spcAft>
                <a:spcPts val="600"/>
              </a:spcAft>
            </a:pPr>
            <a:endParaRPr lang="en-US" sz="2200" dirty="0"/>
          </a:p>
          <a:p>
            <a:pPr marL="0">
              <a:spcBef>
                <a:spcPct val="0"/>
              </a:spcBef>
              <a:spcAft>
                <a:spcPts val="600"/>
              </a:spcAft>
            </a:pPr>
            <a:endParaRPr lang="en-US" altLang="en-US" sz="2200" dirty="0"/>
          </a:p>
          <a:p>
            <a:pPr marL="0">
              <a:spcBef>
                <a:spcPct val="0"/>
              </a:spcBef>
              <a:spcAft>
                <a:spcPts val="600"/>
              </a:spcAft>
            </a:pPr>
            <a:endParaRPr lang="en-US" altLang="en-US" sz="2200" dirty="0"/>
          </a:p>
          <a:p>
            <a:pPr marL="0">
              <a:spcBef>
                <a:spcPct val="0"/>
              </a:spcBef>
              <a:spcAft>
                <a:spcPts val="600"/>
              </a:spcAft>
            </a:pPr>
            <a:endParaRPr lang="en-US" altLang="en-US" sz="2200" dirty="0"/>
          </a:p>
          <a:p>
            <a:pPr marL="0">
              <a:spcBef>
                <a:spcPct val="0"/>
              </a:spcBef>
              <a:spcAft>
                <a:spcPts val="600"/>
              </a:spcAft>
            </a:pPr>
            <a:endParaRPr lang="en-US" altLang="en-US" sz="2200" dirty="0"/>
          </a:p>
        </p:txBody>
      </p:sp>
    </p:spTree>
    <p:extLst>
      <p:ext uri="{BB962C8B-B14F-4D97-AF65-F5344CB8AC3E}">
        <p14:creationId xmlns:p14="http://schemas.microsoft.com/office/powerpoint/2010/main" val="158423456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640080" y="640080"/>
            <a:ext cx="6894575" cy="3566160"/>
          </a:xfrm>
        </p:spPr>
        <p:txBody>
          <a:bodyPr>
            <a:normAutofit/>
          </a:bodyPr>
          <a:lstStyle/>
          <a:p>
            <a:pPr algn="l"/>
            <a:r>
              <a:rPr lang="en-US" altLang="en-US" sz="3200" b="1" dirty="0">
                <a:latin typeface="+mn-lt"/>
                <a:ea typeface="ＭＳ Ｐゴシック" charset="-128"/>
                <a:cs typeface="Lucida Sans" charset="0"/>
              </a:rPr>
              <a:t>Microinsults</a:t>
            </a:r>
            <a:r>
              <a:rPr lang="en-US" altLang="en-US" sz="3200" dirty="0">
                <a:latin typeface="+mn-lt"/>
                <a:ea typeface="ＭＳ Ｐゴシック" charset="-128"/>
                <a:cs typeface="Lucida Sans" charset="0"/>
              </a:rPr>
              <a:t> and </a:t>
            </a:r>
            <a:r>
              <a:rPr lang="en-US" altLang="en-US" sz="3200" b="1" dirty="0">
                <a:latin typeface="+mn-lt"/>
                <a:ea typeface="ＭＳ Ｐゴシック" charset="-128"/>
                <a:cs typeface="Lucida Sans" charset="0"/>
              </a:rPr>
              <a:t>Microinvalidations</a:t>
            </a:r>
            <a:br>
              <a:rPr lang="en-US" altLang="en-US" sz="2600" b="1" dirty="0">
                <a:ea typeface="ＭＳ Ｐゴシック" charset="-128"/>
                <a:cs typeface="Lucida Sans" charset="0"/>
              </a:rPr>
            </a:br>
            <a:br>
              <a:rPr lang="en-US" altLang="en-US" sz="2600" b="1" dirty="0">
                <a:ea typeface="ＭＳ Ｐゴシック" charset="-128"/>
                <a:cs typeface="Lucida Sans" charset="0"/>
              </a:rPr>
            </a:br>
            <a:r>
              <a:rPr lang="en-US" altLang="en-US" sz="2600" u="sng" dirty="0">
                <a:latin typeface="+mn-lt"/>
                <a:ea typeface="ＭＳ Ｐゴシック" charset="-128"/>
                <a:cs typeface="Lucida Sans" charset="0"/>
              </a:rPr>
              <a:t>Interfere</a:t>
            </a:r>
            <a:r>
              <a:rPr lang="en-US" altLang="en-US" sz="2600" dirty="0">
                <a:latin typeface="+mn-lt"/>
                <a:ea typeface="ＭＳ Ｐゴシック" charset="-128"/>
                <a:cs typeface="Lucida Sans" charset="0"/>
              </a:rPr>
              <a:t> with open, honest dialogues about race, gender, etc.</a:t>
            </a:r>
            <a:br>
              <a:rPr lang="en-US" altLang="en-US" sz="2600" dirty="0">
                <a:latin typeface="+mn-lt"/>
                <a:ea typeface="ＭＳ Ｐゴシック" charset="-128"/>
                <a:cs typeface="Lucida Sans" charset="0"/>
              </a:rPr>
            </a:br>
            <a:r>
              <a:rPr lang="en-US" altLang="en-US" sz="2600" dirty="0">
                <a:latin typeface="+mn-lt"/>
                <a:ea typeface="ＭＳ Ｐゴシック" charset="-128"/>
                <a:cs typeface="Lucida Sans" charset="0"/>
              </a:rPr>
              <a:t> </a:t>
            </a:r>
            <a:br>
              <a:rPr lang="en-US" altLang="en-US" sz="2600" dirty="0">
                <a:latin typeface="+mn-lt"/>
                <a:ea typeface="ＭＳ Ｐゴシック" charset="-128"/>
                <a:cs typeface="Lucida Sans" charset="0"/>
              </a:rPr>
            </a:br>
            <a:r>
              <a:rPr lang="en-US" altLang="en-US" sz="2600" dirty="0">
                <a:latin typeface="+mn-lt"/>
                <a:ea typeface="ＭＳ Ｐゴシック" charset="-128"/>
                <a:cs typeface="Lucida Sans" charset="0"/>
              </a:rPr>
              <a:t>Limit or </a:t>
            </a:r>
            <a:r>
              <a:rPr lang="en-US" altLang="en-US" sz="2600" u="sng" dirty="0">
                <a:latin typeface="+mn-lt"/>
                <a:ea typeface="ＭＳ Ｐゴシック" charset="-128"/>
                <a:cs typeface="Lucida Sans" charset="0"/>
              </a:rPr>
              <a:t>minimize</a:t>
            </a:r>
            <a:r>
              <a:rPr lang="en-US" altLang="en-US" sz="2600" dirty="0">
                <a:latin typeface="+mn-lt"/>
                <a:ea typeface="ＭＳ Ｐゴシック" charset="-128"/>
                <a:cs typeface="Lucida Sans" charset="0"/>
              </a:rPr>
              <a:t> the importance of a person’s own cultural experiences.</a:t>
            </a:r>
            <a:br>
              <a:rPr lang="en-US" altLang="en-US" sz="2600" dirty="0">
                <a:latin typeface="+mn-lt"/>
                <a:ea typeface="ＭＳ Ｐゴシック" charset="-128"/>
                <a:cs typeface="Lucida Sans" charset="0"/>
              </a:rPr>
            </a:br>
            <a:endParaRPr lang="en-US" sz="2600" dirty="0">
              <a:latin typeface="+mn-lt"/>
            </a:endParaRPr>
          </a:p>
        </p:txBody>
      </p:sp>
      <p:sp>
        <p:nvSpPr>
          <p:cNvPr id="1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rawings on colourful paper">
            <a:extLst>
              <a:ext uri="{FF2B5EF4-FFF2-40B4-BE49-F238E27FC236}">
                <a16:creationId xmlns:a16="http://schemas.microsoft.com/office/drawing/2014/main" id="{84A92529-5BBC-F9CB-2029-2476D1365CCC}"/>
              </a:ext>
            </a:extLst>
          </p:cNvPr>
          <p:cNvPicPr>
            <a:picLocks noChangeAspect="1"/>
          </p:cNvPicPr>
          <p:nvPr/>
        </p:nvPicPr>
        <p:blipFill rotWithShape="1">
          <a:blip r:embed="rId2"/>
          <a:srcRect l="20151" r="40408"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28264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itle 4"/>
          <p:cNvSpPr txBox="1">
            <a:spLocks noGrp="1"/>
          </p:cNvSpPr>
          <p:nvPr>
            <p:ph type="title"/>
          </p:nvPr>
        </p:nvSpPr>
        <p:spPr>
          <a:xfrm>
            <a:off x="4654296" y="329184"/>
            <a:ext cx="6894576" cy="1783080"/>
          </a:xfrm>
          <a:prstGeom prst="rect">
            <a:avLst/>
          </a:prstGeom>
        </p:spPr>
        <p:txBody>
          <a:bodyPr vert="horz" lIns="91440" tIns="45720" rIns="91440" bIns="45720" rtlCol="0" anchor="b">
            <a:normAutofit fontScale="90000"/>
          </a:bodyPr>
          <a:lstStyle/>
          <a:p>
            <a:pPr>
              <a:spcBef>
                <a:spcPct val="0"/>
              </a:spcBef>
            </a:pPr>
            <a:r>
              <a:rPr lang="en-US" sz="5400" b="1" dirty="0"/>
              <a:t>Dynamics and Dilemmas of Microaggressions</a:t>
            </a:r>
          </a:p>
        </p:txBody>
      </p:sp>
      <p:pic>
        <p:nvPicPr>
          <p:cNvPr id="158" name="Picture 157" descr="Red toy person in front of two lines of white figures">
            <a:extLst>
              <a:ext uri="{FF2B5EF4-FFF2-40B4-BE49-F238E27FC236}">
                <a16:creationId xmlns:a16="http://schemas.microsoft.com/office/drawing/2014/main" id="{83FE5865-96E9-EFBF-DD94-B7E7E25E5D31}"/>
              </a:ext>
            </a:extLst>
          </p:cNvPr>
          <p:cNvPicPr>
            <a:picLocks noChangeAspect="1"/>
          </p:cNvPicPr>
          <p:nvPr/>
        </p:nvPicPr>
        <p:blipFill rotWithShape="1">
          <a:blip r:embed="rId2"/>
          <a:srcRect l="32501" r="286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6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Explores reality of under represented groups in society.…"/>
          <p:cNvSpPr txBox="1"/>
          <p:nvPr/>
        </p:nvSpPr>
        <p:spPr>
          <a:xfrm>
            <a:off x="4654296" y="2706624"/>
            <a:ext cx="6894576" cy="34838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defRPr sz="3733"/>
            </a:pPr>
            <a:r>
              <a:rPr lang="en-US" sz="2200" dirty="0">
                <a:sym typeface="Arial"/>
              </a:rPr>
              <a:t>•</a:t>
            </a:r>
            <a:r>
              <a:rPr lang="en-US" sz="2200" b="1" dirty="0"/>
              <a:t>Explore reality of underrepresented groups in society</a:t>
            </a:r>
          </a:p>
          <a:p>
            <a:pPr indent="-228600" defTabSz="914400">
              <a:lnSpc>
                <a:spcPct val="90000"/>
              </a:lnSpc>
              <a:spcAft>
                <a:spcPts val="600"/>
              </a:spcAft>
              <a:buFont typeface="Arial" panose="020B0604020202020204" pitchFamily="34" charset="0"/>
              <a:buChar char="•"/>
              <a:defRPr sz="3733"/>
            </a:pPr>
            <a:r>
              <a:rPr lang="en-US" sz="2200" b="1" dirty="0">
                <a:sym typeface="Arial"/>
              </a:rPr>
              <a:t>•</a:t>
            </a:r>
            <a:r>
              <a:rPr lang="en-US" sz="2200" b="1" dirty="0"/>
              <a:t>Deal with explicit and implicit bias</a:t>
            </a:r>
          </a:p>
          <a:p>
            <a:pPr indent="-228600" defTabSz="914400">
              <a:lnSpc>
                <a:spcPct val="90000"/>
              </a:lnSpc>
              <a:spcAft>
                <a:spcPts val="600"/>
              </a:spcAft>
              <a:buFont typeface="Arial" panose="020B0604020202020204" pitchFamily="34" charset="0"/>
              <a:buChar char="•"/>
              <a:defRPr sz="3733"/>
            </a:pPr>
            <a:r>
              <a:rPr lang="en-US" sz="2200" b="1" dirty="0">
                <a:sym typeface="Arial"/>
              </a:rPr>
              <a:t>•</a:t>
            </a:r>
            <a:r>
              <a:rPr lang="en-US" sz="2200" b="1" dirty="0"/>
              <a:t>Frame microaggressive dynamics as interaction</a:t>
            </a:r>
          </a:p>
          <a:p>
            <a:pPr indent="-228600" defTabSz="914400">
              <a:lnSpc>
                <a:spcPct val="90000"/>
              </a:lnSpc>
              <a:spcAft>
                <a:spcPts val="600"/>
              </a:spcAft>
              <a:buFont typeface="Arial" panose="020B0604020202020204" pitchFamily="34" charset="0"/>
              <a:buChar char="•"/>
              <a:defRPr sz="3733"/>
            </a:pPr>
            <a:r>
              <a:rPr lang="en-US" sz="2200" b="1" dirty="0">
                <a:sym typeface="Arial"/>
              </a:rPr>
              <a:t>•</a:t>
            </a:r>
            <a:r>
              <a:rPr lang="en-US" sz="2200" b="1" dirty="0"/>
              <a:t>Pushes powerful emotional buttons in actors</a:t>
            </a:r>
          </a:p>
          <a:p>
            <a:pPr indent="-228600" defTabSz="914400">
              <a:lnSpc>
                <a:spcPct val="90000"/>
              </a:lnSpc>
              <a:spcAft>
                <a:spcPts val="600"/>
              </a:spcAft>
              <a:buFont typeface="Arial" panose="020B0604020202020204" pitchFamily="34" charset="0"/>
              <a:buChar char="•"/>
              <a:defRPr sz="3733"/>
            </a:pPr>
            <a:r>
              <a:rPr lang="en-US" sz="2200" b="1" dirty="0">
                <a:sym typeface="Arial"/>
              </a:rPr>
              <a:t>•</a:t>
            </a:r>
            <a:r>
              <a:rPr lang="en-US" sz="2200" b="1" dirty="0"/>
              <a:t>Difficult to separate from sociopolitical dimensions</a:t>
            </a:r>
            <a:endParaRPr lang="en-US" sz="2200" b="1" dirty="0">
              <a:sym typeface="Times Roman"/>
            </a:endParaRPr>
          </a:p>
          <a:p>
            <a:pPr indent="-228600" defTabSz="914400">
              <a:lnSpc>
                <a:spcPct val="90000"/>
              </a:lnSpc>
              <a:spcAft>
                <a:spcPts val="600"/>
              </a:spcAft>
              <a:buFont typeface="Arial" panose="020B0604020202020204" pitchFamily="34" charset="0"/>
              <a:buChar char="•"/>
              <a:defRPr sz="3733"/>
            </a:pPr>
            <a:endParaRPr lang="en-US" sz="2200" dirty="0">
              <a:sym typeface="Times Roman"/>
            </a:endParaRPr>
          </a:p>
          <a:p>
            <a:pPr indent="-228600" defTabSz="914400">
              <a:lnSpc>
                <a:spcPct val="90000"/>
              </a:lnSpc>
              <a:spcAft>
                <a:spcPts val="600"/>
              </a:spcAft>
              <a:buFont typeface="Arial" panose="020B0604020202020204" pitchFamily="34" charset="0"/>
              <a:buChar char="•"/>
              <a:defRPr sz="3733"/>
            </a:pPr>
            <a:r>
              <a:rPr lang="en-US" sz="2200" dirty="0">
                <a:sym typeface="Times Roman"/>
              </a:rPr>
              <a:t>Adapted from Sue, Sue, Neville &amp; Smith (2022)</a:t>
            </a:r>
          </a:p>
          <a:p>
            <a:pPr indent="-228600" defTabSz="914400">
              <a:lnSpc>
                <a:spcPct val="90000"/>
              </a:lnSpc>
              <a:spcAft>
                <a:spcPts val="600"/>
              </a:spcAft>
              <a:buFont typeface="Arial" panose="020B0604020202020204" pitchFamily="34" charset="0"/>
              <a:buChar char="•"/>
              <a:defRPr sz="3733"/>
            </a:pPr>
            <a:endParaRPr lang="en-US" sz="2200" dirty="0">
              <a:sym typeface="Times Roman"/>
            </a:endParaRPr>
          </a:p>
          <a:p>
            <a:pPr indent="-228600" defTabSz="914400">
              <a:lnSpc>
                <a:spcPct val="90000"/>
              </a:lnSpc>
              <a:spcAft>
                <a:spcPts val="600"/>
              </a:spcAft>
              <a:buFont typeface="Arial" panose="020B0604020202020204" pitchFamily="34" charset="0"/>
              <a:buChar char="•"/>
              <a:defRPr sz="3733"/>
            </a:pPr>
            <a:endParaRPr lang="en-US" sz="2200" dirty="0">
              <a:sym typeface="Times Roman"/>
            </a:endParaRPr>
          </a:p>
          <a:p>
            <a:pPr indent="-228600" defTabSz="914400">
              <a:lnSpc>
                <a:spcPct val="90000"/>
              </a:lnSpc>
              <a:spcAft>
                <a:spcPts val="600"/>
              </a:spcAft>
              <a:buFont typeface="Arial" panose="020B0604020202020204" pitchFamily="34" charset="0"/>
              <a:buChar char="•"/>
              <a:defRPr sz="3733"/>
            </a:pPr>
            <a:endParaRPr lang="en-US" sz="2200" dirty="0">
              <a:sym typeface="Times Roman"/>
            </a:endParaRPr>
          </a:p>
          <a:p>
            <a:pPr indent="-228600" defTabSz="914400">
              <a:lnSpc>
                <a:spcPct val="90000"/>
              </a:lnSpc>
              <a:spcAft>
                <a:spcPts val="600"/>
              </a:spcAft>
              <a:buFont typeface="Arial" panose="020B0604020202020204" pitchFamily="34" charset="0"/>
              <a:buChar char="•"/>
              <a:defRPr sz="3733"/>
            </a:pPr>
            <a:endParaRPr lang="en-US" sz="2200" dirty="0">
              <a:sym typeface="Times Roman"/>
            </a:endParaRPr>
          </a:p>
        </p:txBody>
      </p:sp>
      <p:sp>
        <p:nvSpPr>
          <p:cNvPr id="154" name="Slide Number Placeholder 3"/>
          <p:cNvSpPr txBox="1">
            <a:spLocks noGrp="1"/>
          </p:cNvSpPr>
          <p:nvPr>
            <p:ph type="sldNum" sz="quarter" idx="4294967295"/>
          </p:nvPr>
        </p:nvSpPr>
        <p:spPr>
          <a:xfrm>
            <a:off x="8610600" y="6356350"/>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888888"/>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r" defTabSz="914400" hangingPunct="1">
              <a:spcAft>
                <a:spcPts val="600"/>
              </a:spcAft>
              <a:defRPr/>
            </a:pPr>
            <a:fld id="{86CB4B4D-7CA3-9044-876B-883B54F8677D}" type="slidenum">
              <a:rPr lang="en-US" sz="1200" b="0" smtClean="0">
                <a:solidFill>
                  <a:prstClr val="black">
                    <a:tint val="75000"/>
                  </a:prstClr>
                </a:solidFill>
                <a:latin typeface="Calibri" panose="020F0502020204030204"/>
                <a:ea typeface="+mn-ea"/>
                <a:cs typeface="+mn-cs"/>
              </a:rPr>
              <a:pPr algn="r" defTabSz="914400" hangingPunct="1">
                <a:spcAft>
                  <a:spcPts val="600"/>
                </a:spcAft>
                <a:defRPr/>
              </a:pPr>
              <a:t>8</a:t>
            </a:fld>
            <a:endParaRPr lang="en-US" sz="1200" b="0" dirty="0">
              <a:solidFill>
                <a:prstClr val="black">
                  <a:tint val="75000"/>
                </a:prstClr>
              </a:solidFill>
              <a:latin typeface="Calibri" panose="020F0502020204030204"/>
              <a:ea typeface="+mn-ea"/>
              <a:cs typeface="+mn-cs"/>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6517F8-C020-4E2F-A553-9D9B1AB31839}"/>
              </a:ext>
            </a:extLst>
          </p:cNvPr>
          <p:cNvSpPr>
            <a:spLocks noGrp="1"/>
          </p:cNvSpPr>
          <p:nvPr>
            <p:ph type="title"/>
          </p:nvPr>
        </p:nvSpPr>
        <p:spPr/>
        <p:txBody>
          <a:bodyPr>
            <a:normAutofit/>
          </a:bodyPr>
          <a:lstStyle/>
          <a:p>
            <a:r>
              <a:rPr lang="en-US" sz="3200" b="1" dirty="0">
                <a:solidFill>
                  <a:schemeClr val="bg1"/>
                </a:solidFill>
                <a:latin typeface="+mn-lt"/>
              </a:rPr>
              <a:t>Microaggressions in Classrooms</a:t>
            </a:r>
          </a:p>
        </p:txBody>
      </p:sp>
      <p:sp>
        <p:nvSpPr>
          <p:cNvPr id="11" name="Content Placeholder 10">
            <a:extLst>
              <a:ext uri="{FF2B5EF4-FFF2-40B4-BE49-F238E27FC236}">
                <a16:creationId xmlns:a16="http://schemas.microsoft.com/office/drawing/2014/main" id="{8AF65DB1-A0F9-4F97-BFF0-C31F0E037AF1}"/>
              </a:ext>
            </a:extLst>
          </p:cNvPr>
          <p:cNvSpPr>
            <a:spLocks noGrp="1"/>
          </p:cNvSpPr>
          <p:nvPr>
            <p:ph sz="half" idx="1"/>
          </p:nvPr>
        </p:nvSpPr>
        <p:spPr>
          <a:xfrm>
            <a:off x="609600" y="1262685"/>
            <a:ext cx="5384800" cy="4863479"/>
          </a:xfrm>
        </p:spPr>
        <p:txBody>
          <a:bodyPr>
            <a:normAutofit/>
          </a:bodyPr>
          <a:lstStyle/>
          <a:p>
            <a:pPr marL="0" indent="0">
              <a:buNone/>
            </a:pPr>
            <a:r>
              <a:rPr lang="en-US" b="1" dirty="0"/>
              <a:t>Use relational tools to remove microaggressions in a classroom, in person and online.</a:t>
            </a:r>
          </a:p>
          <a:p>
            <a:pPr marL="0" indent="0">
              <a:buNone/>
            </a:pPr>
            <a:endParaRPr lang="en-US" i="1" dirty="0"/>
          </a:p>
        </p:txBody>
      </p:sp>
      <p:graphicFrame>
        <p:nvGraphicFramePr>
          <p:cNvPr id="14" name="Content Placeholder 11">
            <a:extLst>
              <a:ext uri="{FF2B5EF4-FFF2-40B4-BE49-F238E27FC236}">
                <a16:creationId xmlns:a16="http://schemas.microsoft.com/office/drawing/2014/main" id="{5C1E982F-C994-AB19-A40E-02141DE47404}"/>
              </a:ext>
            </a:extLst>
          </p:cNvPr>
          <p:cNvGraphicFramePr>
            <a:graphicFrameLocks noGrp="1"/>
          </p:cNvGraphicFramePr>
          <p:nvPr>
            <p:ph sz="half" idx="2"/>
          </p:nvPr>
        </p:nvGraphicFramePr>
        <p:xfrm>
          <a:off x="6197600" y="1262063"/>
          <a:ext cx="5384800"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945E358-8D72-4B39-97BF-B7449192DEF2}"/>
              </a:ext>
            </a:extLst>
          </p:cNvPr>
          <p:cNvSpPr>
            <a:spLocks noGrp="1"/>
          </p:cNvSpPr>
          <p:nvPr>
            <p:ph type="sldNum" sz="quarter" idx="12"/>
          </p:nvPr>
        </p:nvSpPr>
        <p:spPr/>
        <p:txBody>
          <a:bodyPr/>
          <a:lstStyle/>
          <a:p>
            <a:fld id="{D07D4089-40B5-457D-927F-16367A53BB79}" type="slidenum">
              <a:rPr lang="en-US" smtClean="0"/>
              <a:pPr/>
              <a:t>9</a:t>
            </a:fld>
            <a:endParaRPr lang="en-US" dirty="0"/>
          </a:p>
        </p:txBody>
      </p:sp>
      <p:pic>
        <p:nvPicPr>
          <p:cNvPr id="3" name="Picture 2" descr="A picture containing text&#10;&#10;Description automatically generated">
            <a:extLst>
              <a:ext uri="{FF2B5EF4-FFF2-40B4-BE49-F238E27FC236}">
                <a16:creationId xmlns:a16="http://schemas.microsoft.com/office/drawing/2014/main" id="{39791174-4828-CEC8-43CA-71E87CFEA26D}"/>
              </a:ext>
            </a:extLst>
          </p:cNvPr>
          <p:cNvPicPr>
            <a:picLocks noChangeAspect="1"/>
          </p:cNvPicPr>
          <p:nvPr/>
        </p:nvPicPr>
        <p:blipFill>
          <a:blip r:embed="rId8"/>
          <a:stretch>
            <a:fillRect/>
          </a:stretch>
        </p:blipFill>
        <p:spPr>
          <a:xfrm>
            <a:off x="1199926" y="3088782"/>
            <a:ext cx="3766649" cy="2506533"/>
          </a:xfrm>
          <a:prstGeom prst="rect">
            <a:avLst/>
          </a:prstGeom>
        </p:spPr>
      </p:pic>
    </p:spTree>
    <p:extLst>
      <p:ext uri="{BB962C8B-B14F-4D97-AF65-F5344CB8AC3E}">
        <p14:creationId xmlns:p14="http://schemas.microsoft.com/office/powerpoint/2010/main" val="15914784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560</TotalTime>
  <Words>1983</Words>
  <Application>Microsoft Macintosh PowerPoint</Application>
  <PresentationFormat>Widescreen</PresentationFormat>
  <Paragraphs>184</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Aptos</vt:lpstr>
      <vt:lpstr>Arial</vt:lpstr>
      <vt:lpstr>Calibri</vt:lpstr>
      <vt:lpstr>Calibri Light</vt:lpstr>
      <vt:lpstr>Times New Roman</vt:lpstr>
      <vt:lpstr>Times Roman</vt:lpstr>
      <vt:lpstr>Office 2013 - 2022 Theme</vt:lpstr>
      <vt:lpstr>  Supporting Students by  Reducing Campus Microaggressions and Macroaggressions  </vt:lpstr>
      <vt:lpstr>Objectives</vt:lpstr>
      <vt:lpstr>Microaggressions: A Review</vt:lpstr>
      <vt:lpstr>Microassaults </vt:lpstr>
      <vt:lpstr>Microinsults </vt:lpstr>
      <vt:lpstr>Microinvalidations </vt:lpstr>
      <vt:lpstr>Microinsults and Microinvalidations  Interfere with open, honest dialogues about race, gender, etc.   Limit or minimize the importance of a person’s own cultural experiences. </vt:lpstr>
      <vt:lpstr>Dynamics and Dilemmas of Microaggressions</vt:lpstr>
      <vt:lpstr>Microaggressions in Classrooms</vt:lpstr>
      <vt:lpstr>Macroaggressions: A Review</vt:lpstr>
      <vt:lpstr>Examples of Macroaggressions</vt:lpstr>
      <vt:lpstr>PowerPoint Presentation</vt:lpstr>
      <vt:lpstr>PowerPoint Presentation</vt:lpstr>
      <vt:lpstr>Strategic Goals of Microinterventions</vt:lpstr>
      <vt:lpstr>Four strategic goals of microinterventions are:  </vt:lpstr>
      <vt:lpstr>Microintervention strategies</vt:lpstr>
      <vt:lpstr>Microintervention strategies</vt:lpstr>
      <vt:lpstr>Microaffirmation</vt:lpstr>
      <vt:lpstr>In Summary:</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dc:title>
  <dc:creator>Doris Carroll</dc:creator>
  <cp:lastModifiedBy>Doris Carroll</cp:lastModifiedBy>
  <cp:revision>13</cp:revision>
  <dcterms:created xsi:type="dcterms:W3CDTF">2024-04-16T15:01:10Z</dcterms:created>
  <dcterms:modified xsi:type="dcterms:W3CDTF">2024-04-17T15:44:15Z</dcterms:modified>
</cp:coreProperties>
</file>