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398" r:id="rId3"/>
    <p:sldId id="462" r:id="rId4"/>
    <p:sldId id="484" r:id="rId5"/>
    <p:sldId id="466" r:id="rId6"/>
    <p:sldId id="464" r:id="rId7"/>
    <p:sldId id="465" r:id="rId8"/>
    <p:sldId id="436" r:id="rId9"/>
    <p:sldId id="463" r:id="rId10"/>
    <p:sldId id="432" r:id="rId11"/>
    <p:sldId id="467" r:id="rId12"/>
    <p:sldId id="485" r:id="rId13"/>
    <p:sldId id="486" r:id="rId14"/>
    <p:sldId id="468" r:id="rId15"/>
    <p:sldId id="474" r:id="rId16"/>
    <p:sldId id="475" r:id="rId17"/>
    <p:sldId id="476" r:id="rId18"/>
    <p:sldId id="477" r:id="rId19"/>
    <p:sldId id="469" r:id="rId20"/>
    <p:sldId id="470" r:id="rId21"/>
    <p:sldId id="489" r:id="rId22"/>
    <p:sldId id="471" r:id="rId23"/>
    <p:sldId id="472" r:id="rId24"/>
    <p:sldId id="478" r:id="rId25"/>
    <p:sldId id="479" r:id="rId26"/>
    <p:sldId id="480" r:id="rId27"/>
    <p:sldId id="473" r:id="rId28"/>
    <p:sldId id="481" r:id="rId29"/>
    <p:sldId id="483" r:id="rId30"/>
    <p:sldId id="482" r:id="rId31"/>
    <p:sldId id="487" r:id="rId32"/>
    <p:sldId id="488" r:id="rId33"/>
    <p:sldId id="403" r:id="rId3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863" autoAdjust="0"/>
    <p:restoredTop sz="93061" autoAdjust="0"/>
  </p:normalViewPr>
  <p:slideViewPr>
    <p:cSldViewPr snapToGrid="0">
      <p:cViewPr varScale="1">
        <p:scale>
          <a:sx n="103" d="100"/>
          <a:sy n="103" d="100"/>
        </p:scale>
        <p:origin x="114" y="120"/>
      </p:cViewPr>
      <p:guideLst/>
    </p:cSldViewPr>
  </p:slideViewPr>
  <p:outlineViewPr>
    <p:cViewPr>
      <p:scale>
        <a:sx n="33" d="100"/>
        <a:sy n="33" d="100"/>
      </p:scale>
      <p:origin x="0" y="-44736"/>
    </p:cViewPr>
  </p:outlineViewPr>
  <p:notesTextViewPr>
    <p:cViewPr>
      <p:scale>
        <a:sx n="3" d="2"/>
        <a:sy n="3" d="2"/>
      </p:scale>
      <p:origin x="0" y="0"/>
    </p:cViewPr>
  </p:notesTextViewPr>
  <p:sorterViewPr>
    <p:cViewPr varScale="1">
      <p:scale>
        <a:sx n="1" d="1"/>
        <a:sy n="1" d="1"/>
      </p:scale>
      <p:origin x="0" y="-5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C610658F-C75B-49FA-BA2F-286C734A2EC5}" type="datetimeFigureOut">
              <a:rPr lang="en-US" smtClean="0"/>
              <a:t>9/1/2021</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5AA810EA-C4A3-4A40-A69A-F913B5B1BC1E}" type="slidenum">
              <a:rPr lang="en-US" smtClean="0"/>
              <a:t>‹#›</a:t>
            </a:fld>
            <a:endParaRPr lang="en-US"/>
          </a:p>
        </p:txBody>
      </p:sp>
    </p:spTree>
    <p:extLst>
      <p:ext uri="{BB962C8B-B14F-4D97-AF65-F5344CB8AC3E}">
        <p14:creationId xmlns:p14="http://schemas.microsoft.com/office/powerpoint/2010/main" val="3692824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3882476F-BB62-4AFF-BC15-168155E1302D}" type="datetimeFigureOut">
              <a:rPr lang="en-US" smtClean="0"/>
              <a:t>9/1/2021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5AE6F08F-1F17-46D5-9997-6E3A5FEFE4AA}" type="slidenum">
              <a:rPr lang="en-US" smtClean="0"/>
              <a:t>‹#›</a:t>
            </a:fld>
            <a:endParaRPr lang="en-US"/>
          </a:p>
        </p:txBody>
      </p:sp>
    </p:spTree>
    <p:extLst>
      <p:ext uri="{BB962C8B-B14F-4D97-AF65-F5344CB8AC3E}">
        <p14:creationId xmlns:p14="http://schemas.microsoft.com/office/powerpoint/2010/main" val="282340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AF65D-9C3C-4E41-BE75-97C7C1DA3A1F}" type="slidenum">
              <a:rPr lang="en-US" smtClean="0"/>
              <a:t>33</a:t>
            </a:fld>
            <a:endParaRPr lang="en-US"/>
          </a:p>
        </p:txBody>
      </p:sp>
    </p:spTree>
    <p:extLst>
      <p:ext uri="{BB962C8B-B14F-4D97-AF65-F5344CB8AC3E}">
        <p14:creationId xmlns:p14="http://schemas.microsoft.com/office/powerpoint/2010/main" val="291331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new template.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F1F97-4628-44EB-A564-2A44896079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260200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F1F97-4628-44EB-A564-2A44896079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50316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F1F97-4628-44EB-A564-2A44896079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2445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F1F97-4628-44EB-A564-2A44896079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0249F-8257-471E-BC4B-83A474596A70}" type="slidenum">
              <a:rPr lang="en-US" smtClean="0"/>
              <a:t>‹#›</a:t>
            </a:fld>
            <a:endParaRPr lang="en-US"/>
          </a:p>
        </p:txBody>
      </p:sp>
      <p:pic>
        <p:nvPicPr>
          <p:cNvPr id="7" name="Picture 6" descr="new template.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457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F1F97-4628-44EB-A564-2A4489607985}"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415466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F1F97-4628-44EB-A564-2A4489607985}"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61560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F1F97-4628-44EB-A564-2A4489607985}"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150126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F1F97-4628-44EB-A564-2A4489607985}"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328581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F1F97-4628-44EB-A564-2A4489607985}"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161201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F1F97-4628-44EB-A564-2A4489607985}"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107252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F1F97-4628-44EB-A564-2A4489607985}"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0249F-8257-471E-BC4B-83A474596A70}" type="slidenum">
              <a:rPr lang="en-US" smtClean="0"/>
              <a:t>‹#›</a:t>
            </a:fld>
            <a:endParaRPr lang="en-US"/>
          </a:p>
        </p:txBody>
      </p:sp>
    </p:spTree>
    <p:extLst>
      <p:ext uri="{BB962C8B-B14F-4D97-AF65-F5344CB8AC3E}">
        <p14:creationId xmlns:p14="http://schemas.microsoft.com/office/powerpoint/2010/main" val="229370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 template.jpg"/>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F1F97-4628-44EB-A564-2A4489607985}" type="datetimeFigureOut">
              <a:rPr lang="en-US" smtClean="0"/>
              <a:t>9/1/2021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0249F-8257-471E-BC4B-83A474596A70}" type="slidenum">
              <a:rPr lang="en-US" smtClean="0"/>
              <a:t>‹#›</a:t>
            </a:fld>
            <a:endParaRPr lang="en-US"/>
          </a:p>
        </p:txBody>
      </p:sp>
      <p:pic>
        <p:nvPicPr>
          <p:cNvPr id="8" name="Picture 7" descr="new template.jpg"/>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722617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sUTmeFfiHLE" TargetMode="External"/><Relationship Id="rId2" Type="http://schemas.openxmlformats.org/officeDocument/2006/relationships/hyperlink" Target="https://youtu.be/-79FHyNd12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znZZxbmLqx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state.edu/about/values/community/" TargetMode="External"/><Relationship Id="rId2" Type="http://schemas.openxmlformats.org/officeDocument/2006/relationships/hyperlink" Target="https://www.k-state.edu/provost/resources/teaching/course.html#mutualrespectandinclusion" TargetMode="External"/><Relationship Id="rId1" Type="http://schemas.openxmlformats.org/officeDocument/2006/relationships/slideLayout" Target="../slideLayouts/slideLayout2.xml"/><Relationship Id="rId5" Type="http://schemas.openxmlformats.org/officeDocument/2006/relationships/hyperlink" Target="https://www.k-state.edu/report/discrimination/" TargetMode="External"/><Relationship Id="rId4" Type="http://schemas.openxmlformats.org/officeDocument/2006/relationships/hyperlink" Target="https://www.k-state.edu/sga/judicial/student-code-of-conduc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k-state.edu/provost/resources/teaching/k-state.edu/counseling/" TargetMode="External"/><Relationship Id="rId7" Type="http://schemas.openxmlformats.org/officeDocument/2006/relationships/hyperlink" Target="https://www.k-state.edu/care/" TargetMode="External"/><Relationship Id="rId2" Type="http://schemas.openxmlformats.org/officeDocument/2006/relationships/hyperlink" Target="https://www.k-state.edu/provost/resources/teaching/course.html#mentalhealth" TargetMode="External"/><Relationship Id="rId1" Type="http://schemas.openxmlformats.org/officeDocument/2006/relationships/slideLayout" Target="../slideLayouts/slideLayout2.xml"/><Relationship Id="rId6" Type="http://schemas.openxmlformats.org/officeDocument/2006/relationships/hyperlink" Target="https://www.hhs.k-state.edu/familycenter/" TargetMode="External"/><Relationship Id="rId5" Type="http://schemas.openxmlformats.org/officeDocument/2006/relationships/hyperlink" Target="https://www.k-state.edu/provost/resources/teaching/k-state.edu/studentlife" TargetMode="External"/><Relationship Id="rId4" Type="http://schemas.openxmlformats.org/officeDocument/2006/relationships/hyperlink" Target="https://www.k-state.edu/lafen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VPtUGfGc2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VPtUGfGc2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AUFXLdzby4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VPtUGfGc2a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kPYQB4RUUp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46ZmLOKXiA8" TargetMode="External"/><Relationship Id="rId2" Type="http://schemas.openxmlformats.org/officeDocument/2006/relationships/hyperlink" Target="https://youtu.be/BGeAYmC-33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ucier@k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k-state.edu/keepteaching/tips.html" TargetMode="External"/><Relationship Id="rId3" Type="http://schemas.openxmlformats.org/officeDocument/2006/relationships/hyperlink" Target="https://www.k-state.edu/tlc/mindfulreturns/index.html" TargetMode="External"/><Relationship Id="rId7" Type="http://schemas.openxmlformats.org/officeDocument/2006/relationships/hyperlink" Target="https://www.k-state.edu/keepteaching/docs/remote-teaching-checklist-faculty.pdf" TargetMode="External"/><Relationship Id="rId2" Type="http://schemas.openxmlformats.org/officeDocument/2006/relationships/hyperlink" Target="https://www.youtube.com/channel/UCOxR-jBJYs36WfizQtPGcww" TargetMode="External"/><Relationship Id="rId1" Type="http://schemas.openxmlformats.org/officeDocument/2006/relationships/slideLayout" Target="../slideLayouts/slideLayout2.xml"/><Relationship Id="rId6" Type="http://schemas.openxmlformats.org/officeDocument/2006/relationships/hyperlink" Target="https://www.k-state.edu/keepteaching/community.html" TargetMode="External"/><Relationship Id="rId5" Type="http://schemas.openxmlformats.org/officeDocument/2006/relationships/hyperlink" Target="https://www.k-state.edu/keepteaching/training.html" TargetMode="External"/><Relationship Id="rId4" Type="http://schemas.openxmlformats.org/officeDocument/2006/relationships/hyperlink" Target="https://www.k-state.edu/keepteaching/" TargetMode="External"/><Relationship Id="rId9" Type="http://schemas.openxmlformats.org/officeDocument/2006/relationships/hyperlink" Target="https://www.k-state.edu/keepteaching/lab-course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w334NU2gcO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outu.be/aSOAfh2Mfs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 y="999789"/>
            <a:ext cx="11567160" cy="2035493"/>
          </a:xfrm>
        </p:spPr>
        <p:txBody>
          <a:bodyPr>
            <a:noAutofit/>
          </a:bodyPr>
          <a:lstStyle/>
          <a:p>
            <a:r>
              <a:rPr lang="en-US" sz="6600" dirty="0">
                <a:latin typeface="Mongolian Baiti" panose="03000500000000000000" pitchFamily="66" charset="0"/>
                <a:cs typeface="Mongolian Baiti" panose="03000500000000000000" pitchFamily="66" charset="0"/>
              </a:rPr>
              <a:t>Bringing PEACE and Empathy to Our Teaching</a:t>
            </a:r>
          </a:p>
        </p:txBody>
      </p:sp>
      <p:sp>
        <p:nvSpPr>
          <p:cNvPr id="3" name="Subtitle 2"/>
          <p:cNvSpPr>
            <a:spLocks noGrp="1"/>
          </p:cNvSpPr>
          <p:nvPr>
            <p:ph type="subTitle" idx="1"/>
          </p:nvPr>
        </p:nvSpPr>
        <p:spPr>
          <a:xfrm>
            <a:off x="696685" y="3188677"/>
            <a:ext cx="10726057" cy="2039815"/>
          </a:xfrm>
        </p:spPr>
        <p:txBody>
          <a:bodyPr>
            <a:normAutofit/>
          </a:bodyPr>
          <a:lstStyle/>
          <a:p>
            <a:r>
              <a:rPr lang="en-US" sz="3200" dirty="0">
                <a:latin typeface="Mongolian Baiti" panose="03000500000000000000" pitchFamily="66" charset="0"/>
                <a:cs typeface="Mongolian Baiti" panose="03000500000000000000" pitchFamily="66" charset="0"/>
              </a:rPr>
              <a:t>Don Saucier</a:t>
            </a:r>
          </a:p>
          <a:p>
            <a:r>
              <a:rPr lang="en-US" sz="3200" dirty="0">
                <a:latin typeface="Mongolian Baiti" panose="03000500000000000000" pitchFamily="66" charset="0"/>
                <a:cs typeface="Mongolian Baiti" panose="03000500000000000000" pitchFamily="66" charset="0"/>
              </a:rPr>
              <a:t>Professor of Psychological Sciences</a:t>
            </a:r>
          </a:p>
          <a:p>
            <a:r>
              <a:rPr lang="en-US" sz="3200" dirty="0">
                <a:latin typeface="Mongolian Baiti" panose="03000500000000000000" pitchFamily="66" charset="0"/>
                <a:cs typeface="Mongolian Baiti" panose="03000500000000000000" pitchFamily="66" charset="0"/>
              </a:rPr>
              <a:t>Faculty Associate Director of the Teaching &amp; Learning Center</a:t>
            </a:r>
          </a:p>
          <a:p>
            <a:endParaRPr lang="en-US" sz="3200" dirty="0">
              <a:latin typeface="Mongolian Baiti" panose="03000500000000000000" pitchFamily="66" charset="0"/>
              <a:cs typeface="Mongolian Baiti" panose="03000500000000000000" pitchFamily="66" charset="0"/>
            </a:endParaRPr>
          </a:p>
        </p:txBody>
      </p:sp>
      <p:pic>
        <p:nvPicPr>
          <p:cNvPr id="4" name="Picture 3">
            <a:extLst>
              <a:ext uri="{FF2B5EF4-FFF2-40B4-BE49-F238E27FC236}">
                <a16:creationId xmlns:a16="http://schemas.microsoft.com/office/drawing/2014/main" id="{D1C8539C-4AC7-4804-A66D-55E77B49BFB9}"/>
              </a:ext>
            </a:extLst>
          </p:cNvPr>
          <p:cNvPicPr>
            <a:picLocks noChangeAspect="1"/>
          </p:cNvPicPr>
          <p:nvPr/>
        </p:nvPicPr>
        <p:blipFill rotWithShape="1">
          <a:blip r:embed="rId2"/>
          <a:srcRect l="33164" t="34839" r="29001" b="39616"/>
          <a:stretch/>
        </p:blipFill>
        <p:spPr>
          <a:xfrm>
            <a:off x="8998676" y="5079456"/>
            <a:ext cx="2964030" cy="1546450"/>
          </a:xfrm>
          <a:prstGeom prst="rect">
            <a:avLst/>
          </a:prstGeom>
        </p:spPr>
      </p:pic>
      <p:sp>
        <p:nvSpPr>
          <p:cNvPr id="5" name="Rectangle 4">
            <a:extLst>
              <a:ext uri="{FF2B5EF4-FFF2-40B4-BE49-F238E27FC236}">
                <a16:creationId xmlns:a16="http://schemas.microsoft.com/office/drawing/2014/main" id="{2C1AD91E-C3C0-4AFE-AE48-C6407C8ADBAB}"/>
              </a:ext>
            </a:extLst>
          </p:cNvPr>
          <p:cNvSpPr/>
          <p:nvPr/>
        </p:nvSpPr>
        <p:spPr>
          <a:xfrm>
            <a:off x="8998676" y="5086985"/>
            <a:ext cx="2964031" cy="1546450"/>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11" name="TextBox 10"/>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
        <p:nvSpPr>
          <p:cNvPr id="12" name="TextBox 11">
            <a:extLst>
              <a:ext uri="{FF2B5EF4-FFF2-40B4-BE49-F238E27FC236}">
                <a16:creationId xmlns:a16="http://schemas.microsoft.com/office/drawing/2014/main" id="{36C62A19-1656-7F44-B85C-39C0FE13FFD3}"/>
              </a:ext>
            </a:extLst>
          </p:cNvPr>
          <p:cNvSpPr txBox="1"/>
          <p:nvPr/>
        </p:nvSpPr>
        <p:spPr>
          <a:xfrm>
            <a:off x="4008582" y="6264103"/>
            <a:ext cx="4174836" cy="369332"/>
          </a:xfrm>
          <a:prstGeom prst="rect">
            <a:avLst/>
          </a:prstGeom>
          <a:solidFill>
            <a:schemeClr val="bg1"/>
          </a:solidFill>
        </p:spPr>
        <p:txBody>
          <a:bodyPr wrap="square" rtlCol="0">
            <a:spAutoFit/>
          </a:bodyPr>
          <a:lstStyle/>
          <a:p>
            <a:pPr algn="ctr"/>
            <a:r>
              <a:rPr lang="en-US" dirty="0"/>
              <a:t>TLC Professional Development Series</a:t>
            </a:r>
          </a:p>
        </p:txBody>
      </p:sp>
    </p:spTree>
    <p:extLst>
      <p:ext uri="{BB962C8B-B14F-4D97-AF65-F5344CB8AC3E}">
        <p14:creationId xmlns:p14="http://schemas.microsoft.com/office/powerpoint/2010/main" val="357239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Empathy</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Perspective taking</a:t>
            </a:r>
          </a:p>
          <a:p>
            <a:r>
              <a:rPr lang="en-US" sz="4000" dirty="0">
                <a:latin typeface="Mongolian Baiti" panose="03000500000000000000" pitchFamily="66" charset="0"/>
                <a:cs typeface="Mongolian Baiti" panose="03000500000000000000" pitchFamily="66" charset="0"/>
              </a:rPr>
              <a:t>Empathic concern</a:t>
            </a:r>
          </a:p>
          <a:p>
            <a:r>
              <a:rPr lang="en-US" sz="4000" dirty="0">
                <a:latin typeface="Mongolian Baiti" panose="03000500000000000000" pitchFamily="66" charset="0"/>
                <a:cs typeface="Mongolian Baiti" panose="03000500000000000000" pitchFamily="66" charset="0"/>
              </a:rPr>
              <a:t>To promote our collective experiences, we should consider our and our students’ cognitive and emotional perspectives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1069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Empathetic Course Design Perspective</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199" y="1802167"/>
            <a:ext cx="10700657" cy="4225771"/>
          </a:xfrm>
        </p:spPr>
        <p:txBody>
          <a:bodyPr>
            <a:normAutofit/>
          </a:bodyPr>
          <a:lstStyle/>
          <a:p>
            <a:r>
              <a:rPr lang="en-US" sz="4000" dirty="0">
                <a:latin typeface="Mongolian Baiti" panose="03000500000000000000" pitchFamily="66" charset="0"/>
                <a:cs typeface="Mongolian Baiti" panose="03000500000000000000" pitchFamily="66" charset="0"/>
              </a:rPr>
              <a:t>We value and care for ourselves and our students </a:t>
            </a:r>
          </a:p>
          <a:p>
            <a:r>
              <a:rPr lang="en-US" sz="4000" dirty="0">
                <a:latin typeface="Mongolian Baiti" panose="03000500000000000000" pitchFamily="66" charset="0"/>
                <a:cs typeface="Mongolian Baiti" panose="03000500000000000000" pitchFamily="66" charset="0"/>
                <a:hlinkClick r:id="rId3"/>
              </a:rPr>
              <a:t>We believe that empathy is more important than “academic rigor</a:t>
            </a:r>
            <a:r>
              <a:rPr lang="en-US" sz="4000" dirty="0">
                <a:latin typeface="Mongolian Baiti" panose="03000500000000000000" pitchFamily="66" charset="0"/>
                <a:cs typeface="Mongolian Baiti" panose="03000500000000000000" pitchFamily="66" charset="0"/>
              </a:rPr>
              <a:t>”</a:t>
            </a:r>
          </a:p>
          <a:p>
            <a:r>
              <a:rPr lang="en-US" sz="4000" dirty="0">
                <a:latin typeface="Mongolian Baiti" panose="03000500000000000000" pitchFamily="66" charset="0"/>
                <a:cs typeface="Mongolian Baiti" panose="03000500000000000000" pitchFamily="66" charset="0"/>
              </a:rPr>
              <a:t>We provide flexibility, guidance, and grace</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3657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Empathetic Course Design Perspective</a:t>
            </a:r>
          </a:p>
        </p:txBody>
      </p:sp>
      <p:sp>
        <p:nvSpPr>
          <p:cNvPr id="3" name="Content Placeholder 2"/>
          <p:cNvSpPr>
            <a:spLocks noGrp="1"/>
          </p:cNvSpPr>
          <p:nvPr>
            <p:ph idx="1"/>
          </p:nvPr>
        </p:nvSpPr>
        <p:spPr>
          <a:xfrm>
            <a:off x="838199" y="1802167"/>
            <a:ext cx="10915029" cy="4225771"/>
          </a:xfrm>
        </p:spPr>
        <p:txBody>
          <a:bodyPr>
            <a:normAutofit/>
          </a:bodyPr>
          <a:lstStyle/>
          <a:p>
            <a:r>
              <a:rPr lang="en-US" sz="4000" dirty="0">
                <a:latin typeface="Mongolian Baiti" panose="03000500000000000000" pitchFamily="66" charset="0"/>
                <a:cs typeface="Mongolian Baiti" panose="03000500000000000000" pitchFamily="66" charset="0"/>
              </a:rPr>
              <a:t>We inclusively promote, and remove barriers to, student learning</a:t>
            </a:r>
          </a:p>
          <a:p>
            <a:r>
              <a:rPr lang="en-US" sz="4000" dirty="0">
                <a:latin typeface="Mongolian Baiti" panose="03000500000000000000" pitchFamily="66" charset="0"/>
                <a:cs typeface="Mongolian Baiti" panose="03000500000000000000" pitchFamily="66" charset="0"/>
              </a:rPr>
              <a:t>We make our expectations clear and reasonable</a:t>
            </a:r>
          </a:p>
          <a:p>
            <a:pPr lvl="1"/>
            <a:r>
              <a:rPr lang="en-US" sz="3600" dirty="0">
                <a:latin typeface="Mongolian Baiti" panose="03000500000000000000" pitchFamily="66" charset="0"/>
                <a:cs typeface="Mongolian Baiti" panose="03000500000000000000" pitchFamily="66" charset="0"/>
              </a:rPr>
              <a:t>For our students and ourselves</a:t>
            </a:r>
          </a:p>
          <a:p>
            <a:r>
              <a:rPr lang="en-US" sz="4000" dirty="0">
                <a:latin typeface="Mongolian Baiti" panose="03000500000000000000" pitchFamily="66" charset="0"/>
                <a:cs typeface="Mongolian Baiti" panose="03000500000000000000" pitchFamily="66" charset="0"/>
              </a:rPr>
              <a:t>We make the reasons for our practices explicit</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20307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Empathetic Course Design Perspective</a:t>
            </a:r>
          </a:p>
        </p:txBody>
      </p:sp>
      <p:sp>
        <p:nvSpPr>
          <p:cNvPr id="3" name="Content Placeholder 2"/>
          <p:cNvSpPr>
            <a:spLocks noGrp="1"/>
          </p:cNvSpPr>
          <p:nvPr>
            <p:ph idx="1"/>
          </p:nvPr>
        </p:nvSpPr>
        <p:spPr>
          <a:xfrm>
            <a:off x="838199" y="1802167"/>
            <a:ext cx="10915029" cy="4225771"/>
          </a:xfrm>
        </p:spPr>
        <p:txBody>
          <a:bodyPr>
            <a:normAutofit/>
          </a:bodyPr>
          <a:lstStyle/>
          <a:p>
            <a:r>
              <a:rPr lang="en-US" sz="4000" dirty="0">
                <a:latin typeface="Mongolian Baiti" panose="03000500000000000000" pitchFamily="66" charset="0"/>
                <a:cs typeface="Mongolian Baiti" panose="03000500000000000000" pitchFamily="66" charset="0"/>
              </a:rPr>
              <a:t>We provide fair and reasonable ways for students to demonstrate their learning</a:t>
            </a:r>
          </a:p>
          <a:p>
            <a:r>
              <a:rPr lang="en-US" sz="4000" dirty="0">
                <a:latin typeface="Mongolian Baiti" panose="03000500000000000000" pitchFamily="66" charset="0"/>
                <a:cs typeface="Mongolian Baiti" panose="03000500000000000000" pitchFamily="66" charset="0"/>
              </a:rPr>
              <a:t>We seek and use feedback from our students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9887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Empathetic Course Design in Practice</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Syllabus statements</a:t>
            </a:r>
          </a:p>
          <a:p>
            <a:r>
              <a:rPr lang="en-US" sz="4000" dirty="0">
                <a:latin typeface="Mongolian Baiti" panose="03000500000000000000" pitchFamily="66" charset="0"/>
                <a:cs typeface="Mongolian Baiti" panose="03000500000000000000" pitchFamily="66" charset="0"/>
              </a:rPr>
              <a:t>Course scheduling</a:t>
            </a:r>
          </a:p>
          <a:p>
            <a:r>
              <a:rPr lang="en-US" sz="4000" dirty="0">
                <a:latin typeface="Mongolian Baiti" panose="03000500000000000000" pitchFamily="66" charset="0"/>
                <a:cs typeface="Mongolian Baiti" panose="03000500000000000000" pitchFamily="66" charset="0"/>
              </a:rPr>
              <a:t>Course structure</a:t>
            </a:r>
          </a:p>
          <a:p>
            <a:r>
              <a:rPr lang="en-US" sz="4000" dirty="0">
                <a:latin typeface="Mongolian Baiti" panose="03000500000000000000" pitchFamily="66" charset="0"/>
                <a:cs typeface="Mongolian Baiti" panose="03000500000000000000" pitchFamily="66" charset="0"/>
              </a:rPr>
              <a:t>Course policies</a:t>
            </a:r>
          </a:p>
          <a:p>
            <a:r>
              <a:rPr lang="en-US" sz="4000" dirty="0">
                <a:latin typeface="Mongolian Baiti" panose="03000500000000000000" pitchFamily="66" charset="0"/>
                <a:cs typeface="Mongolian Baiti" panose="03000500000000000000" pitchFamily="66" charset="0"/>
              </a:rPr>
              <a:t>Assignments and assessments</a:t>
            </a:r>
          </a:p>
          <a:p>
            <a:r>
              <a:rPr lang="en-US" sz="4000" dirty="0">
                <a:latin typeface="Mongolian Baiti" panose="03000500000000000000" pitchFamily="66" charset="0"/>
                <a:cs typeface="Mongolian Baiti" panose="03000500000000000000" pitchFamily="66" charset="0"/>
              </a:rPr>
              <a:t>Being “there” for our students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7532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Empathetic Syllabus Statements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Syllabus statements make our teaching philosophies explicit and set the climate for our courses</a:t>
            </a:r>
          </a:p>
          <a:p>
            <a:r>
              <a:rPr lang="en-US" sz="4000" dirty="0">
                <a:latin typeface="Mongolian Baiti" panose="03000500000000000000" pitchFamily="66" charset="0"/>
                <a:cs typeface="Mongolian Baiti" panose="03000500000000000000" pitchFamily="66" charset="0"/>
              </a:rPr>
              <a:t>Empathy statement</a:t>
            </a:r>
          </a:p>
          <a:p>
            <a:r>
              <a:rPr lang="en-US" sz="4000" dirty="0">
                <a:latin typeface="Mongolian Baiti" panose="03000500000000000000" pitchFamily="66" charset="0"/>
                <a:cs typeface="Mongolian Baiti" panose="03000500000000000000" pitchFamily="66" charset="0"/>
              </a:rPr>
              <a:t>Mutual respect and inclusion statement</a:t>
            </a:r>
          </a:p>
          <a:p>
            <a:r>
              <a:rPr lang="en-US" sz="4000" dirty="0">
                <a:latin typeface="Mongolian Baiti" panose="03000500000000000000" pitchFamily="66" charset="0"/>
                <a:cs typeface="Mongolian Baiti" panose="03000500000000000000" pitchFamily="66" charset="0"/>
              </a:rPr>
              <a:t>Mental health statement</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7788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727969"/>
            <a:ext cx="10548256" cy="962721"/>
          </a:xfrm>
        </p:spPr>
        <p:txBody>
          <a:bodyPr/>
          <a:lstStyle/>
          <a:p>
            <a:r>
              <a:rPr lang="en-US" dirty="0">
                <a:latin typeface="Mongolian Baiti" panose="03000500000000000000" pitchFamily="66" charset="0"/>
                <a:cs typeface="Mongolian Baiti" panose="03000500000000000000" pitchFamily="66" charset="0"/>
              </a:rPr>
              <a:t>Empathy Statement</a:t>
            </a:r>
          </a:p>
        </p:txBody>
      </p:sp>
      <p:sp>
        <p:nvSpPr>
          <p:cNvPr id="3" name="Content Placeholder 2"/>
          <p:cNvSpPr>
            <a:spLocks noGrp="1"/>
          </p:cNvSpPr>
          <p:nvPr>
            <p:ph idx="1"/>
          </p:nvPr>
        </p:nvSpPr>
        <p:spPr>
          <a:xfrm>
            <a:off x="283029" y="1668920"/>
            <a:ext cx="11647714" cy="4337248"/>
          </a:xfrm>
        </p:spPr>
        <p:txBody>
          <a:bodyPr>
            <a:normAutofit fontScale="77500" lnSpcReduction="20000"/>
          </a:bodyPr>
          <a:lstStyle/>
          <a:p>
            <a:r>
              <a:rPr lang="en-US" sz="4000" dirty="0">
                <a:latin typeface="Mongolian Baiti" charset="-122"/>
                <a:ea typeface="Mongolian Baiti" charset="-122"/>
                <a:cs typeface="Mongolian Baiti" charset="-122"/>
              </a:rPr>
              <a:t>Things are different now (during the COVID-19 pandemic) than they were. This is very real for all of us. The “social distancing” and transition to remote education is tough, and frankly it sucks. We are teaching differently and under different circumstances than we were, and you are learning differently and under different circumstances than you were. Please keep connected with us. If you have difficulty with the course content, assignments, deadlines, etc., please reach out and we will try to work with you as best we can.  We want you to learn and succeed. We want to have a wonderful experience learning with you.  </a:t>
            </a:r>
            <a:r>
              <a:rPr lang="en-US" sz="4000" b="1" u="sng" dirty="0">
                <a:latin typeface="Mongolian Baiti" charset="-122"/>
                <a:ea typeface="Mongolian Baiti" charset="-122"/>
                <a:cs typeface="Mongolian Baiti" charset="-122"/>
              </a:rPr>
              <a:t>We should be creating “physical distance” right now, not “social distance.” We are here for you. </a:t>
            </a:r>
            <a:endParaRPr lang="en-US" sz="4000" dirty="0">
              <a:latin typeface="Mongolian Baiti" charset="-122"/>
              <a:ea typeface="Mongolian Baiti" charset="-122"/>
              <a:cs typeface="Mongolian Baiti" charset="-122"/>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234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825943"/>
            <a:ext cx="10994571" cy="962721"/>
          </a:xfrm>
        </p:spPr>
        <p:txBody>
          <a:bodyPr>
            <a:normAutofit fontScale="90000"/>
          </a:bodyPr>
          <a:lstStyle/>
          <a:p>
            <a:r>
              <a:rPr lang="en-US" dirty="0">
                <a:latin typeface="Mongolian Baiti" panose="03000500000000000000" pitchFamily="66" charset="0"/>
                <a:cs typeface="Mongolian Baiti" panose="03000500000000000000" pitchFamily="66" charset="0"/>
                <a:hlinkClick r:id="rId2"/>
              </a:rPr>
              <a:t>Mutual Respect and Inclusion in K-State Teaching and Learning Spaces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359229" y="1893591"/>
            <a:ext cx="11576957" cy="4134347"/>
          </a:xfrm>
        </p:spPr>
        <p:txBody>
          <a:bodyPr>
            <a:normAutofit fontScale="62500" lnSpcReduction="20000"/>
          </a:bodyPr>
          <a:lstStyle/>
          <a:p>
            <a:r>
              <a:rPr lang="en-US" dirty="0">
                <a:latin typeface="Mongolian Baiti" panose="03000500000000000000" pitchFamily="66" charset="0"/>
                <a:cs typeface="Mongolian Baiti" panose="03000500000000000000" pitchFamily="66" charset="0"/>
              </a:rPr>
              <a:t>At K-State, faculty and staff are committed to creating and maintaining an inclusive and supportive learning environment for students from diverse backgrounds and perspectives. K-State courses, labs, and other virtual and physical learning spaces promote equitable opportunity to learn, participate, contribute, and succeed, regardless of age, race, color, ethnicity, nationality, genetic information, ancestry, disability, socioeconomic status, military or veteran status, immigration status, Indigenous identity, gender identity, gender expression, sexuality, religion, culture, as well as other social identities.</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Faculty and staff are committed to promoting equity and believe the success of an inclusive learning environment relies on the participation, support, and understanding of all students. Students are encouraged to share their views and lived experiences as they relate to the course or their course experience, while recognizing they are doing so in a learning environment in which all are expected to engage with respect to honor the rights, safety, and dignity of others in keeping with the K-State Principles of Community </a:t>
            </a:r>
            <a:r>
              <a:rPr lang="en-US" u="sng" dirty="0">
                <a:latin typeface="Mongolian Baiti" panose="03000500000000000000" pitchFamily="66" charset="0"/>
                <a:cs typeface="Mongolian Baiti" panose="03000500000000000000" pitchFamily="66" charset="0"/>
                <a:hlinkClick r:id="rId3"/>
              </a:rPr>
              <a:t>https://www.k-state.edu/about/values/community/</a:t>
            </a:r>
            <a:r>
              <a:rPr lang="en-US" dirty="0">
                <a:latin typeface="Mongolian Baiti" panose="03000500000000000000" pitchFamily="66" charset="0"/>
                <a:cs typeface="Mongolian Baiti" panose="03000500000000000000" pitchFamily="66" charset="0"/>
              </a:rPr>
              <a:t>. </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If you feel uncomfortable because of comments or behavior encountered in this class, you may bring it to the attention of your instructor, advisors, and/or mentors. If you have questions about how to proceed with a confidential process to resolve concerns, please contact the Student Ombudsperson Office. Violations of the </a:t>
            </a:r>
            <a:r>
              <a:rPr lang="en-US" u="sng" dirty="0">
                <a:latin typeface="Mongolian Baiti" panose="03000500000000000000" pitchFamily="66" charset="0"/>
                <a:cs typeface="Mongolian Baiti" panose="03000500000000000000" pitchFamily="66" charset="0"/>
                <a:hlinkClick r:id="rId4"/>
              </a:rPr>
              <a:t>student code of conduct</a:t>
            </a:r>
            <a:r>
              <a:rPr lang="en-US" dirty="0">
                <a:latin typeface="Mongolian Baiti" panose="03000500000000000000" pitchFamily="66" charset="0"/>
                <a:cs typeface="Mongolian Baiti" panose="03000500000000000000" pitchFamily="66" charset="0"/>
              </a:rPr>
              <a:t> can be reported here </a:t>
            </a:r>
            <a:r>
              <a:rPr lang="en-US" u="sng" dirty="0">
                <a:latin typeface="Mongolian Baiti" panose="03000500000000000000" pitchFamily="66" charset="0"/>
                <a:cs typeface="Mongolian Baiti" panose="03000500000000000000" pitchFamily="66" charset="0"/>
                <a:hlinkClick r:id="rId4"/>
              </a:rPr>
              <a:t>https://www.k-state.edu/sga/judicial/student-code-of-conduct.html</a:t>
            </a:r>
            <a:r>
              <a:rPr lang="en-US" dirty="0">
                <a:latin typeface="Mongolian Baiti" panose="03000500000000000000" pitchFamily="66" charset="0"/>
                <a:cs typeface="Mongolian Baiti" panose="03000500000000000000" pitchFamily="66" charset="0"/>
              </a:rPr>
              <a:t>. If you experience bias or discrimination, it can be reported here </a:t>
            </a:r>
            <a:r>
              <a:rPr lang="en-US" u="sng" dirty="0">
                <a:latin typeface="Mongolian Baiti" panose="03000500000000000000" pitchFamily="66" charset="0"/>
                <a:cs typeface="Mongolian Baiti" panose="03000500000000000000" pitchFamily="66" charset="0"/>
                <a:hlinkClick r:id="rId5"/>
              </a:rPr>
              <a:t>https://www.k-state.edu/report/discrimination/</a:t>
            </a:r>
            <a:r>
              <a:rPr lang="en-US" dirty="0">
                <a:latin typeface="Mongolian Baiti" panose="03000500000000000000" pitchFamily="66" charset="0"/>
                <a:cs typeface="Mongolian Baiti" panose="03000500000000000000" pitchFamily="66" charset="0"/>
              </a:rPr>
              <a:t>.</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71026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Mental Health Statement</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690691"/>
            <a:ext cx="10515600" cy="4337248"/>
          </a:xfrm>
        </p:spPr>
        <p:txBody>
          <a:bodyPr>
            <a:normAutofit fontScale="47500" lnSpcReduction="20000"/>
          </a:bodyPr>
          <a:lstStyle/>
          <a:p>
            <a:r>
              <a:rPr lang="en-US" sz="4000" dirty="0">
                <a:latin typeface="Mongolian Baiti" charset="-122"/>
                <a:ea typeface="Mongolian Baiti" charset="-122"/>
                <a:cs typeface="Mongolian Baiti" charset="-122"/>
              </a:rPr>
              <a:t>Your mental health and good relationships are vital to your overall well-being. Symptoms of mental health issues may include excessive sadness or worry, thoughts of death or self-harm, inability to concentrate, lack of motivation, or substance abuse. Although problems can occur anytime for anyone, you should pay extra attention to your mental health if you are feeling academic or financial stress, discrimination, or have experienced a traumatic event, such as loss of a friend or family member, sexual assault or other physical or emotional abuse.</a:t>
            </a:r>
          </a:p>
          <a:p>
            <a:r>
              <a:rPr lang="en-US" sz="4000" dirty="0">
                <a:latin typeface="Mongolian Baiti" charset="-122"/>
                <a:ea typeface="Mongolian Baiti" charset="-122"/>
                <a:cs typeface="Mongolian Baiti" charset="-122"/>
              </a:rPr>
              <a:t>If you are struggling with these issues, do not wait to seek assistance. </a:t>
            </a:r>
          </a:p>
          <a:p>
            <a:pPr lvl="0"/>
            <a:r>
              <a:rPr lang="en-US" sz="4000" dirty="0">
                <a:latin typeface="Mongolian Baiti" charset="-122"/>
                <a:ea typeface="Mongolian Baiti" charset="-122"/>
                <a:cs typeface="Mongolian Baiti" charset="-122"/>
              </a:rPr>
              <a:t>Kansas State University Counseling Services (</a:t>
            </a:r>
            <a:r>
              <a:rPr lang="en-US" sz="4000" u="sng" dirty="0">
                <a:latin typeface="Mongolian Baiti" charset="-122"/>
                <a:ea typeface="Mongolian Baiti" charset="-122"/>
                <a:cs typeface="Mongolian Baiti" charset="-122"/>
                <a:hlinkClick r:id="rId3"/>
              </a:rPr>
              <a:t>k-state.edu/counseling/</a:t>
            </a:r>
            <a:r>
              <a:rPr lang="en-US" sz="4000" dirty="0">
                <a:latin typeface="Mongolian Baiti" charset="-122"/>
                <a:ea typeface="Mongolian Baiti" charset="-122"/>
                <a:cs typeface="Mongolian Baiti" charset="-122"/>
              </a:rPr>
              <a:t>) offers free and confidential services to assist you to meet these challenges. </a:t>
            </a:r>
          </a:p>
          <a:p>
            <a:pPr lvl="0"/>
            <a:r>
              <a:rPr lang="en-US" sz="4000" dirty="0" err="1">
                <a:latin typeface="Mongolian Baiti" charset="-122"/>
                <a:ea typeface="Mongolian Baiti" charset="-122"/>
                <a:cs typeface="Mongolian Baiti" charset="-122"/>
              </a:rPr>
              <a:t>Lafene</a:t>
            </a:r>
            <a:r>
              <a:rPr lang="en-US" sz="4000" dirty="0">
                <a:latin typeface="Mongolian Baiti" charset="-122"/>
                <a:ea typeface="Mongolian Baiti" charset="-122"/>
                <a:cs typeface="Mongolian Baiti" charset="-122"/>
              </a:rPr>
              <a:t> Health Center (</a:t>
            </a:r>
            <a:r>
              <a:rPr lang="en-US" sz="4000" u="sng" dirty="0">
                <a:latin typeface="Mongolian Baiti" charset="-122"/>
                <a:ea typeface="Mongolian Baiti" charset="-122"/>
                <a:cs typeface="Mongolian Baiti" charset="-122"/>
                <a:hlinkClick r:id="rId4"/>
              </a:rPr>
              <a:t>https://www.k-state.edu/lafene</a:t>
            </a:r>
            <a:r>
              <a:rPr lang="en-US" sz="4000" dirty="0">
                <a:latin typeface="Mongolian Baiti" charset="-122"/>
                <a:ea typeface="Mongolian Baiti" charset="-122"/>
                <a:cs typeface="Mongolian Baiti" charset="-122"/>
              </a:rPr>
              <a:t>) has specialized nurse practitioners to assist with mental health. </a:t>
            </a:r>
          </a:p>
          <a:p>
            <a:pPr lvl="0"/>
            <a:r>
              <a:rPr lang="en-US" sz="4000" dirty="0">
                <a:latin typeface="Mongolian Baiti" charset="-122"/>
                <a:ea typeface="Mongolian Baiti" charset="-122"/>
                <a:cs typeface="Mongolian Baiti" charset="-122"/>
              </a:rPr>
              <a:t>The Office of Student Life (</a:t>
            </a:r>
            <a:r>
              <a:rPr lang="en-US" sz="4000" u="sng" dirty="0">
                <a:latin typeface="Mongolian Baiti" charset="-122"/>
                <a:ea typeface="Mongolian Baiti" charset="-122"/>
                <a:cs typeface="Mongolian Baiti" charset="-122"/>
                <a:hlinkClick r:id="rId5"/>
              </a:rPr>
              <a:t>k-state.edu/studentlife</a:t>
            </a:r>
            <a:r>
              <a:rPr lang="en-US" sz="4000" dirty="0">
                <a:latin typeface="Mongolian Baiti" charset="-122"/>
                <a:ea typeface="Mongolian Baiti" charset="-122"/>
                <a:cs typeface="Mongolian Baiti" charset="-122"/>
              </a:rPr>
              <a:t>) can direct you to additional resources. </a:t>
            </a:r>
          </a:p>
          <a:p>
            <a:pPr lvl="0"/>
            <a:r>
              <a:rPr lang="en-US" sz="4000" dirty="0">
                <a:latin typeface="Mongolian Baiti" charset="-122"/>
                <a:ea typeface="Mongolian Baiti" charset="-122"/>
                <a:cs typeface="Mongolian Baiti" charset="-122"/>
              </a:rPr>
              <a:t>K-State Family Center offers individual, couple, and family counseling services on a sliding fee scale (</a:t>
            </a:r>
            <a:r>
              <a:rPr lang="en-US" sz="4000" u="sng" dirty="0">
                <a:latin typeface="Mongolian Baiti" charset="-122"/>
                <a:ea typeface="Mongolian Baiti" charset="-122"/>
                <a:cs typeface="Mongolian Baiti" charset="-122"/>
                <a:hlinkClick r:id="rId6"/>
              </a:rPr>
              <a:t>https://www.hhs.k-state.edu/familycenter/</a:t>
            </a:r>
            <a:r>
              <a:rPr lang="en-US" sz="4000" dirty="0">
                <a:latin typeface="Mongolian Baiti" charset="-122"/>
                <a:ea typeface="Mongolian Baiti" charset="-122"/>
                <a:cs typeface="Mongolian Baiti" charset="-122"/>
              </a:rPr>
              <a:t>). </a:t>
            </a:r>
          </a:p>
          <a:p>
            <a:pPr lvl="0"/>
            <a:r>
              <a:rPr lang="en-US" sz="4000" dirty="0">
                <a:latin typeface="Mongolian Baiti" charset="-122"/>
                <a:ea typeface="Mongolian Baiti" charset="-122"/>
                <a:cs typeface="Mongolian Baiti" charset="-122"/>
              </a:rPr>
              <a:t>Center for Advocacy, Response, and Education (CARE) provides free and confidential assistance for those in our K-State community who have been victimized by violence (</a:t>
            </a:r>
            <a:r>
              <a:rPr lang="en-US" sz="4000" u="sng" dirty="0">
                <a:latin typeface="Mongolian Baiti" charset="-122"/>
                <a:ea typeface="Mongolian Baiti" charset="-122"/>
                <a:cs typeface="Mongolian Baiti" charset="-122"/>
                <a:hlinkClick r:id="rId7"/>
              </a:rPr>
              <a:t>https://www.k-state.edu/care/</a:t>
            </a:r>
            <a:r>
              <a:rPr lang="en-US" sz="4000" dirty="0">
                <a:latin typeface="Mongolian Baiti" charset="-122"/>
                <a:ea typeface="Mongolian Baiti" charset="-122"/>
                <a:cs typeface="Mongolian Baiti" charset="-122"/>
              </a:rPr>
              <a:t>). </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76567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Empathetic Course Scheduling</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charset="-122"/>
                <a:ea typeface="Mongolian Baiti" charset="-122"/>
                <a:cs typeface="Mongolian Baiti" charset="-122"/>
              </a:rPr>
              <a:t>Provide support and reduce stress by increasing students’ abilities to predict and control</a:t>
            </a:r>
          </a:p>
          <a:p>
            <a:r>
              <a:rPr lang="en-US" sz="4000" dirty="0">
                <a:latin typeface="Mongolian Baiti" charset="-122"/>
                <a:ea typeface="Mongolian Baiti" charset="-122"/>
                <a:cs typeface="Mongolian Baiti" charset="-122"/>
              </a:rPr>
              <a:t>Set up explicit weekly routines (to do lists)</a:t>
            </a:r>
          </a:p>
          <a:p>
            <a:r>
              <a:rPr lang="en-US" sz="4000" dirty="0">
                <a:latin typeface="Mongolian Baiti" charset="-122"/>
                <a:ea typeface="Mongolian Baiti" charset="-122"/>
                <a:cs typeface="Mongolian Baiti" charset="-122"/>
              </a:rPr>
              <a:t>Proactively schedule mental health days, prep days, catch up, and/or reading days</a:t>
            </a:r>
          </a:p>
          <a:p>
            <a:r>
              <a:rPr lang="en-US" sz="4000" dirty="0">
                <a:latin typeface="Mongolian Baiti" charset="-122"/>
                <a:ea typeface="Mongolian Baiti" charset="-122"/>
                <a:cs typeface="Mongolian Baiti" charset="-122"/>
              </a:rPr>
              <a:t>Beware of end of the semester build up</a:t>
            </a:r>
          </a:p>
          <a:p>
            <a:endParaRPr lang="en-US" sz="40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8948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What Do You Hope to Take Away?</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What is one thing you want to learn in this session today?</a:t>
            </a:r>
          </a:p>
          <a:p>
            <a:endParaRPr lang="en-US" sz="4000" dirty="0">
              <a:latin typeface="Mongolian Baiti" panose="03000500000000000000" pitchFamily="66" charset="0"/>
              <a:cs typeface="Mongolian Baiti" panose="03000500000000000000" pitchFamily="66" charset="0"/>
            </a:endParaRPr>
          </a:p>
          <a:p>
            <a:r>
              <a:rPr lang="en-US" sz="4000" dirty="0">
                <a:latin typeface="Mongolian Baiti" panose="03000500000000000000" pitchFamily="66" charset="0"/>
                <a:cs typeface="Mongolian Baiti" panose="03000500000000000000" pitchFamily="66" charset="0"/>
              </a:rPr>
              <a:t>Please type that take away into the chat</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5989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Empathetic Course Structure</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Teach our students “where” they are</a:t>
            </a:r>
          </a:p>
          <a:p>
            <a:pPr lvl="1"/>
            <a:r>
              <a:rPr lang="en-US" sz="3600" dirty="0" err="1">
                <a:latin typeface="Mongolian Baiti" panose="03000500000000000000" pitchFamily="66" charset="0"/>
                <a:cs typeface="Mongolian Baiti" panose="03000500000000000000" pitchFamily="66" charset="0"/>
              </a:rPr>
              <a:t>Hyflex</a:t>
            </a:r>
            <a:r>
              <a:rPr lang="en-US" sz="3600" dirty="0">
                <a:latin typeface="Mongolian Baiti" panose="03000500000000000000" pitchFamily="66" charset="0"/>
                <a:cs typeface="Mongolian Baiti" panose="03000500000000000000" pitchFamily="66" charset="0"/>
              </a:rPr>
              <a:t>, post videos for asynchronous viewing</a:t>
            </a:r>
          </a:p>
          <a:p>
            <a:r>
              <a:rPr lang="en-US" sz="4000" dirty="0">
                <a:latin typeface="Mongolian Baiti" panose="03000500000000000000" pitchFamily="66" charset="0"/>
                <a:cs typeface="Mongolian Baiti" panose="03000500000000000000" pitchFamily="66" charset="0"/>
              </a:rPr>
              <a:t>Have (some) synchronous contact</a:t>
            </a:r>
          </a:p>
          <a:p>
            <a:r>
              <a:rPr lang="en-US" sz="4000" dirty="0">
                <a:latin typeface="Mongolian Baiti" panose="03000500000000000000" pitchFamily="66" charset="0"/>
                <a:cs typeface="Mongolian Baiti" panose="03000500000000000000" pitchFamily="66" charset="0"/>
              </a:rPr>
              <a:t>Invite our students to keep their videos on</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3587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727969"/>
            <a:ext cx="10548256" cy="962721"/>
          </a:xfrm>
        </p:spPr>
        <p:txBody>
          <a:bodyPr/>
          <a:lstStyle/>
          <a:p>
            <a:r>
              <a:rPr lang="en-US" dirty="0">
                <a:latin typeface="Mongolian Baiti" panose="03000500000000000000" pitchFamily="66" charset="0"/>
                <a:cs typeface="Mongolian Baiti" panose="03000500000000000000" pitchFamily="66" charset="0"/>
                <a:hlinkClick r:id="rId2"/>
              </a:rPr>
              <a:t>Zoom Policy Statement</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283029" y="1668920"/>
            <a:ext cx="11647714" cy="4337248"/>
          </a:xfrm>
        </p:spPr>
        <p:txBody>
          <a:bodyPr>
            <a:normAutofit fontScale="92500"/>
          </a:bodyPr>
          <a:lstStyle/>
          <a:p>
            <a:r>
              <a:rPr lang="en-US" sz="3600" dirty="0">
                <a:latin typeface="Mongolian Baiti" charset="-122"/>
                <a:ea typeface="Mongolian Baiti" charset="-122"/>
                <a:cs typeface="Mongolian Baiti" charset="-122"/>
              </a:rPr>
              <a:t>For classes that you attend synchronously over Zoom, we expect you will attend with your video on. This will make it easier for us to connect to you and gauge your understanding while we teach. This will also make it easier for you to pay attention and be less distracted by other things. In short, if you attend with your video on, you will engage more in the class, learn more, and help us teach you better. We understand that you may be unable to attend with your video on for a given class for whatever reason – just please let us know.</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18959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Empathetic Course Policies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Empathetic late policies</a:t>
            </a:r>
          </a:p>
          <a:p>
            <a:r>
              <a:rPr lang="en-US" sz="4000" dirty="0">
                <a:latin typeface="Mongolian Baiti" panose="03000500000000000000" pitchFamily="66" charset="0"/>
                <a:cs typeface="Mongolian Baiti" panose="03000500000000000000" pitchFamily="66" charset="0"/>
              </a:rPr>
              <a:t>Empathetic attendance policies</a:t>
            </a:r>
          </a:p>
          <a:p>
            <a:r>
              <a:rPr lang="en-US" sz="4000" dirty="0">
                <a:latin typeface="Mongolian Baiti" panose="03000500000000000000" pitchFamily="66" charset="0"/>
                <a:cs typeface="Mongolian Baiti" panose="03000500000000000000" pitchFamily="66" charset="0"/>
              </a:rPr>
              <a:t>“Choice to Learn” framing</a:t>
            </a:r>
          </a:p>
          <a:p>
            <a:pPr lvl="1"/>
            <a:r>
              <a:rPr lang="en-US" sz="3600" dirty="0">
                <a:latin typeface="Mongolian Baiti" panose="03000500000000000000" pitchFamily="66" charset="0"/>
                <a:cs typeface="Mongolian Baiti" panose="03000500000000000000" pitchFamily="66" charset="0"/>
              </a:rPr>
              <a:t>Offer “opportunities” (not “requirements”)</a:t>
            </a:r>
          </a:p>
          <a:p>
            <a:pPr lvl="1"/>
            <a:r>
              <a:rPr lang="en-US" sz="3600" dirty="0">
                <a:latin typeface="Mongolian Baiti" panose="03000500000000000000" pitchFamily="66" charset="0"/>
                <a:cs typeface="Mongolian Baiti" panose="03000500000000000000" pitchFamily="66" charset="0"/>
              </a:rPr>
              <a:t>Emphasize “earning” (not “losing”) points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3043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Empathetic Course Assignments/Assessments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Understand that everything we assign will come back to us</a:t>
            </a:r>
          </a:p>
          <a:p>
            <a:r>
              <a:rPr lang="en-US" sz="4000" dirty="0">
                <a:latin typeface="Mongolian Baiti" panose="03000500000000000000" pitchFamily="66" charset="0"/>
                <a:cs typeface="Mongolian Baiti" panose="03000500000000000000" pitchFamily="66" charset="0"/>
              </a:rPr>
              <a:t>Provide assignments students will want to do and we will want to grade</a:t>
            </a:r>
          </a:p>
          <a:p>
            <a:r>
              <a:rPr lang="en-US" sz="4000" dirty="0">
                <a:latin typeface="Mongolian Baiti" panose="03000500000000000000" pitchFamily="66" charset="0"/>
                <a:cs typeface="Mongolian Baiti" panose="03000500000000000000" pitchFamily="66" charset="0"/>
              </a:rPr>
              <a:t>Provide opportunities for students to apply and extend their learning in meaningful ways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20804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Empathetic Course Assignments/Assessments</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Consider lower stakes assignments</a:t>
            </a:r>
          </a:p>
          <a:p>
            <a:pPr lvl="1"/>
            <a:r>
              <a:rPr lang="en-US" sz="3600" dirty="0">
                <a:latin typeface="Mongolian Baiti" panose="03000500000000000000" pitchFamily="66" charset="0"/>
                <a:cs typeface="Mongolian Baiti" panose="03000500000000000000" pitchFamily="66" charset="0"/>
              </a:rPr>
              <a:t>Beware of comprehensive assessment</a:t>
            </a:r>
          </a:p>
          <a:p>
            <a:r>
              <a:rPr lang="en-US" sz="4000" dirty="0">
                <a:latin typeface="Mongolian Baiti" panose="03000500000000000000" pitchFamily="66" charset="0"/>
                <a:cs typeface="Mongolian Baiti" panose="03000500000000000000" pitchFamily="66" charset="0"/>
              </a:rPr>
              <a:t>Offer students choices in assignments </a:t>
            </a:r>
          </a:p>
          <a:p>
            <a:pPr lvl="1"/>
            <a:r>
              <a:rPr lang="en-US" sz="3600" dirty="0">
                <a:latin typeface="Mongolian Baiti" panose="03000500000000000000" pitchFamily="66" charset="0"/>
                <a:cs typeface="Mongolian Baiti" panose="03000500000000000000" pitchFamily="66" charset="0"/>
              </a:rPr>
              <a:t>What, when, and/or how</a:t>
            </a:r>
          </a:p>
          <a:p>
            <a:r>
              <a:rPr lang="en-US" sz="4000" dirty="0">
                <a:latin typeface="Mongolian Baiti" panose="03000500000000000000" pitchFamily="66" charset="0"/>
                <a:cs typeface="Mongolian Baiti" panose="03000500000000000000" pitchFamily="66" charset="0"/>
              </a:rPr>
              <a:t>Beware of group work and projects</a:t>
            </a:r>
          </a:p>
          <a:p>
            <a:r>
              <a:rPr lang="en-US" sz="4000" dirty="0">
                <a:latin typeface="Mongolian Baiti" panose="03000500000000000000" pitchFamily="66" charset="0"/>
                <a:cs typeface="Mongolian Baiti" panose="03000500000000000000" pitchFamily="66" charset="0"/>
              </a:rPr>
              <a:t>“Get the maximum” out of our students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3842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Empathetic Course Assignments/Assessments</a:t>
            </a:r>
          </a:p>
        </p:txBody>
      </p:sp>
      <p:sp>
        <p:nvSpPr>
          <p:cNvPr id="3" name="Content Placeholder 2"/>
          <p:cNvSpPr>
            <a:spLocks noGrp="1"/>
          </p:cNvSpPr>
          <p:nvPr>
            <p:ph idx="1"/>
          </p:nvPr>
        </p:nvSpPr>
        <p:spPr>
          <a:xfrm>
            <a:off x="838200" y="1802167"/>
            <a:ext cx="10515600" cy="4225771"/>
          </a:xfrm>
        </p:spPr>
        <p:txBody>
          <a:bodyPr>
            <a:normAutofit lnSpcReduction="10000"/>
          </a:bodyPr>
          <a:lstStyle/>
          <a:p>
            <a:r>
              <a:rPr lang="en-US" sz="4000" dirty="0">
                <a:latin typeface="Mongolian Baiti" panose="03000500000000000000" pitchFamily="66" charset="0"/>
                <a:cs typeface="Mongolian Baiti" panose="03000500000000000000" pitchFamily="66" charset="0"/>
              </a:rPr>
              <a:t>Reflections (important/surprising/Q)</a:t>
            </a:r>
          </a:p>
          <a:p>
            <a:pPr lvl="1"/>
            <a:r>
              <a:rPr lang="en-US" sz="3600" dirty="0">
                <a:latin typeface="Mongolian Baiti" panose="03000500000000000000" pitchFamily="66" charset="0"/>
                <a:cs typeface="Mongolian Baiti" panose="03000500000000000000" pitchFamily="66" charset="0"/>
              </a:rPr>
              <a:t>“Because You Asked”</a:t>
            </a:r>
          </a:p>
          <a:p>
            <a:r>
              <a:rPr lang="en-US" sz="4000" dirty="0">
                <a:latin typeface="Mongolian Baiti" panose="03000500000000000000" pitchFamily="66" charset="0"/>
                <a:cs typeface="Mongolian Baiti" panose="03000500000000000000" pitchFamily="66" charset="0"/>
              </a:rPr>
              <a:t>Weekly “Missions”</a:t>
            </a:r>
          </a:p>
          <a:p>
            <a:r>
              <a:rPr lang="en-US" sz="4000" dirty="0">
                <a:latin typeface="Mongolian Baiti" panose="03000500000000000000" pitchFamily="66" charset="0"/>
                <a:cs typeface="Mongolian Baiti" panose="03000500000000000000" pitchFamily="66" charset="0"/>
              </a:rPr>
              <a:t>“Homework for Life” PSAs</a:t>
            </a:r>
          </a:p>
          <a:p>
            <a:r>
              <a:rPr lang="en-US" sz="4000" dirty="0">
                <a:latin typeface="Mongolian Baiti" panose="03000500000000000000" pitchFamily="66" charset="0"/>
                <a:cs typeface="Mongolian Baiti" panose="03000500000000000000" pitchFamily="66" charset="0"/>
              </a:rPr>
              <a:t>Allow students to create and complete their own assignments and assessments (and even exams)</a:t>
            </a:r>
          </a:p>
          <a:p>
            <a:pPr lvl="1"/>
            <a:r>
              <a:rPr lang="en-US" sz="3600" dirty="0">
                <a:latin typeface="Mongolian Baiti" panose="03000500000000000000" pitchFamily="66" charset="0"/>
                <a:cs typeface="Mongolian Baiti" panose="03000500000000000000" pitchFamily="66" charset="0"/>
              </a:rPr>
              <a:t>“Exams By You”</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4236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Empathetic Exams</a:t>
            </a:r>
          </a:p>
        </p:txBody>
      </p:sp>
      <p:sp>
        <p:nvSpPr>
          <p:cNvPr id="3" name="Content Placeholder 2"/>
          <p:cNvSpPr>
            <a:spLocks noGrp="1"/>
          </p:cNvSpPr>
          <p:nvPr>
            <p:ph idx="1"/>
          </p:nvPr>
        </p:nvSpPr>
        <p:spPr>
          <a:xfrm>
            <a:off x="838200" y="1802167"/>
            <a:ext cx="10515600" cy="4225771"/>
          </a:xfrm>
        </p:spPr>
        <p:txBody>
          <a:bodyPr>
            <a:normAutofit/>
          </a:bodyPr>
          <a:lstStyle/>
          <a:p>
            <a:r>
              <a:rPr lang="en-US" sz="4000" u="sng" dirty="0">
                <a:latin typeface="Mongolian Baiti" panose="03000500000000000000" pitchFamily="66" charset="0"/>
                <a:cs typeface="Mongolian Baiti" panose="03000500000000000000" pitchFamily="66" charset="0"/>
              </a:rPr>
              <a:t>If we use more traditional exams:</a:t>
            </a:r>
            <a:endParaRPr lang="en-US" sz="3600" u="sng" dirty="0">
              <a:latin typeface="Mongolian Baiti" panose="03000500000000000000" pitchFamily="66" charset="0"/>
              <a:cs typeface="Mongolian Baiti" panose="03000500000000000000" pitchFamily="66" charset="0"/>
            </a:endParaRPr>
          </a:p>
          <a:p>
            <a:pPr lvl="1"/>
            <a:r>
              <a:rPr lang="en-US" sz="3600" dirty="0">
                <a:latin typeface="Mongolian Baiti" panose="03000500000000000000" pitchFamily="66" charset="0"/>
                <a:cs typeface="Mongolian Baiti" panose="03000500000000000000" pitchFamily="66" charset="0"/>
              </a:rPr>
              <a:t>Understand the limits of remote proctoring</a:t>
            </a:r>
          </a:p>
          <a:p>
            <a:pPr lvl="1"/>
            <a:r>
              <a:rPr lang="en-US" sz="3600" dirty="0">
                <a:latin typeface="Mongolian Baiti" panose="03000500000000000000" pitchFamily="66" charset="0"/>
                <a:cs typeface="Mongolian Baiti" panose="03000500000000000000" pitchFamily="66" charset="0"/>
              </a:rPr>
              <a:t>Allow resources</a:t>
            </a:r>
          </a:p>
          <a:p>
            <a:pPr lvl="1"/>
            <a:r>
              <a:rPr lang="en-US" sz="3600" dirty="0">
                <a:latin typeface="Mongolian Baiti" panose="03000500000000000000" pitchFamily="66" charset="0"/>
                <a:cs typeface="Mongolian Baiti" panose="03000500000000000000" pitchFamily="66" charset="0"/>
              </a:rPr>
              <a:t>Prepare our students for the experience</a:t>
            </a:r>
          </a:p>
          <a:p>
            <a:pPr lvl="1"/>
            <a:r>
              <a:rPr lang="en-US" sz="3600" dirty="0">
                <a:latin typeface="Mongolian Baiti" panose="03000500000000000000" pitchFamily="66" charset="0"/>
                <a:cs typeface="Mongolian Baiti" panose="03000500000000000000" pitchFamily="66" charset="0"/>
              </a:rPr>
              <a:t>Be clear about what is allowed</a:t>
            </a:r>
          </a:p>
          <a:p>
            <a:pPr lvl="2"/>
            <a:r>
              <a:rPr lang="en-US" sz="3200" dirty="0">
                <a:latin typeface="Mongolian Baiti" panose="03000500000000000000" pitchFamily="66" charset="0"/>
                <a:cs typeface="Mongolian Baiti" panose="03000500000000000000" pitchFamily="66" charset="0"/>
              </a:rPr>
              <a:t>See the recent statement about Honor and Integrity</a:t>
            </a:r>
          </a:p>
          <a:p>
            <a:pPr lvl="1"/>
            <a:endParaRPr lang="en-US" sz="36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3510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Being “There” for Our Students</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charset="-122"/>
                <a:ea typeface="Mongolian Baiti" charset="-122"/>
                <a:cs typeface="Mongolian Baiti" charset="-122"/>
              </a:rPr>
              <a:t>Focus on building connections and community</a:t>
            </a:r>
          </a:p>
          <a:p>
            <a:r>
              <a:rPr lang="en-US" sz="4000" dirty="0">
                <a:latin typeface="Mongolian Baiti" charset="-122"/>
                <a:ea typeface="Mongolian Baiti" charset="-122"/>
                <a:cs typeface="Mongolian Baiti" charset="-122"/>
              </a:rPr>
              <a:t>Genuinely care about and empathize with our students’ experiences</a:t>
            </a:r>
          </a:p>
          <a:p>
            <a:r>
              <a:rPr lang="en-US" sz="4000" dirty="0">
                <a:latin typeface="Mongolian Baiti" charset="-122"/>
                <a:ea typeface="Mongolian Baiti" charset="-122"/>
                <a:cs typeface="Mongolian Baiti" charset="-122"/>
              </a:rPr>
              <a:t>Create frequent touch points</a:t>
            </a:r>
          </a:p>
          <a:p>
            <a:r>
              <a:rPr lang="en-US" sz="4000" dirty="0">
                <a:latin typeface="Mongolian Baiti" charset="-122"/>
                <a:ea typeface="Mongolian Baiti" charset="-122"/>
                <a:cs typeface="Mongolian Baiti" charset="-122"/>
              </a:rPr>
              <a:t>Pandemic nicknames to start class</a:t>
            </a:r>
          </a:p>
          <a:p>
            <a:endParaRPr lang="en-US" sz="40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880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Being “There” for Our Students</a:t>
            </a:r>
          </a:p>
        </p:txBody>
      </p:sp>
      <p:sp>
        <p:nvSpPr>
          <p:cNvPr id="3" name="Content Placeholder 2"/>
          <p:cNvSpPr>
            <a:spLocks noGrp="1"/>
          </p:cNvSpPr>
          <p:nvPr>
            <p:ph idx="1"/>
          </p:nvPr>
        </p:nvSpPr>
        <p:spPr>
          <a:xfrm>
            <a:off x="838200" y="1802167"/>
            <a:ext cx="10751288" cy="4225771"/>
          </a:xfrm>
        </p:spPr>
        <p:txBody>
          <a:bodyPr>
            <a:normAutofit lnSpcReduction="10000"/>
          </a:bodyPr>
          <a:lstStyle/>
          <a:p>
            <a:r>
              <a:rPr lang="en-US" sz="4000" dirty="0">
                <a:latin typeface="Mongolian Baiti" charset="-122"/>
                <a:ea typeface="Mongolian Baiti" charset="-122"/>
                <a:cs typeface="Mongolian Baiti" charset="-122"/>
              </a:rPr>
              <a:t>Provide regular announcements/to do lists</a:t>
            </a:r>
          </a:p>
          <a:p>
            <a:r>
              <a:rPr lang="en-US" sz="4000" dirty="0">
                <a:latin typeface="Mongolian Baiti" charset="-122"/>
                <a:ea typeface="Mongolian Baiti" charset="-122"/>
                <a:cs typeface="Mongolian Baiti" charset="-122"/>
              </a:rPr>
              <a:t>Respond to weekly reflections</a:t>
            </a:r>
          </a:p>
          <a:p>
            <a:r>
              <a:rPr lang="en-US" sz="4000" dirty="0">
                <a:latin typeface="Mongolian Baiti" charset="-122"/>
                <a:ea typeface="Mongolian Baiti" charset="-122"/>
                <a:cs typeface="Mongolian Baiti" charset="-122"/>
              </a:rPr>
              <a:t>Survey our students</a:t>
            </a:r>
          </a:p>
          <a:p>
            <a:pPr lvl="1"/>
            <a:r>
              <a:rPr lang="en-US" sz="3600" dirty="0">
                <a:latin typeface="Mongolian Baiti" charset="-122"/>
                <a:ea typeface="Mongolian Baiti" charset="-122"/>
                <a:cs typeface="Mongolian Baiti" charset="-122"/>
              </a:rPr>
              <a:t>About their course experiences</a:t>
            </a:r>
          </a:p>
          <a:p>
            <a:pPr lvl="1"/>
            <a:r>
              <a:rPr lang="en-US" sz="3600" dirty="0">
                <a:latin typeface="Mongolian Baiti" charset="-122"/>
                <a:ea typeface="Mongolian Baiti" charset="-122"/>
                <a:cs typeface="Mongolian Baiti" charset="-122"/>
              </a:rPr>
              <a:t>About internet availability, food/housing security, etc.</a:t>
            </a:r>
          </a:p>
          <a:p>
            <a:r>
              <a:rPr lang="en-US" sz="4000" dirty="0">
                <a:latin typeface="Mongolian Baiti" charset="-122"/>
                <a:ea typeface="Mongolian Baiti" charset="-122"/>
                <a:cs typeface="Mongolian Baiti" charset="-122"/>
              </a:rPr>
              <a:t>Provide resources for mental health and physical health concerns often</a:t>
            </a:r>
          </a:p>
          <a:p>
            <a:endParaRPr lang="en-US" sz="40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57414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Being “There” for Our Students</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charset="-122"/>
                <a:ea typeface="Mongolian Baiti" charset="-122"/>
                <a:cs typeface="Mongolian Baiti" charset="-122"/>
              </a:rPr>
              <a:t>Provide opportunities for synchronous contact </a:t>
            </a:r>
          </a:p>
          <a:p>
            <a:r>
              <a:rPr lang="en-US" sz="4000" dirty="0">
                <a:latin typeface="Mongolian Baiti" charset="-122"/>
                <a:ea typeface="Mongolian Baiti" charset="-122"/>
                <a:cs typeface="Mongolian Baiti" charset="-122"/>
              </a:rPr>
              <a:t>Conduct “Highlights and Qs” sessions</a:t>
            </a:r>
          </a:p>
          <a:p>
            <a:r>
              <a:rPr lang="en-US" sz="4000" dirty="0">
                <a:latin typeface="Mongolian Baiti" charset="-122"/>
                <a:ea typeface="Mongolian Baiti" charset="-122"/>
                <a:cs typeface="Mongolian Baiti" charset="-122"/>
              </a:rPr>
              <a:t>Provide “How to Succeed” guides/videos</a:t>
            </a:r>
          </a:p>
          <a:p>
            <a:endParaRPr lang="en-US" sz="40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4608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What I Hope You Take Away</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Practical ways to infuse PEACE and empathy into our teaching to promote better experiences for us and our students</a:t>
            </a:r>
          </a:p>
          <a:p>
            <a:pPr marL="228600" lvl="1">
              <a:spcBef>
                <a:spcPts val="1000"/>
              </a:spcBef>
            </a:pPr>
            <a:endParaRPr lang="en-US" sz="4000" dirty="0">
              <a:latin typeface="Mongolian Baiti" panose="03000500000000000000" pitchFamily="66" charset="0"/>
              <a:cs typeface="Mongolian Baiti" panose="03000500000000000000" pitchFamily="66" charset="0"/>
            </a:endParaRPr>
          </a:p>
          <a:p>
            <a:pPr marL="228600" lvl="1">
              <a:spcBef>
                <a:spcPts val="1000"/>
              </a:spcBef>
            </a:pPr>
            <a:r>
              <a:rPr lang="en-US" sz="4000" dirty="0">
                <a:latin typeface="Mongolian Baiti" panose="03000500000000000000" pitchFamily="66" charset="0"/>
                <a:cs typeface="Mongolian Baiti" panose="03000500000000000000" pitchFamily="66" charset="0"/>
              </a:rPr>
              <a:t>Face-to-face, hybrid/</a:t>
            </a:r>
            <a:r>
              <a:rPr lang="en-US" sz="4000" dirty="0" err="1">
                <a:latin typeface="Mongolian Baiti" panose="03000500000000000000" pitchFamily="66" charset="0"/>
                <a:cs typeface="Mongolian Baiti" panose="03000500000000000000" pitchFamily="66" charset="0"/>
              </a:rPr>
              <a:t>hyflex</a:t>
            </a:r>
            <a:r>
              <a:rPr lang="en-US" sz="4000" dirty="0">
                <a:latin typeface="Mongolian Baiti" panose="03000500000000000000" pitchFamily="66" charset="0"/>
                <a:cs typeface="Mongolian Baiti" panose="03000500000000000000" pitchFamily="66" charset="0"/>
              </a:rPr>
              <a:t>, and/or online</a:t>
            </a:r>
          </a:p>
          <a:p>
            <a:endParaRPr lang="en-US" sz="40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208237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Being “There” for Yourself</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fontScale="92500" lnSpcReduction="10000"/>
          </a:bodyPr>
          <a:lstStyle/>
          <a:p>
            <a:r>
              <a:rPr lang="en-US" sz="4000" dirty="0">
                <a:latin typeface="Mongolian Baiti" panose="03000500000000000000" pitchFamily="66" charset="0"/>
                <a:cs typeface="Mongolian Baiti" panose="03000500000000000000" pitchFamily="66" charset="0"/>
              </a:rPr>
              <a:t>Design our courses while anticipating the workload we are putting on ourselves</a:t>
            </a:r>
          </a:p>
          <a:p>
            <a:r>
              <a:rPr lang="en-US" sz="4000" dirty="0">
                <a:latin typeface="Mongolian Baiti" panose="03000500000000000000" pitchFamily="66" charset="0"/>
                <a:cs typeface="Mongolian Baiti" panose="03000500000000000000" pitchFamily="66" charset="0"/>
              </a:rPr>
              <a:t>Understand that we all have limits</a:t>
            </a:r>
          </a:p>
          <a:p>
            <a:pPr lvl="1"/>
            <a:r>
              <a:rPr lang="en-US" sz="3600" dirty="0">
                <a:latin typeface="Mongolian Baiti" panose="03000500000000000000" pitchFamily="66" charset="0"/>
                <a:cs typeface="Mongolian Baiti" panose="03000500000000000000" pitchFamily="66" charset="0"/>
              </a:rPr>
              <a:t>Time, emotional energy, competing responsibilities</a:t>
            </a:r>
          </a:p>
          <a:p>
            <a:r>
              <a:rPr lang="en-US" sz="4000" dirty="0">
                <a:latin typeface="Mongolian Baiti" panose="03000500000000000000" pitchFamily="66" charset="0"/>
                <a:cs typeface="Mongolian Baiti" panose="03000500000000000000" pitchFamily="66" charset="0"/>
              </a:rPr>
              <a:t>Design our courses to be fulfilling for us</a:t>
            </a:r>
          </a:p>
          <a:p>
            <a:pPr lvl="1"/>
            <a:r>
              <a:rPr lang="en-US" sz="3600" dirty="0">
                <a:latin typeface="Mongolian Baiti" panose="03000500000000000000" pitchFamily="66" charset="0"/>
                <a:cs typeface="Mongolian Baiti" panose="03000500000000000000" pitchFamily="66" charset="0"/>
              </a:rPr>
              <a:t>Ask our students what they learned as a “waterfall” exit ticket in each class</a:t>
            </a:r>
          </a:p>
          <a:p>
            <a:pPr lvl="1"/>
            <a:r>
              <a:rPr lang="en-US" sz="3600" dirty="0">
                <a:latin typeface="Mongolian Baiti" panose="03000500000000000000" pitchFamily="66" charset="0"/>
                <a:cs typeface="Mongolian Baiti" panose="03000500000000000000" pitchFamily="66" charset="0"/>
                <a:hlinkClick r:id="rId3"/>
              </a:rPr>
              <a:t>“Top Things Learned”</a:t>
            </a:r>
            <a:r>
              <a:rPr lang="en-US" sz="3600" dirty="0">
                <a:latin typeface="Mongolian Baiti" panose="03000500000000000000" pitchFamily="66" charset="0"/>
                <a:cs typeface="Mongolian Baiti" panose="03000500000000000000" pitchFamily="66" charset="0"/>
              </a:rPr>
              <a:t> as a concluding assignment</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9797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In Conclusion</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Bringing PEACE and empathy to our teaching…</a:t>
            </a:r>
          </a:p>
          <a:p>
            <a:pPr marL="0" indent="0">
              <a:buNone/>
            </a:pPr>
            <a:endParaRPr lang="en-US" sz="4000" dirty="0">
              <a:latin typeface="Mongolian Baiti" panose="03000500000000000000" pitchFamily="66" charset="0"/>
              <a:cs typeface="Mongolian Baiti" panose="03000500000000000000" pitchFamily="66" charset="0"/>
            </a:endParaRPr>
          </a:p>
          <a:p>
            <a:r>
              <a:rPr lang="en-US" sz="4000" dirty="0">
                <a:latin typeface="Mongolian Baiti" panose="03000500000000000000" pitchFamily="66" charset="0"/>
                <a:cs typeface="Mongolian Baiti" panose="03000500000000000000" pitchFamily="66" charset="0"/>
              </a:rPr>
              <a:t>Will promote more successful and fulfilling experiences in teaching and learning for our students </a:t>
            </a:r>
            <a:r>
              <a:rPr lang="en-US" sz="4000" u="sng" dirty="0">
                <a:latin typeface="Mongolian Baiti" panose="03000500000000000000" pitchFamily="66" charset="0"/>
                <a:cs typeface="Mongolian Baiti" panose="03000500000000000000" pitchFamily="66" charset="0"/>
              </a:rPr>
              <a:t>and</a:t>
            </a:r>
            <a:r>
              <a:rPr lang="en-US" sz="4000" dirty="0">
                <a:latin typeface="Mongolian Baiti" panose="03000500000000000000" pitchFamily="66" charset="0"/>
                <a:cs typeface="Mongolian Baiti" panose="03000500000000000000" pitchFamily="66" charset="0"/>
              </a:rPr>
              <a:t> for us</a:t>
            </a:r>
            <a:endParaRPr lang="en-US" sz="3600" dirty="0">
              <a:latin typeface="Mongolian Baiti" panose="03000500000000000000" pitchFamily="66" charset="0"/>
              <a:cs typeface="Mongolian Baiti" panose="03000500000000000000" pitchFamily="66" charset="0"/>
            </a:endParaRP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7131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What Will You Take Away?</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What is one concrete way in which you will infuse PEACE and empathy into your current or future teaching?</a:t>
            </a:r>
          </a:p>
          <a:p>
            <a:endParaRPr lang="en-US" sz="4000" dirty="0">
              <a:latin typeface="Mongolian Baiti" panose="03000500000000000000" pitchFamily="66" charset="0"/>
              <a:cs typeface="Mongolian Baiti" panose="03000500000000000000" pitchFamily="66" charset="0"/>
            </a:endParaRPr>
          </a:p>
          <a:p>
            <a:r>
              <a:rPr lang="en-US" sz="4000" dirty="0">
                <a:latin typeface="Mongolian Baiti" panose="03000500000000000000" pitchFamily="66" charset="0"/>
                <a:cs typeface="Mongolian Baiti" panose="03000500000000000000" pitchFamily="66" charset="0"/>
              </a:rPr>
              <a:t>Please type your answer into the chat</a:t>
            </a:r>
          </a:p>
          <a:p>
            <a:pPr lvl="1"/>
            <a:r>
              <a:rPr lang="en-US" sz="3600" dirty="0">
                <a:latin typeface="Mongolian Baiti" panose="03000500000000000000" pitchFamily="66" charset="0"/>
                <a:cs typeface="Mongolian Baiti" panose="03000500000000000000" pitchFamily="66" charset="0"/>
              </a:rPr>
              <a:t>Don’t press “return” until I say to “waterfall” you answers into the chat!</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3703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77" y="699912"/>
            <a:ext cx="11237204" cy="1035402"/>
          </a:xfrm>
        </p:spPr>
        <p:txBody>
          <a:bodyPr>
            <a:normAutofit/>
          </a:bodyPr>
          <a:lstStyle/>
          <a:p>
            <a:r>
              <a:rPr lang="en-US" dirty="0">
                <a:latin typeface="Mongolian Baiti" panose="03000500000000000000" pitchFamily="66" charset="0"/>
                <a:cs typeface="Mongolian Baiti" panose="03000500000000000000" pitchFamily="66" charset="0"/>
              </a:rPr>
              <a:t>What Questions Do You Have?</a:t>
            </a:r>
          </a:p>
        </p:txBody>
      </p:sp>
      <p:sp>
        <p:nvSpPr>
          <p:cNvPr id="3" name="Content Placeholder 2"/>
          <p:cNvSpPr>
            <a:spLocks noGrp="1"/>
          </p:cNvSpPr>
          <p:nvPr>
            <p:ph idx="1"/>
          </p:nvPr>
        </p:nvSpPr>
        <p:spPr>
          <a:xfrm>
            <a:off x="506777" y="1735313"/>
            <a:ext cx="7835557" cy="4351338"/>
          </a:xfrm>
        </p:spPr>
        <p:txBody>
          <a:bodyPr>
            <a:normAutofit/>
          </a:bodyPr>
          <a:lstStyle/>
          <a:p>
            <a:r>
              <a:rPr lang="en-US" dirty="0">
                <a:latin typeface="Mongolian Baiti" panose="03000500000000000000" pitchFamily="66" charset="0"/>
                <a:cs typeface="Mongolian Baiti" panose="03000500000000000000" pitchFamily="66" charset="0"/>
              </a:rPr>
              <a:t>Further questions and/or the PPT of this presentation:</a:t>
            </a:r>
          </a:p>
          <a:p>
            <a:pPr lvl="1"/>
            <a:r>
              <a:rPr lang="en-US" dirty="0">
                <a:latin typeface="Mongolian Baiti" panose="03000500000000000000" pitchFamily="66" charset="0"/>
                <a:cs typeface="Mongolian Baiti" panose="03000500000000000000" pitchFamily="66" charset="0"/>
              </a:rPr>
              <a:t>Email Don Saucier at </a:t>
            </a:r>
            <a:r>
              <a:rPr lang="en-US" dirty="0">
                <a:latin typeface="Mongolian Baiti" panose="03000500000000000000" pitchFamily="66" charset="0"/>
                <a:cs typeface="Mongolian Baiti" panose="03000500000000000000" pitchFamily="66" charset="0"/>
                <a:hlinkClick r:id="rId3"/>
              </a:rPr>
              <a:t>saucier@ksu.edu</a:t>
            </a: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Thank you!</a:t>
            </a:r>
          </a:p>
        </p:txBody>
      </p:sp>
      <p:pic>
        <p:nvPicPr>
          <p:cNvPr id="4" name="Picture 3">
            <a:extLst>
              <a:ext uri="{FF2B5EF4-FFF2-40B4-BE49-F238E27FC236}">
                <a16:creationId xmlns:a16="http://schemas.microsoft.com/office/drawing/2014/main" id="{D1C8539C-4AC7-4804-A66D-55E77B49BFB9}"/>
              </a:ext>
            </a:extLst>
          </p:cNvPr>
          <p:cNvPicPr>
            <a:picLocks noChangeAspect="1"/>
          </p:cNvPicPr>
          <p:nvPr/>
        </p:nvPicPr>
        <p:blipFill rotWithShape="1">
          <a:blip r:embed="rId4"/>
          <a:srcRect l="33164" t="34839" r="29001" b="39616"/>
          <a:stretch/>
        </p:blipFill>
        <p:spPr>
          <a:xfrm>
            <a:off x="8528627" y="4869619"/>
            <a:ext cx="3349337" cy="1747480"/>
          </a:xfrm>
          <a:prstGeom prst="rect">
            <a:avLst/>
          </a:prstGeom>
        </p:spPr>
      </p:pic>
      <p:sp>
        <p:nvSpPr>
          <p:cNvPr id="6" name="Rectangle 5">
            <a:extLst>
              <a:ext uri="{FF2B5EF4-FFF2-40B4-BE49-F238E27FC236}">
                <a16:creationId xmlns:a16="http://schemas.microsoft.com/office/drawing/2014/main" id="{2C1AD91E-C3C0-4AFE-AE48-C6407C8ADBAB}"/>
              </a:ext>
            </a:extLst>
          </p:cNvPr>
          <p:cNvSpPr/>
          <p:nvPr/>
        </p:nvSpPr>
        <p:spPr>
          <a:xfrm>
            <a:off x="8528626" y="4698367"/>
            <a:ext cx="3349337" cy="1918732"/>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t="10051" b="23908"/>
          <a:stretch/>
        </p:blipFill>
        <p:spPr>
          <a:xfrm>
            <a:off x="8634136" y="839951"/>
            <a:ext cx="3130773" cy="3680833"/>
          </a:xfrm>
          <a:prstGeom prst="rect">
            <a:avLst/>
          </a:prstGeom>
        </p:spPr>
      </p:pic>
      <p:sp>
        <p:nvSpPr>
          <p:cNvPr id="11" name="TextBox 10"/>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12" name="TextBox 11"/>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24604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Disclaimers</a:t>
            </a:r>
          </a:p>
        </p:txBody>
      </p:sp>
      <p:sp>
        <p:nvSpPr>
          <p:cNvPr id="3" name="Content Placeholder 2"/>
          <p:cNvSpPr>
            <a:spLocks noGrp="1"/>
          </p:cNvSpPr>
          <p:nvPr>
            <p:ph idx="1"/>
          </p:nvPr>
        </p:nvSpPr>
        <p:spPr>
          <a:xfrm>
            <a:off x="838200" y="1690691"/>
            <a:ext cx="10515600" cy="4337248"/>
          </a:xfrm>
        </p:spPr>
        <p:txBody>
          <a:bodyPr>
            <a:normAutofit/>
          </a:bodyPr>
          <a:lstStyle/>
          <a:p>
            <a:r>
              <a:rPr lang="en-US" sz="4000" u="sng" dirty="0">
                <a:latin typeface="Mongolian Baiti" panose="03000500000000000000" pitchFamily="66" charset="0"/>
                <a:cs typeface="Mongolian Baiti" panose="03000500000000000000" pitchFamily="66" charset="0"/>
              </a:rPr>
              <a:t>Disclaimer #1</a:t>
            </a:r>
            <a:endParaRPr lang="en-US" sz="4000" dirty="0">
              <a:latin typeface="Mongolian Baiti" panose="03000500000000000000" pitchFamily="66" charset="0"/>
              <a:cs typeface="Mongolian Baiti" panose="03000500000000000000" pitchFamily="66" charset="0"/>
            </a:endParaRPr>
          </a:p>
          <a:p>
            <a:pPr lvl="1"/>
            <a:r>
              <a:rPr lang="en-US" sz="3600" dirty="0">
                <a:latin typeface="Mongolian Baiti" panose="03000500000000000000" pitchFamily="66" charset="0"/>
                <a:cs typeface="Mongolian Baiti" panose="03000500000000000000" pitchFamily="66" charset="0"/>
              </a:rPr>
              <a:t>Not everything will work in every class!</a:t>
            </a:r>
          </a:p>
          <a:p>
            <a:endParaRPr lang="en-US" sz="4000" dirty="0">
              <a:latin typeface="Mongolian Baiti" panose="03000500000000000000" pitchFamily="66" charset="0"/>
              <a:cs typeface="Mongolian Baiti" panose="03000500000000000000" pitchFamily="66" charset="0"/>
            </a:endParaRPr>
          </a:p>
          <a:p>
            <a:r>
              <a:rPr lang="en-US" sz="4000" u="sng" dirty="0">
                <a:latin typeface="Mongolian Baiti" panose="03000500000000000000" pitchFamily="66" charset="0"/>
                <a:cs typeface="Mongolian Baiti" panose="03000500000000000000" pitchFamily="66" charset="0"/>
              </a:rPr>
              <a:t>Disclaimer #2</a:t>
            </a:r>
            <a:endParaRPr lang="en-US" sz="4000" dirty="0">
              <a:latin typeface="Mongolian Baiti" panose="03000500000000000000" pitchFamily="66" charset="0"/>
              <a:cs typeface="Mongolian Baiti" panose="03000500000000000000" pitchFamily="66" charset="0"/>
            </a:endParaRPr>
          </a:p>
          <a:p>
            <a:pPr lvl="1"/>
            <a:r>
              <a:rPr lang="en-US" sz="3600" dirty="0">
                <a:latin typeface="Mongolian Baiti" panose="03000500000000000000" pitchFamily="66" charset="0"/>
                <a:cs typeface="Mongolian Baiti" panose="03000500000000000000" pitchFamily="66" charset="0"/>
              </a:rPr>
              <a:t>I have a lot to share today!</a:t>
            </a:r>
          </a:p>
          <a:p>
            <a:pPr lvl="1"/>
            <a:r>
              <a:rPr lang="en-US" sz="3600" dirty="0">
                <a:latin typeface="Mongolian Baiti" panose="03000500000000000000" pitchFamily="66" charset="0"/>
                <a:cs typeface="Mongolian Baiti" panose="03000500000000000000" pitchFamily="66" charset="0"/>
              </a:rPr>
              <a:t>Check out our resources</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62692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424"/>
            <a:ext cx="10515600" cy="993266"/>
          </a:xfrm>
        </p:spPr>
        <p:txBody>
          <a:bodyPr/>
          <a:lstStyle/>
          <a:p>
            <a:r>
              <a:rPr lang="en-US" dirty="0">
                <a:latin typeface="Mongolian Baiti" charset="-122"/>
                <a:ea typeface="Mongolian Baiti" charset="-122"/>
                <a:cs typeface="Mongolian Baiti" charset="-122"/>
              </a:rPr>
              <a:t>Resources</a:t>
            </a:r>
          </a:p>
        </p:txBody>
      </p:sp>
      <p:sp>
        <p:nvSpPr>
          <p:cNvPr id="3" name="Content Placeholder 2"/>
          <p:cNvSpPr>
            <a:spLocks noGrp="1"/>
          </p:cNvSpPr>
          <p:nvPr>
            <p:ph idx="1"/>
          </p:nvPr>
        </p:nvSpPr>
        <p:spPr>
          <a:xfrm>
            <a:off x="838200" y="1534886"/>
            <a:ext cx="10515600" cy="4625690"/>
          </a:xfrm>
        </p:spPr>
        <p:txBody>
          <a:bodyPr>
            <a:normAutofit fontScale="92500" lnSpcReduction="10000"/>
          </a:bodyPr>
          <a:lstStyle/>
          <a:p>
            <a:pPr fontAlgn="base"/>
            <a:r>
              <a:rPr lang="en-US" dirty="0">
                <a:latin typeface="Mongolian Baiti" charset="-122"/>
                <a:ea typeface="Mongolian Baiti" charset="-122"/>
                <a:cs typeface="Mongolian Baiti" charset="-122"/>
                <a:hlinkClick r:id="rId2"/>
              </a:rPr>
              <a:t>Engage the Sage YouTube channel</a:t>
            </a:r>
            <a:endParaRPr lang="en-US" i="1"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3"/>
              </a:rPr>
              <a:t>Mindful Returns Toolkit</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4"/>
              </a:rPr>
              <a:t>K-State Keep Teaching website</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5"/>
              </a:rPr>
              <a:t>Remote Teaching Training Schedule</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6"/>
              </a:rPr>
              <a:t>Keep Teaching: Resources for Higher Ed online community</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7"/>
              </a:rPr>
              <a:t>Faculty Checklist in Preparation for Remote Teaching</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8"/>
              </a:rPr>
              <a:t>Videos for Faculty Tips for Teaching Remotely</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hlinkClick r:id="rId9"/>
              </a:rPr>
              <a:t>Options for Teaching Lab Courses Remotely</a:t>
            </a:r>
            <a:endParaRPr lang="en-US" dirty="0">
              <a:latin typeface="Mongolian Baiti" charset="-122"/>
              <a:ea typeface="Mongolian Baiti" charset="-122"/>
              <a:cs typeface="Mongolian Baiti" charset="-122"/>
            </a:endParaRPr>
          </a:p>
          <a:p>
            <a:pPr fontAlgn="base"/>
            <a:r>
              <a:rPr lang="en-US" dirty="0">
                <a:latin typeface="Mongolian Baiti" charset="-122"/>
                <a:ea typeface="Mongolian Baiti" charset="-122"/>
                <a:cs typeface="Mongolian Baiti" charset="-122"/>
              </a:rPr>
              <a:t>Teaching &amp; Learning Center social media will highlight information</a:t>
            </a:r>
          </a:p>
          <a:p>
            <a:pPr lvl="1" fontAlgn="base"/>
            <a:r>
              <a:rPr lang="en-US" dirty="0">
                <a:latin typeface="Mongolian Baiti" charset="-122"/>
                <a:ea typeface="Mongolian Baiti" charset="-122"/>
                <a:cs typeface="Mongolian Baiti" charset="-122"/>
              </a:rPr>
              <a:t>Facebook, Twitter</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83612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Teaching Starts with Teachers</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Our personas and perspectives… </a:t>
            </a:r>
          </a:p>
          <a:p>
            <a:pPr lvl="1"/>
            <a:r>
              <a:rPr lang="en-US" sz="3600" dirty="0">
                <a:latin typeface="Mongolian Baiti" panose="03000500000000000000" pitchFamily="66" charset="0"/>
                <a:cs typeface="Mongolian Baiti" panose="03000500000000000000" pitchFamily="66" charset="0"/>
              </a:rPr>
              <a:t>… provide the foundations for teaching and learning</a:t>
            </a:r>
          </a:p>
          <a:p>
            <a:pPr lvl="1"/>
            <a:r>
              <a:rPr lang="en-US" sz="3600" dirty="0">
                <a:latin typeface="Mongolian Baiti" panose="03000500000000000000" pitchFamily="66" charset="0"/>
                <a:cs typeface="Mongolian Baiti" panose="03000500000000000000" pitchFamily="66" charset="0"/>
              </a:rPr>
              <a:t>… dictate our teaching philosophy and practices</a:t>
            </a:r>
          </a:p>
          <a:p>
            <a:pPr lvl="1"/>
            <a:r>
              <a:rPr lang="en-US" sz="3600" dirty="0">
                <a:latin typeface="Mongolian Baiti" panose="03000500000000000000" pitchFamily="66" charset="0"/>
                <a:cs typeface="Mongolian Baiti" panose="03000500000000000000" pitchFamily="66" charset="0"/>
              </a:rPr>
              <a:t>… are intentional, purposeful, and dynamic</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214362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Teaching Starts with Teachers</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Trickle Down Engagement</a:t>
            </a:r>
          </a:p>
          <a:p>
            <a:pPr lvl="1"/>
            <a:r>
              <a:rPr lang="en-US" sz="3600" dirty="0">
                <a:latin typeface="Mongolian Baiti" panose="03000500000000000000" pitchFamily="66" charset="0"/>
                <a:cs typeface="Mongolian Baiti" panose="03000500000000000000" pitchFamily="66" charset="0"/>
                <a:hlinkClick r:id="rId2"/>
              </a:rPr>
              <a:t>Engage the Sage</a:t>
            </a:r>
            <a:endParaRPr lang="en-US" sz="3600" dirty="0">
              <a:latin typeface="Mongolian Baiti" panose="03000500000000000000" pitchFamily="66" charset="0"/>
              <a:cs typeface="Mongolian Baiti" panose="03000500000000000000" pitchFamily="66" charset="0"/>
            </a:endParaRPr>
          </a:p>
          <a:p>
            <a:endParaRPr lang="en-US" sz="4000" dirty="0">
              <a:latin typeface="Mongolian Baiti" panose="03000500000000000000" pitchFamily="66" charset="0"/>
              <a:cs typeface="Mongolian Baiti" panose="03000500000000000000" pitchFamily="66" charset="0"/>
            </a:endParaRPr>
          </a:p>
          <a:p>
            <a:r>
              <a:rPr lang="en-US" sz="4000" dirty="0">
                <a:latin typeface="Mongolian Baiti" panose="03000500000000000000" pitchFamily="66" charset="0"/>
                <a:cs typeface="Mongolian Baiti" panose="03000500000000000000" pitchFamily="66" charset="0"/>
              </a:rPr>
              <a:t>We should focus on our own experience first</a:t>
            </a:r>
          </a:p>
        </p:txBody>
      </p:sp>
      <p:pic>
        <p:nvPicPr>
          <p:cNvPr id="8" name="Picture 7">
            <a:extLst>
              <a:ext uri="{FF2B5EF4-FFF2-40B4-BE49-F238E27FC236}">
                <a16:creationId xmlns:a16="http://schemas.microsoft.com/office/drawing/2014/main" id="{D1C8539C-4AC7-4804-A66D-55E77B49BFB9}"/>
              </a:ext>
            </a:extLst>
          </p:cNvPr>
          <p:cNvPicPr>
            <a:picLocks noChangeAspect="1"/>
          </p:cNvPicPr>
          <p:nvPr/>
        </p:nvPicPr>
        <p:blipFill rotWithShape="1">
          <a:blip r:embed="rId3"/>
          <a:srcRect l="33164" t="34839" r="29001" b="39616"/>
          <a:stretch/>
        </p:blipFill>
        <p:spPr>
          <a:xfrm>
            <a:off x="9009724" y="5086985"/>
            <a:ext cx="2964030" cy="1546450"/>
          </a:xfrm>
          <a:prstGeom prst="rect">
            <a:avLst/>
          </a:prstGeom>
        </p:spPr>
      </p:pic>
      <p:sp>
        <p:nvSpPr>
          <p:cNvPr id="9" name="Rectangle 8">
            <a:extLst>
              <a:ext uri="{FF2B5EF4-FFF2-40B4-BE49-F238E27FC236}">
                <a16:creationId xmlns:a16="http://schemas.microsoft.com/office/drawing/2014/main" id="{2C1AD91E-C3C0-4AFE-AE48-C6407C8ADBAB}"/>
              </a:ext>
            </a:extLst>
          </p:cNvPr>
          <p:cNvSpPr/>
          <p:nvPr/>
        </p:nvSpPr>
        <p:spPr>
          <a:xfrm>
            <a:off x="8998676" y="5086985"/>
            <a:ext cx="2964031" cy="1546450"/>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11" name="TextBox 10"/>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69327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We Have Challenges Right Now!</a:t>
            </a:r>
          </a:p>
        </p:txBody>
      </p:sp>
      <p:pic>
        <p:nvPicPr>
          <p:cNvPr id="1026" name="Picture 2" descr="https://scontent-dfw5-2.xx.fbcdn.net/v/t1.0-9/117422701_10222083877061193_1232597459373511770_n.jpg?_nc_cat=106&amp;_nc_sid=8bfeb9&amp;_nc_ohc=Y3D0XfdzxDQAX9sDbzh&amp;_nc_ht=scontent-dfw5-2.xx&amp;oh=936b8ab0869811eec6434cc2c897e1d5&amp;oe=5F63D6FB"/>
          <p:cNvPicPr>
            <a:picLocks noChangeAspect="1" noChangeArrowheads="1"/>
          </p:cNvPicPr>
          <p:nvPr/>
        </p:nvPicPr>
        <p:blipFill rotWithShape="1">
          <a:blip r:embed="rId2">
            <a:extLst>
              <a:ext uri="{28A0092B-C50C-407E-A947-70E740481C1C}">
                <a14:useLocalDpi xmlns:a14="http://schemas.microsoft.com/office/drawing/2010/main" val="0"/>
              </a:ext>
            </a:extLst>
          </a:blip>
          <a:srcRect l="5602" t="31782" r="35952" b="28289"/>
          <a:stretch/>
        </p:blipFill>
        <p:spPr bwMode="auto">
          <a:xfrm>
            <a:off x="712939" y="1876909"/>
            <a:ext cx="1892474" cy="2298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content-dfw5-2.xx.fbcdn.net/v/t1.0-9/118146691_10107239586792001_6240809252781796641_n.jpg?_nc_cat=107&amp;_nc_sid=8bfeb9&amp;_nc_ohc=n4NxrpXnu0gAX__se6F&amp;_nc_ht=scontent-dfw5-2.xx&amp;oh=b6cb3c46a4d6c76e86cf50c1c69f17ce&amp;oe=5F61DA09"/>
          <p:cNvPicPr>
            <a:picLocks noChangeAspect="1" noChangeArrowheads="1"/>
          </p:cNvPicPr>
          <p:nvPr/>
        </p:nvPicPr>
        <p:blipFill rotWithShape="1">
          <a:blip r:embed="rId3">
            <a:extLst>
              <a:ext uri="{28A0092B-C50C-407E-A947-70E740481C1C}">
                <a14:useLocalDpi xmlns:a14="http://schemas.microsoft.com/office/drawing/2010/main" val="0"/>
              </a:ext>
            </a:extLst>
          </a:blip>
          <a:srcRect t="49764"/>
          <a:stretch/>
        </p:blipFill>
        <p:spPr bwMode="auto">
          <a:xfrm>
            <a:off x="5374051" y="3716623"/>
            <a:ext cx="3016256" cy="2020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dfw5-1.xx.fbcdn.net/v/t1.0-0/p600x600/117331408_10107238177630971_3837510777020635993_n.jpg?_nc_cat=103&amp;_nc_sid=8bfeb9&amp;_nc_ohc=utAPy6ZuLmUAX-z1ZN1&amp;_nc_ht=scontent-dfw5-1.xx&amp;_nc_tp=6&amp;oh=56dd63b727cbd89111adc6b393883179&amp;oe=5F64374A"/>
          <p:cNvPicPr>
            <a:picLocks noChangeAspect="1" noChangeArrowheads="1"/>
          </p:cNvPicPr>
          <p:nvPr/>
        </p:nvPicPr>
        <p:blipFill rotWithShape="1">
          <a:blip r:embed="rId4">
            <a:extLst>
              <a:ext uri="{28A0092B-C50C-407E-A947-70E740481C1C}">
                <a14:useLocalDpi xmlns:a14="http://schemas.microsoft.com/office/drawing/2010/main" val="0"/>
              </a:ext>
            </a:extLst>
          </a:blip>
          <a:srcRect l="7233" t="9479" r="37753" b="5534"/>
          <a:stretch/>
        </p:blipFill>
        <p:spPr bwMode="auto">
          <a:xfrm>
            <a:off x="2928709" y="2096287"/>
            <a:ext cx="2283694" cy="35278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dfw5-1.xx.fbcdn.net/v/t1.0-9/117818618_10158749572882089_1213166903882301242_n.jpg?_nc_cat=103&amp;_nc_sid=8bfeb9&amp;_nc_ohc=WsV02o-ddd0AX_nkyE9&amp;_nc_ht=scontent-dfw5-1.xx&amp;oh=a02d6cd93c2ab84202579372cc1e0d91&amp;oe=5F6369CD"/>
          <p:cNvPicPr>
            <a:picLocks noChangeAspect="1" noChangeArrowheads="1"/>
          </p:cNvPicPr>
          <p:nvPr/>
        </p:nvPicPr>
        <p:blipFill rotWithShape="1">
          <a:blip r:embed="rId5">
            <a:extLst>
              <a:ext uri="{28A0092B-C50C-407E-A947-70E740481C1C}">
                <a14:useLocalDpi xmlns:a14="http://schemas.microsoft.com/office/drawing/2010/main" val="0"/>
              </a:ext>
            </a:extLst>
          </a:blip>
          <a:srcRect t="19726" r="22740" b="16894"/>
          <a:stretch/>
        </p:blipFill>
        <p:spPr bwMode="auto">
          <a:xfrm>
            <a:off x="5874708" y="1502972"/>
            <a:ext cx="3315908" cy="20401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dfw5-2.xx.fbcdn.net/v/t15.5256-10/c71.0.1138.720a/s280x280/117865400_627603911523116_7956156924801430101_n.jpg?_nc_cat=100&amp;_nc_sid=ad6a45&amp;_nc_ohc=sfMt2lsc1P4AX_VdXKJ&amp;_nc_ht=scontent-dfw5-2.xx&amp;oh=c07c5eefbbc2506600944190ae36e128&amp;oe=5F643F49"/>
          <p:cNvPicPr>
            <a:picLocks noChangeAspect="1" noChangeArrowheads="1"/>
          </p:cNvPicPr>
          <p:nvPr/>
        </p:nvPicPr>
        <p:blipFill rotWithShape="1">
          <a:blip r:embed="rId6">
            <a:extLst>
              <a:ext uri="{28A0092B-C50C-407E-A947-70E740481C1C}">
                <a14:useLocalDpi xmlns:a14="http://schemas.microsoft.com/office/drawing/2010/main" val="0"/>
              </a:ext>
            </a:extLst>
          </a:blip>
          <a:srcRect l="20822" t="6662" r="17143" b="7896"/>
          <a:stretch/>
        </p:blipFill>
        <p:spPr bwMode="auto">
          <a:xfrm>
            <a:off x="9638990" y="1567700"/>
            <a:ext cx="2038106" cy="177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content-dfw5-2.xx.fbcdn.net/v/t1.0-0/s600x600/117686780_10158960574036518_8371272826453706206_n.jpg?_nc_cat=106&amp;_nc_sid=8bfeb9&amp;_nc_ohc=spZA5zApC0kAX8F-wh4&amp;_nc_ht=scontent-dfw5-2.xx&amp;_nc_tp=7&amp;oh=e3278a4c2ec0e9934481f6181ca0671d&amp;oe=5F63CF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30" y="3603891"/>
            <a:ext cx="3021391" cy="22660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ge may contain: screen, office and indoo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793" b="12085"/>
          <a:stretch/>
        </p:blipFill>
        <p:spPr bwMode="auto">
          <a:xfrm>
            <a:off x="288098" y="4477428"/>
            <a:ext cx="2317315" cy="13925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13" name="TextBox 12"/>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144451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hlinkClick r:id="rId2"/>
              </a:rPr>
              <a:t>Bring PEACE to Our Teaching</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P	=	</a:t>
            </a:r>
            <a:r>
              <a:rPr lang="en-US" sz="4000" dirty="0">
                <a:solidFill>
                  <a:srgbClr val="FF0000"/>
                </a:solidFill>
                <a:latin typeface="Mongolian Baiti" panose="03000500000000000000" pitchFamily="66" charset="0"/>
                <a:cs typeface="Mongolian Baiti" panose="03000500000000000000" pitchFamily="66" charset="0"/>
              </a:rPr>
              <a:t>P</a:t>
            </a:r>
            <a:r>
              <a:rPr lang="en-US" sz="4000" dirty="0">
                <a:latin typeface="Mongolian Baiti" panose="03000500000000000000" pitchFamily="66" charset="0"/>
                <a:cs typeface="Mongolian Baiti" panose="03000500000000000000" pitchFamily="66" charset="0"/>
              </a:rPr>
              <a:t>reparation</a:t>
            </a:r>
          </a:p>
          <a:p>
            <a:r>
              <a:rPr lang="en-US" sz="4000" dirty="0">
                <a:latin typeface="Mongolian Baiti" panose="03000500000000000000" pitchFamily="66" charset="0"/>
                <a:cs typeface="Mongolian Baiti" panose="03000500000000000000" pitchFamily="66" charset="0"/>
              </a:rPr>
              <a:t>E	=	</a:t>
            </a:r>
            <a:r>
              <a:rPr lang="en-US" sz="4000" dirty="0">
                <a:solidFill>
                  <a:srgbClr val="FF0000"/>
                </a:solidFill>
                <a:latin typeface="Mongolian Baiti" panose="03000500000000000000" pitchFamily="66" charset="0"/>
                <a:cs typeface="Mongolian Baiti" panose="03000500000000000000" pitchFamily="66" charset="0"/>
              </a:rPr>
              <a:t>E</a:t>
            </a:r>
            <a:r>
              <a:rPr lang="en-US" sz="4000" dirty="0">
                <a:latin typeface="Mongolian Baiti" panose="03000500000000000000" pitchFamily="66" charset="0"/>
                <a:cs typeface="Mongolian Baiti" panose="03000500000000000000" pitchFamily="66" charset="0"/>
              </a:rPr>
              <a:t>xpertise</a:t>
            </a:r>
          </a:p>
          <a:p>
            <a:r>
              <a:rPr lang="en-US" sz="4000" dirty="0">
                <a:latin typeface="Mongolian Baiti" panose="03000500000000000000" pitchFamily="66" charset="0"/>
                <a:cs typeface="Mongolian Baiti" panose="03000500000000000000" pitchFamily="66" charset="0"/>
              </a:rPr>
              <a:t>A	=	</a:t>
            </a:r>
            <a:r>
              <a:rPr lang="en-US" sz="4000" dirty="0">
                <a:solidFill>
                  <a:srgbClr val="FF0000"/>
                </a:solidFill>
                <a:latin typeface="Mongolian Baiti" panose="03000500000000000000" pitchFamily="66" charset="0"/>
                <a:cs typeface="Mongolian Baiti" panose="03000500000000000000" pitchFamily="66" charset="0"/>
              </a:rPr>
              <a:t>A</a:t>
            </a:r>
            <a:r>
              <a:rPr lang="en-US" sz="4000" dirty="0">
                <a:latin typeface="Mongolian Baiti" panose="03000500000000000000" pitchFamily="66" charset="0"/>
                <a:cs typeface="Mongolian Baiti" panose="03000500000000000000" pitchFamily="66" charset="0"/>
              </a:rPr>
              <a:t>uthenticity</a:t>
            </a:r>
          </a:p>
          <a:p>
            <a:r>
              <a:rPr lang="en-US" sz="4000" dirty="0">
                <a:latin typeface="Mongolian Baiti" panose="03000500000000000000" pitchFamily="66" charset="0"/>
                <a:cs typeface="Mongolian Baiti" panose="03000500000000000000" pitchFamily="66" charset="0"/>
              </a:rPr>
              <a:t>C	=	</a:t>
            </a:r>
            <a:r>
              <a:rPr lang="en-US" sz="4000" dirty="0">
                <a:solidFill>
                  <a:srgbClr val="FF0000"/>
                </a:solidFill>
                <a:latin typeface="Mongolian Baiti" panose="03000500000000000000" pitchFamily="66" charset="0"/>
                <a:cs typeface="Mongolian Baiti" panose="03000500000000000000" pitchFamily="66" charset="0"/>
              </a:rPr>
              <a:t>C</a:t>
            </a:r>
            <a:r>
              <a:rPr lang="en-US" sz="4000" dirty="0">
                <a:latin typeface="Mongolian Baiti" panose="03000500000000000000" pitchFamily="66" charset="0"/>
                <a:cs typeface="Mongolian Baiti" panose="03000500000000000000" pitchFamily="66" charset="0"/>
              </a:rPr>
              <a:t>aring</a:t>
            </a:r>
          </a:p>
          <a:p>
            <a:r>
              <a:rPr lang="en-US" sz="4000" dirty="0">
                <a:latin typeface="Mongolian Baiti" panose="03000500000000000000" pitchFamily="66" charset="0"/>
                <a:cs typeface="Mongolian Baiti" panose="03000500000000000000" pitchFamily="66" charset="0"/>
              </a:rPr>
              <a:t>E	=	</a:t>
            </a:r>
            <a:r>
              <a:rPr lang="en-US" sz="4000" dirty="0">
                <a:solidFill>
                  <a:srgbClr val="FF0000"/>
                </a:solidFill>
                <a:latin typeface="Mongolian Baiti" panose="03000500000000000000" pitchFamily="66" charset="0"/>
                <a:cs typeface="Mongolian Baiti" panose="03000500000000000000" pitchFamily="66" charset="0"/>
              </a:rPr>
              <a:t>E</a:t>
            </a:r>
            <a:r>
              <a:rPr lang="en-US" sz="4000" dirty="0">
                <a:latin typeface="Mongolian Baiti" panose="03000500000000000000" pitchFamily="66" charset="0"/>
                <a:cs typeface="Mongolian Baiti" panose="03000500000000000000" pitchFamily="66" charset="0"/>
              </a:rPr>
              <a:t>ngagement</a:t>
            </a:r>
          </a:p>
        </p:txBody>
      </p:sp>
      <p:pic>
        <p:nvPicPr>
          <p:cNvPr id="5" name="Picture 4" descr="mage may contain: one or more people, outdoor and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968" y="1143277"/>
            <a:ext cx="2771775" cy="2771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9" name="TextBox 8"/>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7911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Stat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Engagement and Community in LCs (FYE Feb 2015)--FINAL</Template>
  <TotalTime>11934</TotalTime>
  <Words>2057</Words>
  <Application>Microsoft Office PowerPoint</Application>
  <PresentationFormat>Widescreen</PresentationFormat>
  <Paragraphs>239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Mongolian Baiti</vt:lpstr>
      <vt:lpstr>K-State Theme</vt:lpstr>
      <vt:lpstr>Bringing PEACE and Empathy to Our Teaching</vt:lpstr>
      <vt:lpstr>What Do You Hope to Take Away?</vt:lpstr>
      <vt:lpstr>What I Hope You Take Away</vt:lpstr>
      <vt:lpstr>Disclaimers</vt:lpstr>
      <vt:lpstr>Resources</vt:lpstr>
      <vt:lpstr>Teaching Starts with Teachers</vt:lpstr>
      <vt:lpstr>Teaching Starts with Teachers</vt:lpstr>
      <vt:lpstr>We Have Challenges Right Now!</vt:lpstr>
      <vt:lpstr>Bring PEACE to Our Teaching</vt:lpstr>
      <vt:lpstr>Empathy</vt:lpstr>
      <vt:lpstr>Empathetic Course Design Perspective</vt:lpstr>
      <vt:lpstr>Empathetic Course Design Perspective</vt:lpstr>
      <vt:lpstr>Empathetic Course Design Perspective</vt:lpstr>
      <vt:lpstr>Empathetic Course Design in Practice</vt:lpstr>
      <vt:lpstr>Empathetic Syllabus Statements</vt:lpstr>
      <vt:lpstr>Empathy Statement</vt:lpstr>
      <vt:lpstr>Mutual Respect and Inclusion in K-State Teaching and Learning Spaces</vt:lpstr>
      <vt:lpstr>Mental Health Statement</vt:lpstr>
      <vt:lpstr>Empathetic Course Scheduling</vt:lpstr>
      <vt:lpstr>Empathetic Course Structure</vt:lpstr>
      <vt:lpstr>Zoom Policy Statement</vt:lpstr>
      <vt:lpstr>Empathetic Course Policies</vt:lpstr>
      <vt:lpstr>Empathetic Course Assignments/Assessments</vt:lpstr>
      <vt:lpstr>Empathetic Course Assignments/Assessments</vt:lpstr>
      <vt:lpstr>Empathetic Course Assignments/Assessments</vt:lpstr>
      <vt:lpstr>Empathetic Exams</vt:lpstr>
      <vt:lpstr>Being “There” for Our Students</vt:lpstr>
      <vt:lpstr>Being “There” for Our Students</vt:lpstr>
      <vt:lpstr>Being “There” for Our Students</vt:lpstr>
      <vt:lpstr>Being “There” for Yourself</vt:lpstr>
      <vt:lpstr>In Conclusion</vt:lpstr>
      <vt:lpstr>What Will You Take Away?</vt:lpstr>
      <vt:lpstr>What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the World by Changing Your Classroom</dc:title>
  <dc:creator>Donald Saucier</dc:creator>
  <cp:lastModifiedBy>Ashley Schiffer</cp:lastModifiedBy>
  <cp:revision>172</cp:revision>
  <cp:lastPrinted>2021-08-25T21:15:44Z</cp:lastPrinted>
  <dcterms:created xsi:type="dcterms:W3CDTF">2015-10-28T16:16:53Z</dcterms:created>
  <dcterms:modified xsi:type="dcterms:W3CDTF">2021-09-01T21:19:05Z</dcterms:modified>
</cp:coreProperties>
</file>