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4"/>
  </p:notesMasterIdLst>
  <p:handoutMasterIdLst>
    <p:handoutMasterId r:id="rId25"/>
  </p:handoutMasterIdLst>
  <p:sldIdLst>
    <p:sldId id="267" r:id="rId5"/>
    <p:sldId id="271" r:id="rId6"/>
    <p:sldId id="273" r:id="rId7"/>
    <p:sldId id="284" r:id="rId8"/>
    <p:sldId id="274" r:id="rId9"/>
    <p:sldId id="286" r:id="rId10"/>
    <p:sldId id="276" r:id="rId11"/>
    <p:sldId id="312" r:id="rId12"/>
    <p:sldId id="313" r:id="rId13"/>
    <p:sldId id="291" r:id="rId14"/>
    <p:sldId id="314" r:id="rId15"/>
    <p:sldId id="303" r:id="rId16"/>
    <p:sldId id="315" r:id="rId17"/>
    <p:sldId id="266" r:id="rId18"/>
    <p:sldId id="310" r:id="rId19"/>
    <p:sldId id="270" r:id="rId20"/>
    <p:sldId id="316" r:id="rId21"/>
    <p:sldId id="269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E55395-674C-4A5E-8648-487F5A5FAFF1}" v="4" dt="2023-03-01T02:56:11.151"/>
    <p1510:client id="{FDA1DA80-0EF1-423F-8C8B-1A56376780F2}" v="41" dt="2023-03-01T16:10:11.6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00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a Paz" userId="63ad7549-724d-4036-a5b6-3e34f52869c7" providerId="ADAL" clId="{88B2B9C6-8661-4A5C-BBDE-405BED234F13}"/>
    <pc:docChg chg="modSld">
      <pc:chgData name="Rebeca Paz" userId="63ad7549-724d-4036-a5b6-3e34f52869c7" providerId="ADAL" clId="{88B2B9C6-8661-4A5C-BBDE-405BED234F13}" dt="2023-03-01T17:02:13.657" v="11" actId="6549"/>
      <pc:docMkLst>
        <pc:docMk/>
      </pc:docMkLst>
      <pc:sldChg chg="modNotesTx">
        <pc:chgData name="Rebeca Paz" userId="63ad7549-724d-4036-a5b6-3e34f52869c7" providerId="ADAL" clId="{88B2B9C6-8661-4A5C-BBDE-405BED234F13}" dt="2023-03-01T17:02:09.400" v="10" actId="6549"/>
        <pc:sldMkLst>
          <pc:docMk/>
          <pc:sldMk cId="1844261240" sldId="266"/>
        </pc:sldMkLst>
      </pc:sldChg>
      <pc:sldChg chg="modNotesTx">
        <pc:chgData name="Rebeca Paz" userId="63ad7549-724d-4036-a5b6-3e34f52869c7" providerId="ADAL" clId="{88B2B9C6-8661-4A5C-BBDE-405BED234F13}" dt="2023-03-01T17:01:01.732" v="0" actId="6549"/>
        <pc:sldMkLst>
          <pc:docMk/>
          <pc:sldMk cId="1262698938" sldId="267"/>
        </pc:sldMkLst>
      </pc:sldChg>
      <pc:sldChg chg="modNotesTx">
        <pc:chgData name="Rebeca Paz" userId="63ad7549-724d-4036-a5b6-3e34f52869c7" providerId="ADAL" clId="{88B2B9C6-8661-4A5C-BBDE-405BED234F13}" dt="2023-03-01T17:01:12.970" v="1" actId="6549"/>
        <pc:sldMkLst>
          <pc:docMk/>
          <pc:sldMk cId="1844969360" sldId="274"/>
        </pc:sldMkLst>
      </pc:sldChg>
      <pc:sldChg chg="modNotesTx">
        <pc:chgData name="Rebeca Paz" userId="63ad7549-724d-4036-a5b6-3e34f52869c7" providerId="ADAL" clId="{88B2B9C6-8661-4A5C-BBDE-405BED234F13}" dt="2023-03-01T17:01:24.193" v="3" actId="6549"/>
        <pc:sldMkLst>
          <pc:docMk/>
          <pc:sldMk cId="799784652" sldId="276"/>
        </pc:sldMkLst>
      </pc:sldChg>
      <pc:sldChg chg="modNotesTx">
        <pc:chgData name="Rebeca Paz" userId="63ad7549-724d-4036-a5b6-3e34f52869c7" providerId="ADAL" clId="{88B2B9C6-8661-4A5C-BBDE-405BED234F13}" dt="2023-03-01T17:01:19.128" v="2" actId="6549"/>
        <pc:sldMkLst>
          <pc:docMk/>
          <pc:sldMk cId="3760068134" sldId="286"/>
        </pc:sldMkLst>
      </pc:sldChg>
      <pc:sldChg chg="modNotesTx">
        <pc:chgData name="Rebeca Paz" userId="63ad7549-724d-4036-a5b6-3e34f52869c7" providerId="ADAL" clId="{88B2B9C6-8661-4A5C-BBDE-405BED234F13}" dt="2023-03-01T17:01:50.406" v="6" actId="6549"/>
        <pc:sldMkLst>
          <pc:docMk/>
          <pc:sldMk cId="3718152137" sldId="291"/>
        </pc:sldMkLst>
      </pc:sldChg>
      <pc:sldChg chg="modNotesTx">
        <pc:chgData name="Rebeca Paz" userId="63ad7549-724d-4036-a5b6-3e34f52869c7" providerId="ADAL" clId="{88B2B9C6-8661-4A5C-BBDE-405BED234F13}" dt="2023-03-01T17:01:59.446" v="8" actId="6549"/>
        <pc:sldMkLst>
          <pc:docMk/>
          <pc:sldMk cId="1597496409" sldId="303"/>
        </pc:sldMkLst>
      </pc:sldChg>
      <pc:sldChg chg="modNotesTx">
        <pc:chgData name="Rebeca Paz" userId="63ad7549-724d-4036-a5b6-3e34f52869c7" providerId="ADAL" clId="{88B2B9C6-8661-4A5C-BBDE-405BED234F13}" dt="2023-03-01T17:02:13.657" v="11" actId="6549"/>
        <pc:sldMkLst>
          <pc:docMk/>
          <pc:sldMk cId="3449195353" sldId="310"/>
        </pc:sldMkLst>
      </pc:sldChg>
      <pc:sldChg chg="modNotesTx">
        <pc:chgData name="Rebeca Paz" userId="63ad7549-724d-4036-a5b6-3e34f52869c7" providerId="ADAL" clId="{88B2B9C6-8661-4A5C-BBDE-405BED234F13}" dt="2023-03-01T17:01:27.907" v="4" actId="6549"/>
        <pc:sldMkLst>
          <pc:docMk/>
          <pc:sldMk cId="2359757032" sldId="312"/>
        </pc:sldMkLst>
      </pc:sldChg>
      <pc:sldChg chg="modNotesTx">
        <pc:chgData name="Rebeca Paz" userId="63ad7549-724d-4036-a5b6-3e34f52869c7" providerId="ADAL" clId="{88B2B9C6-8661-4A5C-BBDE-405BED234F13}" dt="2023-03-01T17:01:40.165" v="5" actId="6549"/>
        <pc:sldMkLst>
          <pc:docMk/>
          <pc:sldMk cId="752749508" sldId="313"/>
        </pc:sldMkLst>
      </pc:sldChg>
      <pc:sldChg chg="modNotesTx">
        <pc:chgData name="Rebeca Paz" userId="63ad7549-724d-4036-a5b6-3e34f52869c7" providerId="ADAL" clId="{88B2B9C6-8661-4A5C-BBDE-405BED234F13}" dt="2023-03-01T17:01:55.328" v="7" actId="6549"/>
        <pc:sldMkLst>
          <pc:docMk/>
          <pc:sldMk cId="2716395933" sldId="314"/>
        </pc:sldMkLst>
      </pc:sldChg>
      <pc:sldChg chg="modNotesTx">
        <pc:chgData name="Rebeca Paz" userId="63ad7549-724d-4036-a5b6-3e34f52869c7" providerId="ADAL" clId="{88B2B9C6-8661-4A5C-BBDE-405BED234F13}" dt="2023-03-01T17:02:03.371" v="9" actId="6549"/>
        <pc:sldMkLst>
          <pc:docMk/>
          <pc:sldMk cId="958838131" sldId="315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youtu.be/hDd3bzA7450" TargetMode="Externa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youtu.be/hDd3bzA7450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0C71A6-C428-4655-9248-F251F71736DD}" type="doc">
      <dgm:prSet loTypeId="urn:microsoft.com/office/officeart/2008/layout/LinedList" loCatId="list" qsTypeId="urn:microsoft.com/office/officeart/2005/8/quickstyle/simple2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8CBD46C5-C764-4293-9AAB-C25CAF7E4581}">
      <dgm:prSet/>
      <dgm:spPr/>
      <dgm:t>
        <a:bodyPr/>
        <a:lstStyle/>
        <a:p>
          <a:r>
            <a:rPr lang="en-US"/>
            <a:t>Microaggressions are cumulative. “They occur to people of color from the time they awaken, until they go to bed, from the time they are born until they die,” Sue.</a:t>
          </a:r>
        </a:p>
      </dgm:t>
    </dgm:pt>
    <dgm:pt modelId="{72C2D147-3D75-4506-820B-1AFBA23C00C7}" type="parTrans" cxnId="{447B63A6-4BA6-4D68-A7D1-C01560EB4B9D}">
      <dgm:prSet/>
      <dgm:spPr/>
      <dgm:t>
        <a:bodyPr/>
        <a:lstStyle/>
        <a:p>
          <a:endParaRPr lang="en-US"/>
        </a:p>
      </dgm:t>
    </dgm:pt>
    <dgm:pt modelId="{E1DE6939-7A46-4B39-A177-2983FA80DE6B}" type="sibTrans" cxnId="{447B63A6-4BA6-4D68-A7D1-C01560EB4B9D}">
      <dgm:prSet/>
      <dgm:spPr/>
      <dgm:t>
        <a:bodyPr/>
        <a:lstStyle/>
        <a:p>
          <a:endParaRPr lang="en-US"/>
        </a:p>
      </dgm:t>
    </dgm:pt>
    <dgm:pt modelId="{AEA33BB1-0212-4955-B67E-FB978BD7B2D2}">
      <dgm:prSet/>
      <dgm:spPr/>
      <dgm:t>
        <a:bodyPr/>
        <a:lstStyle/>
        <a:p>
          <a:r>
            <a:rPr lang="en-US"/>
            <a:t>They happen casually and may not have harm intended </a:t>
          </a:r>
        </a:p>
      </dgm:t>
    </dgm:pt>
    <dgm:pt modelId="{8CD85C36-5189-4F4E-9C57-924A3C7C9BCE}" type="parTrans" cxnId="{B9A60064-1B91-47DF-BCBA-81D6BC05349D}">
      <dgm:prSet/>
      <dgm:spPr/>
      <dgm:t>
        <a:bodyPr/>
        <a:lstStyle/>
        <a:p>
          <a:endParaRPr lang="en-US"/>
        </a:p>
      </dgm:t>
    </dgm:pt>
    <dgm:pt modelId="{EC7B3620-BDE5-47E9-ACA7-C15DF0FDE906}" type="sibTrans" cxnId="{B9A60064-1B91-47DF-BCBA-81D6BC05349D}">
      <dgm:prSet/>
      <dgm:spPr/>
      <dgm:t>
        <a:bodyPr/>
        <a:lstStyle/>
        <a:p>
          <a:endParaRPr lang="en-US"/>
        </a:p>
      </dgm:t>
    </dgm:pt>
    <dgm:pt modelId="{34DFD147-4E20-42E9-95DE-A53BA0F0FA62}">
      <dgm:prSet/>
      <dgm:spPr/>
      <dgm:t>
        <a:bodyPr/>
        <a:lstStyle/>
        <a:p>
          <a:r>
            <a:rPr lang="en-US"/>
            <a:t>They can take a psychological and physical toll on people's health.</a:t>
          </a:r>
        </a:p>
      </dgm:t>
    </dgm:pt>
    <dgm:pt modelId="{FCC64734-4D9E-4051-BB8D-6EB419EF6519}" type="parTrans" cxnId="{6DB6614E-F602-4E21-AE98-5C1DE7F5E92C}">
      <dgm:prSet/>
      <dgm:spPr/>
      <dgm:t>
        <a:bodyPr/>
        <a:lstStyle/>
        <a:p>
          <a:endParaRPr lang="en-US"/>
        </a:p>
      </dgm:t>
    </dgm:pt>
    <dgm:pt modelId="{4B848030-90E4-4333-82E3-FE8CDAFD73BA}" type="sibTrans" cxnId="{6DB6614E-F602-4E21-AE98-5C1DE7F5E92C}">
      <dgm:prSet/>
      <dgm:spPr/>
      <dgm:t>
        <a:bodyPr/>
        <a:lstStyle/>
        <a:p>
          <a:endParaRPr lang="en-US"/>
        </a:p>
      </dgm:t>
    </dgm:pt>
    <dgm:pt modelId="{7391625D-2F06-4BD5-94E1-48055BA9E481}">
      <dgm:prSet/>
      <dgm:spPr/>
      <dgm:t>
        <a:bodyPr/>
        <a:lstStyle/>
        <a:p>
          <a:r>
            <a:rPr lang="en-US">
              <a:hlinkClick xmlns:r="http://schemas.openxmlformats.org/officeDocument/2006/relationships" r:id="rId1"/>
            </a:rPr>
            <a:t>Video</a:t>
          </a:r>
          <a:endParaRPr lang="en-US"/>
        </a:p>
      </dgm:t>
    </dgm:pt>
    <dgm:pt modelId="{F30D1017-DFB6-403A-83CA-0BAD7F24267F}" type="parTrans" cxnId="{56B358F4-6F89-4AE0-90C1-3E53867758C8}">
      <dgm:prSet/>
      <dgm:spPr/>
      <dgm:t>
        <a:bodyPr/>
        <a:lstStyle/>
        <a:p>
          <a:endParaRPr lang="en-US"/>
        </a:p>
      </dgm:t>
    </dgm:pt>
    <dgm:pt modelId="{A5751F19-E17C-44D8-9D81-40F802CAAE82}" type="sibTrans" cxnId="{56B358F4-6F89-4AE0-90C1-3E53867758C8}">
      <dgm:prSet/>
      <dgm:spPr/>
      <dgm:t>
        <a:bodyPr/>
        <a:lstStyle/>
        <a:p>
          <a:endParaRPr lang="en-US"/>
        </a:p>
      </dgm:t>
    </dgm:pt>
    <dgm:pt modelId="{9CBFB5E1-1AB4-4230-9EAB-A21489D5B903}" type="pres">
      <dgm:prSet presAssocID="{170C71A6-C428-4655-9248-F251F71736DD}" presName="vert0" presStyleCnt="0">
        <dgm:presLayoutVars>
          <dgm:dir/>
          <dgm:animOne val="branch"/>
          <dgm:animLvl val="lvl"/>
        </dgm:presLayoutVars>
      </dgm:prSet>
      <dgm:spPr/>
    </dgm:pt>
    <dgm:pt modelId="{151E0624-E912-4494-B377-78C6356D721F}" type="pres">
      <dgm:prSet presAssocID="{8CBD46C5-C764-4293-9AAB-C25CAF7E4581}" presName="thickLine" presStyleLbl="alignNode1" presStyleIdx="0" presStyleCnt="4"/>
      <dgm:spPr/>
    </dgm:pt>
    <dgm:pt modelId="{B3AFCAB7-66A7-48F8-8FBC-07D8EAA4F835}" type="pres">
      <dgm:prSet presAssocID="{8CBD46C5-C764-4293-9AAB-C25CAF7E4581}" presName="horz1" presStyleCnt="0"/>
      <dgm:spPr/>
    </dgm:pt>
    <dgm:pt modelId="{7939165B-259A-457F-9391-1D0B7FABBFBF}" type="pres">
      <dgm:prSet presAssocID="{8CBD46C5-C764-4293-9AAB-C25CAF7E4581}" presName="tx1" presStyleLbl="revTx" presStyleIdx="0" presStyleCnt="4"/>
      <dgm:spPr/>
    </dgm:pt>
    <dgm:pt modelId="{F4F9DB66-0453-437D-B43A-C580312A1723}" type="pres">
      <dgm:prSet presAssocID="{8CBD46C5-C764-4293-9AAB-C25CAF7E4581}" presName="vert1" presStyleCnt="0"/>
      <dgm:spPr/>
    </dgm:pt>
    <dgm:pt modelId="{29ED1E52-0486-48BA-AB4A-662AB582C8B0}" type="pres">
      <dgm:prSet presAssocID="{AEA33BB1-0212-4955-B67E-FB978BD7B2D2}" presName="thickLine" presStyleLbl="alignNode1" presStyleIdx="1" presStyleCnt="4"/>
      <dgm:spPr/>
    </dgm:pt>
    <dgm:pt modelId="{8C6B436B-7F99-46CA-A2FB-A800BE27AE44}" type="pres">
      <dgm:prSet presAssocID="{AEA33BB1-0212-4955-B67E-FB978BD7B2D2}" presName="horz1" presStyleCnt="0"/>
      <dgm:spPr/>
    </dgm:pt>
    <dgm:pt modelId="{4534BA86-9597-4E25-B779-3095DA856BB3}" type="pres">
      <dgm:prSet presAssocID="{AEA33BB1-0212-4955-B67E-FB978BD7B2D2}" presName="tx1" presStyleLbl="revTx" presStyleIdx="1" presStyleCnt="4"/>
      <dgm:spPr/>
    </dgm:pt>
    <dgm:pt modelId="{F02F6021-40BB-40F5-B758-AB664F16326C}" type="pres">
      <dgm:prSet presAssocID="{AEA33BB1-0212-4955-B67E-FB978BD7B2D2}" presName="vert1" presStyleCnt="0"/>
      <dgm:spPr/>
    </dgm:pt>
    <dgm:pt modelId="{1622C997-E836-48D5-A143-6C12D88E3E7E}" type="pres">
      <dgm:prSet presAssocID="{34DFD147-4E20-42E9-95DE-A53BA0F0FA62}" presName="thickLine" presStyleLbl="alignNode1" presStyleIdx="2" presStyleCnt="4"/>
      <dgm:spPr/>
    </dgm:pt>
    <dgm:pt modelId="{F11B96D3-207A-4553-9680-C968C9F03C2A}" type="pres">
      <dgm:prSet presAssocID="{34DFD147-4E20-42E9-95DE-A53BA0F0FA62}" presName="horz1" presStyleCnt="0"/>
      <dgm:spPr/>
    </dgm:pt>
    <dgm:pt modelId="{2BA3D95A-34D6-4BA8-81C4-0514F68B41EA}" type="pres">
      <dgm:prSet presAssocID="{34DFD147-4E20-42E9-95DE-A53BA0F0FA62}" presName="tx1" presStyleLbl="revTx" presStyleIdx="2" presStyleCnt="4"/>
      <dgm:spPr/>
    </dgm:pt>
    <dgm:pt modelId="{3284122B-0717-4B8C-A766-3CA11418AF59}" type="pres">
      <dgm:prSet presAssocID="{34DFD147-4E20-42E9-95DE-A53BA0F0FA62}" presName="vert1" presStyleCnt="0"/>
      <dgm:spPr/>
    </dgm:pt>
    <dgm:pt modelId="{2E6EA631-FDF2-4487-B423-82E2787B5EE8}" type="pres">
      <dgm:prSet presAssocID="{7391625D-2F06-4BD5-94E1-48055BA9E481}" presName="thickLine" presStyleLbl="alignNode1" presStyleIdx="3" presStyleCnt="4"/>
      <dgm:spPr/>
    </dgm:pt>
    <dgm:pt modelId="{970FCC2C-E2DA-4998-A20D-1BB6C638627C}" type="pres">
      <dgm:prSet presAssocID="{7391625D-2F06-4BD5-94E1-48055BA9E481}" presName="horz1" presStyleCnt="0"/>
      <dgm:spPr/>
    </dgm:pt>
    <dgm:pt modelId="{9074CAE1-27B5-4EBE-AFAC-2965CCF94EEE}" type="pres">
      <dgm:prSet presAssocID="{7391625D-2F06-4BD5-94E1-48055BA9E481}" presName="tx1" presStyleLbl="revTx" presStyleIdx="3" presStyleCnt="4"/>
      <dgm:spPr/>
    </dgm:pt>
    <dgm:pt modelId="{593EA3BA-212A-422D-9BC7-414ADC12F461}" type="pres">
      <dgm:prSet presAssocID="{7391625D-2F06-4BD5-94E1-48055BA9E481}" presName="vert1" presStyleCnt="0"/>
      <dgm:spPr/>
    </dgm:pt>
  </dgm:ptLst>
  <dgm:cxnLst>
    <dgm:cxn modelId="{3B84FA5D-9199-45B6-A9E6-E427B815FBD0}" type="presOf" srcId="{34DFD147-4E20-42E9-95DE-A53BA0F0FA62}" destId="{2BA3D95A-34D6-4BA8-81C4-0514F68B41EA}" srcOrd="0" destOrd="0" presId="urn:microsoft.com/office/officeart/2008/layout/LinedList"/>
    <dgm:cxn modelId="{B9A60064-1B91-47DF-BCBA-81D6BC05349D}" srcId="{170C71A6-C428-4655-9248-F251F71736DD}" destId="{AEA33BB1-0212-4955-B67E-FB978BD7B2D2}" srcOrd="1" destOrd="0" parTransId="{8CD85C36-5189-4F4E-9C57-924A3C7C9BCE}" sibTransId="{EC7B3620-BDE5-47E9-ACA7-C15DF0FDE906}"/>
    <dgm:cxn modelId="{83DCE86D-1DC7-4F6C-B620-BA71918D8C6D}" type="presOf" srcId="{AEA33BB1-0212-4955-B67E-FB978BD7B2D2}" destId="{4534BA86-9597-4E25-B779-3095DA856BB3}" srcOrd="0" destOrd="0" presId="urn:microsoft.com/office/officeart/2008/layout/LinedList"/>
    <dgm:cxn modelId="{6DB6614E-F602-4E21-AE98-5C1DE7F5E92C}" srcId="{170C71A6-C428-4655-9248-F251F71736DD}" destId="{34DFD147-4E20-42E9-95DE-A53BA0F0FA62}" srcOrd="2" destOrd="0" parTransId="{FCC64734-4D9E-4051-BB8D-6EB419EF6519}" sibTransId="{4B848030-90E4-4333-82E3-FE8CDAFD73BA}"/>
    <dgm:cxn modelId="{F911FD6F-5468-4285-BE75-529084007EBB}" type="presOf" srcId="{7391625D-2F06-4BD5-94E1-48055BA9E481}" destId="{9074CAE1-27B5-4EBE-AFAC-2965CCF94EEE}" srcOrd="0" destOrd="0" presId="urn:microsoft.com/office/officeart/2008/layout/LinedList"/>
    <dgm:cxn modelId="{40DFA388-A505-4DCF-8821-18C25673AFED}" type="presOf" srcId="{8CBD46C5-C764-4293-9AAB-C25CAF7E4581}" destId="{7939165B-259A-457F-9391-1D0B7FABBFBF}" srcOrd="0" destOrd="0" presId="urn:microsoft.com/office/officeart/2008/layout/LinedList"/>
    <dgm:cxn modelId="{447B63A6-4BA6-4D68-A7D1-C01560EB4B9D}" srcId="{170C71A6-C428-4655-9248-F251F71736DD}" destId="{8CBD46C5-C764-4293-9AAB-C25CAF7E4581}" srcOrd="0" destOrd="0" parTransId="{72C2D147-3D75-4506-820B-1AFBA23C00C7}" sibTransId="{E1DE6939-7A46-4B39-A177-2983FA80DE6B}"/>
    <dgm:cxn modelId="{C27E11CB-7FDE-42CD-A85E-C9FC85D3F8BA}" type="presOf" srcId="{170C71A6-C428-4655-9248-F251F71736DD}" destId="{9CBFB5E1-1AB4-4230-9EAB-A21489D5B903}" srcOrd="0" destOrd="0" presId="urn:microsoft.com/office/officeart/2008/layout/LinedList"/>
    <dgm:cxn modelId="{56B358F4-6F89-4AE0-90C1-3E53867758C8}" srcId="{170C71A6-C428-4655-9248-F251F71736DD}" destId="{7391625D-2F06-4BD5-94E1-48055BA9E481}" srcOrd="3" destOrd="0" parTransId="{F30D1017-DFB6-403A-83CA-0BAD7F24267F}" sibTransId="{A5751F19-E17C-44D8-9D81-40F802CAAE82}"/>
    <dgm:cxn modelId="{B38B9ACE-8C9B-4723-ABD6-B4B699DD6CB8}" type="presParOf" srcId="{9CBFB5E1-1AB4-4230-9EAB-A21489D5B903}" destId="{151E0624-E912-4494-B377-78C6356D721F}" srcOrd="0" destOrd="0" presId="urn:microsoft.com/office/officeart/2008/layout/LinedList"/>
    <dgm:cxn modelId="{3BDDBC2D-4320-4DE3-B1F3-F2589192B09A}" type="presParOf" srcId="{9CBFB5E1-1AB4-4230-9EAB-A21489D5B903}" destId="{B3AFCAB7-66A7-48F8-8FBC-07D8EAA4F835}" srcOrd="1" destOrd="0" presId="urn:microsoft.com/office/officeart/2008/layout/LinedList"/>
    <dgm:cxn modelId="{B31C2CC5-1096-4A09-89A8-696A4FD44D0E}" type="presParOf" srcId="{B3AFCAB7-66A7-48F8-8FBC-07D8EAA4F835}" destId="{7939165B-259A-457F-9391-1D0B7FABBFBF}" srcOrd="0" destOrd="0" presId="urn:microsoft.com/office/officeart/2008/layout/LinedList"/>
    <dgm:cxn modelId="{0089472B-D042-408C-94E3-EB9D87D9F012}" type="presParOf" srcId="{B3AFCAB7-66A7-48F8-8FBC-07D8EAA4F835}" destId="{F4F9DB66-0453-437D-B43A-C580312A1723}" srcOrd="1" destOrd="0" presId="urn:microsoft.com/office/officeart/2008/layout/LinedList"/>
    <dgm:cxn modelId="{9ACD8779-295C-4CD0-B58B-3CC2D525EA6E}" type="presParOf" srcId="{9CBFB5E1-1AB4-4230-9EAB-A21489D5B903}" destId="{29ED1E52-0486-48BA-AB4A-662AB582C8B0}" srcOrd="2" destOrd="0" presId="urn:microsoft.com/office/officeart/2008/layout/LinedList"/>
    <dgm:cxn modelId="{C28AA353-9E5D-4137-B32A-03A0A9D5EDA2}" type="presParOf" srcId="{9CBFB5E1-1AB4-4230-9EAB-A21489D5B903}" destId="{8C6B436B-7F99-46CA-A2FB-A800BE27AE44}" srcOrd="3" destOrd="0" presId="urn:microsoft.com/office/officeart/2008/layout/LinedList"/>
    <dgm:cxn modelId="{B0DBDADE-9230-4BBE-A6FA-E00F3B09E0FF}" type="presParOf" srcId="{8C6B436B-7F99-46CA-A2FB-A800BE27AE44}" destId="{4534BA86-9597-4E25-B779-3095DA856BB3}" srcOrd="0" destOrd="0" presId="urn:microsoft.com/office/officeart/2008/layout/LinedList"/>
    <dgm:cxn modelId="{EFE76561-7D13-4EAE-899C-018F56DEBAB5}" type="presParOf" srcId="{8C6B436B-7F99-46CA-A2FB-A800BE27AE44}" destId="{F02F6021-40BB-40F5-B758-AB664F16326C}" srcOrd="1" destOrd="0" presId="urn:microsoft.com/office/officeart/2008/layout/LinedList"/>
    <dgm:cxn modelId="{90546826-B340-4E62-B135-0CC5432D9041}" type="presParOf" srcId="{9CBFB5E1-1AB4-4230-9EAB-A21489D5B903}" destId="{1622C997-E836-48D5-A143-6C12D88E3E7E}" srcOrd="4" destOrd="0" presId="urn:microsoft.com/office/officeart/2008/layout/LinedList"/>
    <dgm:cxn modelId="{AC960E34-7BB1-497B-9134-03EFDB8193A8}" type="presParOf" srcId="{9CBFB5E1-1AB4-4230-9EAB-A21489D5B903}" destId="{F11B96D3-207A-4553-9680-C968C9F03C2A}" srcOrd="5" destOrd="0" presId="urn:microsoft.com/office/officeart/2008/layout/LinedList"/>
    <dgm:cxn modelId="{A197ACF0-1EDC-4B67-831F-6DB2B185D67B}" type="presParOf" srcId="{F11B96D3-207A-4553-9680-C968C9F03C2A}" destId="{2BA3D95A-34D6-4BA8-81C4-0514F68B41EA}" srcOrd="0" destOrd="0" presId="urn:microsoft.com/office/officeart/2008/layout/LinedList"/>
    <dgm:cxn modelId="{7B779AE5-38A2-48F6-80D0-1176A823F562}" type="presParOf" srcId="{F11B96D3-207A-4553-9680-C968C9F03C2A}" destId="{3284122B-0717-4B8C-A766-3CA11418AF59}" srcOrd="1" destOrd="0" presId="urn:microsoft.com/office/officeart/2008/layout/LinedList"/>
    <dgm:cxn modelId="{ED135FA3-E563-46C8-B49D-57CE9AD2832B}" type="presParOf" srcId="{9CBFB5E1-1AB4-4230-9EAB-A21489D5B903}" destId="{2E6EA631-FDF2-4487-B423-82E2787B5EE8}" srcOrd="6" destOrd="0" presId="urn:microsoft.com/office/officeart/2008/layout/LinedList"/>
    <dgm:cxn modelId="{13A9F9FB-F0C6-44DF-BD89-66AADFDD4FAD}" type="presParOf" srcId="{9CBFB5E1-1AB4-4230-9EAB-A21489D5B903}" destId="{970FCC2C-E2DA-4998-A20D-1BB6C638627C}" srcOrd="7" destOrd="0" presId="urn:microsoft.com/office/officeart/2008/layout/LinedList"/>
    <dgm:cxn modelId="{CBBE09B5-DEB6-4E55-A98D-8DD2D7ACCF5B}" type="presParOf" srcId="{970FCC2C-E2DA-4998-A20D-1BB6C638627C}" destId="{9074CAE1-27B5-4EBE-AFAC-2965CCF94EEE}" srcOrd="0" destOrd="0" presId="urn:microsoft.com/office/officeart/2008/layout/LinedList"/>
    <dgm:cxn modelId="{663844A9-FB6B-4A5D-8456-7CB4ADB856D5}" type="presParOf" srcId="{970FCC2C-E2DA-4998-A20D-1BB6C638627C}" destId="{593EA3BA-212A-422D-9BC7-414ADC12F46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B26876-732F-4C9D-BDD3-A890F1BE7C08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3_2" csCatId="accent3" phldr="1"/>
      <dgm:spPr/>
      <dgm:t>
        <a:bodyPr/>
        <a:lstStyle/>
        <a:p>
          <a:endParaRPr lang="en-US"/>
        </a:p>
      </dgm:t>
    </dgm:pt>
    <dgm:pt modelId="{D1675B36-54D8-49ED-9948-B7BEB55DF59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Three things I want to remember from today’s session. ​</a:t>
          </a:r>
        </a:p>
      </dgm:t>
    </dgm:pt>
    <dgm:pt modelId="{32D8CF3F-59E2-4D92-92F7-03993AE4A6DF}" type="parTrans" cxnId="{E2C61021-D0E7-46F9-BFB4-D84870CDB156}">
      <dgm:prSet/>
      <dgm:spPr/>
      <dgm:t>
        <a:bodyPr/>
        <a:lstStyle/>
        <a:p>
          <a:endParaRPr lang="en-US"/>
        </a:p>
      </dgm:t>
    </dgm:pt>
    <dgm:pt modelId="{6BE0859C-E13D-4B2A-991F-3FC833A9BA3A}" type="sibTrans" cxnId="{E2C61021-D0E7-46F9-BFB4-D84870CDB156}">
      <dgm:prSet/>
      <dgm:spPr/>
      <dgm:t>
        <a:bodyPr/>
        <a:lstStyle/>
        <a:p>
          <a:endParaRPr lang="en-US"/>
        </a:p>
      </dgm:t>
    </dgm:pt>
    <dgm:pt modelId="{EEAE776D-4AC0-4A7E-8FC8-C8BA2413DC8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Three things I can do to apply what I learned today in my work and life ​</a:t>
          </a:r>
        </a:p>
      </dgm:t>
    </dgm:pt>
    <dgm:pt modelId="{5944401F-FFE9-426E-A8D7-4436797F106B}" type="parTrans" cxnId="{CCB6F8CA-61E4-4F08-8FDB-B61F3165B250}">
      <dgm:prSet/>
      <dgm:spPr/>
      <dgm:t>
        <a:bodyPr/>
        <a:lstStyle/>
        <a:p>
          <a:endParaRPr lang="en-US"/>
        </a:p>
      </dgm:t>
    </dgm:pt>
    <dgm:pt modelId="{0CA5CC95-D7DB-4219-AD7F-5D372FA6FDD7}" type="sibTrans" cxnId="{CCB6F8CA-61E4-4F08-8FDB-B61F3165B250}">
      <dgm:prSet/>
      <dgm:spPr/>
      <dgm:t>
        <a:bodyPr/>
        <a:lstStyle/>
        <a:p>
          <a:endParaRPr lang="en-US"/>
        </a:p>
      </dgm:t>
    </dgm:pt>
    <dgm:pt modelId="{80401921-B476-4BFE-83F4-47A7A7A94A7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Three things I can do for my personal development ​</a:t>
          </a:r>
        </a:p>
      </dgm:t>
    </dgm:pt>
    <dgm:pt modelId="{5C584D9E-C30D-461C-B2C0-7A056AE43376}" type="parTrans" cxnId="{47F0DFFC-A85E-43CF-A063-0CCD17DF5CBD}">
      <dgm:prSet/>
      <dgm:spPr/>
      <dgm:t>
        <a:bodyPr/>
        <a:lstStyle/>
        <a:p>
          <a:endParaRPr lang="en-US"/>
        </a:p>
      </dgm:t>
    </dgm:pt>
    <dgm:pt modelId="{F4518EC1-DBC4-456D-8F4B-AC58E6921B5A}" type="sibTrans" cxnId="{47F0DFFC-A85E-43CF-A063-0CCD17DF5CBD}">
      <dgm:prSet/>
      <dgm:spPr/>
      <dgm:t>
        <a:bodyPr/>
        <a:lstStyle/>
        <a:p>
          <a:endParaRPr lang="en-US"/>
        </a:p>
      </dgm:t>
    </dgm:pt>
    <dgm:pt modelId="{A31E93C8-5D23-4D53-81AB-7BBA60DBD06F}" type="pres">
      <dgm:prSet presAssocID="{CBB26876-732F-4C9D-BDD3-A890F1BE7C08}" presName="root" presStyleCnt="0">
        <dgm:presLayoutVars>
          <dgm:dir/>
          <dgm:resizeHandles val="exact"/>
        </dgm:presLayoutVars>
      </dgm:prSet>
      <dgm:spPr/>
    </dgm:pt>
    <dgm:pt modelId="{9C43CDBD-6330-478D-BB75-A8ABD5E2D040}" type="pres">
      <dgm:prSet presAssocID="{D1675B36-54D8-49ED-9948-B7BEB55DF59F}" presName="compNode" presStyleCnt="0"/>
      <dgm:spPr/>
    </dgm:pt>
    <dgm:pt modelId="{E9A2BC79-7FCA-43D6-8185-4A04948EE57D}" type="pres">
      <dgm:prSet presAssocID="{D1675B36-54D8-49ED-9948-B7BEB55DF59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F577BAEE-E8E5-456E-A0C2-BDB84D4CFF7C}" type="pres">
      <dgm:prSet presAssocID="{D1675B36-54D8-49ED-9948-B7BEB55DF59F}" presName="spaceRect" presStyleCnt="0"/>
      <dgm:spPr/>
    </dgm:pt>
    <dgm:pt modelId="{75FFD269-AB70-4EB8-BF0C-2309F6D6F571}" type="pres">
      <dgm:prSet presAssocID="{D1675B36-54D8-49ED-9948-B7BEB55DF59F}" presName="textRect" presStyleLbl="revTx" presStyleIdx="0" presStyleCnt="3">
        <dgm:presLayoutVars>
          <dgm:chMax val="1"/>
          <dgm:chPref val="1"/>
        </dgm:presLayoutVars>
      </dgm:prSet>
      <dgm:spPr/>
    </dgm:pt>
    <dgm:pt modelId="{B45DBF27-41E3-417E-BA53-924D47C65405}" type="pres">
      <dgm:prSet presAssocID="{6BE0859C-E13D-4B2A-991F-3FC833A9BA3A}" presName="sibTrans" presStyleCnt="0"/>
      <dgm:spPr/>
    </dgm:pt>
    <dgm:pt modelId="{50577D3E-C9FF-49F5-92AC-5006D12140B3}" type="pres">
      <dgm:prSet presAssocID="{EEAE776D-4AC0-4A7E-8FC8-C8BA2413DC8F}" presName="compNode" presStyleCnt="0"/>
      <dgm:spPr/>
    </dgm:pt>
    <dgm:pt modelId="{9E869689-5C02-4363-A023-141FAE1393DF}" type="pres">
      <dgm:prSet presAssocID="{EEAE776D-4AC0-4A7E-8FC8-C8BA2413DC8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E5E55F23-4B90-438D-8363-806516ACC416}" type="pres">
      <dgm:prSet presAssocID="{EEAE776D-4AC0-4A7E-8FC8-C8BA2413DC8F}" presName="spaceRect" presStyleCnt="0"/>
      <dgm:spPr/>
    </dgm:pt>
    <dgm:pt modelId="{934BABEE-6F0C-4146-9376-8BA6B5F2737B}" type="pres">
      <dgm:prSet presAssocID="{EEAE776D-4AC0-4A7E-8FC8-C8BA2413DC8F}" presName="textRect" presStyleLbl="revTx" presStyleIdx="1" presStyleCnt="3">
        <dgm:presLayoutVars>
          <dgm:chMax val="1"/>
          <dgm:chPref val="1"/>
        </dgm:presLayoutVars>
      </dgm:prSet>
      <dgm:spPr/>
    </dgm:pt>
    <dgm:pt modelId="{E28BB622-8B24-4E50-A93D-23946FFB3365}" type="pres">
      <dgm:prSet presAssocID="{0CA5CC95-D7DB-4219-AD7F-5D372FA6FDD7}" presName="sibTrans" presStyleCnt="0"/>
      <dgm:spPr/>
    </dgm:pt>
    <dgm:pt modelId="{15E6A8E0-7D4C-40D8-B1FB-922A99CA9469}" type="pres">
      <dgm:prSet presAssocID="{80401921-B476-4BFE-83F4-47A7A7A94A7C}" presName="compNode" presStyleCnt="0"/>
      <dgm:spPr/>
    </dgm:pt>
    <dgm:pt modelId="{E1965A43-40D0-4C62-8F71-291FC81842DA}" type="pres">
      <dgm:prSet presAssocID="{80401921-B476-4BFE-83F4-47A7A7A94A7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25DFAFCE-BFC2-4E8D-B43D-72FC42A20FC2}" type="pres">
      <dgm:prSet presAssocID="{80401921-B476-4BFE-83F4-47A7A7A94A7C}" presName="spaceRect" presStyleCnt="0"/>
      <dgm:spPr/>
    </dgm:pt>
    <dgm:pt modelId="{F0692F49-31AD-49C2-8324-FC57C318C4BB}" type="pres">
      <dgm:prSet presAssocID="{80401921-B476-4BFE-83F4-47A7A7A94A7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9F11F803-B0DB-41AE-9462-A1790BC809AD}" type="presOf" srcId="{EEAE776D-4AC0-4A7E-8FC8-C8BA2413DC8F}" destId="{934BABEE-6F0C-4146-9376-8BA6B5F2737B}" srcOrd="0" destOrd="0" presId="urn:microsoft.com/office/officeart/2018/2/layout/IconLabelList"/>
    <dgm:cxn modelId="{E2C61021-D0E7-46F9-BFB4-D84870CDB156}" srcId="{CBB26876-732F-4C9D-BDD3-A890F1BE7C08}" destId="{D1675B36-54D8-49ED-9948-B7BEB55DF59F}" srcOrd="0" destOrd="0" parTransId="{32D8CF3F-59E2-4D92-92F7-03993AE4A6DF}" sibTransId="{6BE0859C-E13D-4B2A-991F-3FC833A9BA3A}"/>
    <dgm:cxn modelId="{84B97F69-6D41-43CC-9DCD-C7C9536A2EFF}" type="presOf" srcId="{80401921-B476-4BFE-83F4-47A7A7A94A7C}" destId="{F0692F49-31AD-49C2-8324-FC57C318C4BB}" srcOrd="0" destOrd="0" presId="urn:microsoft.com/office/officeart/2018/2/layout/IconLabelList"/>
    <dgm:cxn modelId="{B89A0387-D2F8-4642-A778-CA79E3298178}" type="presOf" srcId="{D1675B36-54D8-49ED-9948-B7BEB55DF59F}" destId="{75FFD269-AB70-4EB8-BF0C-2309F6D6F571}" srcOrd="0" destOrd="0" presId="urn:microsoft.com/office/officeart/2018/2/layout/IconLabelList"/>
    <dgm:cxn modelId="{E2FA15AD-839F-46BE-93E6-79A256358A1E}" type="presOf" srcId="{CBB26876-732F-4C9D-BDD3-A890F1BE7C08}" destId="{A31E93C8-5D23-4D53-81AB-7BBA60DBD06F}" srcOrd="0" destOrd="0" presId="urn:microsoft.com/office/officeart/2018/2/layout/IconLabelList"/>
    <dgm:cxn modelId="{CCB6F8CA-61E4-4F08-8FDB-B61F3165B250}" srcId="{CBB26876-732F-4C9D-BDD3-A890F1BE7C08}" destId="{EEAE776D-4AC0-4A7E-8FC8-C8BA2413DC8F}" srcOrd="1" destOrd="0" parTransId="{5944401F-FFE9-426E-A8D7-4436797F106B}" sibTransId="{0CA5CC95-D7DB-4219-AD7F-5D372FA6FDD7}"/>
    <dgm:cxn modelId="{47F0DFFC-A85E-43CF-A063-0CCD17DF5CBD}" srcId="{CBB26876-732F-4C9D-BDD3-A890F1BE7C08}" destId="{80401921-B476-4BFE-83F4-47A7A7A94A7C}" srcOrd="2" destOrd="0" parTransId="{5C584D9E-C30D-461C-B2C0-7A056AE43376}" sibTransId="{F4518EC1-DBC4-456D-8F4B-AC58E6921B5A}"/>
    <dgm:cxn modelId="{0C7AE1C4-06F2-4F36-BFDF-AA8F2FD31E77}" type="presParOf" srcId="{A31E93C8-5D23-4D53-81AB-7BBA60DBD06F}" destId="{9C43CDBD-6330-478D-BB75-A8ABD5E2D040}" srcOrd="0" destOrd="0" presId="urn:microsoft.com/office/officeart/2018/2/layout/IconLabelList"/>
    <dgm:cxn modelId="{A28F49BB-5186-416F-9D44-5BFEAA0E2F7C}" type="presParOf" srcId="{9C43CDBD-6330-478D-BB75-A8ABD5E2D040}" destId="{E9A2BC79-7FCA-43D6-8185-4A04948EE57D}" srcOrd="0" destOrd="0" presId="urn:microsoft.com/office/officeart/2018/2/layout/IconLabelList"/>
    <dgm:cxn modelId="{C0B7F91B-C885-4F25-9B54-A460489CE8B6}" type="presParOf" srcId="{9C43CDBD-6330-478D-BB75-A8ABD5E2D040}" destId="{F577BAEE-E8E5-456E-A0C2-BDB84D4CFF7C}" srcOrd="1" destOrd="0" presId="urn:microsoft.com/office/officeart/2018/2/layout/IconLabelList"/>
    <dgm:cxn modelId="{60062EB6-D7C7-442A-B721-C00B84FCE84B}" type="presParOf" srcId="{9C43CDBD-6330-478D-BB75-A8ABD5E2D040}" destId="{75FFD269-AB70-4EB8-BF0C-2309F6D6F571}" srcOrd="2" destOrd="0" presId="urn:microsoft.com/office/officeart/2018/2/layout/IconLabelList"/>
    <dgm:cxn modelId="{F8DCA7E4-0BDC-4438-8D80-CC5A5C1B007D}" type="presParOf" srcId="{A31E93C8-5D23-4D53-81AB-7BBA60DBD06F}" destId="{B45DBF27-41E3-417E-BA53-924D47C65405}" srcOrd="1" destOrd="0" presId="urn:microsoft.com/office/officeart/2018/2/layout/IconLabelList"/>
    <dgm:cxn modelId="{02605D87-4836-4940-996E-2C4297F3A496}" type="presParOf" srcId="{A31E93C8-5D23-4D53-81AB-7BBA60DBD06F}" destId="{50577D3E-C9FF-49F5-92AC-5006D12140B3}" srcOrd="2" destOrd="0" presId="urn:microsoft.com/office/officeart/2018/2/layout/IconLabelList"/>
    <dgm:cxn modelId="{52F0B429-422A-4E57-8CF8-CF858AD0882F}" type="presParOf" srcId="{50577D3E-C9FF-49F5-92AC-5006D12140B3}" destId="{9E869689-5C02-4363-A023-141FAE1393DF}" srcOrd="0" destOrd="0" presId="urn:microsoft.com/office/officeart/2018/2/layout/IconLabelList"/>
    <dgm:cxn modelId="{DD44FB58-3FBF-4394-A219-08A2E92F411A}" type="presParOf" srcId="{50577D3E-C9FF-49F5-92AC-5006D12140B3}" destId="{E5E55F23-4B90-438D-8363-806516ACC416}" srcOrd="1" destOrd="0" presId="urn:microsoft.com/office/officeart/2018/2/layout/IconLabelList"/>
    <dgm:cxn modelId="{FD233AB8-1BFB-45F7-8665-2798AB67B49C}" type="presParOf" srcId="{50577D3E-C9FF-49F5-92AC-5006D12140B3}" destId="{934BABEE-6F0C-4146-9376-8BA6B5F2737B}" srcOrd="2" destOrd="0" presId="urn:microsoft.com/office/officeart/2018/2/layout/IconLabelList"/>
    <dgm:cxn modelId="{0351C702-52A7-472A-A431-4BE74F4F942B}" type="presParOf" srcId="{A31E93C8-5D23-4D53-81AB-7BBA60DBD06F}" destId="{E28BB622-8B24-4E50-A93D-23946FFB3365}" srcOrd="3" destOrd="0" presId="urn:microsoft.com/office/officeart/2018/2/layout/IconLabelList"/>
    <dgm:cxn modelId="{1A2D6C38-23A2-4B72-9F17-A62B9AA1857B}" type="presParOf" srcId="{A31E93C8-5D23-4D53-81AB-7BBA60DBD06F}" destId="{15E6A8E0-7D4C-40D8-B1FB-922A99CA9469}" srcOrd="4" destOrd="0" presId="urn:microsoft.com/office/officeart/2018/2/layout/IconLabelList"/>
    <dgm:cxn modelId="{F2A5398B-4A2B-47DB-94EA-B911159FF3DF}" type="presParOf" srcId="{15E6A8E0-7D4C-40D8-B1FB-922A99CA9469}" destId="{E1965A43-40D0-4C62-8F71-291FC81842DA}" srcOrd="0" destOrd="0" presId="urn:microsoft.com/office/officeart/2018/2/layout/IconLabelList"/>
    <dgm:cxn modelId="{E331577E-144A-411B-B19D-871959CB7E81}" type="presParOf" srcId="{15E6A8E0-7D4C-40D8-B1FB-922A99CA9469}" destId="{25DFAFCE-BFC2-4E8D-B43D-72FC42A20FC2}" srcOrd="1" destOrd="0" presId="urn:microsoft.com/office/officeart/2018/2/layout/IconLabelList"/>
    <dgm:cxn modelId="{13CC5142-E8F5-459F-8460-BA6A22AE11B9}" type="presParOf" srcId="{15E6A8E0-7D4C-40D8-B1FB-922A99CA9469}" destId="{F0692F49-31AD-49C2-8324-FC57C318C4B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1E0624-E912-4494-B377-78C6356D721F}">
      <dsp:nvSpPr>
        <dsp:cNvPr id="0" name=""/>
        <dsp:cNvSpPr/>
      </dsp:nvSpPr>
      <dsp:spPr>
        <a:xfrm>
          <a:off x="0" y="0"/>
          <a:ext cx="733774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939165B-259A-457F-9391-1D0B7FABBFBF}">
      <dsp:nvSpPr>
        <dsp:cNvPr id="0" name=""/>
        <dsp:cNvSpPr/>
      </dsp:nvSpPr>
      <dsp:spPr>
        <a:xfrm>
          <a:off x="0" y="0"/>
          <a:ext cx="7337749" cy="1188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Microaggressions are cumulative. “They occur to people of color from the time they awaken, until they go to bed, from the time they are born until they die,” Sue.</a:t>
          </a:r>
        </a:p>
      </dsp:txBody>
      <dsp:txXfrm>
        <a:off x="0" y="0"/>
        <a:ext cx="7337749" cy="1188200"/>
      </dsp:txXfrm>
    </dsp:sp>
    <dsp:sp modelId="{29ED1E52-0486-48BA-AB4A-662AB582C8B0}">
      <dsp:nvSpPr>
        <dsp:cNvPr id="0" name=""/>
        <dsp:cNvSpPr/>
      </dsp:nvSpPr>
      <dsp:spPr>
        <a:xfrm>
          <a:off x="0" y="1188200"/>
          <a:ext cx="733774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534BA86-9597-4E25-B779-3095DA856BB3}">
      <dsp:nvSpPr>
        <dsp:cNvPr id="0" name=""/>
        <dsp:cNvSpPr/>
      </dsp:nvSpPr>
      <dsp:spPr>
        <a:xfrm>
          <a:off x="0" y="1188200"/>
          <a:ext cx="7337749" cy="1188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They happen casually and may not have harm intended </a:t>
          </a:r>
        </a:p>
      </dsp:txBody>
      <dsp:txXfrm>
        <a:off x="0" y="1188200"/>
        <a:ext cx="7337749" cy="1188200"/>
      </dsp:txXfrm>
    </dsp:sp>
    <dsp:sp modelId="{1622C997-E836-48D5-A143-6C12D88E3E7E}">
      <dsp:nvSpPr>
        <dsp:cNvPr id="0" name=""/>
        <dsp:cNvSpPr/>
      </dsp:nvSpPr>
      <dsp:spPr>
        <a:xfrm>
          <a:off x="0" y="2376401"/>
          <a:ext cx="733774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BA3D95A-34D6-4BA8-81C4-0514F68B41EA}">
      <dsp:nvSpPr>
        <dsp:cNvPr id="0" name=""/>
        <dsp:cNvSpPr/>
      </dsp:nvSpPr>
      <dsp:spPr>
        <a:xfrm>
          <a:off x="0" y="2376401"/>
          <a:ext cx="7337749" cy="1188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They can take a psychological and physical toll on people's health.</a:t>
          </a:r>
        </a:p>
      </dsp:txBody>
      <dsp:txXfrm>
        <a:off x="0" y="2376401"/>
        <a:ext cx="7337749" cy="1188200"/>
      </dsp:txXfrm>
    </dsp:sp>
    <dsp:sp modelId="{2E6EA631-FDF2-4487-B423-82E2787B5EE8}">
      <dsp:nvSpPr>
        <dsp:cNvPr id="0" name=""/>
        <dsp:cNvSpPr/>
      </dsp:nvSpPr>
      <dsp:spPr>
        <a:xfrm>
          <a:off x="0" y="3564601"/>
          <a:ext cx="733774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074CAE1-27B5-4EBE-AFAC-2965CCF94EEE}">
      <dsp:nvSpPr>
        <dsp:cNvPr id="0" name=""/>
        <dsp:cNvSpPr/>
      </dsp:nvSpPr>
      <dsp:spPr>
        <a:xfrm>
          <a:off x="0" y="3564601"/>
          <a:ext cx="7337749" cy="1188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hlinkClick xmlns:r="http://schemas.openxmlformats.org/officeDocument/2006/relationships" r:id="rId1"/>
            </a:rPr>
            <a:t>Video</a:t>
          </a:r>
          <a:endParaRPr lang="en-US" sz="2400" kern="1200"/>
        </a:p>
      </dsp:txBody>
      <dsp:txXfrm>
        <a:off x="0" y="3564601"/>
        <a:ext cx="7337749" cy="1188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A2BC79-7FCA-43D6-8185-4A04948EE57D}">
      <dsp:nvSpPr>
        <dsp:cNvPr id="0" name=""/>
        <dsp:cNvSpPr/>
      </dsp:nvSpPr>
      <dsp:spPr>
        <a:xfrm>
          <a:off x="862651" y="1322953"/>
          <a:ext cx="1094032" cy="10940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FFD269-AB70-4EB8-BF0C-2309F6D6F571}">
      <dsp:nvSpPr>
        <dsp:cNvPr id="0" name=""/>
        <dsp:cNvSpPr/>
      </dsp:nvSpPr>
      <dsp:spPr>
        <a:xfrm>
          <a:off x="194076" y="2737119"/>
          <a:ext cx="243118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Three things I want to remember from today’s session. ​</a:t>
          </a:r>
        </a:p>
      </dsp:txBody>
      <dsp:txXfrm>
        <a:off x="194076" y="2737119"/>
        <a:ext cx="2431182" cy="720000"/>
      </dsp:txXfrm>
    </dsp:sp>
    <dsp:sp modelId="{9E869689-5C02-4363-A023-141FAE1393DF}">
      <dsp:nvSpPr>
        <dsp:cNvPr id="0" name=""/>
        <dsp:cNvSpPr/>
      </dsp:nvSpPr>
      <dsp:spPr>
        <a:xfrm>
          <a:off x="3719291" y="1322953"/>
          <a:ext cx="1094032" cy="109403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4BABEE-6F0C-4146-9376-8BA6B5F2737B}">
      <dsp:nvSpPr>
        <dsp:cNvPr id="0" name=""/>
        <dsp:cNvSpPr/>
      </dsp:nvSpPr>
      <dsp:spPr>
        <a:xfrm>
          <a:off x="3050716" y="2737119"/>
          <a:ext cx="243118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Three things I can do to apply what I learned today in my work and life ​</a:t>
          </a:r>
        </a:p>
      </dsp:txBody>
      <dsp:txXfrm>
        <a:off x="3050716" y="2737119"/>
        <a:ext cx="2431182" cy="720000"/>
      </dsp:txXfrm>
    </dsp:sp>
    <dsp:sp modelId="{E1965A43-40D0-4C62-8F71-291FC81842DA}">
      <dsp:nvSpPr>
        <dsp:cNvPr id="0" name=""/>
        <dsp:cNvSpPr/>
      </dsp:nvSpPr>
      <dsp:spPr>
        <a:xfrm>
          <a:off x="6575931" y="1322953"/>
          <a:ext cx="1094032" cy="109403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692F49-31AD-49C2-8324-FC57C318C4BB}">
      <dsp:nvSpPr>
        <dsp:cNvPr id="0" name=""/>
        <dsp:cNvSpPr/>
      </dsp:nvSpPr>
      <dsp:spPr>
        <a:xfrm>
          <a:off x="5907355" y="2737119"/>
          <a:ext cx="243118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Three things I can do for my personal development ​</a:t>
          </a:r>
        </a:p>
      </dsp:txBody>
      <dsp:txXfrm>
        <a:off x="5907355" y="2737119"/>
        <a:ext cx="2431182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5C3DB-385A-FA4E-B7FE-17EFEEC4A2D5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A7930-1D0F-C245-A28A-3FEF0FB8C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24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31C80-2F8A-42F7-9A21-C05B30FDCED4}" type="datetimeFigureOut">
              <a:t>3/1/2023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D7FBB-DD5A-4242-8883-7969436F611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11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D7FBB-DD5A-4242-8883-7969436F611F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83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What is Intent?</a:t>
            </a:r>
            <a:endParaRPr lang="en-US" dirty="0"/>
          </a:p>
          <a:p>
            <a:r>
              <a:rPr lang="en-US" dirty="0">
                <a:cs typeface="Calibri"/>
              </a:rPr>
              <a:t>What is impact? 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D7FBB-DD5A-4242-8883-7969436F611F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12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What was the intent?</a:t>
            </a:r>
          </a:p>
          <a:p>
            <a:r>
              <a:rPr lang="en-US" dirty="0"/>
              <a:t>What was the impact?</a:t>
            </a:r>
          </a:p>
          <a:p>
            <a:r>
              <a:rPr lang="en-US" dirty="0"/>
              <a:t>Was this a micro-aggression? Why?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D7FBB-DD5A-4242-8883-7969436F611F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358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D7FBB-DD5A-4242-8883-7969436F611F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63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D7FBB-DD5A-4242-8883-7969436F611F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377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The first think I think of is be aware of them . Think about the impact of the words you are using and how this can be </a:t>
            </a:r>
            <a:r>
              <a:rPr lang="en-US" dirty="0" err="1">
                <a:cs typeface="Calibri"/>
              </a:rPr>
              <a:t>percieved</a:t>
            </a:r>
            <a:r>
              <a:rPr lang="en-US" dirty="0">
                <a:cs typeface="Calibri"/>
              </a:rPr>
              <a:t>. I think that if you are here its because this is something that is important to you. Many times we hear comments like " that’s a lot of work" or "well that’s not what I </a:t>
            </a:r>
            <a:r>
              <a:rPr lang="en-US" dirty="0" err="1">
                <a:cs typeface="Calibri"/>
              </a:rPr>
              <a:t>ment</a:t>
            </a:r>
            <a:r>
              <a:rPr lang="en-US" dirty="0">
                <a:cs typeface="Calibri"/>
              </a:rPr>
              <a:t>" but we are in a time where people are speaking up and sharing what "innocent" comments are doing to everyday lives.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D7FBB-DD5A-4242-8883-7969436F611F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546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D7FBB-DD5A-4242-8883-7969436F611F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701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D7FBB-DD5A-4242-8883-7969436F611F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561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D7FBB-DD5A-4242-8883-7969436F611F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0722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D7FBB-DD5A-4242-8883-7969436F611F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888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D7FBB-DD5A-4242-8883-7969436F611F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460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D7FBB-DD5A-4242-8883-7969436F611F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34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D7FBB-DD5A-4242-8883-7969436F611F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60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D7FBB-DD5A-4242-8883-7969436F611F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69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D7FBB-DD5A-4242-8883-7969436F611F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7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D7FBB-DD5A-4242-8883-7969436F611F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52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D7FBB-DD5A-4242-8883-7969436F611F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37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D7FBB-DD5A-4242-8883-7969436F611F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736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Insult: you speak good English</a:t>
            </a:r>
            <a:endParaRPr lang="en-US" dirty="0">
              <a:cs typeface="Calibri" panose="020F0502020204030204"/>
            </a:endParaRPr>
          </a:p>
          <a:p>
            <a:r>
              <a:rPr lang="en-US" dirty="0"/>
              <a:t>Micro invalidation. Are you sure that happened to you? </a:t>
            </a:r>
            <a:endParaRPr lang="en-US" dirty="0">
              <a:cs typeface="Calibri"/>
            </a:endParaRPr>
          </a:p>
          <a:p>
            <a:r>
              <a:rPr lang="en-US" dirty="0"/>
              <a:t>Micro </a:t>
            </a:r>
            <a:r>
              <a:rPr lang="en-US" dirty="0" err="1"/>
              <a:t>assaul</a:t>
            </a:r>
            <a:r>
              <a:rPr lang="en-US" dirty="0"/>
              <a:t>: intentional meant to hurt, slurs, they have to prove they have a right to exist</a:t>
            </a:r>
            <a:endParaRPr lang="en-US" dirty="0">
              <a:cs typeface="Calibri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D7FBB-DD5A-4242-8883-7969436F611F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49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792F-31EE-C344-A2D6-ED544E6AF3F4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792F-31EE-C344-A2D6-ED544E6AF3F4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792F-31EE-C344-A2D6-ED544E6AF3F4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847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792F-31EE-C344-A2D6-ED544E6AF3F4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792F-31EE-C344-A2D6-ED544E6AF3F4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2782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792F-31EE-C344-A2D6-ED544E6AF3F4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2782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792F-31EE-C344-A2D6-ED544E6AF3F4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755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792F-31EE-C344-A2D6-ED544E6AF3F4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792F-31EE-C344-A2D6-ED544E6AF3F4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792F-31EE-C344-A2D6-ED544E6AF3F4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792F-31EE-C344-A2D6-ED544E6AF3F4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C792F-31EE-C344-A2D6-ED544E6AF3F4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DBE74-70D2-8C43-ADAD-6EB1AA575FD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new template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WynJkN5HbQ?feature=oembed" TargetMode="Externa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8xJXKYL8pU?start=185&amp;feature=oembed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ua.org/files/pdf/m/microaggressions_by_derald_wing_sue_ph.d._.pdf" TargetMode="External"/><Relationship Id="rId3" Type="http://schemas.openxmlformats.org/officeDocument/2006/relationships/hyperlink" Target="https://www.youtube.com/watch?v=SaSHLbS1V4w" TargetMode="External"/><Relationship Id="rId7" Type="http://schemas.openxmlformats.org/officeDocument/2006/relationships/hyperlink" Target="http://&#160;https:/www.youtube.com/watch?v=hDd3bzA7450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WXRjO28F_0g" TargetMode="External"/><Relationship Id="rId5" Type="http://schemas.openxmlformats.org/officeDocument/2006/relationships/hyperlink" Target="https://www.youtube.com/watch?v=C8xJXKYL8pU" TargetMode="External"/><Relationship Id="rId4" Type="http://schemas.openxmlformats.org/officeDocument/2006/relationships/hyperlink" Target="https://www.languagemagazine.com/2020/01/22/from-deficit-based-to-assets-based-breaking-down-the-wall-one-essential-shift-at-a-time/" TargetMode="External"/><Relationship Id="rId9" Type="http://schemas.openxmlformats.org/officeDocument/2006/relationships/hyperlink" Target="https://urbanuniversity.wordpress.com/2020/07/27/leveraging-students-community-cultural-wealth-moving-from-deficit-to-asset-based-approaches-to-student-success-by-christel-perkins-ed-d-and-andrea-rodriguez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owatribeofkansasandnebraska.com/history-of-the-ioway" TargetMode="External"/><Relationship Id="rId3" Type="http://schemas.openxmlformats.org/officeDocument/2006/relationships/hyperlink" Target="http://kawnation.com/?page_id=72" TargetMode="External"/><Relationship Id="rId7" Type="http://schemas.openxmlformats.org/officeDocument/2006/relationships/hyperlink" Target="https://www.ktik-nsn.gov/history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bpindiantribe.com/about/" TargetMode="External"/><Relationship Id="rId5" Type="http://schemas.openxmlformats.org/officeDocument/2006/relationships/hyperlink" Target="https://www.pawneenation.org/page/home/pawnee-history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s://www.osagenation-nsn.gov/who-we-are/historic-preservation" TargetMode="External"/><Relationship Id="rId9" Type="http://schemas.openxmlformats.org/officeDocument/2006/relationships/hyperlink" Target="http://www.sacandfoxks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hyperlink" Target="https://journals.sagepub.com/doi/full/10.1177/1524839919884912#bibr15-152483991988491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XRjO28F_0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Icon&#10;&#10;Description automatically generated">
            <a:extLst>
              <a:ext uri="{FF2B5EF4-FFF2-40B4-BE49-F238E27FC236}">
                <a16:creationId xmlns:a16="http://schemas.microsoft.com/office/drawing/2014/main" id="{76AD6AE7-AB44-563A-8C98-F113B178AE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2" t="3293" b="100"/>
          <a:stretch/>
        </p:blipFill>
        <p:spPr>
          <a:xfrm>
            <a:off x="4658" y="695913"/>
            <a:ext cx="9134484" cy="456635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A5FC60D-80EC-3FCA-D2C3-14BED4E90A9F}"/>
              </a:ext>
            </a:extLst>
          </p:cNvPr>
          <p:cNvGrpSpPr/>
          <p:nvPr/>
        </p:nvGrpSpPr>
        <p:grpSpPr>
          <a:xfrm>
            <a:off x="401787" y="3888796"/>
            <a:ext cx="8194823" cy="2380378"/>
            <a:chOff x="-375495" y="816983"/>
            <a:chExt cx="8194823" cy="238037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AA537A2-C6C1-D8BD-5770-9C7208712BE7}"/>
                </a:ext>
              </a:extLst>
            </p:cNvPr>
            <p:cNvGrpSpPr/>
            <p:nvPr/>
          </p:nvGrpSpPr>
          <p:grpSpPr>
            <a:xfrm>
              <a:off x="-375495" y="817100"/>
              <a:ext cx="8194823" cy="2380261"/>
              <a:chOff x="-1267114" y="2758691"/>
              <a:chExt cx="10870232" cy="3285912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E52A2741-DB60-325A-EE98-EC834EE9B9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4762" r="934" b="794"/>
              <a:stretch/>
            </p:blipFill>
            <p:spPr>
              <a:xfrm>
                <a:off x="3291851" y="2816458"/>
                <a:ext cx="1746423" cy="1966018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DC946F00-D67A-B0AC-4701-D2DEC6E80C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196" r="-1136" b="13953"/>
              <a:stretch/>
            </p:blipFill>
            <p:spPr>
              <a:xfrm>
                <a:off x="-271983" y="2758691"/>
                <a:ext cx="1696022" cy="2061173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C5AA43D-232D-5B72-68C3-D7D59B2A920F}"/>
                  </a:ext>
                </a:extLst>
              </p:cNvPr>
              <p:cNvSpPr txBox="1"/>
              <p:nvPr/>
            </p:nvSpPr>
            <p:spPr>
              <a:xfrm>
                <a:off x="2330725" y="4855374"/>
                <a:ext cx="3652051" cy="870992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450"/>
                  </a:spcAft>
                </a:pPr>
                <a:r>
                  <a:rPr lang="en-US" sz="1200" b="1">
                    <a:solidFill>
                      <a:srgbClr val="7030A0"/>
                    </a:solidFill>
                    <a:latin typeface="Times New Roman"/>
                    <a:cs typeface="Times New Roman"/>
                  </a:rPr>
                  <a:t>Karina Moncayo-Michel</a:t>
                </a:r>
              </a:p>
              <a:p>
                <a:pPr algn="ctr">
                  <a:lnSpc>
                    <a:spcPct val="90000"/>
                  </a:lnSpc>
                  <a:spcAft>
                    <a:spcPts val="450"/>
                  </a:spcAft>
                </a:pPr>
                <a:r>
                  <a:rPr lang="en-US" sz="1200" i="1">
                    <a:solidFill>
                      <a:srgbClr val="7030A0"/>
                    </a:solidFill>
                    <a:latin typeface="Times New Roman"/>
                    <a:cs typeface="Times New Roman"/>
                  </a:rPr>
                  <a:t> Program Assistant</a:t>
                </a:r>
              </a:p>
              <a:p>
                <a:pPr algn="ctr">
                  <a:lnSpc>
                    <a:spcPct val="90000"/>
                  </a:lnSpc>
                  <a:spcAft>
                    <a:spcPts val="450"/>
                  </a:spcAft>
                </a:pPr>
                <a:r>
                  <a:rPr lang="en-US" sz="1200" i="1">
                    <a:solidFill>
                      <a:srgbClr val="7030A0"/>
                    </a:solidFill>
                    <a:latin typeface="Times New Roman"/>
                    <a:ea typeface="+mn-lt"/>
                    <a:cs typeface="+mn-lt"/>
                  </a:rPr>
                  <a:t>Staley School of Leadership</a:t>
                </a:r>
                <a:endParaRPr lang="en-US" sz="1200" i="1">
                  <a:solidFill>
                    <a:srgbClr val="7030A0"/>
                  </a:solidFill>
                  <a:latin typeface="Times New Roman"/>
                  <a:cs typeface="Calibri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A49ADE9-9B86-5517-F349-D2219597E3E3}"/>
                  </a:ext>
                </a:extLst>
              </p:cNvPr>
              <p:cNvSpPr txBox="1"/>
              <p:nvPr/>
            </p:nvSpPr>
            <p:spPr>
              <a:xfrm>
                <a:off x="-1267114" y="4852980"/>
                <a:ext cx="3708680" cy="1132289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450"/>
                  </a:spcAft>
                </a:pPr>
                <a:r>
                  <a:rPr lang="en-US" sz="1200" b="1">
                    <a:solidFill>
                      <a:srgbClr val="7030A0"/>
                    </a:solidFill>
                    <a:latin typeface="Times New Roman"/>
                    <a:cs typeface="Times New Roman"/>
                  </a:rPr>
                  <a:t>Rebeca Paz</a:t>
                </a:r>
                <a:endParaRPr lang="en-US" sz="1200" b="1">
                  <a:solidFill>
                    <a:srgbClr val="7030A0"/>
                  </a:solidFill>
                  <a:cs typeface="Calibri"/>
                </a:endParaRPr>
              </a:p>
              <a:p>
                <a:pPr algn="ctr">
                  <a:lnSpc>
                    <a:spcPct val="90000"/>
                  </a:lnSpc>
                  <a:spcAft>
                    <a:spcPts val="450"/>
                  </a:spcAft>
                </a:pPr>
                <a:r>
                  <a:rPr lang="en-US" sz="1200" i="1">
                    <a:solidFill>
                      <a:srgbClr val="7030A0"/>
                    </a:solidFill>
                    <a:latin typeface="Times New Roman"/>
                    <a:cs typeface="Times New Roman"/>
                  </a:rPr>
                  <a:t>Assistant Director​</a:t>
                </a:r>
                <a:endParaRPr lang="en-US" sz="1200" i="1">
                  <a:solidFill>
                    <a:srgbClr val="7030A0"/>
                  </a:solidFill>
                  <a:latin typeface="Times New Roman"/>
                  <a:cs typeface="Calibri"/>
                </a:endParaRPr>
              </a:p>
              <a:p>
                <a:pPr algn="ctr">
                  <a:lnSpc>
                    <a:spcPct val="90000"/>
                  </a:lnSpc>
                  <a:spcAft>
                    <a:spcPts val="450"/>
                  </a:spcAft>
                </a:pPr>
                <a:r>
                  <a:rPr lang="en-US" sz="1200" i="1">
                    <a:solidFill>
                      <a:srgbClr val="7030A0"/>
                    </a:solidFill>
                    <a:latin typeface="Times New Roman"/>
                    <a:ea typeface="+mn-lt"/>
                    <a:cs typeface="+mn-lt"/>
                  </a:rPr>
                  <a:t>Office of First-generation Students </a:t>
                </a:r>
                <a:endParaRPr lang="en-US" sz="1200" i="1">
                  <a:solidFill>
                    <a:srgbClr val="7030A0"/>
                  </a:solidFill>
                  <a:latin typeface="Times New Roman"/>
                  <a:cs typeface="Times New Roman"/>
                </a:endParaRPr>
              </a:p>
              <a:p>
                <a:pPr algn="ctr">
                  <a:lnSpc>
                    <a:spcPct val="90000"/>
                  </a:lnSpc>
                  <a:spcAft>
                    <a:spcPts val="450"/>
                  </a:spcAft>
                </a:pPr>
                <a:endParaRPr lang="en-US" sz="1200" b="1">
                  <a:solidFill>
                    <a:srgbClr val="7030A0"/>
                  </a:solidFill>
                  <a:latin typeface="Times New Roman"/>
                  <a:cs typeface="Calibri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39DAAB9-583C-A5B4-54FE-B7F88272A26C}"/>
                  </a:ext>
                </a:extLst>
              </p:cNvPr>
              <p:cNvSpPr txBox="1"/>
              <p:nvPr/>
            </p:nvSpPr>
            <p:spPr>
              <a:xfrm>
                <a:off x="6406487" y="4912314"/>
                <a:ext cx="3196631" cy="1132289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450"/>
                  </a:spcAft>
                </a:pPr>
                <a:r>
                  <a:rPr lang="en-US" sz="1200" b="1">
                    <a:solidFill>
                      <a:srgbClr val="7030A0"/>
                    </a:solidFill>
                    <a:latin typeface="Times New Roman"/>
                    <a:cs typeface="Calibri"/>
                  </a:rPr>
                  <a:t>Dr. Graciela Berumen</a:t>
                </a:r>
              </a:p>
              <a:p>
                <a:pPr algn="ctr">
                  <a:lnSpc>
                    <a:spcPct val="90000"/>
                  </a:lnSpc>
                  <a:spcAft>
                    <a:spcPts val="450"/>
                  </a:spcAft>
                </a:pPr>
                <a:r>
                  <a:rPr lang="en-US" sz="1200" i="1">
                    <a:solidFill>
                      <a:srgbClr val="7030A0"/>
                    </a:solidFill>
                    <a:latin typeface="Times New Roman"/>
                    <a:ea typeface="+mn-lt"/>
                    <a:cs typeface="+mn-lt"/>
                  </a:rPr>
                  <a:t>Assistant Director Of Diversity and Multicultural Student Engagement</a:t>
                </a:r>
              </a:p>
              <a:p>
                <a:pPr algn="ctr">
                  <a:lnSpc>
                    <a:spcPct val="90000"/>
                  </a:lnSpc>
                  <a:spcAft>
                    <a:spcPts val="450"/>
                  </a:spcAft>
                </a:pPr>
                <a:endParaRPr lang="en-US" sz="1200" i="1">
                  <a:solidFill>
                    <a:srgbClr val="002060"/>
                  </a:solidFill>
                  <a:latin typeface="Times New Roman"/>
                  <a:cs typeface="Calibri"/>
                </a:endParaRPr>
              </a:p>
            </p:txBody>
          </p:sp>
        </p:grpSp>
        <p:pic>
          <p:nvPicPr>
            <p:cNvPr id="15" name="Picture 4">
              <a:extLst>
                <a:ext uri="{FF2B5EF4-FFF2-40B4-BE49-F238E27FC236}">
                  <a16:creationId xmlns:a16="http://schemas.microsoft.com/office/drawing/2014/main" id="{6F18BD79-6CF1-AAFA-E6C1-51DC1A955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90465" y="816983"/>
              <a:ext cx="1226323" cy="151858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DE6C184-FC03-55B7-94DA-E6784C84150F}"/>
              </a:ext>
            </a:extLst>
          </p:cNvPr>
          <p:cNvSpPr txBox="1"/>
          <p:nvPr/>
        </p:nvSpPr>
        <p:spPr>
          <a:xfrm>
            <a:off x="135281" y="-255438"/>
            <a:ext cx="8957292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  <a:p>
            <a:pPr algn="ctr"/>
            <a:r>
              <a:rPr lang="en-US" sz="3200" b="1">
                <a:solidFill>
                  <a:schemeClr val="bg1"/>
                </a:solidFill>
                <a:cs typeface="Calibri"/>
              </a:rPr>
              <a:t>Microaggressions and Their Impact </a:t>
            </a:r>
          </a:p>
        </p:txBody>
      </p:sp>
    </p:spTree>
    <p:extLst>
      <p:ext uri="{BB962C8B-B14F-4D97-AF65-F5344CB8AC3E}">
        <p14:creationId xmlns:p14="http://schemas.microsoft.com/office/powerpoint/2010/main" val="1262698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4">
            <a:extLst>
              <a:ext uri="{FF2B5EF4-FFF2-40B4-BE49-F238E27FC236}">
                <a16:creationId xmlns:a16="http://schemas.microsoft.com/office/drawing/2014/main" id="{5B6BF641-2A98-33BE-1EF9-086C738D5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5211" y="923072"/>
            <a:ext cx="4790482" cy="4606187"/>
          </a:xfrm>
        </p:spPr>
        <p:txBody>
          <a:bodyPr>
            <a:normAutofit/>
          </a:bodyPr>
          <a:lstStyle/>
          <a:p>
            <a:pPr algn="ctr"/>
            <a:r>
              <a:rPr lang="en-US" sz="9600" b="1">
                <a:solidFill>
                  <a:srgbClr val="7030A0"/>
                </a:solidFill>
                <a:latin typeface="Calibri Light"/>
                <a:ea typeface="+mj-lt"/>
                <a:cs typeface="+mj-lt"/>
              </a:rPr>
              <a:t>Intent</a:t>
            </a:r>
            <a:r>
              <a:rPr lang="en-US" sz="8800" b="1">
                <a:solidFill>
                  <a:srgbClr val="7030A0"/>
                </a:solidFill>
                <a:latin typeface="Calibri Light"/>
                <a:ea typeface="+mj-lt"/>
                <a:cs typeface="+mj-lt"/>
              </a:rPr>
              <a:t> </a:t>
            </a:r>
            <a:br>
              <a:rPr lang="en-US" sz="8800" b="1">
                <a:solidFill>
                  <a:srgbClr val="7030A0"/>
                </a:solidFill>
                <a:latin typeface="Calibri Light"/>
                <a:ea typeface="+mj-lt"/>
                <a:cs typeface="+mj-lt"/>
              </a:rPr>
            </a:br>
            <a:r>
              <a:rPr lang="en-US" sz="5400" b="1">
                <a:solidFill>
                  <a:srgbClr val="7030A0"/>
                </a:solidFill>
                <a:latin typeface="Calibri Light"/>
                <a:ea typeface="+mj-lt"/>
                <a:cs typeface="+mj-lt"/>
              </a:rPr>
              <a:t>vs.</a:t>
            </a:r>
            <a:r>
              <a:rPr lang="en-US" sz="8800" b="1">
                <a:solidFill>
                  <a:srgbClr val="7030A0"/>
                </a:solidFill>
                <a:latin typeface="Calibri Light"/>
                <a:ea typeface="+mj-lt"/>
                <a:cs typeface="+mj-lt"/>
              </a:rPr>
              <a:t> </a:t>
            </a:r>
            <a:br>
              <a:rPr lang="en-US" sz="8800" b="1">
                <a:solidFill>
                  <a:srgbClr val="7030A0"/>
                </a:solidFill>
                <a:latin typeface="Calibri Light"/>
                <a:ea typeface="+mj-lt"/>
                <a:cs typeface="+mj-lt"/>
              </a:rPr>
            </a:br>
            <a:r>
              <a:rPr lang="en-US" sz="9600" b="1">
                <a:solidFill>
                  <a:srgbClr val="7030A0"/>
                </a:solidFill>
                <a:latin typeface="Calibri Light"/>
                <a:ea typeface="+mj-lt"/>
                <a:cs typeface="+mj-lt"/>
              </a:rPr>
              <a:t>Impact</a:t>
            </a:r>
            <a:endParaRPr lang="en-US" sz="9600" b="1">
              <a:solidFill>
                <a:srgbClr val="7030A0"/>
              </a:solidFill>
              <a:latin typeface="Calibri Light"/>
              <a:cs typeface="Times New Roman"/>
            </a:endParaRPr>
          </a:p>
        </p:txBody>
      </p:sp>
      <p:pic>
        <p:nvPicPr>
          <p:cNvPr id="3" name="Graphic 2" descr="Koala outline">
            <a:extLst>
              <a:ext uri="{FF2B5EF4-FFF2-40B4-BE49-F238E27FC236}">
                <a16:creationId xmlns:a16="http://schemas.microsoft.com/office/drawing/2014/main" id="{3327DEB2-331C-B05E-D311-9CCA1CB481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72271" y="5409148"/>
            <a:ext cx="626853" cy="62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52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1" title="What kind of Asian are you?">
            <a:hlinkClick r:id="" action="ppaction://media"/>
            <a:extLst>
              <a:ext uri="{FF2B5EF4-FFF2-40B4-BE49-F238E27FC236}">
                <a16:creationId xmlns:a16="http://schemas.microsoft.com/office/drawing/2014/main" id="{0C26553F-BB39-4ECD-6F16-5A6C17D18EF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5083" y="844635"/>
            <a:ext cx="8100774" cy="511457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99C47E4-AF18-AD5D-9016-5B0DFBF96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7174" y="-157085"/>
            <a:ext cx="5281589" cy="994172"/>
          </a:xfrm>
        </p:spPr>
        <p:txBody>
          <a:bodyPr>
            <a:normAutofit/>
          </a:bodyPr>
          <a:lstStyle/>
          <a:p>
            <a:pPr algn="ctr"/>
            <a:r>
              <a:rPr lang="en-US" sz="4800" b="1">
                <a:solidFill>
                  <a:srgbClr val="FFFFFF"/>
                </a:solidFill>
                <a:cs typeface="Calibri Light"/>
              </a:rPr>
              <a:t>Power of Language</a:t>
            </a:r>
            <a:endParaRPr lang="en-US" b="1">
              <a:solidFill>
                <a:srgbClr val="FFFFFF"/>
              </a:solidFill>
              <a:cs typeface="Calibri Light"/>
            </a:endParaRPr>
          </a:p>
        </p:txBody>
      </p:sp>
      <p:pic>
        <p:nvPicPr>
          <p:cNvPr id="6" name="Graphic 5" descr="Koala outline">
            <a:extLst>
              <a:ext uri="{FF2B5EF4-FFF2-40B4-BE49-F238E27FC236}">
                <a16:creationId xmlns:a16="http://schemas.microsoft.com/office/drawing/2014/main" id="{B6591DDB-375E-C7D4-B0EB-B08F4A3931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72271" y="5409148"/>
            <a:ext cx="626853" cy="62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95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6AB3E-034B-526B-783B-4240DAB2B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281" y="-238468"/>
            <a:ext cx="8229600" cy="11430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Reflect and Discuss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5D337-DF7B-3847-094B-7A3F4EE00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4" y="1161018"/>
            <a:ext cx="9105899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</a:pPr>
            <a:r>
              <a:rPr lang="en-US" sz="3600">
                <a:solidFill>
                  <a:srgbClr val="7030A0"/>
                </a:solidFill>
                <a:ea typeface="Calibri"/>
                <a:cs typeface="Calibri"/>
              </a:rPr>
              <a:t>How may microaggressions show up in the classroom?</a:t>
            </a:r>
            <a:endParaRPr lang="en-US" sz="3600">
              <a:solidFill>
                <a:srgbClr val="7030A0"/>
              </a:solidFill>
              <a:ea typeface="+mn-lt"/>
              <a:cs typeface="+mn-lt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>
              <a:solidFill>
                <a:srgbClr val="7030A0"/>
              </a:solidFill>
              <a:ea typeface="Calibri"/>
              <a:cs typeface="Calibri"/>
            </a:endParaRPr>
          </a:p>
          <a:p>
            <a:pPr>
              <a:spcBef>
                <a:spcPts val="0"/>
              </a:spcBef>
            </a:pPr>
            <a:r>
              <a:rPr lang="en-US" sz="3600">
                <a:solidFill>
                  <a:srgbClr val="7030A0"/>
                </a:solidFill>
                <a:ea typeface="Calibri"/>
                <a:cs typeface="Calibri"/>
              </a:rPr>
              <a:t>How have you responded when a microaggression  happened?</a:t>
            </a:r>
            <a:endParaRPr lang="en-US" sz="3600">
              <a:solidFill>
                <a:srgbClr val="7030A0"/>
              </a:solidFill>
              <a:ea typeface="+mn-lt"/>
              <a:cs typeface="+mn-lt"/>
            </a:endParaRPr>
          </a:p>
          <a:p>
            <a:pPr marL="0" indent="0">
              <a:spcBef>
                <a:spcPts val="0"/>
              </a:spcBef>
              <a:buNone/>
            </a:pPr>
            <a:endParaRPr lang="en-US">
              <a:ea typeface="Calibri"/>
              <a:cs typeface="Calibri"/>
            </a:endParaRPr>
          </a:p>
          <a:p>
            <a:pPr>
              <a:spcBef>
                <a:spcPts val="0"/>
              </a:spcBef>
            </a:pPr>
            <a:endParaRPr lang="en-US">
              <a:ea typeface="Calibri"/>
              <a:cs typeface="Calibri"/>
            </a:endParaRPr>
          </a:p>
        </p:txBody>
      </p:sp>
      <p:pic>
        <p:nvPicPr>
          <p:cNvPr id="5" name="Picture 2" descr="A picture containing chain&#10;&#10;Description automatically generated">
            <a:extLst>
              <a:ext uri="{FF2B5EF4-FFF2-40B4-BE49-F238E27FC236}">
                <a16:creationId xmlns:a16="http://schemas.microsoft.com/office/drawing/2014/main" id="{6826E581-93E8-CD57-AC11-08CFB4336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1715" y="5408559"/>
            <a:ext cx="679331" cy="62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496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B18FF17E-2C7A-92A6-7107-988CE405DD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2609656"/>
              </p:ext>
            </p:extLst>
          </p:nvPr>
        </p:nvGraphicFramePr>
        <p:xfrm>
          <a:off x="934461" y="1713022"/>
          <a:ext cx="7337749" cy="4752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8D312CF7-0E65-C584-411F-203E62436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775" y="433387"/>
            <a:ext cx="7418015" cy="1322887"/>
          </a:xfrm>
        </p:spPr>
        <p:txBody>
          <a:bodyPr>
            <a:normAutofit/>
          </a:bodyPr>
          <a:lstStyle/>
          <a:p>
            <a:r>
              <a:rPr lang="en-US" b="1">
                <a:cs typeface="Calibri Light"/>
              </a:rPr>
              <a:t>Impact of micro-aggressions </a:t>
            </a:r>
          </a:p>
        </p:txBody>
      </p:sp>
      <p:pic>
        <p:nvPicPr>
          <p:cNvPr id="16" name="Picture 2" descr="A picture containing turtle&#10;&#10;Description automatically generated">
            <a:extLst>
              <a:ext uri="{FF2B5EF4-FFF2-40B4-BE49-F238E27FC236}">
                <a16:creationId xmlns:a16="http://schemas.microsoft.com/office/drawing/2014/main" id="{A6D5CD4E-976D-6F19-3B55-B8458D4FF3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2217" y="4921020"/>
            <a:ext cx="870253" cy="92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838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25C2D5-B26C-FCDE-D14C-760C4C9F9A23}"/>
              </a:ext>
            </a:extLst>
          </p:cNvPr>
          <p:cNvSpPr txBox="1"/>
          <p:nvPr/>
        </p:nvSpPr>
        <p:spPr>
          <a:xfrm>
            <a:off x="50329" y="-61517"/>
            <a:ext cx="907458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Arial"/>
                <a:cs typeface="Arial"/>
              </a:rPr>
              <a:t>Going Forward...</a:t>
            </a:r>
            <a:r>
              <a:rPr lang="en-US" sz="4800">
                <a:solidFill>
                  <a:schemeClr val="bg1"/>
                </a:solidFill>
                <a:latin typeface="Arial"/>
                <a:cs typeface="Calibri Light"/>
              </a:rPr>
              <a:t>​</a:t>
            </a:r>
            <a:endParaRPr lang="en-US" sz="4800">
              <a:solidFill>
                <a:schemeClr val="bg1"/>
              </a:solidFill>
              <a:latin typeface="Arial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A3F63F-001D-566F-376D-5D8754856B6E}"/>
              </a:ext>
            </a:extLst>
          </p:cNvPr>
          <p:cNvSpPr txBox="1"/>
          <p:nvPr/>
        </p:nvSpPr>
        <p:spPr>
          <a:xfrm>
            <a:off x="-1940" y="2143152"/>
            <a:ext cx="9144957" cy="18466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cs typeface="Segoe UI"/>
              </a:rPr>
              <a:t>​</a:t>
            </a:r>
          </a:p>
          <a:p>
            <a:pPr algn="ctr"/>
            <a:r>
              <a:rPr lang="en-US" sz="4800" b="1">
                <a:solidFill>
                  <a:srgbClr val="7030A0"/>
                </a:solidFill>
                <a:latin typeface="Arial"/>
                <a:cs typeface="Segoe UI"/>
              </a:rPr>
              <a:t>What can I do to mitigate microaggressions? </a:t>
            </a:r>
          </a:p>
        </p:txBody>
      </p:sp>
      <p:pic>
        <p:nvPicPr>
          <p:cNvPr id="5" name="Graphic 4" descr="Koala outline">
            <a:extLst>
              <a:ext uri="{FF2B5EF4-FFF2-40B4-BE49-F238E27FC236}">
                <a16:creationId xmlns:a16="http://schemas.microsoft.com/office/drawing/2014/main" id="{FDF6C7C2-9F6C-0001-AE34-5BCAB1E186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00383" y="5308506"/>
            <a:ext cx="684363" cy="68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61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7145A5-DC13-C926-3DC3-A6DB2E583E82}"/>
              </a:ext>
            </a:extLst>
          </p:cNvPr>
          <p:cNvSpPr txBox="1"/>
          <p:nvPr/>
        </p:nvSpPr>
        <p:spPr>
          <a:xfrm>
            <a:off x="994499" y="758226"/>
            <a:ext cx="757911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cs typeface="Calibri"/>
              </a:rPr>
              <a:t>First step in moving forward: Apologizing </a:t>
            </a:r>
          </a:p>
        </p:txBody>
      </p:sp>
      <p:pic>
        <p:nvPicPr>
          <p:cNvPr id="4" name="Graphic 3" descr="Koala outline">
            <a:extLst>
              <a:ext uri="{FF2B5EF4-FFF2-40B4-BE49-F238E27FC236}">
                <a16:creationId xmlns:a16="http://schemas.microsoft.com/office/drawing/2014/main" id="{542CBD2F-E172-09AA-6B9D-172BC9C367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72271" y="5409148"/>
            <a:ext cx="626853" cy="626853"/>
          </a:xfrm>
          <a:prstGeom prst="rect">
            <a:avLst/>
          </a:prstGeom>
        </p:spPr>
      </p:pic>
      <p:pic>
        <p:nvPicPr>
          <p:cNvPr id="5" name="Online Media 4" title="Getting Called Out: How to Apologize">
            <a:hlinkClick r:id="" action="ppaction://media"/>
            <a:extLst>
              <a:ext uri="{FF2B5EF4-FFF2-40B4-BE49-F238E27FC236}">
                <a16:creationId xmlns:a16="http://schemas.microsoft.com/office/drawing/2014/main" id="{337F2AEE-7704-CDBE-BBDF-E02132707E4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5339809" y="1632330"/>
            <a:ext cx="3488905" cy="25996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41139D-E688-2A5E-6B62-1820B5ADCD6B}"/>
              </a:ext>
            </a:extLst>
          </p:cNvPr>
          <p:cNvSpPr txBox="1"/>
          <p:nvPr/>
        </p:nvSpPr>
        <p:spPr>
          <a:xfrm>
            <a:off x="78130" y="1543874"/>
            <a:ext cx="4701258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cs typeface="Calibri"/>
              </a:rPr>
              <a:t>Take responsibility for your actions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cs typeface="Calibri"/>
              </a:rPr>
              <a:t>Don’t blame the person that was offended</a:t>
            </a:r>
            <a:br>
              <a:rPr lang="en-US" sz="2400" dirty="0">
                <a:cs typeface="Calibri"/>
              </a:rPr>
            </a:br>
            <a:endParaRPr lang="en-US" sz="24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cs typeface="Calibri"/>
              </a:rPr>
              <a:t>Acknowledge what you did wrong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cs typeface="Calibri"/>
              </a:rPr>
              <a:t>Don't try to tell the other person how to feel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601CC3-7CD4-F561-BCFF-03C19196BF03}"/>
              </a:ext>
            </a:extLst>
          </p:cNvPr>
          <p:cNvSpPr txBox="1"/>
          <p:nvPr/>
        </p:nvSpPr>
        <p:spPr>
          <a:xfrm>
            <a:off x="819225" y="5325032"/>
            <a:ext cx="832161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ea typeface="+mn-lt"/>
                <a:cs typeface="+mn-lt"/>
              </a:rPr>
              <a:t>Make a commitment to change the behavior</a:t>
            </a:r>
            <a:endParaRPr 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9195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C5E6B1-D9FE-E6DB-856F-736FEE0E1AA4}"/>
              </a:ext>
            </a:extLst>
          </p:cNvPr>
          <p:cNvSpPr txBox="1"/>
          <p:nvPr/>
        </p:nvSpPr>
        <p:spPr>
          <a:xfrm>
            <a:off x="86849" y="-19641"/>
            <a:ext cx="9058269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Calibri Light"/>
                <a:cs typeface="Segoe UI"/>
              </a:rPr>
              <a:t>We​​ are Part ​​of the ​Solution​​!</a:t>
            </a:r>
            <a:endParaRPr lang="en-US" sz="440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E5FA280D-0E40-8D06-6A1F-055F839AA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245" y="847918"/>
            <a:ext cx="5932147" cy="4900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Graphic 5" descr="Koala outline">
            <a:extLst>
              <a:ext uri="{FF2B5EF4-FFF2-40B4-BE49-F238E27FC236}">
                <a16:creationId xmlns:a16="http://schemas.microsoft.com/office/drawing/2014/main" id="{1584F64F-83BC-C94B-96B9-91495031F1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75855" y="5237368"/>
            <a:ext cx="626853" cy="62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55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uadroTexto 3">
            <a:extLst>
              <a:ext uri="{FF2B5EF4-FFF2-40B4-BE49-F238E27FC236}">
                <a16:creationId xmlns:a16="http://schemas.microsoft.com/office/drawing/2014/main" id="{38B92770-BCF7-6DED-23FB-0248C1B6B8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6632015"/>
              </p:ext>
            </p:extLst>
          </p:nvPr>
        </p:nvGraphicFramePr>
        <p:xfrm>
          <a:off x="610314" y="1270223"/>
          <a:ext cx="8532615" cy="4780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FBC4CD14-2EF7-BDC4-A9BF-B345EDF2D8D8}"/>
              </a:ext>
            </a:extLst>
          </p:cNvPr>
          <p:cNvSpPr txBox="1"/>
          <p:nvPr/>
        </p:nvSpPr>
        <p:spPr>
          <a:xfrm>
            <a:off x="-2735" y="818483"/>
            <a:ext cx="9144356" cy="102506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4000" b="1" kern="1200">
                <a:latin typeface="+mj-lt"/>
                <a:ea typeface="+mj-ea"/>
                <a:cs typeface="+mj-cs"/>
              </a:rPr>
              <a:t>Think About the Action </a:t>
            </a:r>
            <a:endParaRPr lang="en-US">
              <a:cs typeface="Calibri" panose="020F0502020204030204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4000" b="1" kern="1200">
                <a:latin typeface="+mj-lt"/>
                <a:ea typeface="+mj-ea"/>
                <a:cs typeface="+mj-cs"/>
              </a:rPr>
              <a:t>Behind the Knowledge </a:t>
            </a:r>
            <a:endParaRPr lang="en-US">
              <a:ea typeface="+mj-ea"/>
              <a:cs typeface="Calibri" panose="020F0502020204030204"/>
            </a:endParaRPr>
          </a:p>
        </p:txBody>
      </p:sp>
      <p:pic>
        <p:nvPicPr>
          <p:cNvPr id="21" name="Picture 2" descr="A picture containing turtle&#10;&#10;Description automatically generated">
            <a:extLst>
              <a:ext uri="{FF2B5EF4-FFF2-40B4-BE49-F238E27FC236}">
                <a16:creationId xmlns:a16="http://schemas.microsoft.com/office/drawing/2014/main" id="{97F7C4C3-9118-18DD-5055-A1B82478D8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10326" y="5198290"/>
            <a:ext cx="676112" cy="73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638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1">
            <a:extLst>
              <a:ext uri="{FF2B5EF4-FFF2-40B4-BE49-F238E27FC236}">
                <a16:creationId xmlns:a16="http://schemas.microsoft.com/office/drawing/2014/main" id="{B7BF1FD6-28DA-64CC-E589-243A73785E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92" t="5439" r="7729" b="30877"/>
          <a:stretch/>
        </p:blipFill>
        <p:spPr>
          <a:xfrm>
            <a:off x="1027981" y="743500"/>
            <a:ext cx="7087593" cy="4740789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9F7EC1E9-DD59-4EEC-9DF3-B081B2C5A908}"/>
              </a:ext>
            </a:extLst>
          </p:cNvPr>
          <p:cNvSpPr txBox="1"/>
          <p:nvPr/>
        </p:nvSpPr>
        <p:spPr>
          <a:xfrm>
            <a:off x="586463" y="5507771"/>
            <a:ext cx="3059501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>
                <a:latin typeface="Calibri Light"/>
                <a:cs typeface="Times New Roman"/>
              </a:rPr>
              <a:t>Karina Moncayo-Michel</a:t>
            </a:r>
            <a:endParaRPr lang="en-US" sz="1600">
              <a:latin typeface="Calibri Light"/>
              <a:cs typeface="Calibri Light"/>
            </a:endParaRPr>
          </a:p>
          <a:p>
            <a:pPr algn="ctr"/>
            <a:r>
              <a:rPr lang="en-US" sz="1600">
                <a:latin typeface="Calibri Light"/>
                <a:ea typeface="+mn-lt"/>
                <a:cs typeface="+mn-lt"/>
              </a:rPr>
              <a:t>karinamichel@ksu.edu</a:t>
            </a:r>
            <a:endParaRPr lang="en-US" sz="1600">
              <a:latin typeface="Calibri Light"/>
              <a:cs typeface="Calibri Light"/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C8D1B8AD-5073-46E5-CCAB-F417A1EB4631}"/>
              </a:ext>
            </a:extLst>
          </p:cNvPr>
          <p:cNvSpPr txBox="1"/>
          <p:nvPr/>
        </p:nvSpPr>
        <p:spPr>
          <a:xfrm>
            <a:off x="3402764" y="5498509"/>
            <a:ext cx="2139351" cy="10156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>
                <a:solidFill>
                  <a:srgbClr val="000000"/>
                </a:solidFill>
                <a:latin typeface="Calibri Light"/>
                <a:cs typeface="Times New Roman"/>
              </a:rPr>
              <a:t>Rebeca</a:t>
            </a:r>
            <a:r>
              <a:rPr lang="en-US" sz="1600" b="1">
                <a:solidFill>
                  <a:srgbClr val="000000"/>
                </a:solidFill>
                <a:latin typeface="Calibri Light"/>
                <a:cs typeface="Times New Roman"/>
              </a:rPr>
              <a:t> </a:t>
            </a:r>
            <a:r>
              <a:rPr lang="en-US" sz="1600">
                <a:solidFill>
                  <a:srgbClr val="000000"/>
                </a:solidFill>
                <a:latin typeface="Calibri Light"/>
                <a:cs typeface="Times New Roman"/>
              </a:rPr>
              <a:t>Paz</a:t>
            </a:r>
            <a:endParaRPr lang="en-US" sz="1600">
              <a:solidFill>
                <a:srgbClr val="000000"/>
              </a:solidFill>
              <a:latin typeface="Calibri Light"/>
              <a:cs typeface="Calibri"/>
            </a:endParaRPr>
          </a:p>
          <a:p>
            <a:pPr algn="ctr"/>
            <a:r>
              <a:rPr lang="en-US" sz="1600">
                <a:solidFill>
                  <a:srgbClr val="000000"/>
                </a:solidFill>
                <a:latin typeface="Calibri Light"/>
                <a:cs typeface="Times New Roman"/>
              </a:rPr>
              <a:t>rpaz@ksu.edu</a:t>
            </a:r>
          </a:p>
          <a:p>
            <a:pPr algn="ctr"/>
            <a:endParaRPr lang="en-US" sz="2800" b="1">
              <a:solidFill>
                <a:srgbClr val="000000"/>
              </a:solidFill>
              <a:latin typeface="Calibri Light"/>
              <a:cs typeface="Calibri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C02EB821-A18C-C54E-F094-99A96E748A8A}"/>
              </a:ext>
            </a:extLst>
          </p:cNvPr>
          <p:cNvSpPr txBox="1"/>
          <p:nvPr/>
        </p:nvSpPr>
        <p:spPr>
          <a:xfrm>
            <a:off x="5365659" y="5484531"/>
            <a:ext cx="2455652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000000"/>
                </a:solidFill>
                <a:latin typeface="Calibri Light"/>
                <a:cs typeface="Calibri"/>
              </a:rPr>
              <a:t>Dr.</a:t>
            </a:r>
            <a:r>
              <a:rPr lang="en-US" b="1">
                <a:solidFill>
                  <a:srgbClr val="000000"/>
                </a:solidFill>
                <a:latin typeface="Calibri Light"/>
                <a:cs typeface="Calibri"/>
              </a:rPr>
              <a:t> </a:t>
            </a:r>
            <a:r>
              <a:rPr lang="en-US">
                <a:solidFill>
                  <a:srgbClr val="000000"/>
                </a:solidFill>
                <a:latin typeface="Calibri Light"/>
                <a:cs typeface="Calibri"/>
              </a:rPr>
              <a:t>Graciela</a:t>
            </a:r>
            <a:r>
              <a:rPr lang="en-US" b="1">
                <a:solidFill>
                  <a:srgbClr val="000000"/>
                </a:solidFill>
                <a:latin typeface="Calibri Light"/>
                <a:cs typeface="Calibri"/>
              </a:rPr>
              <a:t> </a:t>
            </a:r>
            <a:r>
              <a:rPr lang="en-US">
                <a:solidFill>
                  <a:srgbClr val="000000"/>
                </a:solidFill>
                <a:latin typeface="Calibri Light"/>
                <a:cs typeface="Calibri"/>
              </a:rPr>
              <a:t>Berumen</a:t>
            </a:r>
          </a:p>
          <a:p>
            <a:pPr algn="ctr"/>
            <a:r>
              <a:rPr lang="en-US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gracie3@ksu.edu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E9A62A-0FE5-65A1-E9D5-FACF6E3D9A17}"/>
              </a:ext>
            </a:extLst>
          </p:cNvPr>
          <p:cNvSpPr txBox="1"/>
          <p:nvPr/>
        </p:nvSpPr>
        <p:spPr>
          <a:xfrm>
            <a:off x="3023809" y="6062134"/>
            <a:ext cx="341085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>
                <a:solidFill>
                  <a:srgbClr val="FFFFFF"/>
                </a:solidFill>
                <a:latin typeface="Arial"/>
                <a:cs typeface="Calibri"/>
              </a:rPr>
              <a:t>Thank you!</a:t>
            </a:r>
            <a:endParaRPr lang="en-US" sz="480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4FDF8FE-6B30-265F-E15D-93BFEE600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860" y="5523688"/>
            <a:ext cx="565832" cy="569057"/>
          </a:xfrm>
          <a:prstGeom prst="rect">
            <a:avLst/>
          </a:prstGeom>
        </p:spPr>
      </p:pic>
      <p:pic>
        <p:nvPicPr>
          <p:cNvPr id="14" name="Picture 2" descr="A picture containing turtle&#10;&#10;Description automatically generated">
            <a:extLst>
              <a:ext uri="{FF2B5EF4-FFF2-40B4-BE49-F238E27FC236}">
                <a16:creationId xmlns:a16="http://schemas.microsoft.com/office/drawing/2014/main" id="{E0A0D3C2-2367-C55F-FD57-77E3DEA60A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7727" y="5415120"/>
            <a:ext cx="539027" cy="644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Graphic 15" descr="Koala outline">
            <a:extLst>
              <a:ext uri="{FF2B5EF4-FFF2-40B4-BE49-F238E27FC236}">
                <a16:creationId xmlns:a16="http://schemas.microsoft.com/office/drawing/2014/main" id="{BA2155A4-F757-3812-72FB-2496859A1E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5814" y="5415700"/>
            <a:ext cx="641231" cy="64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40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0F96E-4A4E-D55F-8756-4FA0C9013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06878"/>
            <a:ext cx="8229600" cy="11430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ea typeface="+mj-lt"/>
                <a:cs typeface="+mj-lt"/>
              </a:rPr>
              <a:t>Resources</a:t>
            </a:r>
            <a:endParaRPr lang="en-US">
              <a:solidFill>
                <a:schemeClr val="bg1"/>
              </a:solidFill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3E4CF-A8B6-A16A-BD86-4B947A4C8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89" y="768924"/>
            <a:ext cx="8960251" cy="485873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1400"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400" dirty="0">
                <a:ea typeface="+mn-lt"/>
                <a:cs typeface="+mn-lt"/>
              </a:rPr>
              <a:t>Cultural Competence or Cultural Humility? Moving Beyond the Debate,  Green-Moton et all, Sage Journals, V.21,1, November 2019. 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400" dirty="0">
                <a:ea typeface="+mn-lt"/>
                <a:cs typeface="+mn-lt"/>
              </a:rPr>
              <a:t>Cultural Humility Versus Cultural Competence: A Critical Distinction in Defining Physician Training Outcomes in Multicultural Education, Melanie </a:t>
            </a:r>
            <a:r>
              <a:rPr lang="en-US" sz="1400" dirty="0" err="1">
                <a:ea typeface="+mn-lt"/>
                <a:cs typeface="+mn-lt"/>
              </a:rPr>
              <a:t>Tervalon</a:t>
            </a:r>
            <a:r>
              <a:rPr lang="en-US" sz="1400" dirty="0">
                <a:ea typeface="+mn-lt"/>
                <a:cs typeface="+mn-lt"/>
              </a:rPr>
              <a:t> &amp; Jann Murray-Garcia, Journal of Health Care for the Poor and Underserved, V.9, 2, May 1998 pp.117-125. 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400" dirty="0">
                <a:ea typeface="+mn-lt"/>
                <a:cs typeface="+mn-lt"/>
              </a:rPr>
              <a:t>Cultural Humility Complete, Vivian Chavez  </a:t>
            </a:r>
            <a:r>
              <a:rPr lang="en-US" sz="1400" dirty="0">
                <a:ea typeface="+mn-lt"/>
                <a:cs typeface="+mn-lt"/>
                <a:hlinkClick r:id="rId3"/>
              </a:rPr>
              <a:t>https://www.youtube.com/watch?v=SaSHLbS1V4w</a:t>
            </a:r>
            <a:r>
              <a:rPr lang="en-US" sz="1400" dirty="0">
                <a:ea typeface="+mn-lt"/>
                <a:cs typeface="+mn-lt"/>
              </a:rPr>
              <a:t> 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400" dirty="0">
                <a:ea typeface="+mn-lt"/>
                <a:cs typeface="+mn-lt"/>
              </a:rPr>
              <a:t>From Deficit-Based to Assets-Based: Breaking Down the Wall one Essential Shift at a Time, Debie </a:t>
            </a:r>
            <a:r>
              <a:rPr lang="en-US" sz="1400" dirty="0" err="1">
                <a:ea typeface="+mn-lt"/>
                <a:cs typeface="+mn-lt"/>
              </a:rPr>
              <a:t>Zacarian</a:t>
            </a:r>
            <a:r>
              <a:rPr lang="en-US" sz="1400" dirty="0">
                <a:ea typeface="+mn-lt"/>
                <a:cs typeface="+mn-lt"/>
              </a:rPr>
              <a:t> and Diane Staehr Fenner  </a:t>
            </a:r>
            <a:r>
              <a:rPr lang="en-US" sz="1400" dirty="0">
                <a:ea typeface="+mn-lt"/>
                <a:cs typeface="+mn-lt"/>
                <a:hlinkClick r:id="rId4"/>
              </a:rPr>
              <a:t>https://www.languagemagazine.com/2020/01/22/from-deficit-based-to-assets-based-breaking-down-the-wall-one-essential-shift-at-a-time/</a:t>
            </a:r>
            <a:endParaRPr lang="en-US" sz="1400" dirty="0"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400" dirty="0">
                <a:ea typeface="+mn-lt"/>
                <a:cs typeface="+mn-lt"/>
              </a:rPr>
              <a:t>Getting Called Out: How to Apologize </a:t>
            </a:r>
            <a:r>
              <a:rPr lang="en-US" sz="1400" dirty="0">
                <a:ea typeface="+mn-lt"/>
                <a:cs typeface="+mn-lt"/>
                <a:hlinkClick r:id="rId5"/>
              </a:rPr>
              <a:t>https://www.youtube.com/watch?v=C8xJXKYL8pU</a:t>
            </a:r>
            <a:r>
              <a:rPr lang="en-US" sz="1400" dirty="0">
                <a:ea typeface="+mn-lt"/>
                <a:cs typeface="+mn-lt"/>
              </a:rPr>
              <a:t> 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400" dirty="0">
                <a:ea typeface="+mn-lt"/>
                <a:cs typeface="+mn-lt"/>
              </a:rPr>
              <a:t>How did you get into that school </a:t>
            </a:r>
            <a:r>
              <a:rPr lang="en-US" sz="1400" dirty="0">
                <a:ea typeface="+mn-lt"/>
                <a:cs typeface="+mn-lt"/>
                <a:hlinkClick r:id="rId6"/>
              </a:rPr>
              <a:t>https://www.youtube.com/watch?v=WXRjO28F_0g</a:t>
            </a:r>
            <a:r>
              <a:rPr lang="en-US" sz="1400" dirty="0">
                <a:ea typeface="+mn-lt"/>
                <a:cs typeface="+mn-lt"/>
              </a:rPr>
              <a:t> 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400" dirty="0">
                <a:ea typeface="+mn-lt"/>
                <a:cs typeface="+mn-lt"/>
              </a:rPr>
              <a:t>How Microaggressions are like mosquito bites:</a:t>
            </a:r>
            <a:r>
              <a:rPr lang="en-US" sz="1400" dirty="0">
                <a:ea typeface="+mn-lt"/>
                <a:cs typeface="+mn-lt"/>
                <a:hlinkClick r:id="rId7"/>
              </a:rPr>
              <a:t> https://www.youtube.com/watch?v=hDd3bzA7450</a:t>
            </a:r>
            <a:r>
              <a:rPr lang="en-US" sz="1400" dirty="0">
                <a:ea typeface="+mn-lt"/>
                <a:cs typeface="+mn-lt"/>
              </a:rPr>
              <a:t> 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400" dirty="0">
                <a:ea typeface="+mn-lt"/>
                <a:cs typeface="+mn-lt"/>
              </a:rPr>
              <a:t>"Microaggressions: More than Just Race", Derald Wing Sue   </a:t>
            </a:r>
            <a:r>
              <a:rPr lang="en-US" sz="1400" dirty="0">
                <a:ea typeface="+mn-lt"/>
                <a:cs typeface="+mn-lt"/>
                <a:hlinkClick r:id="rId8"/>
              </a:rPr>
              <a:t>https://www.uua.org/files/pdf/m/microaggressions_by_derald_wing_sue_ph.d._.pdf</a:t>
            </a:r>
            <a:r>
              <a:rPr lang="en-US" sz="1400" dirty="0">
                <a:ea typeface="+mn-lt"/>
                <a:cs typeface="+mn-lt"/>
              </a:rPr>
              <a:t>  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400" dirty="0">
                <a:ea typeface="+mn-lt"/>
                <a:cs typeface="+mn-lt"/>
              </a:rPr>
              <a:t>Leveraging Students' Community Cultural Wealth: Moving from Deficit to Asset-Based Approaches to Student Success, Equity, Higher Education, Student Success, Summer Meeting.   </a:t>
            </a:r>
            <a:r>
              <a:rPr lang="en-US" sz="1400" dirty="0">
                <a:ea typeface="+mn-lt"/>
                <a:cs typeface="+mn-lt"/>
                <a:hlinkClick r:id="rId9"/>
              </a:rPr>
              <a:t>https://urbanuniversity.wordpress.com/2020/07/27/leveraging-students-community-cultural-wealth-moving-from-deficit-to-asset-based-approaches-to-student-success-by-christel-perkins-ed-d-and-andrea-rodriguez/</a:t>
            </a:r>
            <a:endParaRPr lang="en-US" sz="1400" dirty="0"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400" dirty="0">
                <a:ea typeface="+mn-lt"/>
                <a:cs typeface="+mn-lt"/>
              </a:rPr>
              <a:t>Reflections on Cultural Humility, American Psychological Association, CYF News, August 2013. 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400" dirty="0">
                <a:ea typeface="+mn-lt"/>
                <a:cs typeface="+mn-lt"/>
              </a:rPr>
              <a:t>35 Dumb Things Well-Intended People Say, Dr. Maura Cullen, 2008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400" dirty="0">
                <a:ea typeface="+mn-lt"/>
                <a:cs typeface="+mn-lt"/>
              </a:rPr>
              <a:t>Unmasking Racial Micro aggressions, Tori DeAngelis, American Psychological Association, February 2009, Vol 40, 2-42 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14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9345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099026-5113-7A89-E849-4FB554294836}"/>
              </a:ext>
            </a:extLst>
          </p:cNvPr>
          <p:cNvSpPr txBox="1"/>
          <p:nvPr/>
        </p:nvSpPr>
        <p:spPr>
          <a:xfrm>
            <a:off x="120853" y="907119"/>
            <a:ext cx="8909573" cy="52014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latin typeface="Arial"/>
                <a:cs typeface="Arial"/>
              </a:rPr>
              <a:t>​</a:t>
            </a:r>
            <a:endParaRPr lang="en-US"/>
          </a:p>
          <a:p>
            <a:pPr algn="ctr"/>
            <a:r>
              <a:rPr lang="en-US" sz="2800">
                <a:latin typeface="Arial"/>
                <a:cs typeface="Arial"/>
              </a:rPr>
              <a:t>As the first land-grant institution established under the 1862 Morrill Act, we acknowledge that the state of Kansas is historically home to many Native nations, including the </a:t>
            </a:r>
            <a:r>
              <a:rPr lang="en-US" sz="280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Kaw</a:t>
            </a:r>
            <a:r>
              <a:rPr lang="en-US" sz="2800">
                <a:latin typeface="Arial"/>
                <a:cs typeface="Arial"/>
              </a:rPr>
              <a:t>, </a:t>
            </a:r>
            <a:r>
              <a:rPr lang="en-US" sz="280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Osage</a:t>
            </a:r>
            <a:r>
              <a:rPr lang="en-US" sz="2800">
                <a:latin typeface="Arial"/>
                <a:cs typeface="Arial"/>
              </a:rPr>
              <a:t>, and </a:t>
            </a:r>
            <a:r>
              <a:rPr lang="en-US" sz="2800">
                <a:solidFill>
                  <a:srgbClr val="0000FF"/>
                </a:solidFill>
                <a:latin typeface="Arial"/>
                <a:cs typeface="Arial"/>
                <a:hlinkClick r:id="rId5"/>
              </a:rPr>
              <a:t>Pawnee</a:t>
            </a:r>
            <a:r>
              <a:rPr lang="en-US" sz="2800">
                <a:latin typeface="Arial"/>
                <a:cs typeface="Arial"/>
              </a:rPr>
              <a:t>, among others. Furthermore, ​Kansas is the current home to four federally recognized Native nations: The </a:t>
            </a:r>
            <a:r>
              <a:rPr lang="en-US" sz="2800">
                <a:solidFill>
                  <a:srgbClr val="0000FF"/>
                </a:solidFill>
                <a:latin typeface="Arial"/>
                <a:cs typeface="Arial"/>
                <a:hlinkClick r:id="rId6"/>
              </a:rPr>
              <a:t>Prairie Band Potawatomie</a:t>
            </a:r>
            <a:r>
              <a:rPr lang="en-US" sz="2800">
                <a:latin typeface="Arial"/>
                <a:cs typeface="Arial"/>
              </a:rPr>
              <a:t>, the </a:t>
            </a:r>
            <a:r>
              <a:rPr lang="en-US" sz="2800">
                <a:solidFill>
                  <a:srgbClr val="0000FF"/>
                </a:solidFill>
                <a:latin typeface="Arial"/>
                <a:cs typeface="Arial"/>
                <a:hlinkClick r:id="rId7"/>
              </a:rPr>
              <a:t>Kickapoo Tribe of Kansas</a:t>
            </a:r>
            <a:r>
              <a:rPr lang="en-US" sz="2800">
                <a:latin typeface="Arial"/>
                <a:cs typeface="Arial"/>
              </a:rPr>
              <a:t>, the </a:t>
            </a:r>
            <a:r>
              <a:rPr lang="en-US" sz="2800">
                <a:solidFill>
                  <a:srgbClr val="0000FF"/>
                </a:solidFill>
                <a:latin typeface="Arial"/>
                <a:cs typeface="Arial"/>
                <a:hlinkClick r:id="rId8"/>
              </a:rPr>
              <a:t>Iowa Tribe of Kansas and Nebraska</a:t>
            </a:r>
            <a:r>
              <a:rPr lang="en-US" sz="2800">
                <a:latin typeface="Arial"/>
                <a:cs typeface="Arial"/>
              </a:rPr>
              <a:t>, and </a:t>
            </a:r>
            <a:r>
              <a:rPr lang="en-US" sz="2800">
                <a:solidFill>
                  <a:srgbClr val="0000FF"/>
                </a:solidFill>
                <a:latin typeface="Arial"/>
                <a:cs typeface="Arial"/>
                <a:hlinkClick r:id="rId9"/>
              </a:rPr>
              <a:t>Sac and Fox Nation of Missouri in Kansas and Nebraska</a:t>
            </a:r>
            <a:r>
              <a:rPr lang="en-US" sz="2800">
                <a:latin typeface="Arial"/>
                <a:cs typeface="Arial"/>
              </a:rPr>
              <a:t>​</a:t>
            </a:r>
          </a:p>
          <a:p>
            <a:endParaRPr lang="en-US" sz="2800"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431FDF-F4E6-77F5-077D-E806462FB12B}"/>
              </a:ext>
            </a:extLst>
          </p:cNvPr>
          <p:cNvSpPr txBox="1"/>
          <p:nvPr/>
        </p:nvSpPr>
        <p:spPr>
          <a:xfrm>
            <a:off x="120853" y="4368"/>
            <a:ext cx="90843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"/>
              </a:rPr>
              <a:t>Land Acknowledgement</a:t>
            </a:r>
            <a:r>
              <a:rPr lang="en-US" sz="4000">
                <a:solidFill>
                  <a:schemeClr val="bg1"/>
                </a:solidFill>
                <a:latin typeface="Arial"/>
              </a:rPr>
              <a:t>​</a:t>
            </a:r>
            <a:r>
              <a:rPr lang="en-US" sz="4000">
                <a:solidFill>
                  <a:schemeClr val="bg1"/>
                </a:solidFill>
                <a:latin typeface="Arial"/>
                <a:cs typeface="Arial"/>
              </a:rPr>
              <a:t>​</a:t>
            </a:r>
            <a:endParaRPr lang="en-US" sz="4000">
              <a:solidFill>
                <a:schemeClr val="bg1"/>
              </a:solidFill>
              <a:cs typeface="Calibri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B46F90A-4916-3BC2-5B3E-4E97341D919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71715" y="5408559"/>
            <a:ext cx="679331" cy="62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16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21276-BA07-F896-F314-4332E93C0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7" y="-219793"/>
            <a:ext cx="9133666" cy="11430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cs typeface="Calibri"/>
              </a:rPr>
              <a:t>Community Agreements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49FF4-54FD-1A4D-6525-5A476595A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878" y="980268"/>
            <a:ext cx="8229600" cy="452596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solidFill>
                  <a:srgbClr val="7030A0"/>
                </a:solidFill>
                <a:cs typeface="Calibri"/>
              </a:rPr>
              <a:t>Confidentiality</a:t>
            </a:r>
          </a:p>
          <a:p>
            <a:r>
              <a:rPr lang="en-US">
                <a:solidFill>
                  <a:srgbClr val="7030A0"/>
                </a:solidFill>
                <a:cs typeface="Calibri"/>
              </a:rPr>
              <a:t>Respect </a:t>
            </a:r>
          </a:p>
          <a:p>
            <a:r>
              <a:rPr lang="en-US">
                <a:solidFill>
                  <a:srgbClr val="7030A0"/>
                </a:solidFill>
                <a:cs typeface="Calibri"/>
              </a:rPr>
              <a:t>Listen to understand</a:t>
            </a:r>
          </a:p>
          <a:p>
            <a:r>
              <a:rPr lang="en-US">
                <a:solidFill>
                  <a:srgbClr val="7030A0"/>
                </a:solidFill>
                <a:cs typeface="Calibri"/>
              </a:rPr>
              <a:t>Be open to changing your mind</a:t>
            </a:r>
          </a:p>
          <a:p>
            <a:r>
              <a:rPr lang="en-US">
                <a:solidFill>
                  <a:srgbClr val="7030A0"/>
                </a:solidFill>
                <a:cs typeface="Calibri"/>
              </a:rPr>
              <a:t>Value one another's experiences</a:t>
            </a:r>
          </a:p>
          <a:p>
            <a:r>
              <a:rPr lang="en-US">
                <a:solidFill>
                  <a:srgbClr val="7030A0"/>
                </a:solidFill>
                <a:cs typeface="Calibri"/>
              </a:rPr>
              <a:t>Own and embrace your feelings </a:t>
            </a:r>
          </a:p>
          <a:p>
            <a:r>
              <a:rPr lang="en-US">
                <a:solidFill>
                  <a:srgbClr val="7030A0"/>
                </a:solidFill>
                <a:cs typeface="Calibri"/>
              </a:rPr>
              <a:t>Participate, don’t dominate</a:t>
            </a:r>
          </a:p>
          <a:p>
            <a:r>
              <a:rPr lang="en-US">
                <a:solidFill>
                  <a:srgbClr val="7030A0"/>
                </a:solidFill>
                <a:cs typeface="Calibri"/>
              </a:rPr>
              <a:t>Disagree without being disagreeable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4A686E3-4037-F57F-3695-E732D1E6D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1715" y="5369370"/>
            <a:ext cx="679331" cy="62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065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B50A4-E997-D3B5-95B4-9F552A9C5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7" y="-206878"/>
            <a:ext cx="9133666" cy="11430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cs typeface="Calibri"/>
              </a:rPr>
              <a:t>Learning Outcomes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14579-70FB-E24D-CA81-FBC5766A8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7" y="1277319"/>
            <a:ext cx="9133666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7030A0"/>
                </a:solidFill>
                <a:cs typeface="Calibri"/>
              </a:rPr>
              <a:t>Learn and reflect on the concepts of cultural competence and cultural humility</a:t>
            </a:r>
          </a:p>
          <a:p>
            <a:endParaRPr lang="en-US">
              <a:solidFill>
                <a:srgbClr val="7030A0"/>
              </a:solidFill>
              <a:cs typeface="Calibri"/>
            </a:endParaRPr>
          </a:p>
          <a:p>
            <a:r>
              <a:rPr lang="en-US">
                <a:solidFill>
                  <a:srgbClr val="7030A0"/>
                </a:solidFill>
                <a:ea typeface="Calibri"/>
                <a:cs typeface="Calibri"/>
              </a:rPr>
              <a:t>Learn about microaggressions and their impact </a:t>
            </a:r>
          </a:p>
          <a:p>
            <a:endParaRPr lang="en-US">
              <a:solidFill>
                <a:srgbClr val="7030A0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rgbClr val="7030A0"/>
                </a:solidFill>
                <a:ea typeface="Calibri"/>
                <a:cs typeface="Calibri"/>
              </a:rPr>
              <a:t>Reflect on how to respond to instances of microaggressions </a:t>
            </a:r>
          </a:p>
          <a:p>
            <a:endParaRPr lang="en-US">
              <a:solidFill>
                <a:srgbClr val="7030A0"/>
              </a:solidFill>
              <a:ea typeface="Calibri"/>
              <a:cs typeface="Calibri"/>
            </a:endParaRPr>
          </a:p>
          <a:p>
            <a:endParaRPr lang="en-US">
              <a:solidFill>
                <a:srgbClr val="7030A0"/>
              </a:solidFill>
              <a:ea typeface="Calibri"/>
              <a:cs typeface="Calibri"/>
            </a:endParaRPr>
          </a:p>
          <a:p>
            <a:endParaRPr lang="en-US">
              <a:solidFill>
                <a:srgbClr val="7030A0"/>
              </a:solidFill>
              <a:ea typeface="Calibri"/>
              <a:cs typeface="Calibri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D19677A-C959-17F4-DED3-A8723A2C9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1715" y="5408559"/>
            <a:ext cx="679331" cy="62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7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9">
            <a:extLst>
              <a:ext uri="{FF2B5EF4-FFF2-40B4-BE49-F238E27FC236}">
                <a16:creationId xmlns:a16="http://schemas.microsoft.com/office/drawing/2014/main" id="{B2618677-9303-6727-D57D-66CA0BBCCF8E}"/>
              </a:ext>
            </a:extLst>
          </p:cNvPr>
          <p:cNvSpPr txBox="1"/>
          <p:nvPr/>
        </p:nvSpPr>
        <p:spPr>
          <a:xfrm>
            <a:off x="1393" y="-58092"/>
            <a:ext cx="9142585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4800" b="1" err="1">
                <a:solidFill>
                  <a:srgbClr val="FFFFFF"/>
                </a:solidFill>
                <a:latin typeface="Arial"/>
                <a:cs typeface="Times New Roman"/>
              </a:rPr>
              <a:t>Introductions</a:t>
            </a:r>
            <a:endParaRPr lang="es-ES" sz="4800">
              <a:solidFill>
                <a:srgbClr val="FFFFFF"/>
              </a:solidFill>
              <a:latin typeface="Arial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3BCF1E-F8D6-A6CC-481E-ED9EA5D1B90C}"/>
              </a:ext>
            </a:extLst>
          </p:cNvPr>
          <p:cNvSpPr txBox="1"/>
          <p:nvPr/>
        </p:nvSpPr>
        <p:spPr>
          <a:xfrm>
            <a:off x="-2582" y="2012196"/>
            <a:ext cx="9149164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3600" b="1">
                <a:solidFill>
                  <a:srgbClr val="7030A0"/>
                </a:solidFill>
                <a:latin typeface="Arial"/>
                <a:cs typeface="Arial"/>
              </a:rPr>
              <a:t> </a:t>
            </a:r>
            <a:r>
              <a:rPr lang="es-ES" sz="3600" b="1" err="1">
                <a:solidFill>
                  <a:srgbClr val="7030A0"/>
                </a:solidFill>
                <a:latin typeface="Arial"/>
                <a:cs typeface="Arial"/>
              </a:rPr>
              <a:t>Sharing</a:t>
            </a:r>
            <a:r>
              <a:rPr lang="es-ES" sz="3600" b="1">
                <a:solidFill>
                  <a:srgbClr val="7030A0"/>
                </a:solidFill>
                <a:latin typeface="Arial"/>
                <a:cs typeface="Arial"/>
              </a:rPr>
              <a:t> </a:t>
            </a:r>
            <a:r>
              <a:rPr lang="es-ES" sz="3600" b="1" err="1">
                <a:solidFill>
                  <a:srgbClr val="7030A0"/>
                </a:solidFill>
                <a:latin typeface="Arial"/>
                <a:cs typeface="Arial"/>
              </a:rPr>
              <a:t>our</a:t>
            </a:r>
            <a:r>
              <a:rPr lang="es-ES" sz="3600" b="1">
                <a:solidFill>
                  <a:srgbClr val="7030A0"/>
                </a:solidFill>
                <a:latin typeface="Arial"/>
                <a:cs typeface="Arial"/>
              </a:rPr>
              <a:t> "</a:t>
            </a:r>
            <a:r>
              <a:rPr lang="es-ES" sz="3600" b="1" err="1">
                <a:solidFill>
                  <a:srgbClr val="7030A0"/>
                </a:solidFill>
                <a:latin typeface="Arial"/>
                <a:cs typeface="Arial"/>
              </a:rPr>
              <a:t>Why</a:t>
            </a:r>
            <a:r>
              <a:rPr lang="es-ES" sz="3600" b="1">
                <a:solidFill>
                  <a:srgbClr val="7030A0"/>
                </a:solidFill>
                <a:latin typeface="Arial"/>
                <a:cs typeface="Arial"/>
              </a:rPr>
              <a:t>"</a:t>
            </a:r>
            <a:r>
              <a:rPr lang="en-US" sz="3600">
                <a:solidFill>
                  <a:srgbClr val="7030A0"/>
                </a:solidFill>
                <a:latin typeface="Arial"/>
                <a:cs typeface="Calibri Light"/>
              </a:rPr>
              <a:t>​</a:t>
            </a:r>
            <a:br>
              <a:rPr lang="en-US" sz="3600">
                <a:latin typeface="Arial"/>
                <a:cs typeface="Calibri Light"/>
              </a:rPr>
            </a:br>
            <a:r>
              <a:rPr lang="en-US" sz="3600">
                <a:solidFill>
                  <a:srgbClr val="7030A0"/>
                </a:solidFill>
                <a:latin typeface="Arial"/>
                <a:cs typeface="Calibri Light"/>
              </a:rPr>
              <a:t>​</a:t>
            </a:r>
            <a:br>
              <a:rPr lang="en-US" sz="3600">
                <a:latin typeface="Arial"/>
                <a:cs typeface="Calibri Light"/>
              </a:rPr>
            </a:br>
            <a:r>
              <a:rPr lang="es-ES" sz="3600" b="1" err="1">
                <a:solidFill>
                  <a:srgbClr val="7030A0"/>
                </a:solidFill>
                <a:latin typeface="Arial"/>
                <a:cs typeface="Arial"/>
              </a:rPr>
              <a:t>What</a:t>
            </a:r>
            <a:r>
              <a:rPr lang="es-ES" sz="3600" b="1">
                <a:solidFill>
                  <a:srgbClr val="7030A0"/>
                </a:solidFill>
                <a:latin typeface="Arial"/>
                <a:cs typeface="Arial"/>
              </a:rPr>
              <a:t> drives </a:t>
            </a:r>
            <a:r>
              <a:rPr lang="es-ES" sz="3600" b="1" err="1">
                <a:solidFill>
                  <a:srgbClr val="7030A0"/>
                </a:solidFill>
                <a:latin typeface="Arial"/>
                <a:cs typeface="Arial"/>
              </a:rPr>
              <a:t>the</a:t>
            </a:r>
            <a:r>
              <a:rPr lang="es-ES" sz="3600" b="1">
                <a:solidFill>
                  <a:srgbClr val="7030A0"/>
                </a:solidFill>
                <a:latin typeface="Arial"/>
                <a:cs typeface="Arial"/>
              </a:rPr>
              <a:t> </a:t>
            </a:r>
            <a:r>
              <a:rPr lang="es-ES" sz="3600" b="1" err="1">
                <a:solidFill>
                  <a:srgbClr val="7030A0"/>
                </a:solidFill>
                <a:latin typeface="Arial"/>
                <a:cs typeface="Arial"/>
              </a:rPr>
              <a:t>work</a:t>
            </a:r>
            <a:r>
              <a:rPr lang="es-ES" sz="3600" b="1">
                <a:solidFill>
                  <a:srgbClr val="7030A0"/>
                </a:solidFill>
                <a:latin typeface="Arial"/>
                <a:cs typeface="Arial"/>
              </a:rPr>
              <a:t> </a:t>
            </a:r>
            <a:r>
              <a:rPr lang="es-ES" sz="3600" b="1" err="1">
                <a:solidFill>
                  <a:srgbClr val="7030A0"/>
                </a:solidFill>
                <a:latin typeface="Arial"/>
                <a:cs typeface="Arial"/>
              </a:rPr>
              <a:t>we</a:t>
            </a:r>
            <a:r>
              <a:rPr lang="es-ES" sz="3600" b="1">
                <a:solidFill>
                  <a:srgbClr val="7030A0"/>
                </a:solidFill>
                <a:latin typeface="Arial"/>
                <a:cs typeface="Arial"/>
              </a:rPr>
              <a:t> do?</a:t>
            </a:r>
            <a:endParaRPr lang="en-US" sz="3600">
              <a:solidFill>
                <a:srgbClr val="7030A0"/>
              </a:solidFill>
              <a:latin typeface="Arial"/>
              <a:cs typeface="Arial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BFD96FB-D5BE-3601-E0A2-B8212659D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1715" y="5408559"/>
            <a:ext cx="679331" cy="62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969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9E732-8D9E-335F-EED5-797BA1933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-269206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Cultural Competence</a:t>
            </a:r>
          </a:p>
        </p:txBody>
      </p:sp>
      <p:pic>
        <p:nvPicPr>
          <p:cNvPr id="6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3A1BA6CB-2D1A-D047-81D7-5D952AE17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54" y="2336477"/>
            <a:ext cx="4038600" cy="2180843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E0721-FF29-0AE4-E883-D3320724A3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200"/>
              <a:t>"Cultural competence comprises behaviors, attitudes, and policies that can come together on a continuum that will ensure that a system, agency, program, or individual can function effectively and appropriately in diverse cultural interaction and settings.</a:t>
            </a:r>
            <a:r>
              <a:rPr lang="en-US" sz="2200">
                <a:highlight>
                  <a:srgbClr val="FFFF00"/>
                </a:highlight>
              </a:rPr>
              <a:t> It ensures an understanding, appreciation, and respect of cultural differences and similarities within, among and between groups. </a:t>
            </a:r>
            <a:r>
              <a:rPr lang="en-US" sz="2200"/>
              <a:t>(p. 249S)"</a:t>
            </a:r>
          </a:p>
          <a:p>
            <a:pPr>
              <a:lnSpc>
                <a:spcPct val="90000"/>
              </a:lnSpc>
            </a:pPr>
            <a:endParaRPr lang="en-US" sz="2200"/>
          </a:p>
          <a:p>
            <a:pPr marL="0" indent="0">
              <a:lnSpc>
                <a:spcPct val="90000"/>
              </a:lnSpc>
              <a:buNone/>
            </a:pPr>
            <a:endParaRPr lang="en-US" sz="2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89C5E7-59EB-A91C-3DA0-A725E458366E}"/>
              </a:ext>
            </a:extLst>
          </p:cNvPr>
          <p:cNvSpPr txBox="1"/>
          <p:nvPr/>
        </p:nvSpPr>
        <p:spPr>
          <a:xfrm>
            <a:off x="6336385" y="5793435"/>
            <a:ext cx="3646354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u="sng">
                <a:ea typeface="+mn-lt"/>
                <a:cs typeface="+mn-lt"/>
                <a:hlinkClick r:id="rId4"/>
              </a:rPr>
              <a:t>Selig, Tropiano, and Greene-Moton (2006)</a:t>
            </a:r>
            <a:endParaRPr lang="en-US" sz="1200"/>
          </a:p>
        </p:txBody>
      </p:sp>
      <p:pic>
        <p:nvPicPr>
          <p:cNvPr id="10" name="Graphic 9" descr="Koala outline">
            <a:extLst>
              <a:ext uri="{FF2B5EF4-FFF2-40B4-BE49-F238E27FC236}">
                <a16:creationId xmlns:a16="http://schemas.microsoft.com/office/drawing/2014/main" id="{F1094FB0-6ADC-9739-39D7-055146AFA8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23117" y="5070561"/>
            <a:ext cx="727495" cy="72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068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B221648-7784-351E-9849-97DF64323334}"/>
              </a:ext>
            </a:extLst>
          </p:cNvPr>
          <p:cNvSpPr>
            <a:spLocks noGrp="1"/>
          </p:cNvSpPr>
          <p:nvPr/>
        </p:nvSpPr>
        <p:spPr>
          <a:xfrm>
            <a:off x="-4846" y="371784"/>
            <a:ext cx="9146221" cy="5437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schemeClr val="bg1"/>
                </a:solidFill>
                <a:cs typeface="Calibri Light"/>
              </a:rPr>
              <a:t>Cultural Humility </a:t>
            </a:r>
            <a:br>
              <a:rPr lang="en-US" sz="4800">
                <a:cs typeface="Calibri Light"/>
              </a:rPr>
            </a:br>
            <a:r>
              <a:rPr lang="en-US" sz="4800">
                <a:solidFill>
                  <a:schemeClr val="bg1"/>
                </a:solidFill>
                <a:cs typeface="Calibri Light"/>
              </a:rPr>
              <a:t> </a:t>
            </a:r>
            <a:endParaRPr lang="es-ES" sz="4800">
              <a:solidFill>
                <a:schemeClr val="bg1"/>
              </a:solidFill>
              <a:cs typeface="Calibri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7CA7CA8-7B6F-537E-7F3F-3CA648F76BC9}"/>
              </a:ext>
            </a:extLst>
          </p:cNvPr>
          <p:cNvSpPr>
            <a:spLocks noGrp="1"/>
          </p:cNvSpPr>
          <p:nvPr/>
        </p:nvSpPr>
        <p:spPr>
          <a:xfrm>
            <a:off x="27134" y="800070"/>
            <a:ext cx="9085569" cy="525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>
                <a:solidFill>
                  <a:srgbClr val="7030A0"/>
                </a:solidFill>
                <a:ea typeface="+mn-lt"/>
                <a:cs typeface="+mn-lt"/>
              </a:rPr>
              <a:t>Cultural </a:t>
            </a:r>
            <a:r>
              <a:rPr lang="en-US" sz="3200">
                <a:solidFill>
                  <a:srgbClr val="7030A0"/>
                </a:solidFill>
                <a:cs typeface="Calibri" panose="020F0502020204030204"/>
              </a:rPr>
              <a:t>humility is a lifelong process of self-reflection and self-critique whereby the individual not only learns about another's culture, but one starts with an examination of her/his own beliefs and cultural identities.</a:t>
            </a:r>
            <a:endParaRPr lang="en-US">
              <a:solidFill>
                <a:srgbClr val="7030A0"/>
              </a:solidFill>
              <a:cs typeface="Calibri"/>
            </a:endParaRPr>
          </a:p>
          <a:p>
            <a:pPr marL="0" indent="0">
              <a:buNone/>
            </a:pPr>
            <a:r>
              <a:rPr lang="en-US" sz="1800" i="1">
                <a:solidFill>
                  <a:srgbClr val="7030A0"/>
                </a:solidFill>
                <a:cs typeface="Calibri" panose="020F0502020204030204"/>
              </a:rPr>
              <a:t>-</a:t>
            </a:r>
            <a:r>
              <a:rPr lang="en-US" sz="1800" i="1" err="1">
                <a:solidFill>
                  <a:srgbClr val="7030A0"/>
                </a:solidFill>
                <a:cs typeface="Calibri" panose="020F0502020204030204"/>
              </a:rPr>
              <a:t>Tervalon</a:t>
            </a:r>
            <a:r>
              <a:rPr lang="en-US" sz="1800" i="1">
                <a:solidFill>
                  <a:srgbClr val="7030A0"/>
                </a:solidFill>
                <a:cs typeface="Calibri" panose="020F0502020204030204"/>
              </a:rPr>
              <a:t> &amp; Murray-Garcia, 1998</a:t>
            </a:r>
          </a:p>
          <a:p>
            <a:pPr marL="0" indent="0" algn="ctr">
              <a:buNone/>
            </a:pPr>
            <a:endParaRPr lang="en-US" sz="3200">
              <a:solidFill>
                <a:srgbClr val="7030A0"/>
              </a:solidFill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endParaRPr lang="en-US" sz="3200">
              <a:solidFill>
                <a:srgbClr val="7030A0"/>
              </a:solidFill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3200">
                <a:solidFill>
                  <a:srgbClr val="7030A0"/>
                </a:solidFill>
                <a:ea typeface="+mn-lt"/>
                <a:cs typeface="+mn-lt"/>
              </a:rPr>
              <a:t>“Not a discreet endpoint, but a commitment and active engagement in a lifelong process that individuals enter into on an ongoing basis with participants, communities, colleagues, and with themselves.” </a:t>
            </a:r>
          </a:p>
          <a:p>
            <a:pPr marL="0" inden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en-US" sz="3200">
              <a:solidFill>
                <a:srgbClr val="7030A0"/>
              </a:solidFill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1800" i="1">
                <a:solidFill>
                  <a:srgbClr val="7030A0"/>
                </a:solidFill>
                <a:ea typeface="+mn-lt"/>
                <a:cs typeface="+mn-lt"/>
              </a:rPr>
              <a:t>- Leland Brown, 1994</a:t>
            </a:r>
            <a:endParaRPr lang="en-US" sz="1800" i="1">
              <a:solidFill>
                <a:srgbClr val="7030A0"/>
              </a:solidFill>
              <a:cs typeface="Calibri"/>
            </a:endParaRPr>
          </a:p>
        </p:txBody>
      </p:sp>
      <p:pic>
        <p:nvPicPr>
          <p:cNvPr id="3" name="Graphic 2" descr="Koala outline">
            <a:extLst>
              <a:ext uri="{FF2B5EF4-FFF2-40B4-BE49-F238E27FC236}">
                <a16:creationId xmlns:a16="http://schemas.microsoft.com/office/drawing/2014/main" id="{5861D6F5-B168-6A3E-FEE7-004BB98E6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72271" y="5409148"/>
            <a:ext cx="626853" cy="62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784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F970CCC-7536-03E6-752F-A7FA5B13F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742" y="-133670"/>
            <a:ext cx="7698523" cy="909077"/>
          </a:xfrm>
        </p:spPr>
        <p:txBody>
          <a:bodyPr>
            <a:normAutofit/>
          </a:bodyPr>
          <a:lstStyle/>
          <a:p>
            <a:r>
              <a:rPr lang="en-US" sz="4400" b="1">
                <a:solidFill>
                  <a:schemeClr val="bg1"/>
                </a:solidFill>
                <a:cs typeface="Calibri Light"/>
              </a:rPr>
              <a:t>Microaggressions </a:t>
            </a:r>
            <a:endParaRPr lang="en-US" sz="4400" b="1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AAE862-BF8E-FF95-9382-5F8B58ADFEEB}"/>
              </a:ext>
            </a:extLst>
          </p:cNvPr>
          <p:cNvSpPr txBox="1"/>
          <p:nvPr/>
        </p:nvSpPr>
        <p:spPr>
          <a:xfrm>
            <a:off x="6015" y="1324236"/>
            <a:ext cx="9140230" cy="47705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>
                <a:cs typeface="Arial"/>
              </a:rPr>
              <a:t>Definition:</a:t>
            </a:r>
            <a:r>
              <a:rPr lang="en-US" sz="2400" dirty="0">
                <a:cs typeface="Arial"/>
              </a:rPr>
              <a:t>  Everyday verbal, nonverbal, and environmental slights, snubs, or insults, whether intentional or unintentional, which communicate hostile, derogatory, or negative messages to target persons based solely upon their marginalized group membership. ( Dr. Derald Wing Sue).​</a:t>
            </a:r>
            <a:endParaRPr lang="en-US" sz="2400" dirty="0">
              <a:cs typeface="Calibri"/>
            </a:endParaRPr>
          </a:p>
          <a:p>
            <a:endParaRPr lang="en-US" sz="2400" dirty="0"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cs typeface="Arial"/>
              </a:rPr>
              <a:t>Outside awareness of the perpetrator​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cs typeface="Arial"/>
              </a:rPr>
              <a:t>Can be delivered verbally, non-verbally or through behavior.​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cs typeface="Arial"/>
              </a:rPr>
              <a:t>Can be disguised as a compliment.</a:t>
            </a:r>
          </a:p>
          <a:p>
            <a:pPr marL="342900" indent="-342900">
              <a:buFont typeface="Arial"/>
              <a:buChar char="•"/>
            </a:pPr>
            <a:endParaRPr lang="en-US" sz="2000">
              <a:cs typeface="Arial"/>
            </a:endParaRPr>
          </a:p>
          <a:p>
            <a:pPr>
              <a:buFontTx/>
              <a:buChar char="•"/>
            </a:pPr>
            <a:endParaRPr lang="en-US" sz="2000">
              <a:cs typeface="Arial"/>
            </a:endParaRPr>
          </a:p>
        </p:txBody>
      </p:sp>
      <p:pic>
        <p:nvPicPr>
          <p:cNvPr id="3" name="Picture 2" descr="A picture containing turtle&#10;&#10;Description automatically generated">
            <a:extLst>
              <a:ext uri="{FF2B5EF4-FFF2-40B4-BE49-F238E27FC236}">
                <a16:creationId xmlns:a16="http://schemas.microsoft.com/office/drawing/2014/main" id="{ABCF900B-41A5-5826-BAAB-23BB29340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1721" y="5194537"/>
            <a:ext cx="750923" cy="8073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9757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7C2F7FE-580F-D580-402E-489C72BDC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80" y="1011845"/>
            <a:ext cx="7698523" cy="90907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b="1">
                <a:solidFill>
                  <a:srgbClr val="8064A2"/>
                </a:solidFill>
                <a:cs typeface="Calibri Light"/>
              </a:rPr>
              <a:t>Microaggressions Classifications </a:t>
            </a:r>
            <a:br>
              <a:rPr lang="en-US" sz="3600"/>
            </a:br>
            <a:r>
              <a:rPr lang="en-US" sz="1600">
                <a:solidFill>
                  <a:srgbClr val="8064A2"/>
                </a:solidFill>
                <a:cs typeface="Calibri Light"/>
              </a:rPr>
              <a:t>(Dr. Derald Wing Sue)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B9D30D-DA24-139C-4BBC-60C39DF31140}"/>
              </a:ext>
            </a:extLst>
          </p:cNvPr>
          <p:cNvSpPr txBox="1"/>
          <p:nvPr/>
        </p:nvSpPr>
        <p:spPr>
          <a:xfrm>
            <a:off x="310552" y="2639684"/>
            <a:ext cx="8436632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1" dirty="0">
                <a:cs typeface="Arial"/>
              </a:rPr>
              <a:t>Micro insult,</a:t>
            </a:r>
            <a:r>
              <a:rPr lang="en-US" sz="2400" dirty="0">
                <a:cs typeface="Arial"/>
              </a:rPr>
              <a:t> when a person intentionally behaves in a discriminatory  way while not intending to be offensive.  </a:t>
            </a:r>
            <a:endParaRPr lang="en-US" sz="2400">
              <a:cs typeface="Calibri"/>
            </a:endParaRPr>
          </a:p>
          <a:p>
            <a:endParaRPr lang="en-US" sz="240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dirty="0">
                <a:cs typeface="Arial"/>
              </a:rPr>
              <a:t>Microinvalidation</a:t>
            </a:r>
            <a:r>
              <a:rPr lang="en-US" sz="2400" dirty="0">
                <a:cs typeface="Arial"/>
              </a:rPr>
              <a:t> Comment or action unintentionally discriminatory​</a:t>
            </a:r>
          </a:p>
          <a:p>
            <a:pPr lvl="1">
              <a:buChar char="•"/>
            </a:pPr>
            <a:r>
              <a:rPr lang="en-US" sz="2400" dirty="0">
                <a:solidFill>
                  <a:srgbClr val="0563C1"/>
                </a:solidFill>
                <a:cs typeface="Arial"/>
                <a:hlinkClick r:id="rId3"/>
              </a:rPr>
              <a:t>https://www.youtube.com/watch?v=WXRjO28F_0g</a:t>
            </a:r>
            <a:r>
              <a:rPr lang="en-US" sz="2400" dirty="0">
                <a:cs typeface="Arial"/>
              </a:rPr>
              <a:t> ​</a:t>
            </a:r>
          </a:p>
          <a:p>
            <a:endParaRPr lang="en-US">
              <a:cs typeface="Arial"/>
            </a:endParaRPr>
          </a:p>
        </p:txBody>
      </p:sp>
      <p:pic>
        <p:nvPicPr>
          <p:cNvPr id="6" name="Picture 2" descr="A picture containing turtle&#10;&#10;Description automatically generated">
            <a:extLst>
              <a:ext uri="{FF2B5EF4-FFF2-40B4-BE49-F238E27FC236}">
                <a16:creationId xmlns:a16="http://schemas.microsoft.com/office/drawing/2014/main" id="{F4D75371-BB0D-ECB8-4C0C-E0C7CEB14E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1721" y="5194537"/>
            <a:ext cx="750923" cy="8073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2749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A14C0B125B854F9BA05FF67ECDA657" ma:contentTypeVersion="14" ma:contentTypeDescription="Create a new document." ma:contentTypeScope="" ma:versionID="13c8570a6c7c6bcad20391b69471ea33">
  <xsd:schema xmlns:xsd="http://www.w3.org/2001/XMLSchema" xmlns:xs="http://www.w3.org/2001/XMLSchema" xmlns:p="http://schemas.microsoft.com/office/2006/metadata/properties" xmlns:ns3="47d7d57f-908e-4bee-90f6-7f8940ca1ca3" xmlns:ns4="4c4fcf50-a0d7-4494-8a36-23b8d04496f4" targetNamespace="http://schemas.microsoft.com/office/2006/metadata/properties" ma:root="true" ma:fieldsID="2447a2bdcbf5d6937682d8f21aac69e0" ns3:_="" ns4:_="">
    <xsd:import namespace="47d7d57f-908e-4bee-90f6-7f8940ca1ca3"/>
    <xsd:import namespace="4c4fcf50-a0d7-4494-8a36-23b8d04496f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d7d57f-908e-4bee-90f6-7f8940ca1ca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fcf50-a0d7-4494-8a36-23b8d04496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075CD3-5A18-40F6-B28D-ACB6FAD80E47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47d7d57f-908e-4bee-90f6-7f8940ca1ca3"/>
    <ds:schemaRef ds:uri="4c4fcf50-a0d7-4494-8a36-23b8d04496f4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F2F86DC-2996-4706-AF97-005E2E74B6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171699-95BA-48D6-B0D0-9BE4A440D5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d7d57f-908e-4bee-90f6-7f8940ca1ca3"/>
    <ds:schemaRef ds:uri="4c4fcf50-a0d7-4494-8a36-23b8d04496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1343</Words>
  <Application>Microsoft Office PowerPoint</Application>
  <PresentationFormat>On-screen Show (4:3)</PresentationFormat>
  <Paragraphs>140</Paragraphs>
  <Slides>19</Slides>
  <Notes>19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Segoe UI</vt:lpstr>
      <vt:lpstr>Times New Roman</vt:lpstr>
      <vt:lpstr>Office Theme</vt:lpstr>
      <vt:lpstr>PowerPoint Presentation</vt:lpstr>
      <vt:lpstr>PowerPoint Presentation</vt:lpstr>
      <vt:lpstr>Community Agreements</vt:lpstr>
      <vt:lpstr>Learning Outcomes </vt:lpstr>
      <vt:lpstr>PowerPoint Presentation</vt:lpstr>
      <vt:lpstr>Cultural Competence</vt:lpstr>
      <vt:lpstr>PowerPoint Presentation</vt:lpstr>
      <vt:lpstr>Microaggressions </vt:lpstr>
      <vt:lpstr>Microaggressions Classifications  (Dr. Derald Wing Sue) </vt:lpstr>
      <vt:lpstr>Intent  vs.  Impact</vt:lpstr>
      <vt:lpstr>Power of Language</vt:lpstr>
      <vt:lpstr>Reflect and Discuss</vt:lpstr>
      <vt:lpstr>Impact of micro-aggressions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</vt:lpstr>
    </vt:vector>
  </TitlesOfParts>
  <Company>Kansas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Jeffery Morris</dc:creator>
  <cp:lastModifiedBy>Rebeca Paz</cp:lastModifiedBy>
  <cp:revision>135</cp:revision>
  <cp:lastPrinted>2016-09-28T13:31:58Z</cp:lastPrinted>
  <dcterms:created xsi:type="dcterms:W3CDTF">2015-04-13T13:23:23Z</dcterms:created>
  <dcterms:modified xsi:type="dcterms:W3CDTF">2023-03-01T17:02:35Z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0x010100CBA14C0B125B854F9BA05FF67ECDA657</vt:lpwstr>
  </property>
  <property fmtid="{D5CDD505-2E9C-101B-9397-08002B2CF9AE}" pid="3" name="MediaServiceImageTags">
    <vt:lpwstr/>
  </property>
</Properties>
</file>