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56" r:id="rId2"/>
    <p:sldId id="309" r:id="rId3"/>
    <p:sldId id="305" r:id="rId4"/>
    <p:sldId id="258" r:id="rId5"/>
    <p:sldId id="303" r:id="rId6"/>
    <p:sldId id="344" r:id="rId7"/>
    <p:sldId id="310" r:id="rId8"/>
    <p:sldId id="306" r:id="rId9"/>
    <p:sldId id="342" r:id="rId10"/>
    <p:sldId id="329" r:id="rId11"/>
    <p:sldId id="345" r:id="rId12"/>
    <p:sldId id="314" r:id="rId13"/>
    <p:sldId id="318" r:id="rId14"/>
    <p:sldId id="319" r:id="rId15"/>
    <p:sldId id="320" r:id="rId16"/>
    <p:sldId id="335" r:id="rId17"/>
    <p:sldId id="336" r:id="rId18"/>
    <p:sldId id="337" r:id="rId19"/>
    <p:sldId id="338" r:id="rId20"/>
    <p:sldId id="324" r:id="rId21"/>
    <p:sldId id="325" r:id="rId22"/>
    <p:sldId id="346" r:id="rId23"/>
    <p:sldId id="334" r:id="rId24"/>
    <p:sldId id="330" r:id="rId25"/>
    <p:sldId id="333" r:id="rId26"/>
    <p:sldId id="341" r:id="rId27"/>
    <p:sldId id="343" r:id="rId28"/>
    <p:sldId id="340" r:id="rId29"/>
    <p:sldId id="311" r:id="rId30"/>
    <p:sldId id="315" r:id="rId31"/>
    <p:sldId id="278" r:id="rId32"/>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AB1F51-3031-45A5-94C6-B622736C21FA}" type="doc">
      <dgm:prSet loTypeId="urn:microsoft.com/office/officeart/2005/8/layout/venn1" loCatId="relationship" qsTypeId="urn:microsoft.com/office/officeart/2005/8/quickstyle/simple1" qsCatId="simple" csTypeId="urn:microsoft.com/office/officeart/2005/8/colors/accent1_2" csCatId="accent1" phldr="1"/>
      <dgm:spPr/>
    </dgm:pt>
    <dgm:pt modelId="{69F28C20-819B-4DFC-BCD9-D2F8757BF11C}">
      <dgm:prSet phldrT="[Text]"/>
      <dgm:spPr/>
      <dgm:t>
        <a:bodyPr/>
        <a:lstStyle/>
        <a:p>
          <a:r>
            <a:rPr lang="en-US" dirty="0" smtClean="0"/>
            <a:t>Knowledge</a:t>
          </a:r>
          <a:endParaRPr lang="en-US" dirty="0"/>
        </a:p>
      </dgm:t>
    </dgm:pt>
    <dgm:pt modelId="{643E1DEE-537B-47EE-B815-520A268648A7}" type="parTrans" cxnId="{31E02958-5A31-4694-9CDA-A1BD10AD2654}">
      <dgm:prSet/>
      <dgm:spPr/>
      <dgm:t>
        <a:bodyPr/>
        <a:lstStyle/>
        <a:p>
          <a:endParaRPr lang="en-US"/>
        </a:p>
      </dgm:t>
    </dgm:pt>
    <dgm:pt modelId="{59A2A1BD-23CD-439C-87C1-BA7916AE2B20}" type="sibTrans" cxnId="{31E02958-5A31-4694-9CDA-A1BD10AD2654}">
      <dgm:prSet/>
      <dgm:spPr/>
      <dgm:t>
        <a:bodyPr/>
        <a:lstStyle/>
        <a:p>
          <a:endParaRPr lang="en-US"/>
        </a:p>
      </dgm:t>
    </dgm:pt>
    <dgm:pt modelId="{5B23B22D-362D-4C49-8E78-392CEA6A6EB4}">
      <dgm:prSet phldrT="[Text]"/>
      <dgm:spPr/>
      <dgm:t>
        <a:bodyPr/>
        <a:lstStyle/>
        <a:p>
          <a:r>
            <a:rPr lang="en-US" b="1" dirty="0" smtClean="0"/>
            <a:t>Communication</a:t>
          </a:r>
          <a:endParaRPr lang="en-US" b="1" dirty="0"/>
        </a:p>
      </dgm:t>
    </dgm:pt>
    <dgm:pt modelId="{1472BD84-03B7-4BD2-9724-7D36A147D15B}" type="parTrans" cxnId="{6DDC0258-534C-432B-829D-20E034B004F2}">
      <dgm:prSet/>
      <dgm:spPr/>
      <dgm:t>
        <a:bodyPr/>
        <a:lstStyle/>
        <a:p>
          <a:endParaRPr lang="en-US"/>
        </a:p>
      </dgm:t>
    </dgm:pt>
    <dgm:pt modelId="{5CBF4665-9482-4101-A97A-395BEF1F764F}" type="sibTrans" cxnId="{6DDC0258-534C-432B-829D-20E034B004F2}">
      <dgm:prSet/>
      <dgm:spPr/>
      <dgm:t>
        <a:bodyPr/>
        <a:lstStyle/>
        <a:p>
          <a:endParaRPr lang="en-US"/>
        </a:p>
      </dgm:t>
    </dgm:pt>
    <dgm:pt modelId="{45D07922-044D-4F00-8C84-E26C7055ADF4}">
      <dgm:prSet phldrT="[Text]"/>
      <dgm:spPr/>
      <dgm:t>
        <a:bodyPr/>
        <a:lstStyle/>
        <a:p>
          <a:r>
            <a:rPr lang="en-US" dirty="0" smtClean="0"/>
            <a:t>Academic &amp; Professional Integrity</a:t>
          </a:r>
          <a:endParaRPr lang="en-US" dirty="0"/>
        </a:p>
      </dgm:t>
    </dgm:pt>
    <dgm:pt modelId="{9903D5BE-9145-438F-9F1F-8925D498D1B0}" type="parTrans" cxnId="{49C7B060-A5BB-4568-826E-9E00246C9AE0}">
      <dgm:prSet/>
      <dgm:spPr/>
      <dgm:t>
        <a:bodyPr/>
        <a:lstStyle/>
        <a:p>
          <a:endParaRPr lang="en-US"/>
        </a:p>
      </dgm:t>
    </dgm:pt>
    <dgm:pt modelId="{56C510C9-98A5-43F2-B86B-A5F7CC43B905}" type="sibTrans" cxnId="{49C7B060-A5BB-4568-826E-9E00246C9AE0}">
      <dgm:prSet/>
      <dgm:spPr/>
      <dgm:t>
        <a:bodyPr/>
        <a:lstStyle/>
        <a:p>
          <a:endParaRPr lang="en-US"/>
        </a:p>
      </dgm:t>
    </dgm:pt>
    <dgm:pt modelId="{16849FAF-C5DD-4956-B027-8900390C9A9C}">
      <dgm:prSet phldrT="[Text]"/>
      <dgm:spPr/>
      <dgm:t>
        <a:bodyPr/>
        <a:lstStyle/>
        <a:p>
          <a:r>
            <a:rPr lang="en-US" dirty="0" smtClean="0"/>
            <a:t>Diversity Awareness</a:t>
          </a:r>
          <a:endParaRPr lang="en-US" dirty="0"/>
        </a:p>
      </dgm:t>
    </dgm:pt>
    <dgm:pt modelId="{6F1F3ED9-F52D-4664-B3FF-1F2597A85F20}" type="parTrans" cxnId="{8658E505-8770-4E3D-9EEA-22DDD22547D9}">
      <dgm:prSet/>
      <dgm:spPr/>
      <dgm:t>
        <a:bodyPr/>
        <a:lstStyle/>
        <a:p>
          <a:endParaRPr lang="en-US"/>
        </a:p>
      </dgm:t>
    </dgm:pt>
    <dgm:pt modelId="{6EB98402-4F0F-4900-8304-199671DD0464}" type="sibTrans" cxnId="{8658E505-8770-4E3D-9EEA-22DDD22547D9}">
      <dgm:prSet/>
      <dgm:spPr/>
      <dgm:t>
        <a:bodyPr/>
        <a:lstStyle/>
        <a:p>
          <a:endParaRPr lang="en-US"/>
        </a:p>
      </dgm:t>
    </dgm:pt>
    <dgm:pt modelId="{A78B924C-90EC-4D4F-A874-93015322D831}">
      <dgm:prSet phldrT="[Text]"/>
      <dgm:spPr/>
      <dgm:t>
        <a:bodyPr/>
        <a:lstStyle/>
        <a:p>
          <a:r>
            <a:rPr lang="en-US" b="1" dirty="0" smtClean="0"/>
            <a:t>Critical Thinking</a:t>
          </a:r>
          <a:endParaRPr lang="en-US" b="1" dirty="0"/>
        </a:p>
      </dgm:t>
    </dgm:pt>
    <dgm:pt modelId="{F5838338-D300-4EFB-B618-75BEEEDA720A}" type="parTrans" cxnId="{B7A2A4EC-E221-4063-8AA8-8683094C0373}">
      <dgm:prSet/>
      <dgm:spPr/>
      <dgm:t>
        <a:bodyPr/>
        <a:lstStyle/>
        <a:p>
          <a:endParaRPr lang="en-US"/>
        </a:p>
      </dgm:t>
    </dgm:pt>
    <dgm:pt modelId="{53BECFAE-D963-4AF2-8D6B-CE6D84A8C914}" type="sibTrans" cxnId="{B7A2A4EC-E221-4063-8AA8-8683094C0373}">
      <dgm:prSet/>
      <dgm:spPr/>
      <dgm:t>
        <a:bodyPr/>
        <a:lstStyle/>
        <a:p>
          <a:endParaRPr lang="en-US"/>
        </a:p>
      </dgm:t>
    </dgm:pt>
    <dgm:pt modelId="{DFC4C226-0610-482E-9D0E-83FEAFAB8801}" type="pres">
      <dgm:prSet presAssocID="{C0AB1F51-3031-45A5-94C6-B622736C21FA}" presName="compositeShape" presStyleCnt="0">
        <dgm:presLayoutVars>
          <dgm:chMax val="7"/>
          <dgm:dir/>
          <dgm:resizeHandles val="exact"/>
        </dgm:presLayoutVars>
      </dgm:prSet>
      <dgm:spPr/>
    </dgm:pt>
    <dgm:pt modelId="{A9006A87-76DE-49B1-8E1F-4877A4AC1263}" type="pres">
      <dgm:prSet presAssocID="{69F28C20-819B-4DFC-BCD9-D2F8757BF11C}" presName="circ1" presStyleLbl="vennNode1" presStyleIdx="0" presStyleCnt="5"/>
      <dgm:spPr/>
      <dgm:t>
        <a:bodyPr/>
        <a:lstStyle/>
        <a:p>
          <a:endParaRPr lang="en-US"/>
        </a:p>
      </dgm:t>
    </dgm:pt>
    <dgm:pt modelId="{0A42D725-EEDD-40B6-A6CC-AF17658D01C2}" type="pres">
      <dgm:prSet presAssocID="{69F28C20-819B-4DFC-BCD9-D2F8757BF11C}" presName="circ1Tx" presStyleLbl="revTx" presStyleIdx="0" presStyleCnt="0">
        <dgm:presLayoutVars>
          <dgm:chMax val="0"/>
          <dgm:chPref val="0"/>
          <dgm:bulletEnabled val="1"/>
        </dgm:presLayoutVars>
      </dgm:prSet>
      <dgm:spPr/>
      <dgm:t>
        <a:bodyPr/>
        <a:lstStyle/>
        <a:p>
          <a:endParaRPr lang="en-US"/>
        </a:p>
      </dgm:t>
    </dgm:pt>
    <dgm:pt modelId="{814A4CD1-5554-450C-B90C-6B48EA050BC6}" type="pres">
      <dgm:prSet presAssocID="{16849FAF-C5DD-4956-B027-8900390C9A9C}" presName="circ2" presStyleLbl="vennNode1" presStyleIdx="1" presStyleCnt="5"/>
      <dgm:spPr/>
    </dgm:pt>
    <dgm:pt modelId="{E0428A99-A57E-45A7-95C9-5FEB711E8B6E}" type="pres">
      <dgm:prSet presAssocID="{16849FAF-C5DD-4956-B027-8900390C9A9C}" presName="circ2Tx" presStyleLbl="revTx" presStyleIdx="0" presStyleCnt="0">
        <dgm:presLayoutVars>
          <dgm:chMax val="0"/>
          <dgm:chPref val="0"/>
          <dgm:bulletEnabled val="1"/>
        </dgm:presLayoutVars>
      </dgm:prSet>
      <dgm:spPr/>
      <dgm:t>
        <a:bodyPr/>
        <a:lstStyle/>
        <a:p>
          <a:endParaRPr lang="en-US"/>
        </a:p>
      </dgm:t>
    </dgm:pt>
    <dgm:pt modelId="{7487A6AB-5B41-4E29-BD04-5427092CD025}" type="pres">
      <dgm:prSet presAssocID="{A78B924C-90EC-4D4F-A874-93015322D831}" presName="circ3" presStyleLbl="vennNode1" presStyleIdx="2" presStyleCnt="5"/>
      <dgm:spPr/>
    </dgm:pt>
    <dgm:pt modelId="{AB25FF14-204C-479C-8426-CE35A4CB7F2B}" type="pres">
      <dgm:prSet presAssocID="{A78B924C-90EC-4D4F-A874-93015322D831}" presName="circ3Tx" presStyleLbl="revTx" presStyleIdx="0" presStyleCnt="0">
        <dgm:presLayoutVars>
          <dgm:chMax val="0"/>
          <dgm:chPref val="0"/>
          <dgm:bulletEnabled val="1"/>
        </dgm:presLayoutVars>
      </dgm:prSet>
      <dgm:spPr/>
      <dgm:t>
        <a:bodyPr/>
        <a:lstStyle/>
        <a:p>
          <a:endParaRPr lang="en-US"/>
        </a:p>
      </dgm:t>
    </dgm:pt>
    <dgm:pt modelId="{5F709F31-AC64-43A9-8CD4-11100F6BB2E3}" type="pres">
      <dgm:prSet presAssocID="{5B23B22D-362D-4C49-8E78-392CEA6A6EB4}" presName="circ4" presStyleLbl="vennNode1" presStyleIdx="3" presStyleCnt="5"/>
      <dgm:spPr/>
    </dgm:pt>
    <dgm:pt modelId="{D6B7D4BF-7C22-4AF7-9828-B0D3F2199018}" type="pres">
      <dgm:prSet presAssocID="{5B23B22D-362D-4C49-8E78-392CEA6A6EB4}" presName="circ4Tx" presStyleLbl="revTx" presStyleIdx="0" presStyleCnt="0">
        <dgm:presLayoutVars>
          <dgm:chMax val="0"/>
          <dgm:chPref val="0"/>
          <dgm:bulletEnabled val="1"/>
        </dgm:presLayoutVars>
      </dgm:prSet>
      <dgm:spPr/>
      <dgm:t>
        <a:bodyPr/>
        <a:lstStyle/>
        <a:p>
          <a:endParaRPr lang="en-US"/>
        </a:p>
      </dgm:t>
    </dgm:pt>
    <dgm:pt modelId="{8C52F5CB-CC79-4950-9EB8-1D6BCBB21365}" type="pres">
      <dgm:prSet presAssocID="{45D07922-044D-4F00-8C84-E26C7055ADF4}" presName="circ5" presStyleLbl="vennNode1" presStyleIdx="4" presStyleCnt="5"/>
      <dgm:spPr/>
    </dgm:pt>
    <dgm:pt modelId="{98CDA66E-C081-405C-8D97-0271E3ED44CC}" type="pres">
      <dgm:prSet presAssocID="{45D07922-044D-4F00-8C84-E26C7055ADF4}" presName="circ5Tx" presStyleLbl="revTx" presStyleIdx="0" presStyleCnt="0">
        <dgm:presLayoutVars>
          <dgm:chMax val="0"/>
          <dgm:chPref val="0"/>
          <dgm:bulletEnabled val="1"/>
        </dgm:presLayoutVars>
      </dgm:prSet>
      <dgm:spPr/>
      <dgm:t>
        <a:bodyPr/>
        <a:lstStyle/>
        <a:p>
          <a:endParaRPr lang="en-US"/>
        </a:p>
      </dgm:t>
    </dgm:pt>
  </dgm:ptLst>
  <dgm:cxnLst>
    <dgm:cxn modelId="{B4792252-D108-4424-83E9-72FBE7403326}" type="presOf" srcId="{69F28C20-819B-4DFC-BCD9-D2F8757BF11C}" destId="{0A42D725-EEDD-40B6-A6CC-AF17658D01C2}" srcOrd="0" destOrd="0" presId="urn:microsoft.com/office/officeart/2005/8/layout/venn1"/>
    <dgm:cxn modelId="{6DDC0258-534C-432B-829D-20E034B004F2}" srcId="{C0AB1F51-3031-45A5-94C6-B622736C21FA}" destId="{5B23B22D-362D-4C49-8E78-392CEA6A6EB4}" srcOrd="3" destOrd="0" parTransId="{1472BD84-03B7-4BD2-9724-7D36A147D15B}" sibTransId="{5CBF4665-9482-4101-A97A-395BEF1F764F}"/>
    <dgm:cxn modelId="{E32131F6-122D-4408-93D8-C41EAA046831}" type="presOf" srcId="{A78B924C-90EC-4D4F-A874-93015322D831}" destId="{AB25FF14-204C-479C-8426-CE35A4CB7F2B}" srcOrd="0" destOrd="0" presId="urn:microsoft.com/office/officeart/2005/8/layout/venn1"/>
    <dgm:cxn modelId="{B3940F41-EF50-46F6-AF3D-EA4612146606}" type="presOf" srcId="{5B23B22D-362D-4C49-8E78-392CEA6A6EB4}" destId="{D6B7D4BF-7C22-4AF7-9828-B0D3F2199018}" srcOrd="0" destOrd="0" presId="urn:microsoft.com/office/officeart/2005/8/layout/venn1"/>
    <dgm:cxn modelId="{8658E505-8770-4E3D-9EEA-22DDD22547D9}" srcId="{C0AB1F51-3031-45A5-94C6-B622736C21FA}" destId="{16849FAF-C5DD-4956-B027-8900390C9A9C}" srcOrd="1" destOrd="0" parTransId="{6F1F3ED9-F52D-4664-B3FF-1F2597A85F20}" sibTransId="{6EB98402-4F0F-4900-8304-199671DD0464}"/>
    <dgm:cxn modelId="{2AD7D4C0-EB74-4262-B215-60517EA3441D}" type="presOf" srcId="{45D07922-044D-4F00-8C84-E26C7055ADF4}" destId="{98CDA66E-C081-405C-8D97-0271E3ED44CC}" srcOrd="0" destOrd="0" presId="urn:microsoft.com/office/officeart/2005/8/layout/venn1"/>
    <dgm:cxn modelId="{78F73A4F-806C-4500-9F02-10B21CA0CC52}" type="presOf" srcId="{C0AB1F51-3031-45A5-94C6-B622736C21FA}" destId="{DFC4C226-0610-482E-9D0E-83FEAFAB8801}" srcOrd="0" destOrd="0" presId="urn:microsoft.com/office/officeart/2005/8/layout/venn1"/>
    <dgm:cxn modelId="{31E02958-5A31-4694-9CDA-A1BD10AD2654}" srcId="{C0AB1F51-3031-45A5-94C6-B622736C21FA}" destId="{69F28C20-819B-4DFC-BCD9-D2F8757BF11C}" srcOrd="0" destOrd="0" parTransId="{643E1DEE-537B-47EE-B815-520A268648A7}" sibTransId="{59A2A1BD-23CD-439C-87C1-BA7916AE2B20}"/>
    <dgm:cxn modelId="{B7A2A4EC-E221-4063-8AA8-8683094C0373}" srcId="{C0AB1F51-3031-45A5-94C6-B622736C21FA}" destId="{A78B924C-90EC-4D4F-A874-93015322D831}" srcOrd="2" destOrd="0" parTransId="{F5838338-D300-4EFB-B618-75BEEEDA720A}" sibTransId="{53BECFAE-D963-4AF2-8D6B-CE6D84A8C914}"/>
    <dgm:cxn modelId="{5B4241CC-857C-4786-9C3D-D15F2C83293B}" type="presOf" srcId="{16849FAF-C5DD-4956-B027-8900390C9A9C}" destId="{E0428A99-A57E-45A7-95C9-5FEB711E8B6E}" srcOrd="0" destOrd="0" presId="urn:microsoft.com/office/officeart/2005/8/layout/venn1"/>
    <dgm:cxn modelId="{49C7B060-A5BB-4568-826E-9E00246C9AE0}" srcId="{C0AB1F51-3031-45A5-94C6-B622736C21FA}" destId="{45D07922-044D-4F00-8C84-E26C7055ADF4}" srcOrd="4" destOrd="0" parTransId="{9903D5BE-9145-438F-9F1F-8925D498D1B0}" sibTransId="{56C510C9-98A5-43F2-B86B-A5F7CC43B905}"/>
    <dgm:cxn modelId="{EF21ACEC-4456-4923-8769-03643881BD54}" type="presParOf" srcId="{DFC4C226-0610-482E-9D0E-83FEAFAB8801}" destId="{A9006A87-76DE-49B1-8E1F-4877A4AC1263}" srcOrd="0" destOrd="0" presId="urn:microsoft.com/office/officeart/2005/8/layout/venn1"/>
    <dgm:cxn modelId="{CC08D974-EE3A-4FB5-BCD9-B642B00C17B7}" type="presParOf" srcId="{DFC4C226-0610-482E-9D0E-83FEAFAB8801}" destId="{0A42D725-EEDD-40B6-A6CC-AF17658D01C2}" srcOrd="1" destOrd="0" presId="urn:microsoft.com/office/officeart/2005/8/layout/venn1"/>
    <dgm:cxn modelId="{5639C9CF-971F-4A4E-806B-AFB4F11C2E66}" type="presParOf" srcId="{DFC4C226-0610-482E-9D0E-83FEAFAB8801}" destId="{814A4CD1-5554-450C-B90C-6B48EA050BC6}" srcOrd="2" destOrd="0" presId="urn:microsoft.com/office/officeart/2005/8/layout/venn1"/>
    <dgm:cxn modelId="{86AA5AB7-9CF1-4C34-BA80-158D68A68F0E}" type="presParOf" srcId="{DFC4C226-0610-482E-9D0E-83FEAFAB8801}" destId="{E0428A99-A57E-45A7-95C9-5FEB711E8B6E}" srcOrd="3" destOrd="0" presId="urn:microsoft.com/office/officeart/2005/8/layout/venn1"/>
    <dgm:cxn modelId="{EDA14540-E889-4C02-AAB8-E4EB06EC7DE1}" type="presParOf" srcId="{DFC4C226-0610-482E-9D0E-83FEAFAB8801}" destId="{7487A6AB-5B41-4E29-BD04-5427092CD025}" srcOrd="4" destOrd="0" presId="urn:microsoft.com/office/officeart/2005/8/layout/venn1"/>
    <dgm:cxn modelId="{C7F85EC8-5637-4AE6-B820-3687EA027CF7}" type="presParOf" srcId="{DFC4C226-0610-482E-9D0E-83FEAFAB8801}" destId="{AB25FF14-204C-479C-8426-CE35A4CB7F2B}" srcOrd="5" destOrd="0" presId="urn:microsoft.com/office/officeart/2005/8/layout/venn1"/>
    <dgm:cxn modelId="{CBA46BBD-1FF5-45D9-862C-8E4CCB8B7F8D}" type="presParOf" srcId="{DFC4C226-0610-482E-9D0E-83FEAFAB8801}" destId="{5F709F31-AC64-43A9-8CD4-11100F6BB2E3}" srcOrd="6" destOrd="0" presId="urn:microsoft.com/office/officeart/2005/8/layout/venn1"/>
    <dgm:cxn modelId="{20DEA162-F26F-422C-8DC3-B9E46420D0D4}" type="presParOf" srcId="{DFC4C226-0610-482E-9D0E-83FEAFAB8801}" destId="{D6B7D4BF-7C22-4AF7-9828-B0D3F2199018}" srcOrd="7" destOrd="0" presId="urn:microsoft.com/office/officeart/2005/8/layout/venn1"/>
    <dgm:cxn modelId="{998EF1E9-061A-4A97-AE1E-8E10E0E228DE}" type="presParOf" srcId="{DFC4C226-0610-482E-9D0E-83FEAFAB8801}" destId="{8C52F5CB-CC79-4950-9EB8-1D6BCBB21365}" srcOrd="8" destOrd="0" presId="urn:microsoft.com/office/officeart/2005/8/layout/venn1"/>
    <dgm:cxn modelId="{AD74DB92-4C2D-401C-8DD2-81B00654AEF0}" type="presParOf" srcId="{DFC4C226-0610-482E-9D0E-83FEAFAB8801}" destId="{98CDA66E-C081-405C-8D97-0271E3ED44CC}" srcOrd="9"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AB1F51-3031-45A5-94C6-B622736C21FA}" type="doc">
      <dgm:prSet loTypeId="urn:microsoft.com/office/officeart/2005/8/layout/venn1" loCatId="relationship" qsTypeId="urn:microsoft.com/office/officeart/2005/8/quickstyle/simple1" qsCatId="simple" csTypeId="urn:microsoft.com/office/officeart/2005/8/colors/accent1_2" csCatId="accent1" phldr="1"/>
      <dgm:spPr/>
    </dgm:pt>
    <dgm:pt modelId="{69F28C20-819B-4DFC-BCD9-D2F8757BF11C}">
      <dgm:prSet phldrT="[Text]"/>
      <dgm:spPr/>
      <dgm:t>
        <a:bodyPr/>
        <a:lstStyle/>
        <a:p>
          <a:r>
            <a:rPr lang="en-US" b="1" dirty="0" smtClean="0"/>
            <a:t>Knowledge</a:t>
          </a:r>
          <a:endParaRPr lang="en-US" b="1" dirty="0"/>
        </a:p>
      </dgm:t>
    </dgm:pt>
    <dgm:pt modelId="{643E1DEE-537B-47EE-B815-520A268648A7}" type="parTrans" cxnId="{31E02958-5A31-4694-9CDA-A1BD10AD2654}">
      <dgm:prSet/>
      <dgm:spPr/>
      <dgm:t>
        <a:bodyPr/>
        <a:lstStyle/>
        <a:p>
          <a:endParaRPr lang="en-US"/>
        </a:p>
      </dgm:t>
    </dgm:pt>
    <dgm:pt modelId="{59A2A1BD-23CD-439C-87C1-BA7916AE2B20}" type="sibTrans" cxnId="{31E02958-5A31-4694-9CDA-A1BD10AD2654}">
      <dgm:prSet/>
      <dgm:spPr/>
      <dgm:t>
        <a:bodyPr/>
        <a:lstStyle/>
        <a:p>
          <a:endParaRPr lang="en-US"/>
        </a:p>
      </dgm:t>
    </dgm:pt>
    <dgm:pt modelId="{5B23B22D-362D-4C49-8E78-392CEA6A6EB4}">
      <dgm:prSet phldrT="[Text]"/>
      <dgm:spPr/>
      <dgm:t>
        <a:bodyPr/>
        <a:lstStyle/>
        <a:p>
          <a:r>
            <a:rPr lang="en-US" b="1" dirty="0" smtClean="0"/>
            <a:t>Communication</a:t>
          </a:r>
          <a:endParaRPr lang="en-US" b="1" dirty="0"/>
        </a:p>
      </dgm:t>
    </dgm:pt>
    <dgm:pt modelId="{1472BD84-03B7-4BD2-9724-7D36A147D15B}" type="parTrans" cxnId="{6DDC0258-534C-432B-829D-20E034B004F2}">
      <dgm:prSet/>
      <dgm:spPr/>
      <dgm:t>
        <a:bodyPr/>
        <a:lstStyle/>
        <a:p>
          <a:endParaRPr lang="en-US"/>
        </a:p>
      </dgm:t>
    </dgm:pt>
    <dgm:pt modelId="{5CBF4665-9482-4101-A97A-395BEF1F764F}" type="sibTrans" cxnId="{6DDC0258-534C-432B-829D-20E034B004F2}">
      <dgm:prSet/>
      <dgm:spPr/>
      <dgm:t>
        <a:bodyPr/>
        <a:lstStyle/>
        <a:p>
          <a:endParaRPr lang="en-US"/>
        </a:p>
      </dgm:t>
    </dgm:pt>
    <dgm:pt modelId="{45D07922-044D-4F00-8C84-E26C7055ADF4}">
      <dgm:prSet phldrT="[Text]"/>
      <dgm:spPr/>
      <dgm:t>
        <a:bodyPr/>
        <a:lstStyle/>
        <a:p>
          <a:r>
            <a:rPr lang="en-US" b="1" dirty="0" smtClean="0"/>
            <a:t>Academic &amp; Professional Integrity</a:t>
          </a:r>
          <a:endParaRPr lang="en-US" b="1" dirty="0"/>
        </a:p>
      </dgm:t>
    </dgm:pt>
    <dgm:pt modelId="{9903D5BE-9145-438F-9F1F-8925D498D1B0}" type="parTrans" cxnId="{49C7B060-A5BB-4568-826E-9E00246C9AE0}">
      <dgm:prSet/>
      <dgm:spPr/>
      <dgm:t>
        <a:bodyPr/>
        <a:lstStyle/>
        <a:p>
          <a:endParaRPr lang="en-US"/>
        </a:p>
      </dgm:t>
    </dgm:pt>
    <dgm:pt modelId="{56C510C9-98A5-43F2-B86B-A5F7CC43B905}" type="sibTrans" cxnId="{49C7B060-A5BB-4568-826E-9E00246C9AE0}">
      <dgm:prSet/>
      <dgm:spPr/>
      <dgm:t>
        <a:bodyPr/>
        <a:lstStyle/>
        <a:p>
          <a:endParaRPr lang="en-US"/>
        </a:p>
      </dgm:t>
    </dgm:pt>
    <dgm:pt modelId="{16849FAF-C5DD-4956-B027-8900390C9A9C}">
      <dgm:prSet phldrT="[Text]"/>
      <dgm:spPr/>
      <dgm:t>
        <a:bodyPr/>
        <a:lstStyle/>
        <a:p>
          <a:r>
            <a:rPr lang="en-US" b="1" dirty="0" smtClean="0"/>
            <a:t>Diversity Awareness</a:t>
          </a:r>
          <a:endParaRPr lang="en-US" b="1" dirty="0"/>
        </a:p>
      </dgm:t>
    </dgm:pt>
    <dgm:pt modelId="{6F1F3ED9-F52D-4664-B3FF-1F2597A85F20}" type="parTrans" cxnId="{8658E505-8770-4E3D-9EEA-22DDD22547D9}">
      <dgm:prSet/>
      <dgm:spPr/>
      <dgm:t>
        <a:bodyPr/>
        <a:lstStyle/>
        <a:p>
          <a:endParaRPr lang="en-US"/>
        </a:p>
      </dgm:t>
    </dgm:pt>
    <dgm:pt modelId="{6EB98402-4F0F-4900-8304-199671DD0464}" type="sibTrans" cxnId="{8658E505-8770-4E3D-9EEA-22DDD22547D9}">
      <dgm:prSet/>
      <dgm:spPr/>
      <dgm:t>
        <a:bodyPr/>
        <a:lstStyle/>
        <a:p>
          <a:endParaRPr lang="en-US"/>
        </a:p>
      </dgm:t>
    </dgm:pt>
    <dgm:pt modelId="{A78B924C-90EC-4D4F-A874-93015322D831}">
      <dgm:prSet phldrT="[Text]"/>
      <dgm:spPr/>
      <dgm:t>
        <a:bodyPr/>
        <a:lstStyle/>
        <a:p>
          <a:r>
            <a:rPr lang="en-US" b="1" dirty="0" smtClean="0"/>
            <a:t>Critical Thinking</a:t>
          </a:r>
          <a:endParaRPr lang="en-US" b="1" dirty="0"/>
        </a:p>
      </dgm:t>
    </dgm:pt>
    <dgm:pt modelId="{F5838338-D300-4EFB-B618-75BEEEDA720A}" type="parTrans" cxnId="{B7A2A4EC-E221-4063-8AA8-8683094C0373}">
      <dgm:prSet/>
      <dgm:spPr/>
      <dgm:t>
        <a:bodyPr/>
        <a:lstStyle/>
        <a:p>
          <a:endParaRPr lang="en-US"/>
        </a:p>
      </dgm:t>
    </dgm:pt>
    <dgm:pt modelId="{53BECFAE-D963-4AF2-8D6B-CE6D84A8C914}" type="sibTrans" cxnId="{B7A2A4EC-E221-4063-8AA8-8683094C0373}">
      <dgm:prSet/>
      <dgm:spPr/>
      <dgm:t>
        <a:bodyPr/>
        <a:lstStyle/>
        <a:p>
          <a:endParaRPr lang="en-US"/>
        </a:p>
      </dgm:t>
    </dgm:pt>
    <dgm:pt modelId="{DFC4C226-0610-482E-9D0E-83FEAFAB8801}" type="pres">
      <dgm:prSet presAssocID="{C0AB1F51-3031-45A5-94C6-B622736C21FA}" presName="compositeShape" presStyleCnt="0">
        <dgm:presLayoutVars>
          <dgm:chMax val="7"/>
          <dgm:dir/>
          <dgm:resizeHandles val="exact"/>
        </dgm:presLayoutVars>
      </dgm:prSet>
      <dgm:spPr/>
    </dgm:pt>
    <dgm:pt modelId="{A9006A87-76DE-49B1-8E1F-4877A4AC1263}" type="pres">
      <dgm:prSet presAssocID="{69F28C20-819B-4DFC-BCD9-D2F8757BF11C}" presName="circ1" presStyleLbl="vennNode1" presStyleIdx="0" presStyleCnt="5"/>
      <dgm:spPr/>
      <dgm:t>
        <a:bodyPr/>
        <a:lstStyle/>
        <a:p>
          <a:endParaRPr lang="en-US"/>
        </a:p>
      </dgm:t>
    </dgm:pt>
    <dgm:pt modelId="{0A42D725-EEDD-40B6-A6CC-AF17658D01C2}" type="pres">
      <dgm:prSet presAssocID="{69F28C20-819B-4DFC-BCD9-D2F8757BF11C}" presName="circ1Tx" presStyleLbl="revTx" presStyleIdx="0" presStyleCnt="0">
        <dgm:presLayoutVars>
          <dgm:chMax val="0"/>
          <dgm:chPref val="0"/>
          <dgm:bulletEnabled val="1"/>
        </dgm:presLayoutVars>
      </dgm:prSet>
      <dgm:spPr/>
      <dgm:t>
        <a:bodyPr/>
        <a:lstStyle/>
        <a:p>
          <a:endParaRPr lang="en-US"/>
        </a:p>
      </dgm:t>
    </dgm:pt>
    <dgm:pt modelId="{814A4CD1-5554-450C-B90C-6B48EA050BC6}" type="pres">
      <dgm:prSet presAssocID="{16849FAF-C5DD-4956-B027-8900390C9A9C}" presName="circ2" presStyleLbl="vennNode1" presStyleIdx="1" presStyleCnt="5"/>
      <dgm:spPr/>
    </dgm:pt>
    <dgm:pt modelId="{E0428A99-A57E-45A7-95C9-5FEB711E8B6E}" type="pres">
      <dgm:prSet presAssocID="{16849FAF-C5DD-4956-B027-8900390C9A9C}" presName="circ2Tx" presStyleLbl="revTx" presStyleIdx="0" presStyleCnt="0">
        <dgm:presLayoutVars>
          <dgm:chMax val="0"/>
          <dgm:chPref val="0"/>
          <dgm:bulletEnabled val="1"/>
        </dgm:presLayoutVars>
      </dgm:prSet>
      <dgm:spPr/>
      <dgm:t>
        <a:bodyPr/>
        <a:lstStyle/>
        <a:p>
          <a:endParaRPr lang="en-US"/>
        </a:p>
      </dgm:t>
    </dgm:pt>
    <dgm:pt modelId="{7487A6AB-5B41-4E29-BD04-5427092CD025}" type="pres">
      <dgm:prSet presAssocID="{A78B924C-90EC-4D4F-A874-93015322D831}" presName="circ3" presStyleLbl="vennNode1" presStyleIdx="2" presStyleCnt="5"/>
      <dgm:spPr/>
    </dgm:pt>
    <dgm:pt modelId="{AB25FF14-204C-479C-8426-CE35A4CB7F2B}" type="pres">
      <dgm:prSet presAssocID="{A78B924C-90EC-4D4F-A874-93015322D831}" presName="circ3Tx" presStyleLbl="revTx" presStyleIdx="0" presStyleCnt="0">
        <dgm:presLayoutVars>
          <dgm:chMax val="0"/>
          <dgm:chPref val="0"/>
          <dgm:bulletEnabled val="1"/>
        </dgm:presLayoutVars>
      </dgm:prSet>
      <dgm:spPr/>
      <dgm:t>
        <a:bodyPr/>
        <a:lstStyle/>
        <a:p>
          <a:endParaRPr lang="en-US"/>
        </a:p>
      </dgm:t>
    </dgm:pt>
    <dgm:pt modelId="{5F709F31-AC64-43A9-8CD4-11100F6BB2E3}" type="pres">
      <dgm:prSet presAssocID="{5B23B22D-362D-4C49-8E78-392CEA6A6EB4}" presName="circ4" presStyleLbl="vennNode1" presStyleIdx="3" presStyleCnt="5"/>
      <dgm:spPr/>
    </dgm:pt>
    <dgm:pt modelId="{D6B7D4BF-7C22-4AF7-9828-B0D3F2199018}" type="pres">
      <dgm:prSet presAssocID="{5B23B22D-362D-4C49-8E78-392CEA6A6EB4}" presName="circ4Tx" presStyleLbl="revTx" presStyleIdx="0" presStyleCnt="0">
        <dgm:presLayoutVars>
          <dgm:chMax val="0"/>
          <dgm:chPref val="0"/>
          <dgm:bulletEnabled val="1"/>
        </dgm:presLayoutVars>
      </dgm:prSet>
      <dgm:spPr/>
      <dgm:t>
        <a:bodyPr/>
        <a:lstStyle/>
        <a:p>
          <a:endParaRPr lang="en-US"/>
        </a:p>
      </dgm:t>
    </dgm:pt>
    <dgm:pt modelId="{8C52F5CB-CC79-4950-9EB8-1D6BCBB21365}" type="pres">
      <dgm:prSet presAssocID="{45D07922-044D-4F00-8C84-E26C7055ADF4}" presName="circ5" presStyleLbl="vennNode1" presStyleIdx="4" presStyleCnt="5"/>
      <dgm:spPr/>
    </dgm:pt>
    <dgm:pt modelId="{98CDA66E-C081-405C-8D97-0271E3ED44CC}" type="pres">
      <dgm:prSet presAssocID="{45D07922-044D-4F00-8C84-E26C7055ADF4}" presName="circ5Tx" presStyleLbl="revTx" presStyleIdx="0" presStyleCnt="0">
        <dgm:presLayoutVars>
          <dgm:chMax val="0"/>
          <dgm:chPref val="0"/>
          <dgm:bulletEnabled val="1"/>
        </dgm:presLayoutVars>
      </dgm:prSet>
      <dgm:spPr/>
      <dgm:t>
        <a:bodyPr/>
        <a:lstStyle/>
        <a:p>
          <a:endParaRPr lang="en-US"/>
        </a:p>
      </dgm:t>
    </dgm:pt>
  </dgm:ptLst>
  <dgm:cxnLst>
    <dgm:cxn modelId="{B4792252-D108-4424-83E9-72FBE7403326}" type="presOf" srcId="{69F28C20-819B-4DFC-BCD9-D2F8757BF11C}" destId="{0A42D725-EEDD-40B6-A6CC-AF17658D01C2}" srcOrd="0" destOrd="0" presId="urn:microsoft.com/office/officeart/2005/8/layout/venn1"/>
    <dgm:cxn modelId="{6DDC0258-534C-432B-829D-20E034B004F2}" srcId="{C0AB1F51-3031-45A5-94C6-B622736C21FA}" destId="{5B23B22D-362D-4C49-8E78-392CEA6A6EB4}" srcOrd="3" destOrd="0" parTransId="{1472BD84-03B7-4BD2-9724-7D36A147D15B}" sibTransId="{5CBF4665-9482-4101-A97A-395BEF1F764F}"/>
    <dgm:cxn modelId="{E32131F6-122D-4408-93D8-C41EAA046831}" type="presOf" srcId="{A78B924C-90EC-4D4F-A874-93015322D831}" destId="{AB25FF14-204C-479C-8426-CE35A4CB7F2B}" srcOrd="0" destOrd="0" presId="urn:microsoft.com/office/officeart/2005/8/layout/venn1"/>
    <dgm:cxn modelId="{B3940F41-EF50-46F6-AF3D-EA4612146606}" type="presOf" srcId="{5B23B22D-362D-4C49-8E78-392CEA6A6EB4}" destId="{D6B7D4BF-7C22-4AF7-9828-B0D3F2199018}" srcOrd="0" destOrd="0" presId="urn:microsoft.com/office/officeart/2005/8/layout/venn1"/>
    <dgm:cxn modelId="{8658E505-8770-4E3D-9EEA-22DDD22547D9}" srcId="{C0AB1F51-3031-45A5-94C6-B622736C21FA}" destId="{16849FAF-C5DD-4956-B027-8900390C9A9C}" srcOrd="1" destOrd="0" parTransId="{6F1F3ED9-F52D-4664-B3FF-1F2597A85F20}" sibTransId="{6EB98402-4F0F-4900-8304-199671DD0464}"/>
    <dgm:cxn modelId="{2AD7D4C0-EB74-4262-B215-60517EA3441D}" type="presOf" srcId="{45D07922-044D-4F00-8C84-E26C7055ADF4}" destId="{98CDA66E-C081-405C-8D97-0271E3ED44CC}" srcOrd="0" destOrd="0" presId="urn:microsoft.com/office/officeart/2005/8/layout/venn1"/>
    <dgm:cxn modelId="{78F73A4F-806C-4500-9F02-10B21CA0CC52}" type="presOf" srcId="{C0AB1F51-3031-45A5-94C6-B622736C21FA}" destId="{DFC4C226-0610-482E-9D0E-83FEAFAB8801}" srcOrd="0" destOrd="0" presId="urn:microsoft.com/office/officeart/2005/8/layout/venn1"/>
    <dgm:cxn modelId="{31E02958-5A31-4694-9CDA-A1BD10AD2654}" srcId="{C0AB1F51-3031-45A5-94C6-B622736C21FA}" destId="{69F28C20-819B-4DFC-BCD9-D2F8757BF11C}" srcOrd="0" destOrd="0" parTransId="{643E1DEE-537B-47EE-B815-520A268648A7}" sibTransId="{59A2A1BD-23CD-439C-87C1-BA7916AE2B20}"/>
    <dgm:cxn modelId="{B7A2A4EC-E221-4063-8AA8-8683094C0373}" srcId="{C0AB1F51-3031-45A5-94C6-B622736C21FA}" destId="{A78B924C-90EC-4D4F-A874-93015322D831}" srcOrd="2" destOrd="0" parTransId="{F5838338-D300-4EFB-B618-75BEEEDA720A}" sibTransId="{53BECFAE-D963-4AF2-8D6B-CE6D84A8C914}"/>
    <dgm:cxn modelId="{5B4241CC-857C-4786-9C3D-D15F2C83293B}" type="presOf" srcId="{16849FAF-C5DD-4956-B027-8900390C9A9C}" destId="{E0428A99-A57E-45A7-95C9-5FEB711E8B6E}" srcOrd="0" destOrd="0" presId="urn:microsoft.com/office/officeart/2005/8/layout/venn1"/>
    <dgm:cxn modelId="{49C7B060-A5BB-4568-826E-9E00246C9AE0}" srcId="{C0AB1F51-3031-45A5-94C6-B622736C21FA}" destId="{45D07922-044D-4F00-8C84-E26C7055ADF4}" srcOrd="4" destOrd="0" parTransId="{9903D5BE-9145-438F-9F1F-8925D498D1B0}" sibTransId="{56C510C9-98A5-43F2-B86B-A5F7CC43B905}"/>
    <dgm:cxn modelId="{EF21ACEC-4456-4923-8769-03643881BD54}" type="presParOf" srcId="{DFC4C226-0610-482E-9D0E-83FEAFAB8801}" destId="{A9006A87-76DE-49B1-8E1F-4877A4AC1263}" srcOrd="0" destOrd="0" presId="urn:microsoft.com/office/officeart/2005/8/layout/venn1"/>
    <dgm:cxn modelId="{CC08D974-EE3A-4FB5-BCD9-B642B00C17B7}" type="presParOf" srcId="{DFC4C226-0610-482E-9D0E-83FEAFAB8801}" destId="{0A42D725-EEDD-40B6-A6CC-AF17658D01C2}" srcOrd="1" destOrd="0" presId="urn:microsoft.com/office/officeart/2005/8/layout/venn1"/>
    <dgm:cxn modelId="{5639C9CF-971F-4A4E-806B-AFB4F11C2E66}" type="presParOf" srcId="{DFC4C226-0610-482E-9D0E-83FEAFAB8801}" destId="{814A4CD1-5554-450C-B90C-6B48EA050BC6}" srcOrd="2" destOrd="0" presId="urn:microsoft.com/office/officeart/2005/8/layout/venn1"/>
    <dgm:cxn modelId="{86AA5AB7-9CF1-4C34-BA80-158D68A68F0E}" type="presParOf" srcId="{DFC4C226-0610-482E-9D0E-83FEAFAB8801}" destId="{E0428A99-A57E-45A7-95C9-5FEB711E8B6E}" srcOrd="3" destOrd="0" presId="urn:microsoft.com/office/officeart/2005/8/layout/venn1"/>
    <dgm:cxn modelId="{EDA14540-E889-4C02-AAB8-E4EB06EC7DE1}" type="presParOf" srcId="{DFC4C226-0610-482E-9D0E-83FEAFAB8801}" destId="{7487A6AB-5B41-4E29-BD04-5427092CD025}" srcOrd="4" destOrd="0" presId="urn:microsoft.com/office/officeart/2005/8/layout/venn1"/>
    <dgm:cxn modelId="{C7F85EC8-5637-4AE6-B820-3687EA027CF7}" type="presParOf" srcId="{DFC4C226-0610-482E-9D0E-83FEAFAB8801}" destId="{AB25FF14-204C-479C-8426-CE35A4CB7F2B}" srcOrd="5" destOrd="0" presId="urn:microsoft.com/office/officeart/2005/8/layout/venn1"/>
    <dgm:cxn modelId="{CBA46BBD-1FF5-45D9-862C-8E4CCB8B7F8D}" type="presParOf" srcId="{DFC4C226-0610-482E-9D0E-83FEAFAB8801}" destId="{5F709F31-AC64-43A9-8CD4-11100F6BB2E3}" srcOrd="6" destOrd="0" presId="urn:microsoft.com/office/officeart/2005/8/layout/venn1"/>
    <dgm:cxn modelId="{20DEA162-F26F-422C-8DC3-B9E46420D0D4}" type="presParOf" srcId="{DFC4C226-0610-482E-9D0E-83FEAFAB8801}" destId="{D6B7D4BF-7C22-4AF7-9828-B0D3F2199018}" srcOrd="7" destOrd="0" presId="urn:microsoft.com/office/officeart/2005/8/layout/venn1"/>
    <dgm:cxn modelId="{998EF1E9-061A-4A97-AE1E-8E10E0E228DE}" type="presParOf" srcId="{DFC4C226-0610-482E-9D0E-83FEAFAB8801}" destId="{8C52F5CB-CC79-4950-9EB8-1D6BCBB21365}" srcOrd="8" destOrd="0" presId="urn:microsoft.com/office/officeart/2005/8/layout/venn1"/>
    <dgm:cxn modelId="{AD74DB92-4C2D-401C-8DD2-81B00654AEF0}" type="presParOf" srcId="{DFC4C226-0610-482E-9D0E-83FEAFAB8801}" destId="{98CDA66E-C081-405C-8D97-0271E3ED44CC}" srcOrd="9" destOrd="0" presId="urn:microsoft.com/office/officeart/2005/8/layout/venn1"/>
  </dgm:cxnLst>
  <dgm:bg/>
  <dgm:whole>
    <a:ln>
      <a:solidFill>
        <a:schemeClr val="accent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06A87-76DE-49B1-8E1F-4877A4AC1263}">
      <dsp:nvSpPr>
        <dsp:cNvPr id="0" name=""/>
        <dsp:cNvSpPr/>
      </dsp:nvSpPr>
      <dsp:spPr>
        <a:xfrm>
          <a:off x="3607564" y="1236553"/>
          <a:ext cx="1518574" cy="15185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A42D725-EEDD-40B6-A6CC-AF17658D01C2}">
      <dsp:nvSpPr>
        <dsp:cNvPr id="0" name=""/>
        <dsp:cNvSpPr/>
      </dsp:nvSpPr>
      <dsp:spPr>
        <a:xfrm>
          <a:off x="3486079" y="0"/>
          <a:ext cx="1761545" cy="101961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US" sz="1500" kern="1200" dirty="0" smtClean="0"/>
            <a:t>Knowledge</a:t>
          </a:r>
          <a:endParaRPr lang="en-US" sz="1500" kern="1200" dirty="0"/>
        </a:p>
      </dsp:txBody>
      <dsp:txXfrm>
        <a:off x="3486079" y="0"/>
        <a:ext cx="1761545" cy="1019614"/>
      </dsp:txXfrm>
    </dsp:sp>
    <dsp:sp modelId="{814A4CD1-5554-450C-B90C-6B48EA050BC6}">
      <dsp:nvSpPr>
        <dsp:cNvPr id="0" name=""/>
        <dsp:cNvSpPr/>
      </dsp:nvSpPr>
      <dsp:spPr>
        <a:xfrm>
          <a:off x="4185230" y="1656113"/>
          <a:ext cx="1518574" cy="15185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0428A99-A57E-45A7-95C9-5FEB711E8B6E}">
      <dsp:nvSpPr>
        <dsp:cNvPr id="0" name=""/>
        <dsp:cNvSpPr/>
      </dsp:nvSpPr>
      <dsp:spPr>
        <a:xfrm>
          <a:off x="5824683" y="1345022"/>
          <a:ext cx="1579317" cy="110638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US" sz="1500" kern="1200" dirty="0" smtClean="0"/>
            <a:t>Diversity Awareness</a:t>
          </a:r>
          <a:endParaRPr lang="en-US" sz="1500" kern="1200" dirty="0"/>
        </a:p>
      </dsp:txBody>
      <dsp:txXfrm>
        <a:off x="5824683" y="1345022"/>
        <a:ext cx="1579317" cy="1106389"/>
      </dsp:txXfrm>
    </dsp:sp>
    <dsp:sp modelId="{7487A6AB-5B41-4E29-BD04-5427092CD025}">
      <dsp:nvSpPr>
        <dsp:cNvPr id="0" name=""/>
        <dsp:cNvSpPr/>
      </dsp:nvSpPr>
      <dsp:spPr>
        <a:xfrm>
          <a:off x="3964733" y="2335566"/>
          <a:ext cx="1518574" cy="15185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B25FF14-204C-479C-8426-CE35A4CB7F2B}">
      <dsp:nvSpPr>
        <dsp:cNvPr id="0" name=""/>
        <dsp:cNvSpPr/>
      </dsp:nvSpPr>
      <dsp:spPr>
        <a:xfrm>
          <a:off x="5581711" y="3232393"/>
          <a:ext cx="1579317" cy="110638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US" sz="1500" b="1" kern="1200" dirty="0" smtClean="0"/>
            <a:t>Critical Thinking</a:t>
          </a:r>
          <a:endParaRPr lang="en-US" sz="1500" b="1" kern="1200" dirty="0"/>
        </a:p>
      </dsp:txBody>
      <dsp:txXfrm>
        <a:off x="5581711" y="3232393"/>
        <a:ext cx="1579317" cy="1106389"/>
      </dsp:txXfrm>
    </dsp:sp>
    <dsp:sp modelId="{5F709F31-AC64-43A9-8CD4-11100F6BB2E3}">
      <dsp:nvSpPr>
        <dsp:cNvPr id="0" name=""/>
        <dsp:cNvSpPr/>
      </dsp:nvSpPr>
      <dsp:spPr>
        <a:xfrm>
          <a:off x="3250396" y="2335566"/>
          <a:ext cx="1518574" cy="15185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6B7D4BF-7C22-4AF7-9828-B0D3F2199018}">
      <dsp:nvSpPr>
        <dsp:cNvPr id="0" name=""/>
        <dsp:cNvSpPr/>
      </dsp:nvSpPr>
      <dsp:spPr>
        <a:xfrm>
          <a:off x="1572675" y="3232393"/>
          <a:ext cx="1579317" cy="110638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US" sz="1500" b="1" kern="1200" dirty="0" smtClean="0"/>
            <a:t>Communication</a:t>
          </a:r>
          <a:endParaRPr lang="en-US" sz="1500" b="1" kern="1200" dirty="0"/>
        </a:p>
      </dsp:txBody>
      <dsp:txXfrm>
        <a:off x="1572675" y="3232393"/>
        <a:ext cx="1579317" cy="1106389"/>
      </dsp:txXfrm>
    </dsp:sp>
    <dsp:sp modelId="{8C52F5CB-CC79-4950-9EB8-1D6BCBB21365}">
      <dsp:nvSpPr>
        <dsp:cNvPr id="0" name=""/>
        <dsp:cNvSpPr/>
      </dsp:nvSpPr>
      <dsp:spPr>
        <a:xfrm>
          <a:off x="3029899" y="1656113"/>
          <a:ext cx="1518574" cy="15185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8CDA66E-C081-405C-8D97-0271E3ED44CC}">
      <dsp:nvSpPr>
        <dsp:cNvPr id="0" name=""/>
        <dsp:cNvSpPr/>
      </dsp:nvSpPr>
      <dsp:spPr>
        <a:xfrm>
          <a:off x="1329703" y="1345022"/>
          <a:ext cx="1579317" cy="110638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US" sz="1500" kern="1200" dirty="0" smtClean="0"/>
            <a:t>Academic &amp; Professional Integrity</a:t>
          </a:r>
          <a:endParaRPr lang="en-US" sz="1500" kern="1200" dirty="0"/>
        </a:p>
      </dsp:txBody>
      <dsp:txXfrm>
        <a:off x="1329703" y="1345022"/>
        <a:ext cx="1579317" cy="11063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06A87-76DE-49B1-8E1F-4877A4AC1263}">
      <dsp:nvSpPr>
        <dsp:cNvPr id="0" name=""/>
        <dsp:cNvSpPr/>
      </dsp:nvSpPr>
      <dsp:spPr>
        <a:xfrm>
          <a:off x="1808797" y="1476674"/>
          <a:ext cx="1205865" cy="1205865"/>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A42D725-EEDD-40B6-A6CC-AF17658D01C2}">
      <dsp:nvSpPr>
        <dsp:cNvPr id="0" name=""/>
        <dsp:cNvSpPr/>
      </dsp:nvSpPr>
      <dsp:spPr>
        <a:xfrm>
          <a:off x="1712328" y="494755"/>
          <a:ext cx="1398803" cy="80965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b="1" kern="1200" dirty="0" smtClean="0"/>
            <a:t>Knowledge</a:t>
          </a:r>
          <a:endParaRPr lang="en-US" sz="1200" b="1" kern="1200" dirty="0"/>
        </a:p>
      </dsp:txBody>
      <dsp:txXfrm>
        <a:off x="1712328" y="494755"/>
        <a:ext cx="1398803" cy="809652"/>
      </dsp:txXfrm>
    </dsp:sp>
    <dsp:sp modelId="{814A4CD1-5554-450C-B90C-6B48EA050BC6}">
      <dsp:nvSpPr>
        <dsp:cNvPr id="0" name=""/>
        <dsp:cNvSpPr/>
      </dsp:nvSpPr>
      <dsp:spPr>
        <a:xfrm>
          <a:off x="2267508" y="1809837"/>
          <a:ext cx="1205865" cy="1205865"/>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0428A99-A57E-45A7-95C9-5FEB711E8B6E}">
      <dsp:nvSpPr>
        <dsp:cNvPr id="0" name=""/>
        <dsp:cNvSpPr/>
      </dsp:nvSpPr>
      <dsp:spPr>
        <a:xfrm>
          <a:off x="3569360" y="1562807"/>
          <a:ext cx="1254099" cy="87855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b="1" kern="1200" dirty="0" smtClean="0"/>
            <a:t>Diversity Awareness</a:t>
          </a:r>
          <a:endParaRPr lang="en-US" sz="1200" b="1" kern="1200" dirty="0"/>
        </a:p>
      </dsp:txBody>
      <dsp:txXfrm>
        <a:off x="3569360" y="1562807"/>
        <a:ext cx="1254099" cy="878558"/>
      </dsp:txXfrm>
    </dsp:sp>
    <dsp:sp modelId="{7487A6AB-5B41-4E29-BD04-5427092CD025}">
      <dsp:nvSpPr>
        <dsp:cNvPr id="0" name=""/>
        <dsp:cNvSpPr/>
      </dsp:nvSpPr>
      <dsp:spPr>
        <a:xfrm>
          <a:off x="2092416" y="2349376"/>
          <a:ext cx="1205865" cy="1205865"/>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B25FF14-204C-479C-8426-CE35A4CB7F2B}">
      <dsp:nvSpPr>
        <dsp:cNvPr id="0" name=""/>
        <dsp:cNvSpPr/>
      </dsp:nvSpPr>
      <dsp:spPr>
        <a:xfrm>
          <a:off x="3376422" y="3061525"/>
          <a:ext cx="1254099" cy="87855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b="1" kern="1200" dirty="0" smtClean="0"/>
            <a:t>Critical Thinking</a:t>
          </a:r>
          <a:endParaRPr lang="en-US" sz="1200" b="1" kern="1200" dirty="0"/>
        </a:p>
      </dsp:txBody>
      <dsp:txXfrm>
        <a:off x="3376422" y="3061525"/>
        <a:ext cx="1254099" cy="878558"/>
      </dsp:txXfrm>
    </dsp:sp>
    <dsp:sp modelId="{5F709F31-AC64-43A9-8CD4-11100F6BB2E3}">
      <dsp:nvSpPr>
        <dsp:cNvPr id="0" name=""/>
        <dsp:cNvSpPr/>
      </dsp:nvSpPr>
      <dsp:spPr>
        <a:xfrm>
          <a:off x="1525178" y="2349376"/>
          <a:ext cx="1205865" cy="1205865"/>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6B7D4BF-7C22-4AF7-9828-B0D3F2199018}">
      <dsp:nvSpPr>
        <dsp:cNvPr id="0" name=""/>
        <dsp:cNvSpPr/>
      </dsp:nvSpPr>
      <dsp:spPr>
        <a:xfrm>
          <a:off x="192938" y="3061525"/>
          <a:ext cx="1254099" cy="87855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b="1" kern="1200" dirty="0" smtClean="0"/>
            <a:t>Communication</a:t>
          </a:r>
          <a:endParaRPr lang="en-US" sz="1200" b="1" kern="1200" dirty="0"/>
        </a:p>
      </dsp:txBody>
      <dsp:txXfrm>
        <a:off x="192938" y="3061525"/>
        <a:ext cx="1254099" cy="878558"/>
      </dsp:txXfrm>
    </dsp:sp>
    <dsp:sp modelId="{8C52F5CB-CC79-4950-9EB8-1D6BCBB21365}">
      <dsp:nvSpPr>
        <dsp:cNvPr id="0" name=""/>
        <dsp:cNvSpPr/>
      </dsp:nvSpPr>
      <dsp:spPr>
        <a:xfrm>
          <a:off x="1350086" y="1809837"/>
          <a:ext cx="1205865" cy="1205865"/>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8CDA66E-C081-405C-8D97-0271E3ED44CC}">
      <dsp:nvSpPr>
        <dsp:cNvPr id="0" name=""/>
        <dsp:cNvSpPr/>
      </dsp:nvSpPr>
      <dsp:spPr>
        <a:xfrm>
          <a:off x="0" y="1562807"/>
          <a:ext cx="1254099" cy="87855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b="1" kern="1200" dirty="0" smtClean="0"/>
            <a:t>Academic &amp; Professional Integrity</a:t>
          </a:r>
          <a:endParaRPr lang="en-US" sz="1200" b="1" kern="1200" dirty="0"/>
        </a:p>
      </dsp:txBody>
      <dsp:txXfrm>
        <a:off x="0" y="1562807"/>
        <a:ext cx="1254099" cy="87855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3D210460-CC82-4269-AB2C-8B3484355680}" type="datetimeFigureOut">
              <a:rPr lang="en-US" smtClean="0"/>
              <a:t>4/23/2021</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C414E000-F5AC-43E1-AC47-5DF5F7F883F5}" type="slidenum">
              <a:rPr lang="en-US" smtClean="0"/>
              <a:t>‹#›</a:t>
            </a:fld>
            <a:endParaRPr lang="en-US"/>
          </a:p>
        </p:txBody>
      </p:sp>
    </p:spTree>
    <p:extLst>
      <p:ext uri="{BB962C8B-B14F-4D97-AF65-F5344CB8AC3E}">
        <p14:creationId xmlns:p14="http://schemas.microsoft.com/office/powerpoint/2010/main" val="3536415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441E9E6B-5F5A-443E-BFB3-9AB7CC6F892C}" type="datetimeFigureOut">
              <a:rPr lang="en-US" smtClean="0"/>
              <a:t>4/23/2021</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14F38557-C629-4526-8F31-C682570F796C}" type="slidenum">
              <a:rPr lang="en-US" smtClean="0"/>
              <a:t>‹#›</a:t>
            </a:fld>
            <a:endParaRPr lang="en-US"/>
          </a:p>
        </p:txBody>
      </p:sp>
    </p:spTree>
    <p:extLst>
      <p:ext uri="{BB962C8B-B14F-4D97-AF65-F5344CB8AC3E}">
        <p14:creationId xmlns:p14="http://schemas.microsoft.com/office/powerpoint/2010/main" val="1494968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0EA84B3-1432-4F4D-91CC-D102F71BD597}"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3282847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EA84B3-1432-4F4D-91CC-D102F71BD597}"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281784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EA84B3-1432-4F4D-91CC-D102F71BD597}"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00307FD-93C2-4CD8-8449-2728E5554556}"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43218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0EA84B3-1432-4F4D-91CC-D102F71BD597}"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26355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0EA84B3-1432-4F4D-91CC-D102F71BD597}"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00307FD-93C2-4CD8-8449-2728E5554556}"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5025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0EA84B3-1432-4F4D-91CC-D102F71BD597}"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19802804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EA84B3-1432-4F4D-91CC-D102F71BD597}"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1780916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EA84B3-1432-4F4D-91CC-D102F71BD597}"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3491282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EA84B3-1432-4F4D-91CC-D102F71BD597}"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403557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EA84B3-1432-4F4D-91CC-D102F71BD597}"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1083183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0EA84B3-1432-4F4D-91CC-D102F71BD597}"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211218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EA84B3-1432-4F4D-91CC-D102F71BD597}" type="datetimeFigureOut">
              <a:rPr lang="en-US" smtClean="0"/>
              <a:t>4/23/2021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2934924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0EA84B3-1432-4F4D-91CC-D102F71BD597}" type="datetimeFigureOut">
              <a:rPr lang="en-US" smtClean="0"/>
              <a:t>4/23/2021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710109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EA84B3-1432-4F4D-91CC-D102F71BD597}" type="datetimeFigureOut">
              <a:rPr lang="en-US" smtClean="0"/>
              <a:t>4/23/2021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364915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0EA84B3-1432-4F4D-91CC-D102F71BD597}"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195400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0EA84B3-1432-4F4D-91CC-D102F71BD597}"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1083427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0EA84B3-1432-4F4D-91CC-D102F71BD597}" type="datetimeFigureOut">
              <a:rPr lang="en-US" smtClean="0"/>
              <a:t>4/23/2021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00307FD-93C2-4CD8-8449-2728E5554556}" type="slidenum">
              <a:rPr lang="en-US" smtClean="0"/>
              <a:t>‹#›</a:t>
            </a:fld>
            <a:endParaRPr lang="en-US"/>
          </a:p>
        </p:txBody>
      </p:sp>
    </p:spTree>
    <p:extLst>
      <p:ext uri="{BB962C8B-B14F-4D97-AF65-F5344CB8AC3E}">
        <p14:creationId xmlns:p14="http://schemas.microsoft.com/office/powerpoint/2010/main" val="36458420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plainlanguage.gov/" TargetMode="External"/><Relationship Id="rId2" Type="http://schemas.openxmlformats.org/officeDocument/2006/relationships/hyperlink" Target="https://www.dropbox.com/s/g924veogo6ubdf9/Full%20Plain%20Language%20Guidelines.pdf?dl=0" TargetMode="External"/><Relationship Id="rId1" Type="http://schemas.openxmlformats.org/officeDocument/2006/relationships/slideLayout" Target="../slideLayouts/slideLayout2.xml"/><Relationship Id="rId6" Type="http://schemas.openxmlformats.org/officeDocument/2006/relationships/hyperlink" Target="https://www.dropbox.com/s/n2rqt8akn0tp4ap/ASD%20Simplified%20Technical%20English%20Manual%20-%207.0.pdf?dl=0" TargetMode="External"/><Relationship Id="rId5" Type="http://schemas.openxmlformats.org/officeDocument/2006/relationships/hyperlink" Target="https://www.faa.gov/about/initiatives/plain_language/basic_course/" TargetMode="External"/><Relationship Id="rId4" Type="http://schemas.openxmlformats.org/officeDocument/2006/relationships/hyperlink" Target="https://www.ssa.gov/agency/plain-language/"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ww.faa.gov/about/initiatives/plain_language/basic_course/part7/" TargetMode="External"/><Relationship Id="rId3" Type="http://schemas.openxmlformats.org/officeDocument/2006/relationships/hyperlink" Target="https://www.faa.gov/about/initiatives/plain_language/basic_course/part2/" TargetMode="External"/><Relationship Id="rId7" Type="http://schemas.openxmlformats.org/officeDocument/2006/relationships/hyperlink" Target="https://www.faa.gov/about/initiatives/plain_language/basic_course/part6/" TargetMode="External"/><Relationship Id="rId2" Type="http://schemas.openxmlformats.org/officeDocument/2006/relationships/hyperlink" Target="https://www.faa.gov/about/initiatives/plain_language/basic_course/part1/" TargetMode="External"/><Relationship Id="rId1" Type="http://schemas.openxmlformats.org/officeDocument/2006/relationships/slideLayout" Target="../slideLayouts/slideLayout2.xml"/><Relationship Id="rId6" Type="http://schemas.openxmlformats.org/officeDocument/2006/relationships/hyperlink" Target="https://www.faa.gov/about/initiatives/plain_language/basic_course/part5/" TargetMode="External"/><Relationship Id="rId11" Type="http://schemas.openxmlformats.org/officeDocument/2006/relationships/hyperlink" Target="https://www.faa.gov/about/initiatives/plain_language/media/toolkit.pdf" TargetMode="External"/><Relationship Id="rId5" Type="http://schemas.openxmlformats.org/officeDocument/2006/relationships/hyperlink" Target="https://www.faa.gov/about/initiatives/plain_language/basic_course/part4/" TargetMode="External"/><Relationship Id="rId10" Type="http://schemas.openxmlformats.org/officeDocument/2006/relationships/hyperlink" Target="https://www.faa.gov/about/initiatives/plain_language/basic_course/part9/" TargetMode="External"/><Relationship Id="rId4" Type="http://schemas.openxmlformats.org/officeDocument/2006/relationships/hyperlink" Target="https://www.faa.gov/about/initiatives/plain_language/basic_course/part3/" TargetMode="External"/><Relationship Id="rId9" Type="http://schemas.openxmlformats.org/officeDocument/2006/relationships/hyperlink" Target="https://www.faa.gov/about/initiatives/plain_language/basic_course/part8/"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www.faa.gov/about/initiatives/plain_language/media/toolkit.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office.microsoft.com/assistance/hfws.aspx" TargetMode="External"/><Relationship Id="rId2" Type="http://schemas.openxmlformats.org/officeDocument/2006/relationships/hyperlink" Target="https://www.faa.gov/about/initiatives/plain_language/" TargetMode="External"/><Relationship Id="rId1" Type="http://schemas.openxmlformats.org/officeDocument/2006/relationships/slideLayout" Target="../slideLayouts/slideLayout2.xml"/><Relationship Id="rId4" Type="http://schemas.openxmlformats.org/officeDocument/2006/relationships/hyperlink" Target="http://www.penguinrandomhouse.com/"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www.k-state.edu/assessment/slo/undergradobj"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55201" y="1305184"/>
            <a:ext cx="8915399" cy="2699199"/>
          </a:xfrm>
        </p:spPr>
        <p:txBody>
          <a:bodyPr>
            <a:normAutofit/>
          </a:bodyPr>
          <a:lstStyle/>
          <a:p>
            <a:r>
              <a:rPr lang="en-US" sz="4800" dirty="0">
                <a:solidFill>
                  <a:schemeClr val="accent1"/>
                </a:solidFill>
              </a:rPr>
              <a:t>P</a:t>
            </a:r>
            <a:r>
              <a:rPr lang="en-US" sz="4800" dirty="0" smtClean="0">
                <a:solidFill>
                  <a:schemeClr val="accent1"/>
                </a:solidFill>
              </a:rPr>
              <a:t>atricia E. Ackerman, Ph.D.</a:t>
            </a:r>
            <a:br>
              <a:rPr lang="en-US" sz="4800" dirty="0" smtClean="0">
                <a:solidFill>
                  <a:schemeClr val="accent1"/>
                </a:solidFill>
              </a:rPr>
            </a:br>
            <a:r>
              <a:rPr lang="en-US" sz="2400" dirty="0" smtClean="0">
                <a:solidFill>
                  <a:schemeClr val="accent1"/>
                </a:solidFill>
              </a:rPr>
              <a:t>Professor of Language Arts</a:t>
            </a:r>
            <a:br>
              <a:rPr lang="en-US" sz="2400" dirty="0" smtClean="0">
                <a:solidFill>
                  <a:schemeClr val="accent1"/>
                </a:solidFill>
              </a:rPr>
            </a:br>
            <a:r>
              <a:rPr lang="en-US" sz="2400" dirty="0" smtClean="0">
                <a:solidFill>
                  <a:schemeClr val="accent1"/>
                </a:solidFill>
              </a:rPr>
              <a:t>Kansas State University Polytechnic</a:t>
            </a:r>
            <a:endParaRPr lang="en-US" sz="2400" dirty="0">
              <a:solidFill>
                <a:schemeClr val="accent1"/>
              </a:solidFill>
            </a:endParaRPr>
          </a:p>
        </p:txBody>
      </p:sp>
      <p:sp>
        <p:nvSpPr>
          <p:cNvPr id="3" name="Subtitle 2"/>
          <p:cNvSpPr>
            <a:spLocks noGrp="1"/>
          </p:cNvSpPr>
          <p:nvPr>
            <p:ph type="subTitle" idx="1"/>
          </p:nvPr>
        </p:nvSpPr>
        <p:spPr>
          <a:xfrm>
            <a:off x="2589213" y="4411745"/>
            <a:ext cx="8915399" cy="2316716"/>
          </a:xfrm>
        </p:spPr>
        <p:txBody>
          <a:bodyPr>
            <a:normAutofit fontScale="85000" lnSpcReduction="20000"/>
          </a:bodyPr>
          <a:lstStyle/>
          <a:p>
            <a:r>
              <a:rPr lang="en-US" dirty="0" smtClean="0">
                <a:solidFill>
                  <a:schemeClr val="accent1"/>
                </a:solidFill>
              </a:rPr>
              <a:t>KSU Learning Center Presentation</a:t>
            </a:r>
          </a:p>
          <a:p>
            <a:r>
              <a:rPr lang="en-US" dirty="0" smtClean="0">
                <a:solidFill>
                  <a:schemeClr val="accent1"/>
                </a:solidFill>
              </a:rPr>
              <a:t>Wednesday, April 28, 2021</a:t>
            </a:r>
          </a:p>
          <a:p>
            <a:r>
              <a:rPr lang="en-US" dirty="0" smtClean="0">
                <a:solidFill>
                  <a:schemeClr val="accent1"/>
                </a:solidFill>
              </a:rPr>
              <a:t>Noon – </a:t>
            </a:r>
            <a:r>
              <a:rPr lang="en-US" smtClean="0">
                <a:solidFill>
                  <a:schemeClr val="accent1"/>
                </a:solidFill>
              </a:rPr>
              <a:t>1:00 p.m.</a:t>
            </a:r>
            <a:endParaRPr lang="en-US" dirty="0" smtClean="0">
              <a:solidFill>
                <a:schemeClr val="accent1"/>
              </a:solidFill>
            </a:endParaRPr>
          </a:p>
          <a:p>
            <a:endParaRPr lang="en-US" dirty="0" smtClean="0"/>
          </a:p>
          <a:p>
            <a:r>
              <a:rPr lang="en-US" sz="2000" b="1" i="1" dirty="0" smtClean="0">
                <a:solidFill>
                  <a:schemeClr val="accent1">
                    <a:lumMod val="75000"/>
                  </a:schemeClr>
                </a:solidFill>
              </a:rPr>
              <a:t>Online Teaching: </a:t>
            </a:r>
          </a:p>
          <a:p>
            <a:r>
              <a:rPr lang="en-US" sz="2000" b="1" i="1" dirty="0" smtClean="0">
                <a:solidFill>
                  <a:schemeClr val="accent1">
                    <a:lumMod val="75000"/>
                  </a:schemeClr>
                </a:solidFill>
              </a:rPr>
              <a:t>Through the Lenses of Technical Writing, Readability, &amp; Plain Language</a:t>
            </a:r>
          </a:p>
          <a:p>
            <a:r>
              <a:rPr lang="en-US" b="1" i="1" dirty="0" smtClean="0">
                <a:solidFill>
                  <a:schemeClr val="accent1">
                    <a:lumMod val="75000"/>
                  </a:schemeClr>
                </a:solidFill>
              </a:rPr>
              <a:t>     				</a:t>
            </a:r>
            <a:endParaRPr lang="en-US" dirty="0" smtClean="0"/>
          </a:p>
        </p:txBody>
      </p:sp>
      <p:sp>
        <p:nvSpPr>
          <p:cNvPr id="4" name="TextBox 3"/>
          <p:cNvSpPr txBox="1"/>
          <p:nvPr/>
        </p:nvSpPr>
        <p:spPr>
          <a:xfrm>
            <a:off x="335280" y="451104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11819790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84254"/>
          </a:xfrm>
        </p:spPr>
        <p:txBody>
          <a:bodyPr/>
          <a:lstStyle/>
          <a:p>
            <a:r>
              <a:rPr lang="en-US" dirty="0" smtClean="0">
                <a:solidFill>
                  <a:schemeClr val="accent1"/>
                </a:solidFill>
              </a:rPr>
              <a:t>Technical Writing Deliverables</a:t>
            </a:r>
            <a:endParaRPr lang="en-US" dirty="0">
              <a:solidFill>
                <a:schemeClr val="accent1"/>
              </a:solidFill>
            </a:endParaRPr>
          </a:p>
        </p:txBody>
      </p:sp>
      <p:sp>
        <p:nvSpPr>
          <p:cNvPr id="3" name="Content Placeholder 2"/>
          <p:cNvSpPr>
            <a:spLocks noGrp="1"/>
          </p:cNvSpPr>
          <p:nvPr>
            <p:ph idx="1"/>
          </p:nvPr>
        </p:nvSpPr>
        <p:spPr>
          <a:xfrm>
            <a:off x="2528252" y="1409700"/>
            <a:ext cx="8915400" cy="5105400"/>
          </a:xfrm>
        </p:spPr>
        <p:txBody>
          <a:bodyPr>
            <a:normAutofit lnSpcReduction="10000"/>
          </a:bodyPr>
          <a:lstStyle/>
          <a:p>
            <a:pPr marL="0" indent="0">
              <a:buNone/>
            </a:pPr>
            <a:r>
              <a:rPr lang="en-US" dirty="0"/>
              <a:t>Technical information might be communicated through:</a:t>
            </a:r>
          </a:p>
          <a:p>
            <a:pPr marL="0" indent="0">
              <a:buNone/>
            </a:pPr>
            <a:r>
              <a:rPr lang="en-US" dirty="0"/>
              <a:t>	* </a:t>
            </a:r>
            <a:r>
              <a:rPr lang="en-US" b="1" dirty="0">
                <a:solidFill>
                  <a:schemeClr val="tx2"/>
                </a:solidFill>
              </a:rPr>
              <a:t>Proposals</a:t>
            </a:r>
            <a:r>
              <a:rPr lang="en-US" dirty="0"/>
              <a:t>			* </a:t>
            </a:r>
            <a:r>
              <a:rPr lang="en-US" b="1" dirty="0">
                <a:solidFill>
                  <a:schemeClr val="tx2"/>
                </a:solidFill>
              </a:rPr>
              <a:t>Emails	</a:t>
            </a:r>
            <a:r>
              <a:rPr lang="en-US" dirty="0"/>
              <a:t>			</a:t>
            </a:r>
            <a:r>
              <a:rPr lang="en-US" dirty="0" smtClean="0"/>
              <a:t>	* </a:t>
            </a:r>
            <a:r>
              <a:rPr lang="en-US" dirty="0"/>
              <a:t>Podcasts</a:t>
            </a:r>
          </a:p>
          <a:p>
            <a:pPr marL="0" indent="0">
              <a:buNone/>
            </a:pPr>
            <a:r>
              <a:rPr lang="en-US" dirty="0"/>
              <a:t>	* Blogs				* </a:t>
            </a:r>
            <a:r>
              <a:rPr lang="en-US" dirty="0" smtClean="0"/>
              <a:t>Reports (Lab)</a:t>
            </a:r>
            <a:r>
              <a:rPr lang="en-US" dirty="0"/>
              <a:t>			* </a:t>
            </a:r>
            <a:r>
              <a:rPr lang="en-US" dirty="0" smtClean="0"/>
              <a:t>Online </a:t>
            </a:r>
            <a:r>
              <a:rPr lang="en-US" dirty="0"/>
              <a:t>help files</a:t>
            </a:r>
          </a:p>
          <a:p>
            <a:pPr marL="0" indent="0">
              <a:buNone/>
            </a:pPr>
            <a:r>
              <a:rPr lang="en-US" dirty="0"/>
              <a:t>	* Wikis	</a:t>
            </a:r>
            <a:r>
              <a:rPr lang="en-US" dirty="0" smtClean="0"/>
              <a:t>			* Quick Ref. Guides		* Tutorials</a:t>
            </a:r>
          </a:p>
          <a:p>
            <a:pPr marL="0" indent="0">
              <a:buNone/>
            </a:pPr>
            <a:r>
              <a:rPr lang="en-US" dirty="0"/>
              <a:t>	</a:t>
            </a:r>
            <a:r>
              <a:rPr lang="en-US" dirty="0" smtClean="0"/>
              <a:t>* Manuals</a:t>
            </a:r>
            <a:r>
              <a:rPr lang="en-US" dirty="0"/>
              <a:t>			* Web pages			* </a:t>
            </a:r>
            <a:r>
              <a:rPr lang="en-US" b="1" dirty="0">
                <a:solidFill>
                  <a:schemeClr val="tx2"/>
                </a:solidFill>
              </a:rPr>
              <a:t>Instructions/Directions	</a:t>
            </a:r>
          </a:p>
          <a:p>
            <a:pPr marL="0" indent="0">
              <a:buNone/>
            </a:pPr>
            <a:r>
              <a:rPr lang="en-US" dirty="0"/>
              <a:t>	* </a:t>
            </a:r>
            <a:r>
              <a:rPr lang="en-US" b="1" dirty="0">
                <a:solidFill>
                  <a:schemeClr val="tx2"/>
                </a:solidFill>
              </a:rPr>
              <a:t>Letters	</a:t>
            </a:r>
            <a:r>
              <a:rPr lang="en-US" dirty="0"/>
              <a:t>			* </a:t>
            </a:r>
            <a:r>
              <a:rPr lang="en-US" b="1" dirty="0">
                <a:solidFill>
                  <a:schemeClr val="tx2"/>
                </a:solidFill>
              </a:rPr>
              <a:t>Memos</a:t>
            </a:r>
            <a:r>
              <a:rPr lang="en-US" dirty="0"/>
              <a:t>				* </a:t>
            </a:r>
            <a:r>
              <a:rPr lang="en-US" b="1" dirty="0">
                <a:solidFill>
                  <a:schemeClr val="tx2"/>
                </a:solidFill>
              </a:rPr>
              <a:t>Infographics</a:t>
            </a:r>
          </a:p>
          <a:p>
            <a:pPr marL="0" indent="0">
              <a:buNone/>
            </a:pPr>
            <a:r>
              <a:rPr lang="en-US" dirty="0"/>
              <a:t>	* </a:t>
            </a:r>
            <a:r>
              <a:rPr lang="en-US" b="1" dirty="0">
                <a:solidFill>
                  <a:schemeClr val="tx2"/>
                </a:solidFill>
              </a:rPr>
              <a:t>Posters</a:t>
            </a:r>
            <a:r>
              <a:rPr lang="en-US" dirty="0"/>
              <a:t>		</a:t>
            </a:r>
            <a:r>
              <a:rPr lang="en-US" dirty="0" smtClean="0"/>
              <a:t>	* </a:t>
            </a:r>
            <a:r>
              <a:rPr lang="en-US" b="1" dirty="0">
                <a:solidFill>
                  <a:schemeClr val="tx2"/>
                </a:solidFill>
              </a:rPr>
              <a:t>Power Points</a:t>
            </a:r>
            <a:r>
              <a:rPr lang="en-US" dirty="0"/>
              <a:t>		</a:t>
            </a:r>
            <a:r>
              <a:rPr lang="en-US" dirty="0" smtClean="0"/>
              <a:t>	* </a:t>
            </a:r>
            <a:r>
              <a:rPr lang="en-US" dirty="0"/>
              <a:t>Digital </a:t>
            </a:r>
            <a:r>
              <a:rPr lang="en-US" dirty="0" smtClean="0"/>
              <a:t>Media</a:t>
            </a:r>
          </a:p>
          <a:p>
            <a:pPr marL="0" indent="0">
              <a:buNone/>
            </a:pPr>
            <a:r>
              <a:rPr lang="en-US" dirty="0"/>
              <a:t>	</a:t>
            </a:r>
            <a:r>
              <a:rPr lang="en-US" dirty="0" smtClean="0"/>
              <a:t>* Training Materials	* </a:t>
            </a:r>
            <a:r>
              <a:rPr lang="en-US" b="1" dirty="0" smtClean="0">
                <a:solidFill>
                  <a:schemeClr val="tx2"/>
                </a:solidFill>
              </a:rPr>
              <a:t>Job Materials	</a:t>
            </a:r>
            <a:r>
              <a:rPr lang="en-US" dirty="0" smtClean="0"/>
              <a:t>		* </a:t>
            </a:r>
            <a:r>
              <a:rPr lang="en-US" b="1" dirty="0" smtClean="0">
                <a:solidFill>
                  <a:schemeClr val="tx2"/>
                </a:solidFill>
              </a:rPr>
              <a:t>Data/Statistics</a:t>
            </a:r>
          </a:p>
          <a:p>
            <a:pPr marL="0" indent="0">
              <a:buNone/>
            </a:pPr>
            <a:r>
              <a:rPr lang="en-US" dirty="0"/>
              <a:t>	</a:t>
            </a:r>
            <a:r>
              <a:rPr lang="en-US" dirty="0" smtClean="0"/>
              <a:t>* Forms &amp; Surveys	* Contracts/Guidelines	* Scientific Writing</a:t>
            </a:r>
          </a:p>
          <a:p>
            <a:pPr marL="0" indent="0">
              <a:buNone/>
            </a:pPr>
            <a:r>
              <a:rPr lang="en-US" dirty="0"/>
              <a:t>	</a:t>
            </a:r>
            <a:r>
              <a:rPr lang="en-US" dirty="0" smtClean="0"/>
              <a:t>* Software Docs		* Medical Writing		* Grant Writing</a:t>
            </a:r>
          </a:p>
          <a:p>
            <a:pPr marL="0" indent="0">
              <a:buNone/>
            </a:pPr>
            <a:r>
              <a:rPr lang="en-US" dirty="0"/>
              <a:t>	</a:t>
            </a:r>
            <a:r>
              <a:rPr lang="en-US" b="1" dirty="0" smtClean="0">
                <a:solidFill>
                  <a:schemeClr val="tx2"/>
                </a:solidFill>
              </a:rPr>
              <a:t>* Business and Professional Documents</a:t>
            </a:r>
          </a:p>
          <a:p>
            <a:pPr marL="0" indent="0">
              <a:buNone/>
            </a:pPr>
            <a:endParaRPr lang="en-US" dirty="0"/>
          </a:p>
          <a:p>
            <a:pPr marL="0" indent="0">
              <a:buNone/>
            </a:pPr>
            <a:r>
              <a:rPr lang="en-US" i="1" dirty="0" smtClean="0">
                <a:solidFill>
                  <a:schemeClr val="tx2"/>
                </a:solidFill>
              </a:rPr>
              <a:t>Purple boldfaced text identifies ENGL302 Technical Writing assignments.</a:t>
            </a:r>
            <a:endParaRPr lang="en-US" i="1" dirty="0">
              <a:solidFill>
                <a:schemeClr val="tx2"/>
              </a:solidFill>
            </a:endParaRPr>
          </a:p>
          <a:p>
            <a:endParaRPr lang="en-US" dirty="0"/>
          </a:p>
        </p:txBody>
      </p:sp>
      <p:sp>
        <p:nvSpPr>
          <p:cNvPr id="4" name="TextBox 3"/>
          <p:cNvSpPr txBox="1"/>
          <p:nvPr/>
        </p:nvSpPr>
        <p:spPr>
          <a:xfrm>
            <a:off x="281940" y="746905"/>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2602257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1"/>
                </a:solidFill>
              </a:rPr>
              <a:t>Online Teaching Considerations</a:t>
            </a:r>
            <a:endParaRPr lang="en-US" sz="4400" dirty="0">
              <a:solidFill>
                <a:schemeClr val="accent1"/>
              </a:solidFill>
            </a:endParaRPr>
          </a:p>
        </p:txBody>
      </p:sp>
      <p:sp>
        <p:nvSpPr>
          <p:cNvPr id="3" name="Content Placeholder 2"/>
          <p:cNvSpPr>
            <a:spLocks noGrp="1"/>
          </p:cNvSpPr>
          <p:nvPr>
            <p:ph idx="1"/>
          </p:nvPr>
        </p:nvSpPr>
        <p:spPr/>
        <p:txBody>
          <a:bodyPr>
            <a:normAutofit/>
          </a:bodyPr>
          <a:lstStyle/>
          <a:p>
            <a:r>
              <a:rPr lang="en-US" sz="4400" dirty="0" smtClean="0"/>
              <a:t>Technical Writing</a:t>
            </a:r>
          </a:p>
          <a:p>
            <a:r>
              <a:rPr lang="en-US" sz="4400" dirty="0" smtClean="0"/>
              <a:t>Readability</a:t>
            </a:r>
          </a:p>
          <a:p>
            <a:r>
              <a:rPr lang="en-US" sz="4400" dirty="0" smtClean="0"/>
              <a:t>Plain Language</a:t>
            </a:r>
            <a:endParaRPr lang="en-US" sz="4400" dirty="0"/>
          </a:p>
        </p:txBody>
      </p:sp>
      <p:sp>
        <p:nvSpPr>
          <p:cNvPr id="4" name="TextBox 3"/>
          <p:cNvSpPr txBox="1"/>
          <p:nvPr/>
        </p:nvSpPr>
        <p:spPr>
          <a:xfrm>
            <a:off x="237308" y="804455"/>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2032411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4825" y="883190"/>
            <a:ext cx="8911687" cy="915130"/>
          </a:xfrm>
        </p:spPr>
        <p:txBody>
          <a:bodyPr>
            <a:normAutofit/>
          </a:bodyPr>
          <a:lstStyle/>
          <a:p>
            <a:r>
              <a:rPr lang="en-US" sz="3200" dirty="0" smtClean="0">
                <a:solidFill>
                  <a:schemeClr val="accent1"/>
                </a:solidFill>
              </a:rPr>
              <a:t>Invitation to Explore Readability Analysis</a:t>
            </a:r>
            <a:endParaRPr lang="en-US" sz="3200" dirty="0">
              <a:solidFill>
                <a:schemeClr val="accent1"/>
              </a:solidFill>
            </a:endParaRPr>
          </a:p>
        </p:txBody>
      </p:sp>
      <p:sp>
        <p:nvSpPr>
          <p:cNvPr id="4" name="Rectangle 3"/>
          <p:cNvSpPr/>
          <p:nvPr/>
        </p:nvSpPr>
        <p:spPr>
          <a:xfrm>
            <a:off x="3349451" y="2329640"/>
            <a:ext cx="6096000" cy="3385542"/>
          </a:xfrm>
          <a:prstGeom prst="rect">
            <a:avLst/>
          </a:prstGeom>
        </p:spPr>
        <p:txBody>
          <a:bodyPr>
            <a:spAutoFit/>
          </a:bodyPr>
          <a:lstStyle/>
          <a:p>
            <a:pPr marL="609600" indent="-609600">
              <a:buAutoNum type="arabicPlain" startAt="1940"/>
            </a:pPr>
            <a:r>
              <a:rPr lang="en-US" altLang="en-US" b="1" dirty="0" smtClean="0"/>
              <a:t>Rudolph </a:t>
            </a:r>
            <a:r>
              <a:rPr lang="en-US" altLang="en-US" b="1" dirty="0" err="1"/>
              <a:t>Flesch</a:t>
            </a:r>
            <a:r>
              <a:rPr lang="en-US" altLang="en-US" dirty="0"/>
              <a:t>, author, writing consultant, and </a:t>
            </a:r>
            <a:r>
              <a:rPr lang="en-US" altLang="en-US" dirty="0" smtClean="0"/>
              <a:t>supporter </a:t>
            </a:r>
            <a:r>
              <a:rPr lang="en-US" altLang="en-US" dirty="0"/>
              <a:t>of the Plain English Movement.  Austrian.  PhD 	in English Columbia University.  Advocated a return to 	phonics and proposed the </a:t>
            </a:r>
            <a:r>
              <a:rPr lang="en-US" altLang="en-US" b="1" dirty="0"/>
              <a:t>Reading Ease </a:t>
            </a:r>
            <a:r>
              <a:rPr lang="en-US" altLang="en-US" b="1" dirty="0" smtClean="0"/>
              <a:t>Readability Formula.</a:t>
            </a:r>
          </a:p>
          <a:p>
            <a:endParaRPr lang="en-US" altLang="en-US" b="1" dirty="0"/>
          </a:p>
          <a:p>
            <a:pPr marL="609600" indent="-609600"/>
            <a:r>
              <a:rPr lang="en-US" altLang="en-US" b="1" dirty="0"/>
              <a:t>1976	John P. </a:t>
            </a:r>
            <a:r>
              <a:rPr lang="en-US" altLang="en-US" b="1" dirty="0" smtClean="0"/>
              <a:t>Kincaid </a:t>
            </a:r>
            <a:r>
              <a:rPr lang="en-US" altLang="en-US" dirty="0" smtClean="0"/>
              <a:t>(et al) </a:t>
            </a:r>
            <a:r>
              <a:rPr lang="en-US" altLang="en-US" dirty="0"/>
              <a:t>modified </a:t>
            </a:r>
            <a:r>
              <a:rPr lang="en-US" altLang="en-US" dirty="0" err="1"/>
              <a:t>Flesch’s</a:t>
            </a:r>
            <a:r>
              <a:rPr lang="en-US" altLang="en-US" dirty="0"/>
              <a:t> formula for the </a:t>
            </a:r>
            <a:r>
              <a:rPr lang="en-US" altLang="en-US" dirty="0" smtClean="0"/>
              <a:t>U.S. Navy</a:t>
            </a:r>
            <a:r>
              <a:rPr lang="en-US" altLang="en-US" dirty="0"/>
              <a:t>, producing a U.S. grade-level </a:t>
            </a:r>
            <a:r>
              <a:rPr lang="en-US" altLang="en-US" dirty="0" smtClean="0"/>
              <a:t>score. Identified </a:t>
            </a:r>
            <a:r>
              <a:rPr lang="en-US" altLang="en-US" dirty="0"/>
              <a:t>as useful for </a:t>
            </a:r>
            <a:r>
              <a:rPr lang="en-US" altLang="en-US" dirty="0" smtClean="0"/>
              <a:t>educational </a:t>
            </a:r>
            <a:r>
              <a:rPr lang="en-US" altLang="en-US" dirty="0"/>
              <a:t>purposes.</a:t>
            </a:r>
          </a:p>
          <a:p>
            <a:pPr marL="609600" indent="-609600"/>
            <a:endParaRPr lang="en-US" altLang="en-US" dirty="0"/>
          </a:p>
          <a:p>
            <a:pPr marL="609600" indent="-609600" algn="ctr"/>
            <a:r>
              <a:rPr lang="en-US" altLang="en-US" sz="1600" i="1" dirty="0"/>
              <a:t>(Over 40 readability formulas have been developed)</a:t>
            </a:r>
          </a:p>
        </p:txBody>
      </p:sp>
      <p:sp>
        <p:nvSpPr>
          <p:cNvPr id="5" name="TextBox 4"/>
          <p:cNvSpPr txBox="1"/>
          <p:nvPr/>
        </p:nvSpPr>
        <p:spPr>
          <a:xfrm>
            <a:off x="266700" y="76200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1493428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dirty="0" err="1" smtClean="0">
                <a:solidFill>
                  <a:schemeClr val="accent1"/>
                </a:solidFill>
              </a:rPr>
              <a:t>Flesch</a:t>
            </a:r>
            <a:r>
              <a:rPr lang="en-US" altLang="en-US" dirty="0" smtClean="0">
                <a:solidFill>
                  <a:schemeClr val="accent1"/>
                </a:solidFill>
              </a:rPr>
              <a:t> Reading Ease Score	</a:t>
            </a:r>
            <a:r>
              <a:rPr lang="en-US" altLang="en-US" dirty="0" smtClean="0">
                <a:solidFill>
                  <a:srgbClr val="7030A0"/>
                </a:solidFill>
              </a:rPr>
              <a:t>	</a:t>
            </a:r>
          </a:p>
        </p:txBody>
      </p:sp>
      <p:sp>
        <p:nvSpPr>
          <p:cNvPr id="11267" name="Rectangle 3"/>
          <p:cNvSpPr>
            <a:spLocks noGrp="1" noChangeArrowheads="1"/>
          </p:cNvSpPr>
          <p:nvPr>
            <p:ph type="body" idx="1"/>
          </p:nvPr>
        </p:nvSpPr>
        <p:spPr/>
        <p:txBody>
          <a:bodyPr>
            <a:normAutofit lnSpcReduction="10000"/>
          </a:bodyPr>
          <a:lstStyle/>
          <a:p>
            <a:pPr eaLnBrk="1" hangingPunct="1"/>
            <a:r>
              <a:rPr lang="en-US" altLang="en-US" sz="2000" dirty="0"/>
              <a:t>Rates on a 100 point scale; the higher the score, the easier it is to understand the document.  For most standard documents, aim for a score of approximately 60-70.</a:t>
            </a:r>
          </a:p>
          <a:p>
            <a:pPr eaLnBrk="1" hangingPunct="1"/>
            <a:endParaRPr lang="en-US" altLang="en-US" sz="2000" dirty="0"/>
          </a:p>
          <a:p>
            <a:pPr eaLnBrk="1" hangingPunct="1"/>
            <a:r>
              <a:rPr lang="en-US" altLang="en-US" sz="2000" dirty="0"/>
              <a:t>Formula:		206.835 – (1.015 x ASL) – (84.6 x ASW)</a:t>
            </a:r>
          </a:p>
          <a:p>
            <a:pPr lvl="1" eaLnBrk="1" hangingPunct="1">
              <a:buFont typeface="Wingdings" panose="05000000000000000000" pitchFamily="2" charset="2"/>
              <a:buNone/>
            </a:pPr>
            <a:r>
              <a:rPr lang="en-US" altLang="en-US" sz="1800" dirty="0"/>
              <a:t>					</a:t>
            </a:r>
          </a:p>
          <a:p>
            <a:pPr eaLnBrk="1" hangingPunct="1"/>
            <a:r>
              <a:rPr lang="en-US" altLang="en-US" dirty="0"/>
              <a:t>Where:		</a:t>
            </a:r>
            <a:r>
              <a:rPr lang="en-US" altLang="en-US" b="1" dirty="0"/>
              <a:t>ASL</a:t>
            </a:r>
            <a:r>
              <a:rPr lang="en-US" altLang="en-US" dirty="0"/>
              <a:t> = Average Sentence Length				</a:t>
            </a:r>
            <a:r>
              <a:rPr lang="en-US" altLang="en-US"/>
              <a:t>                </a:t>
            </a:r>
            <a:r>
              <a:rPr lang="en-US" altLang="en-US" smtClean="0"/>
              <a:t>						(</a:t>
            </a:r>
            <a:r>
              <a:rPr lang="en-US" altLang="en-US" dirty="0"/>
              <a:t>number of words divided by number of sentences)				</a:t>
            </a:r>
            <a:r>
              <a:rPr lang="en-US" altLang="en-US"/>
              <a:t>	</a:t>
            </a:r>
            <a:r>
              <a:rPr lang="en-US" altLang="en-US" smtClean="0"/>
              <a:t>						</a:t>
            </a:r>
            <a:r>
              <a:rPr lang="en-US" altLang="en-US" b="1" smtClean="0"/>
              <a:t>and</a:t>
            </a:r>
            <a:endParaRPr lang="en-US" altLang="en-US" b="1" dirty="0"/>
          </a:p>
          <a:p>
            <a:pPr lvl="4" eaLnBrk="1" hangingPunct="1">
              <a:buFont typeface="Wingdings" panose="05000000000000000000" pitchFamily="2" charset="2"/>
              <a:buNone/>
            </a:pPr>
            <a:r>
              <a:rPr lang="en-US" altLang="en-US" sz="1800" b="1" dirty="0" smtClean="0"/>
              <a:t>ASW</a:t>
            </a:r>
            <a:r>
              <a:rPr lang="en-US" altLang="en-US" sz="1800" dirty="0" smtClean="0"/>
              <a:t> </a:t>
            </a:r>
            <a:r>
              <a:rPr lang="en-US" altLang="en-US" sz="1800" dirty="0"/>
              <a:t>= Average Number of Syllables Per Word</a:t>
            </a:r>
          </a:p>
          <a:p>
            <a:pPr lvl="4" eaLnBrk="1" hangingPunct="1">
              <a:buFont typeface="Wingdings" panose="05000000000000000000" pitchFamily="2" charset="2"/>
              <a:buNone/>
            </a:pPr>
            <a:r>
              <a:rPr lang="en-US" altLang="en-US" sz="1800" dirty="0" smtClean="0"/>
              <a:t>(</a:t>
            </a:r>
            <a:r>
              <a:rPr lang="en-US" altLang="en-US" sz="1800" dirty="0"/>
              <a:t>number of syllables divided by the number of words)</a:t>
            </a:r>
          </a:p>
        </p:txBody>
      </p:sp>
      <p:sp>
        <p:nvSpPr>
          <p:cNvPr id="4" name="TextBox 3"/>
          <p:cNvSpPr txBox="1"/>
          <p:nvPr/>
        </p:nvSpPr>
        <p:spPr>
          <a:xfrm>
            <a:off x="289560" y="76962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568928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err="1" smtClean="0">
                <a:solidFill>
                  <a:schemeClr val="accent1"/>
                </a:solidFill>
              </a:rPr>
              <a:t>Flesch</a:t>
            </a:r>
            <a:r>
              <a:rPr lang="en-US" altLang="en-US" dirty="0" smtClean="0">
                <a:solidFill>
                  <a:schemeClr val="accent1"/>
                </a:solidFill>
              </a:rPr>
              <a:t> Reading Ease Score</a:t>
            </a:r>
          </a:p>
        </p:txBody>
      </p:sp>
      <p:sp>
        <p:nvSpPr>
          <p:cNvPr id="12291" name="Rectangle 3"/>
          <p:cNvSpPr>
            <a:spLocks noGrp="1" noChangeArrowheads="1"/>
          </p:cNvSpPr>
          <p:nvPr>
            <p:ph type="body" idx="1"/>
          </p:nvPr>
        </p:nvSpPr>
        <p:spPr/>
        <p:txBody>
          <a:bodyPr>
            <a:normAutofit lnSpcReduction="10000"/>
          </a:bodyPr>
          <a:lstStyle/>
          <a:p>
            <a:pPr eaLnBrk="1" hangingPunct="1">
              <a:buFont typeface="Wingdings" panose="05000000000000000000" pitchFamily="2" charset="2"/>
              <a:buNone/>
            </a:pPr>
            <a:r>
              <a:rPr lang="en-US" altLang="en-US" dirty="0" smtClean="0"/>
              <a:t>Score Interpretation:</a:t>
            </a:r>
          </a:p>
          <a:p>
            <a:pPr eaLnBrk="1" hangingPunct="1">
              <a:buFont typeface="Wingdings" panose="05000000000000000000" pitchFamily="2" charset="2"/>
              <a:buNone/>
            </a:pPr>
            <a:r>
              <a:rPr lang="en-US" altLang="en-US" sz="2000" dirty="0"/>
              <a:t>90-100	Easily understandable by an average 11 year old student</a:t>
            </a:r>
          </a:p>
          <a:p>
            <a:pPr eaLnBrk="1" hangingPunct="1">
              <a:buFont typeface="Wingdings" panose="05000000000000000000" pitchFamily="2" charset="2"/>
              <a:buNone/>
            </a:pPr>
            <a:r>
              <a:rPr lang="en-US" altLang="en-US" sz="2000" dirty="0"/>
              <a:t>60-70	Easily understandable by an average 13-15 year old student	</a:t>
            </a:r>
          </a:p>
          <a:p>
            <a:pPr eaLnBrk="1" hangingPunct="1">
              <a:buFont typeface="Wingdings" panose="05000000000000000000" pitchFamily="2" charset="2"/>
              <a:buNone/>
            </a:pPr>
            <a:r>
              <a:rPr lang="en-US" altLang="en-US" sz="2000" dirty="0"/>
              <a:t>0-30	</a:t>
            </a:r>
            <a:r>
              <a:rPr lang="en-US" altLang="en-US" sz="2000" dirty="0" smtClean="0"/>
              <a:t>Best </a:t>
            </a:r>
            <a:r>
              <a:rPr lang="en-US" altLang="en-US" sz="2000" dirty="0"/>
              <a:t>understood by college graduates</a:t>
            </a:r>
          </a:p>
          <a:p>
            <a:pPr eaLnBrk="1" hangingPunct="1">
              <a:buFont typeface="Wingdings" panose="05000000000000000000" pitchFamily="2" charset="2"/>
              <a:buNone/>
            </a:pPr>
            <a:endParaRPr lang="en-US" altLang="en-US" sz="2000" dirty="0"/>
          </a:p>
          <a:p>
            <a:pPr eaLnBrk="1" hangingPunct="1">
              <a:buFont typeface="Wingdings" panose="05000000000000000000" pitchFamily="2" charset="2"/>
              <a:buNone/>
            </a:pPr>
            <a:r>
              <a:rPr lang="en-US" altLang="en-US" sz="2000" i="1" dirty="0"/>
              <a:t>Reader’s Digest Magazine</a:t>
            </a:r>
            <a:r>
              <a:rPr lang="en-US" altLang="en-US" sz="2000" dirty="0"/>
              <a:t> 	65</a:t>
            </a:r>
          </a:p>
          <a:p>
            <a:pPr eaLnBrk="1" hangingPunct="1">
              <a:buFont typeface="Wingdings" panose="05000000000000000000" pitchFamily="2" charset="2"/>
              <a:buNone/>
            </a:pPr>
            <a:r>
              <a:rPr lang="en-US" altLang="en-US" sz="2000" i="1" dirty="0"/>
              <a:t>Time Magazine</a:t>
            </a:r>
            <a:r>
              <a:rPr lang="en-US" altLang="en-US" sz="2000" dirty="0"/>
              <a:t>			</a:t>
            </a:r>
            <a:r>
              <a:rPr lang="en-US" altLang="en-US" sz="2000" dirty="0" smtClean="0"/>
              <a:t>	52</a:t>
            </a:r>
            <a:endParaRPr lang="en-US" altLang="en-US" sz="2000" dirty="0"/>
          </a:p>
          <a:p>
            <a:pPr eaLnBrk="1" hangingPunct="1">
              <a:buFont typeface="Wingdings" panose="05000000000000000000" pitchFamily="2" charset="2"/>
              <a:buNone/>
            </a:pPr>
            <a:r>
              <a:rPr lang="en-US" altLang="en-US" sz="2000" dirty="0"/>
              <a:t>Average Grade 7 Student		60-70 </a:t>
            </a:r>
          </a:p>
          <a:p>
            <a:pPr eaLnBrk="1" hangingPunct="1">
              <a:buFont typeface="Wingdings" panose="05000000000000000000" pitchFamily="2" charset="2"/>
              <a:buNone/>
            </a:pPr>
            <a:r>
              <a:rPr lang="en-US" altLang="en-US" sz="2000" i="1" dirty="0"/>
              <a:t>Harvard Law Review</a:t>
            </a:r>
            <a:r>
              <a:rPr lang="en-US" altLang="en-US" sz="2000" dirty="0"/>
              <a:t>		</a:t>
            </a:r>
            <a:r>
              <a:rPr lang="en-US" altLang="en-US" sz="2000" dirty="0" smtClean="0"/>
              <a:t>	30</a:t>
            </a:r>
            <a:endParaRPr lang="en-US" altLang="en-US" sz="2000" dirty="0"/>
          </a:p>
        </p:txBody>
      </p:sp>
      <p:sp>
        <p:nvSpPr>
          <p:cNvPr id="4" name="TextBox 3"/>
          <p:cNvSpPr txBox="1"/>
          <p:nvPr/>
        </p:nvSpPr>
        <p:spPr>
          <a:xfrm>
            <a:off x="259080" y="79248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1266310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z="4000" dirty="0">
                <a:solidFill>
                  <a:schemeClr val="accent1"/>
                </a:solidFill>
              </a:rPr>
              <a:t>Flesch-Kincaid Grade Level Score</a:t>
            </a:r>
            <a:r>
              <a:rPr lang="en-US" altLang="en-US" sz="4000" dirty="0"/>
              <a:t>	</a:t>
            </a:r>
          </a:p>
        </p:txBody>
      </p:sp>
      <p:sp>
        <p:nvSpPr>
          <p:cNvPr id="13315" name="Rectangle 3"/>
          <p:cNvSpPr>
            <a:spLocks noGrp="1" noChangeArrowheads="1"/>
          </p:cNvSpPr>
          <p:nvPr>
            <p:ph type="body" idx="1"/>
          </p:nvPr>
        </p:nvSpPr>
        <p:spPr/>
        <p:txBody>
          <a:bodyPr>
            <a:normAutofit fontScale="92500" lnSpcReduction="20000"/>
          </a:bodyPr>
          <a:lstStyle/>
          <a:p>
            <a:pPr eaLnBrk="1" hangingPunct="1"/>
            <a:r>
              <a:rPr lang="en-US" altLang="en-US" sz="2000" dirty="0"/>
              <a:t>Rates text on a U.S. school grade level.  For example, a score of 8.0 means that an 8</a:t>
            </a:r>
            <a:r>
              <a:rPr lang="en-US" altLang="en-US" sz="2000" baseline="30000" dirty="0"/>
              <a:t>th</a:t>
            </a:r>
            <a:r>
              <a:rPr lang="en-US" altLang="en-US" sz="2000" dirty="0"/>
              <a:t> grader can understand the document.  For most documents, aim for a score of approximately 7.0 to 8.0.</a:t>
            </a:r>
          </a:p>
          <a:p>
            <a:pPr eaLnBrk="1" hangingPunct="1"/>
            <a:endParaRPr lang="en-US" altLang="en-US" sz="2000" dirty="0"/>
          </a:p>
          <a:p>
            <a:pPr eaLnBrk="1" hangingPunct="1"/>
            <a:r>
              <a:rPr lang="en-US" altLang="en-US" sz="2000" dirty="0"/>
              <a:t>Formula:		(.39 x ASL) + (11.8 x ASW) - 15.59</a:t>
            </a:r>
          </a:p>
          <a:p>
            <a:pPr eaLnBrk="1" hangingPunct="1"/>
            <a:endParaRPr lang="en-US" altLang="en-US" sz="2000" dirty="0"/>
          </a:p>
          <a:p>
            <a:pPr eaLnBrk="1" hangingPunct="1"/>
            <a:r>
              <a:rPr lang="en-US" altLang="en-US" sz="2000" dirty="0"/>
              <a:t>Where:		</a:t>
            </a:r>
            <a:r>
              <a:rPr lang="en-US" altLang="en-US" b="1" dirty="0"/>
              <a:t>ASL </a:t>
            </a:r>
            <a:r>
              <a:rPr lang="en-US" altLang="en-US" dirty="0"/>
              <a:t>= Average Sentence Length </a:t>
            </a:r>
            <a:endParaRPr lang="en-US" altLang="en-US" dirty="0" smtClean="0"/>
          </a:p>
          <a:p>
            <a:pPr marL="0" indent="0" eaLnBrk="1" hangingPunct="1">
              <a:buNone/>
            </a:pPr>
            <a:r>
              <a:rPr lang="en-US" altLang="en-US" dirty="0"/>
              <a:t>	</a:t>
            </a:r>
            <a:r>
              <a:rPr lang="en-US" altLang="en-US" dirty="0" smtClean="0"/>
              <a:t>			(</a:t>
            </a:r>
            <a:r>
              <a:rPr lang="en-US" altLang="en-US" dirty="0"/>
              <a:t>number of words divided by number of sentences)</a:t>
            </a:r>
          </a:p>
          <a:p>
            <a:pPr lvl="4" eaLnBrk="1" hangingPunct="1">
              <a:buFont typeface="Wingdings" panose="05000000000000000000" pitchFamily="2" charset="2"/>
              <a:buNone/>
            </a:pPr>
            <a:r>
              <a:rPr lang="en-US" altLang="en-US" sz="1800" dirty="0"/>
              <a:t>				</a:t>
            </a:r>
            <a:r>
              <a:rPr lang="en-US" altLang="en-US" sz="1800" b="1" dirty="0"/>
              <a:t>and</a:t>
            </a:r>
          </a:p>
          <a:p>
            <a:pPr lvl="4" eaLnBrk="1" hangingPunct="1">
              <a:buFont typeface="Wingdings" panose="05000000000000000000" pitchFamily="2" charset="2"/>
              <a:buNone/>
            </a:pPr>
            <a:r>
              <a:rPr lang="en-US" altLang="en-US" sz="1800" b="1" dirty="0" smtClean="0"/>
              <a:t>ASW</a:t>
            </a:r>
            <a:r>
              <a:rPr lang="en-US" altLang="en-US" sz="1800" dirty="0" smtClean="0"/>
              <a:t> </a:t>
            </a:r>
            <a:r>
              <a:rPr lang="en-US" altLang="en-US" sz="1800" dirty="0"/>
              <a:t>= Average Number of Syllables Per Word</a:t>
            </a:r>
          </a:p>
          <a:p>
            <a:pPr lvl="4" eaLnBrk="1" hangingPunct="1">
              <a:buFont typeface="Wingdings" panose="05000000000000000000" pitchFamily="2" charset="2"/>
              <a:buNone/>
            </a:pPr>
            <a:r>
              <a:rPr lang="en-US" altLang="en-US" sz="1800" dirty="0" smtClean="0"/>
              <a:t>(</a:t>
            </a:r>
            <a:r>
              <a:rPr lang="en-US" altLang="en-US" sz="1800" dirty="0"/>
              <a:t>number of syllables divided by number of words)</a:t>
            </a:r>
          </a:p>
        </p:txBody>
      </p:sp>
      <p:sp>
        <p:nvSpPr>
          <p:cNvPr id="4" name="TextBox 3"/>
          <p:cNvSpPr txBox="1"/>
          <p:nvPr/>
        </p:nvSpPr>
        <p:spPr>
          <a:xfrm>
            <a:off x="220980" y="77724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30699496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064471" y="624110"/>
            <a:ext cx="9440142" cy="1280890"/>
          </a:xfrm>
        </p:spPr>
        <p:txBody>
          <a:bodyPr/>
          <a:lstStyle/>
          <a:p>
            <a:pPr eaLnBrk="1" hangingPunct="1"/>
            <a:r>
              <a:rPr lang="en-US" altLang="en-US" sz="3200" dirty="0">
                <a:solidFill>
                  <a:schemeClr val="tx1"/>
                </a:solidFill>
              </a:rPr>
              <a:t>Gettysburg Address</a:t>
            </a:r>
            <a:r>
              <a:rPr lang="en-US" altLang="en-US" sz="3200" dirty="0"/>
              <a:t/>
            </a:r>
            <a:br>
              <a:rPr lang="en-US" altLang="en-US" sz="3200" dirty="0"/>
            </a:br>
            <a:r>
              <a:rPr lang="en-US" altLang="en-US" sz="3200" b="1" dirty="0">
                <a:solidFill>
                  <a:schemeClr val="accent1"/>
                </a:solidFill>
              </a:rPr>
              <a:t>Abraham Lincoln </a:t>
            </a:r>
            <a:r>
              <a:rPr lang="en-US" altLang="en-US" sz="3200" dirty="0"/>
              <a:t>November 19, 1863</a:t>
            </a:r>
          </a:p>
        </p:txBody>
      </p:sp>
      <p:sp>
        <p:nvSpPr>
          <p:cNvPr id="10243" name="Content Placeholder 2"/>
          <p:cNvSpPr>
            <a:spLocks noGrp="1"/>
          </p:cNvSpPr>
          <p:nvPr>
            <p:ph idx="1"/>
          </p:nvPr>
        </p:nvSpPr>
        <p:spPr>
          <a:xfrm>
            <a:off x="2160308" y="1809946"/>
            <a:ext cx="8388286" cy="4648200"/>
          </a:xfrm>
        </p:spPr>
        <p:txBody>
          <a:bodyPr>
            <a:normAutofit fontScale="92500" lnSpcReduction="10000"/>
          </a:bodyPr>
          <a:lstStyle/>
          <a:p>
            <a:pPr marL="0" indent="0">
              <a:buNone/>
            </a:pPr>
            <a:r>
              <a:rPr lang="en-US" altLang="en-US" sz="1600" i="1" dirty="0"/>
              <a:t>Four score and seven years ago our fathers brought forth, on this continent, a new nation, conceived in Liberty, and dedicated to the proposition that all men are created equal. Now we are engaged in a great civil war, testing whether that nation, or any nation so conceived and so dedicated, can long endure. We are met on a great battle-field of that war. We have come to dedicate a portion of that field, as a final resting place for those who here gave their lives that that nation might live. It is altogether fitting and proper that we should do this. But in a larger sense – we cannot consecrate – we cannot hallow – this ground. The brave men, living and dead who struggled here have consecrated it, far above our poor power to add or detract. The world will little not, nor long remember what we say here, but it can never forget what they did here. It is for us the living, rather, to be dedicated here to the unfinished work which they who fought here have thus far so nobly advanced. It is rather for us to be here dedicated to the great task remaining before us – that from </a:t>
            </a:r>
            <a:r>
              <a:rPr lang="en-US" altLang="en-US" sz="1600" i="1" dirty="0" smtClean="0"/>
              <a:t>these </a:t>
            </a:r>
            <a:r>
              <a:rPr lang="en-US" altLang="en-US" sz="1600" i="1" dirty="0"/>
              <a:t>honored dead we take increased devotion to that cause for which they here gave the last full measure of devotion – that we here highly resolve that these dead shall not have died in vain – that this nation, under God, shall have a new birth of freedom – and that government of the </a:t>
            </a:r>
            <a:r>
              <a:rPr lang="en-US" altLang="en-US" sz="1600" i="1" dirty="0" smtClean="0"/>
              <a:t>people, </a:t>
            </a:r>
            <a:r>
              <a:rPr lang="en-US" altLang="en-US" sz="1600" i="1" dirty="0"/>
              <a:t>by the people, and for the people, shall not perish from the earth.</a:t>
            </a:r>
          </a:p>
          <a:p>
            <a:pPr marL="0" indent="0">
              <a:buNone/>
            </a:pPr>
            <a:endParaRPr lang="en-US" altLang="en-US" sz="2000" dirty="0"/>
          </a:p>
          <a:p>
            <a:pPr marL="0" indent="0">
              <a:buNone/>
            </a:pPr>
            <a:r>
              <a:rPr lang="en-US" altLang="en-US" sz="2000" dirty="0"/>
              <a:t>Flesch-Kincaid  10.7		Average Word Length 4.28</a:t>
            </a:r>
          </a:p>
        </p:txBody>
      </p:sp>
      <p:sp>
        <p:nvSpPr>
          <p:cNvPr id="4" name="TextBox 3"/>
          <p:cNvSpPr txBox="1"/>
          <p:nvPr/>
        </p:nvSpPr>
        <p:spPr>
          <a:xfrm>
            <a:off x="175260" y="78486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39007791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z="2400" dirty="0"/>
              <a:t>The Social Task of the Scientist in the Atomic Era (Princeton)</a:t>
            </a:r>
            <a:r>
              <a:rPr lang="en-US" altLang="en-US" sz="3200" dirty="0"/>
              <a:t/>
            </a:r>
            <a:br>
              <a:rPr lang="en-US" altLang="en-US" sz="3200" dirty="0"/>
            </a:br>
            <a:r>
              <a:rPr lang="en-US" altLang="en-US" sz="3200" b="1" dirty="0">
                <a:solidFill>
                  <a:schemeClr val="accent1"/>
                </a:solidFill>
              </a:rPr>
              <a:t>Albert Einstein  1946</a:t>
            </a:r>
            <a:endParaRPr lang="en-US" altLang="en-US" sz="3200" dirty="0">
              <a:solidFill>
                <a:schemeClr val="accent1"/>
              </a:solidFill>
            </a:endParaRPr>
          </a:p>
        </p:txBody>
      </p:sp>
      <p:sp>
        <p:nvSpPr>
          <p:cNvPr id="3" name="Content Placeholder 2"/>
          <p:cNvSpPr>
            <a:spLocks noGrp="1"/>
          </p:cNvSpPr>
          <p:nvPr>
            <p:ph idx="1"/>
          </p:nvPr>
        </p:nvSpPr>
        <p:spPr/>
        <p:txBody>
          <a:bodyPr>
            <a:normAutofit fontScale="92500" lnSpcReduction="20000"/>
          </a:bodyPr>
          <a:lstStyle/>
          <a:p>
            <a:pPr marL="0" indent="0">
              <a:buNone/>
              <a:defRPr/>
            </a:pPr>
            <a:r>
              <a:rPr lang="en-US" sz="2000" i="1" dirty="0"/>
              <a:t>The position in which we are now is a strange one which in general political life never happened. Namely the thing I refer to is this: To have security against atomic bombs and against the other biological weapons, we have to prevent war, for if we cannot prevent war every nation will use every means that is at their disposal; and in spite of all promises they make, they will do it. At the same time, so long as war is not prevented, all the governments of the nations have to prepare for war, and if you have to prepare for war, then you are in a state where you cannot abolish war. This is really the cornerstone of our situation. Now, I believe what we should dry to bring about is the general conviction that the first thing you have to abolish is war at all costs, and every other point of view must be of secondary importance.</a:t>
            </a:r>
          </a:p>
          <a:p>
            <a:pPr eaLnBrk="1" hangingPunct="1">
              <a:defRPr/>
            </a:pPr>
            <a:r>
              <a:rPr lang="en-US" sz="2000" dirty="0"/>
              <a:t> </a:t>
            </a:r>
          </a:p>
          <a:p>
            <a:pPr marL="0" indent="0">
              <a:buNone/>
              <a:defRPr/>
            </a:pPr>
            <a:r>
              <a:rPr lang="en-US" sz="2000" dirty="0"/>
              <a:t>Flesch-Kincaid  13.4		Average Word Length 4.16</a:t>
            </a:r>
          </a:p>
        </p:txBody>
      </p:sp>
      <p:sp>
        <p:nvSpPr>
          <p:cNvPr id="4" name="TextBox 3"/>
          <p:cNvSpPr txBox="1"/>
          <p:nvPr/>
        </p:nvSpPr>
        <p:spPr>
          <a:xfrm>
            <a:off x="266700" y="76962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31399548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z="3200" dirty="0"/>
              <a:t>Chance for Peace Speech </a:t>
            </a:r>
            <a:br>
              <a:rPr lang="en-US" altLang="en-US" sz="3200" dirty="0"/>
            </a:br>
            <a:r>
              <a:rPr lang="en-US" altLang="en-US" sz="3200" b="1" dirty="0">
                <a:solidFill>
                  <a:schemeClr val="accent1"/>
                </a:solidFill>
              </a:rPr>
              <a:t>Dwight D. Eisenhower  </a:t>
            </a:r>
            <a:r>
              <a:rPr lang="en-US" altLang="en-US" sz="3200" dirty="0"/>
              <a:t>April 16, 1953</a:t>
            </a:r>
          </a:p>
        </p:txBody>
      </p:sp>
      <p:sp>
        <p:nvSpPr>
          <p:cNvPr id="14339" name="Content Placeholder 2"/>
          <p:cNvSpPr>
            <a:spLocks noGrp="1"/>
          </p:cNvSpPr>
          <p:nvPr>
            <p:ph idx="1"/>
          </p:nvPr>
        </p:nvSpPr>
        <p:spPr/>
        <p:txBody>
          <a:bodyPr>
            <a:normAutofit fontScale="92500" lnSpcReduction="20000"/>
          </a:bodyPr>
          <a:lstStyle/>
          <a:p>
            <a:pPr marL="0" indent="0">
              <a:buNone/>
            </a:pPr>
            <a:r>
              <a:rPr lang="en-US" altLang="en-US" i="1" dirty="0"/>
              <a:t>In this spring of 1953 the free world weighs one question above all others: the </a:t>
            </a:r>
            <a:r>
              <a:rPr lang="en-US" altLang="en-US" i="1" dirty="0" smtClean="0"/>
              <a:t>chance </a:t>
            </a:r>
            <a:r>
              <a:rPr lang="en-US" altLang="en-US" i="1" dirty="0"/>
              <a:t>for a just peace for all peoples. To weigh this chance is to summon instantly to mind another recent moment of great decision. It came with that yet more hopeful spring of 1945, bright with the promise of victory and of freedom. The </a:t>
            </a:r>
            <a:r>
              <a:rPr lang="en-US" altLang="en-US" i="1" dirty="0" smtClean="0"/>
              <a:t>hope </a:t>
            </a:r>
            <a:r>
              <a:rPr lang="en-US" altLang="en-US" i="1" dirty="0"/>
              <a:t>of all just men in that </a:t>
            </a:r>
            <a:r>
              <a:rPr lang="en-US" altLang="en-US" i="1" dirty="0" smtClean="0"/>
              <a:t>moment</a:t>
            </a:r>
            <a:r>
              <a:rPr lang="en-US" altLang="en-US" i="1" dirty="0"/>
              <a:t> </a:t>
            </a:r>
            <a:r>
              <a:rPr lang="en-US" altLang="en-US" i="1" dirty="0" smtClean="0"/>
              <a:t>was justice </a:t>
            </a:r>
            <a:r>
              <a:rPr lang="en-US" altLang="en-US" i="1" dirty="0"/>
              <a:t>and lasting peace. This common purpose lasted an instant and perished. The nations of the world divided to follow two distinct roads. The way chosen by the United States was plainly marked by a few clear precepts, which govern its conduct in world affairs. This </a:t>
            </a:r>
            <a:r>
              <a:rPr lang="en-US" altLang="en-US" i="1" dirty="0" smtClean="0"/>
              <a:t>way </a:t>
            </a:r>
            <a:r>
              <a:rPr lang="en-US" altLang="en-US" i="1" dirty="0"/>
              <a:t>was faithful to the spirit that inspired the United Nations: to prohibit strife, to relieve tensions, to banish fears. The way was to control and to reduce armaments. This way was to allow all nations to devote their energies and resources to the great and good tasks of healing the war’s wounds, of clothing and feeding and housing the needy, of perfecting a just political life, of enjoying the fruits of their own toil.</a:t>
            </a:r>
          </a:p>
          <a:p>
            <a:pPr marL="0" indent="0">
              <a:buNone/>
            </a:pPr>
            <a:endParaRPr lang="en-US" altLang="en-US" dirty="0"/>
          </a:p>
          <a:p>
            <a:pPr marL="0" indent="0">
              <a:buNone/>
            </a:pPr>
            <a:r>
              <a:rPr lang="en-US" altLang="en-US" dirty="0"/>
              <a:t>Flesch-Kincaid 8			Average Word Length 4.48</a:t>
            </a:r>
          </a:p>
          <a:p>
            <a:pPr marL="0" indent="0">
              <a:buNone/>
            </a:pPr>
            <a:endParaRPr lang="en-US" altLang="en-US" sz="2000" dirty="0"/>
          </a:p>
        </p:txBody>
      </p:sp>
      <p:sp>
        <p:nvSpPr>
          <p:cNvPr id="4" name="TextBox 3"/>
          <p:cNvSpPr txBox="1"/>
          <p:nvPr/>
        </p:nvSpPr>
        <p:spPr>
          <a:xfrm>
            <a:off x="228600" y="79248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2757461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z="3200" dirty="0"/>
              <a:t>Inaugural Address</a:t>
            </a:r>
            <a:br>
              <a:rPr lang="en-US" altLang="en-US" sz="3200" dirty="0"/>
            </a:br>
            <a:r>
              <a:rPr lang="en-US" altLang="en-US" sz="3200" b="1" dirty="0">
                <a:solidFill>
                  <a:schemeClr val="accent1"/>
                </a:solidFill>
              </a:rPr>
              <a:t>Barack H. Obama  </a:t>
            </a:r>
            <a:r>
              <a:rPr lang="en-US" altLang="en-US" sz="3200" dirty="0" smtClean="0"/>
              <a:t>January 20,</a:t>
            </a:r>
            <a:r>
              <a:rPr lang="en-US" altLang="en-US" sz="3200" b="1" dirty="0" smtClean="0"/>
              <a:t> </a:t>
            </a:r>
            <a:r>
              <a:rPr lang="en-US" altLang="en-US" sz="3200" dirty="0" smtClean="0"/>
              <a:t>2009</a:t>
            </a:r>
            <a:endParaRPr lang="en-US" altLang="en-US" sz="3200" dirty="0"/>
          </a:p>
        </p:txBody>
      </p:sp>
      <p:sp>
        <p:nvSpPr>
          <p:cNvPr id="16387" name="Content Placeholder 2"/>
          <p:cNvSpPr>
            <a:spLocks noGrp="1"/>
          </p:cNvSpPr>
          <p:nvPr>
            <p:ph idx="1"/>
          </p:nvPr>
        </p:nvSpPr>
        <p:spPr/>
        <p:txBody>
          <a:bodyPr>
            <a:normAutofit fontScale="92500" lnSpcReduction="20000"/>
          </a:bodyPr>
          <a:lstStyle/>
          <a:p>
            <a:pPr marL="0" indent="0">
              <a:buNone/>
            </a:pPr>
            <a:r>
              <a:rPr lang="en-US" altLang="en-US" i="1"/>
              <a:t>My fellow citizens: I stand here today humbled by the task before us, grateful for the trust you have bestowed, mindful of the sacrifices borne by our ancestors. I thank President Bush for his service to our nation, as well as the generosity and cooperation he has shown through this transition. The words have been spoken during rising tides of prosperity and the still waters of peace. Yet, every so often the oath is taken amidst gathering clouds and raging storms. At these moments, American has carried on not simply because of the skill or vision of those in high office, but because We the People have remained faithful to the ideals of our forbearers and true to our founding documents. So it has been. So it must be with this generation of Americans…Let it be said by our children’s children that when we were tested we refused to let this journey end, that we did not turn back nor did we falter; and with eyes fixed on the horizon and God’s grace upon us, we carried forth that great gift of freedom and delivered it safely to future generations.</a:t>
            </a:r>
          </a:p>
          <a:p>
            <a:pPr marL="0" indent="0">
              <a:buNone/>
            </a:pPr>
            <a:endParaRPr lang="en-US" altLang="en-US" sz="2000"/>
          </a:p>
          <a:p>
            <a:pPr marL="0" indent="0">
              <a:buNone/>
            </a:pPr>
            <a:r>
              <a:rPr lang="en-US" altLang="en-US" sz="2000"/>
              <a:t>Flesch-Kincaid 12.0		Average Word Length 4.43</a:t>
            </a:r>
          </a:p>
        </p:txBody>
      </p:sp>
      <p:sp>
        <p:nvSpPr>
          <p:cNvPr id="4" name="TextBox 3"/>
          <p:cNvSpPr txBox="1"/>
          <p:nvPr/>
        </p:nvSpPr>
        <p:spPr>
          <a:xfrm>
            <a:off x="266700" y="75438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2036363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chemeClr val="accent1"/>
                </a:solidFill>
              </a:rPr>
              <a:t>Courses Taught at KSU</a:t>
            </a:r>
            <a:endParaRPr lang="en-US" sz="4000" dirty="0">
              <a:solidFill>
                <a:schemeClr val="accent1"/>
              </a:solidFill>
            </a:endParaRPr>
          </a:p>
        </p:txBody>
      </p:sp>
      <p:sp>
        <p:nvSpPr>
          <p:cNvPr id="3" name="Content Placeholder 2"/>
          <p:cNvSpPr>
            <a:spLocks noGrp="1"/>
          </p:cNvSpPr>
          <p:nvPr>
            <p:ph idx="1"/>
          </p:nvPr>
        </p:nvSpPr>
        <p:spPr>
          <a:xfrm>
            <a:off x="3029528" y="2133600"/>
            <a:ext cx="8475084" cy="3777622"/>
          </a:xfrm>
        </p:spPr>
        <p:txBody>
          <a:bodyPr/>
          <a:lstStyle/>
          <a:p>
            <a:pPr marL="0" indent="0">
              <a:buNone/>
            </a:pPr>
            <a:r>
              <a:rPr lang="en-US" dirty="0" smtClean="0"/>
              <a:t>Expository Writing I &amp; II</a:t>
            </a:r>
          </a:p>
          <a:p>
            <a:pPr marL="0" indent="0">
              <a:buNone/>
            </a:pPr>
            <a:r>
              <a:rPr lang="en-US" dirty="0" smtClean="0"/>
              <a:t>Advanced Technical Communication</a:t>
            </a:r>
          </a:p>
          <a:p>
            <a:pPr marL="0" indent="0">
              <a:buNone/>
            </a:pPr>
            <a:r>
              <a:rPr lang="en-US" dirty="0" smtClean="0"/>
              <a:t>Introduction to Critical Thinking</a:t>
            </a:r>
          </a:p>
          <a:p>
            <a:pPr marL="0" indent="0">
              <a:buNone/>
            </a:pPr>
            <a:r>
              <a:rPr lang="en-US" dirty="0" smtClean="0"/>
              <a:t>Business Ethics</a:t>
            </a:r>
          </a:p>
          <a:p>
            <a:pPr marL="0" indent="0">
              <a:buNone/>
            </a:pPr>
            <a:r>
              <a:rPr lang="en-US" dirty="0" smtClean="0"/>
              <a:t>Public Speaking</a:t>
            </a:r>
          </a:p>
          <a:p>
            <a:pPr marL="0" indent="0">
              <a:buNone/>
            </a:pPr>
            <a:r>
              <a:rPr lang="en-US" dirty="0" smtClean="0"/>
              <a:t>American Literature</a:t>
            </a:r>
          </a:p>
          <a:p>
            <a:pPr marL="0" indent="0">
              <a:buNone/>
            </a:pPr>
            <a:r>
              <a:rPr lang="en-US" dirty="0" smtClean="0"/>
              <a:t>Mastering Academic Conversations</a:t>
            </a:r>
          </a:p>
          <a:p>
            <a:pPr marL="0" indent="0">
              <a:buNone/>
            </a:pPr>
            <a:r>
              <a:rPr lang="en-US" b="1" dirty="0">
                <a:solidFill>
                  <a:schemeClr val="accent1"/>
                </a:solidFill>
              </a:rPr>
              <a:t>Technical Communication</a:t>
            </a:r>
          </a:p>
          <a:p>
            <a:pPr marL="0" indent="0">
              <a:buNone/>
            </a:pPr>
            <a:endParaRPr lang="en-US" dirty="0" smtClean="0"/>
          </a:p>
          <a:p>
            <a:pPr marL="0" indent="0">
              <a:buNone/>
            </a:pPr>
            <a:endParaRPr lang="en-US" dirty="0"/>
          </a:p>
        </p:txBody>
      </p:sp>
      <p:sp>
        <p:nvSpPr>
          <p:cNvPr id="5" name="TextBox 4"/>
          <p:cNvSpPr txBox="1"/>
          <p:nvPr/>
        </p:nvSpPr>
        <p:spPr>
          <a:xfrm>
            <a:off x="236220" y="75438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31680084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smtClean="0">
                <a:solidFill>
                  <a:schemeClr val="accent1"/>
                </a:solidFill>
              </a:rPr>
              <a:t>Practical Applications	</a:t>
            </a:r>
          </a:p>
        </p:txBody>
      </p:sp>
      <p:sp>
        <p:nvSpPr>
          <p:cNvPr id="14339" name="Rectangle 3"/>
          <p:cNvSpPr>
            <a:spLocks noGrp="1" noChangeArrowheads="1"/>
          </p:cNvSpPr>
          <p:nvPr>
            <p:ph type="body" idx="1"/>
          </p:nvPr>
        </p:nvSpPr>
        <p:spPr>
          <a:xfrm>
            <a:off x="2592925" y="1690540"/>
            <a:ext cx="8915400" cy="3777622"/>
          </a:xfrm>
        </p:spPr>
        <p:txBody>
          <a:bodyPr>
            <a:normAutofit/>
          </a:bodyPr>
          <a:lstStyle/>
          <a:p>
            <a:pPr eaLnBrk="1" hangingPunct="1"/>
            <a:r>
              <a:rPr lang="en-US" altLang="en-US" sz="2000" dirty="0"/>
              <a:t>Education – Textbook Selection</a:t>
            </a:r>
          </a:p>
          <a:p>
            <a:pPr eaLnBrk="1" hangingPunct="1"/>
            <a:r>
              <a:rPr lang="en-US" altLang="en-US" sz="2000" dirty="0" smtClean="0"/>
              <a:t>Many U.S</a:t>
            </a:r>
            <a:r>
              <a:rPr lang="en-US" altLang="en-US" sz="2000" dirty="0"/>
              <a:t>. government and military agencies require documents/forms to meet specific readability levels.</a:t>
            </a:r>
          </a:p>
          <a:p>
            <a:pPr eaLnBrk="1" hangingPunct="1"/>
            <a:r>
              <a:rPr lang="en-US" altLang="en-US" sz="2000" dirty="0"/>
              <a:t>U.S. Dept. of Defense uses </a:t>
            </a:r>
            <a:r>
              <a:rPr lang="en-US" altLang="en-US" sz="2000" dirty="0" err="1"/>
              <a:t>Flesch</a:t>
            </a:r>
            <a:r>
              <a:rPr lang="en-US" altLang="en-US" sz="2000" dirty="0"/>
              <a:t> Reading Ease test as the standard of readability for documents and forms.</a:t>
            </a:r>
          </a:p>
          <a:p>
            <a:pPr eaLnBrk="1" hangingPunct="1"/>
            <a:r>
              <a:rPr lang="en-US" altLang="en-US" sz="2000" dirty="0"/>
              <a:t>Florida </a:t>
            </a:r>
            <a:r>
              <a:rPr lang="en-US" altLang="en-US" sz="2000" dirty="0" smtClean="0"/>
              <a:t>first required </a:t>
            </a:r>
            <a:r>
              <a:rPr lang="en-US" altLang="en-US" sz="2000" dirty="0"/>
              <a:t>that life insurance policies have a Flesch-Kincaid score of 45 or greater.</a:t>
            </a:r>
          </a:p>
          <a:p>
            <a:pPr eaLnBrk="1" hangingPunct="1"/>
            <a:r>
              <a:rPr lang="en-US" altLang="en-US" sz="2000" dirty="0"/>
              <a:t>Google Docs, </a:t>
            </a:r>
            <a:r>
              <a:rPr lang="en-US" altLang="en-US" sz="2000" dirty="0" err="1"/>
              <a:t>KWord</a:t>
            </a:r>
            <a:r>
              <a:rPr lang="en-US" altLang="en-US" sz="2000" dirty="0"/>
              <a:t>, Lotus, Microsoft Word, WordPerfect and WordPro use Flesch-Kincaid Grade Readability tests.</a:t>
            </a:r>
          </a:p>
          <a:p>
            <a:pPr eaLnBrk="1" hangingPunct="1"/>
            <a:r>
              <a:rPr lang="en-US" altLang="en-US" sz="2000" dirty="0" smtClean="0"/>
              <a:t>Audience analysis tool used by journalists and popular novelists.</a:t>
            </a:r>
            <a:endParaRPr lang="en-US" altLang="en-US" sz="2000" dirty="0"/>
          </a:p>
        </p:txBody>
      </p:sp>
      <p:sp>
        <p:nvSpPr>
          <p:cNvPr id="4" name="TextBox 3"/>
          <p:cNvSpPr txBox="1"/>
          <p:nvPr/>
        </p:nvSpPr>
        <p:spPr>
          <a:xfrm>
            <a:off x="228600" y="78486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38533756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smtClean="0">
                <a:solidFill>
                  <a:schemeClr val="accent1"/>
                </a:solidFill>
              </a:rPr>
              <a:t>Microsoft – Readability Analysis Tool</a:t>
            </a:r>
          </a:p>
        </p:txBody>
      </p:sp>
      <p:sp>
        <p:nvSpPr>
          <p:cNvPr id="15363" name="Rectangle 3"/>
          <p:cNvSpPr>
            <a:spLocks noGrp="1" noChangeArrowheads="1"/>
          </p:cNvSpPr>
          <p:nvPr>
            <p:ph type="body" idx="1"/>
          </p:nvPr>
        </p:nvSpPr>
        <p:spPr/>
        <p:txBody>
          <a:bodyPr>
            <a:normAutofit fontScale="92500" lnSpcReduction="10000"/>
          </a:bodyPr>
          <a:lstStyle/>
          <a:p>
            <a:pPr eaLnBrk="1" hangingPunct="1"/>
            <a:r>
              <a:rPr lang="en-US" altLang="en-US" sz="1900" dirty="0"/>
              <a:t>When Microsoft Word finishes checking spelling and grammar, it can display information about the reading level of the document, including the </a:t>
            </a:r>
            <a:r>
              <a:rPr lang="en-US" altLang="en-US" sz="1900" dirty="0" err="1"/>
              <a:t>Flesch</a:t>
            </a:r>
            <a:r>
              <a:rPr lang="en-US" altLang="en-US" sz="1900" dirty="0"/>
              <a:t> Reading Ease Score and the Flesch-Kincaid Grade Level Score.</a:t>
            </a:r>
          </a:p>
          <a:p>
            <a:pPr eaLnBrk="1" hangingPunct="1"/>
            <a:r>
              <a:rPr lang="en-US" altLang="en-US" sz="1900" dirty="0"/>
              <a:t>Each of these readability score bases its rating on the average number of syllables per words </a:t>
            </a:r>
            <a:r>
              <a:rPr lang="en-US" altLang="en-US" sz="1900" b="1" dirty="0" smtClean="0"/>
              <a:t>(ASW) </a:t>
            </a:r>
            <a:r>
              <a:rPr lang="en-US" altLang="en-US" sz="1900" dirty="0" smtClean="0"/>
              <a:t>and </a:t>
            </a:r>
            <a:r>
              <a:rPr lang="en-US" altLang="en-US" sz="1900" dirty="0"/>
              <a:t>the number of words per </a:t>
            </a:r>
            <a:r>
              <a:rPr lang="en-US" altLang="en-US" sz="1900" dirty="0" smtClean="0"/>
              <a:t>sentence </a:t>
            </a:r>
            <a:r>
              <a:rPr lang="en-US" altLang="en-US" sz="1900" b="1" dirty="0" smtClean="0"/>
              <a:t>(ASL).</a:t>
            </a:r>
            <a:endParaRPr lang="en-US" altLang="en-US" sz="1900" b="1" dirty="0"/>
          </a:p>
          <a:p>
            <a:pPr marL="0" indent="0" eaLnBrk="1" hangingPunct="1">
              <a:buNone/>
            </a:pPr>
            <a:endParaRPr lang="en-US" altLang="en-US" sz="2000" i="1" dirty="0"/>
          </a:p>
          <a:p>
            <a:pPr eaLnBrk="1" hangingPunct="1"/>
            <a:r>
              <a:rPr lang="en-US" altLang="en-US" sz="2000" dirty="0"/>
              <a:t>Microsoft Display of Readability Statistics</a:t>
            </a:r>
          </a:p>
          <a:p>
            <a:pPr eaLnBrk="1" hangingPunct="1">
              <a:buFont typeface="Wingdings" panose="05000000000000000000" pitchFamily="2" charset="2"/>
              <a:buNone/>
            </a:pPr>
            <a:r>
              <a:rPr lang="en-US" altLang="en-US" sz="2000" dirty="0"/>
              <a:t>	</a:t>
            </a:r>
            <a:r>
              <a:rPr lang="en-US" altLang="en-US" sz="1400" dirty="0"/>
              <a:t>1.  On the </a:t>
            </a:r>
            <a:r>
              <a:rPr lang="en-US" altLang="en-US" sz="1400" b="1" dirty="0"/>
              <a:t>Tools</a:t>
            </a:r>
            <a:r>
              <a:rPr lang="en-US" altLang="en-US" sz="1400" dirty="0"/>
              <a:t> menu, click Options, and then click the </a:t>
            </a:r>
            <a:r>
              <a:rPr lang="en-US" altLang="en-US" sz="1400" b="1" dirty="0"/>
              <a:t>Spelling &amp; Grammar</a:t>
            </a:r>
            <a:r>
              <a:rPr lang="en-US" altLang="en-US" sz="1400" dirty="0"/>
              <a:t> tab.</a:t>
            </a:r>
          </a:p>
          <a:p>
            <a:pPr eaLnBrk="1" hangingPunct="1">
              <a:buFont typeface="Wingdings" panose="05000000000000000000" pitchFamily="2" charset="2"/>
              <a:buNone/>
            </a:pPr>
            <a:r>
              <a:rPr lang="en-US" altLang="en-US" sz="1400" dirty="0"/>
              <a:t>	2.  Select the </a:t>
            </a:r>
            <a:r>
              <a:rPr lang="en-US" altLang="en-US" sz="1400" b="1" dirty="0"/>
              <a:t>Check grammar with spelling</a:t>
            </a:r>
            <a:r>
              <a:rPr lang="en-US" altLang="en-US" sz="1400" dirty="0"/>
              <a:t> checkbox.</a:t>
            </a:r>
          </a:p>
          <a:p>
            <a:pPr eaLnBrk="1" hangingPunct="1">
              <a:buFont typeface="Wingdings" panose="05000000000000000000" pitchFamily="2" charset="2"/>
              <a:buNone/>
            </a:pPr>
            <a:r>
              <a:rPr lang="en-US" altLang="en-US" sz="1400" dirty="0"/>
              <a:t>	3.  Select the </a:t>
            </a:r>
            <a:r>
              <a:rPr lang="en-US" altLang="en-US" sz="1400" b="1" dirty="0"/>
              <a:t>Show readability statistics</a:t>
            </a:r>
            <a:r>
              <a:rPr lang="en-US" altLang="en-US" sz="1400" dirty="0"/>
              <a:t> check box, and then click </a:t>
            </a:r>
            <a:r>
              <a:rPr lang="en-US" altLang="en-US" sz="1400" b="1" dirty="0"/>
              <a:t>OK</a:t>
            </a:r>
            <a:r>
              <a:rPr lang="en-US" altLang="en-US" sz="1400" dirty="0"/>
              <a:t>.</a:t>
            </a:r>
          </a:p>
          <a:p>
            <a:pPr eaLnBrk="1" hangingPunct="1">
              <a:buFont typeface="Wingdings" panose="05000000000000000000" pitchFamily="2" charset="2"/>
              <a:buNone/>
            </a:pPr>
            <a:r>
              <a:rPr lang="en-US" altLang="en-US" sz="1400" dirty="0"/>
              <a:t>	4.  On the </a:t>
            </a:r>
            <a:r>
              <a:rPr lang="en-US" altLang="en-US" sz="1400" b="1" dirty="0"/>
              <a:t>Standard</a:t>
            </a:r>
            <a:r>
              <a:rPr lang="en-US" altLang="en-US" sz="1400" dirty="0"/>
              <a:t> toolbar, click </a:t>
            </a:r>
            <a:r>
              <a:rPr lang="en-US" altLang="en-US" sz="1400" b="1" dirty="0"/>
              <a:t>Spelling and Grammar</a:t>
            </a:r>
            <a:r>
              <a:rPr lang="en-US" altLang="en-US" sz="1400" dirty="0"/>
              <a:t>.</a:t>
            </a:r>
          </a:p>
        </p:txBody>
      </p:sp>
      <p:sp>
        <p:nvSpPr>
          <p:cNvPr id="4" name="TextBox 3"/>
          <p:cNvSpPr txBox="1"/>
          <p:nvPr/>
        </p:nvSpPr>
        <p:spPr>
          <a:xfrm>
            <a:off x="160020" y="76962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40099899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1"/>
                </a:solidFill>
              </a:rPr>
              <a:t>Online Teaching Considerations</a:t>
            </a:r>
            <a:endParaRPr lang="en-US" sz="4400" dirty="0">
              <a:solidFill>
                <a:schemeClr val="accent1"/>
              </a:solidFill>
            </a:endParaRPr>
          </a:p>
        </p:txBody>
      </p:sp>
      <p:sp>
        <p:nvSpPr>
          <p:cNvPr id="3" name="Content Placeholder 2"/>
          <p:cNvSpPr>
            <a:spLocks noGrp="1"/>
          </p:cNvSpPr>
          <p:nvPr>
            <p:ph idx="1"/>
          </p:nvPr>
        </p:nvSpPr>
        <p:spPr/>
        <p:txBody>
          <a:bodyPr>
            <a:normAutofit/>
          </a:bodyPr>
          <a:lstStyle/>
          <a:p>
            <a:r>
              <a:rPr lang="en-US" sz="4400" dirty="0" smtClean="0"/>
              <a:t>Technical Writing</a:t>
            </a:r>
          </a:p>
          <a:p>
            <a:r>
              <a:rPr lang="en-US" sz="4400" dirty="0" smtClean="0"/>
              <a:t>Readability</a:t>
            </a:r>
          </a:p>
          <a:p>
            <a:r>
              <a:rPr lang="en-US" sz="4400" dirty="0" smtClean="0"/>
              <a:t>Plain Language</a:t>
            </a:r>
            <a:endParaRPr lang="en-US" sz="4400" dirty="0"/>
          </a:p>
        </p:txBody>
      </p:sp>
      <p:sp>
        <p:nvSpPr>
          <p:cNvPr id="4" name="TextBox 3"/>
          <p:cNvSpPr txBox="1"/>
          <p:nvPr/>
        </p:nvSpPr>
        <p:spPr>
          <a:xfrm>
            <a:off x="237308" y="804455"/>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627757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dirty="0" smtClean="0">
                <a:solidFill>
                  <a:schemeClr val="accent1"/>
                </a:solidFill>
              </a:rPr>
              <a:t>Technical Communication</a:t>
            </a:r>
            <a:br>
              <a:rPr lang="en-US" sz="4400" dirty="0" smtClean="0">
                <a:solidFill>
                  <a:schemeClr val="accent1"/>
                </a:solidFill>
              </a:rPr>
            </a:br>
            <a:r>
              <a:rPr lang="en-US" sz="4400" dirty="0" smtClean="0">
                <a:solidFill>
                  <a:schemeClr val="accent1"/>
                </a:solidFill>
              </a:rPr>
              <a:t>To Enhance Online Learning</a:t>
            </a:r>
            <a:endParaRPr lang="en-US" sz="4400" dirty="0">
              <a:solidFill>
                <a:schemeClr val="accent1"/>
              </a:solidFill>
            </a:endParaRPr>
          </a:p>
        </p:txBody>
      </p:sp>
      <p:sp>
        <p:nvSpPr>
          <p:cNvPr id="3" name="Content Placeholder 2"/>
          <p:cNvSpPr>
            <a:spLocks noGrp="1"/>
          </p:cNvSpPr>
          <p:nvPr>
            <p:ph idx="1"/>
          </p:nvPr>
        </p:nvSpPr>
        <p:spPr>
          <a:xfrm>
            <a:off x="2650172" y="2004060"/>
            <a:ext cx="9206548" cy="4419600"/>
          </a:xfrm>
        </p:spPr>
        <p:txBody>
          <a:bodyPr>
            <a:normAutofit lnSpcReduction="10000"/>
          </a:bodyPr>
          <a:lstStyle/>
          <a:p>
            <a:pPr marL="0" indent="0">
              <a:buNone/>
            </a:pPr>
            <a:r>
              <a:rPr lang="en-US" dirty="0" smtClean="0">
                <a:solidFill>
                  <a:schemeClr val="tx1"/>
                </a:solidFill>
              </a:rPr>
              <a:t>“</a:t>
            </a:r>
            <a:r>
              <a:rPr lang="en-US" b="1" dirty="0" smtClean="0">
                <a:solidFill>
                  <a:schemeClr val="tx1"/>
                </a:solidFill>
              </a:rPr>
              <a:t>Technical communication </a:t>
            </a:r>
            <a:r>
              <a:rPr lang="en-US" dirty="0" smtClean="0">
                <a:solidFill>
                  <a:schemeClr val="tx1"/>
                </a:solidFill>
              </a:rPr>
              <a:t>encompasses a set of activities that people do to </a:t>
            </a:r>
            <a:r>
              <a:rPr lang="en-US" dirty="0" smtClean="0">
                <a:solidFill>
                  <a:srgbClr val="C00000"/>
                </a:solidFill>
              </a:rPr>
              <a:t>discover, shape, and transmit information.” </a:t>
            </a:r>
            <a:r>
              <a:rPr lang="en-US" i="1" dirty="0" smtClean="0">
                <a:solidFill>
                  <a:schemeClr val="tx1"/>
                </a:solidFill>
              </a:rPr>
              <a:t>(Markel 2019)</a:t>
            </a:r>
          </a:p>
          <a:p>
            <a:pPr marL="0" indent="0">
              <a:buNone/>
            </a:pPr>
            <a:endParaRPr lang="en-US" dirty="0">
              <a:solidFill>
                <a:schemeClr val="tx1"/>
              </a:solidFill>
            </a:endParaRPr>
          </a:p>
          <a:p>
            <a:pPr marL="0" indent="0">
              <a:buNone/>
            </a:pPr>
            <a:r>
              <a:rPr lang="en-US" b="1" dirty="0" smtClean="0">
                <a:solidFill>
                  <a:schemeClr val="tx1"/>
                </a:solidFill>
              </a:rPr>
              <a:t>Technical writing </a:t>
            </a:r>
            <a:r>
              <a:rPr lang="en-US" dirty="0" smtClean="0">
                <a:solidFill>
                  <a:schemeClr val="tx1"/>
                </a:solidFill>
              </a:rPr>
              <a:t>helps users </a:t>
            </a:r>
            <a:r>
              <a:rPr lang="en-US" dirty="0" smtClean="0">
                <a:solidFill>
                  <a:srgbClr val="C00000"/>
                </a:solidFill>
              </a:rPr>
              <a:t>solve problems, learn about a subject, carry out particular tasks, or make decisions.</a:t>
            </a:r>
          </a:p>
          <a:p>
            <a:pPr marL="0" indent="0">
              <a:buNone/>
            </a:pPr>
            <a:endParaRPr lang="en-US" dirty="0">
              <a:solidFill>
                <a:schemeClr val="tx1"/>
              </a:solidFill>
            </a:endParaRPr>
          </a:p>
          <a:p>
            <a:pPr marL="0" indent="0">
              <a:buNone/>
            </a:pPr>
            <a:r>
              <a:rPr lang="en-US" b="1" dirty="0" smtClean="0">
                <a:solidFill>
                  <a:schemeClr val="tx1"/>
                </a:solidFill>
              </a:rPr>
              <a:t>Technical documents </a:t>
            </a:r>
            <a:r>
              <a:rPr lang="en-US" dirty="0" smtClean="0">
                <a:solidFill>
                  <a:schemeClr val="tx1"/>
                </a:solidFill>
              </a:rPr>
              <a:t>should </a:t>
            </a:r>
            <a:r>
              <a:rPr lang="en-US" dirty="0" smtClean="0">
                <a:solidFill>
                  <a:srgbClr val="C00000"/>
                </a:solidFill>
              </a:rPr>
              <a:t>motivate readers to take action.</a:t>
            </a:r>
          </a:p>
          <a:p>
            <a:pPr marL="0" indent="0">
              <a:buNone/>
            </a:pPr>
            <a:endParaRPr lang="en-US" dirty="0">
              <a:solidFill>
                <a:srgbClr val="C00000"/>
              </a:solidFill>
            </a:endParaRPr>
          </a:p>
          <a:p>
            <a:pPr marL="0" indent="0">
              <a:buNone/>
            </a:pPr>
            <a:r>
              <a:rPr lang="en-US" b="1" dirty="0" smtClean="0">
                <a:solidFill>
                  <a:schemeClr val="tx1"/>
                </a:solidFill>
              </a:rPr>
              <a:t>Audience</a:t>
            </a:r>
            <a:r>
              <a:rPr lang="en-US" dirty="0" smtClean="0">
                <a:solidFill>
                  <a:schemeClr val="tx1"/>
                </a:solidFill>
              </a:rPr>
              <a:t> – Peers, supervisors, customers, clientele, diverse educational levels</a:t>
            </a:r>
          </a:p>
          <a:p>
            <a:pPr marL="0" indent="0">
              <a:buNone/>
            </a:pPr>
            <a:r>
              <a:rPr lang="en-US" dirty="0">
                <a:solidFill>
                  <a:schemeClr val="tx1"/>
                </a:solidFill>
              </a:rPr>
              <a:t>	</a:t>
            </a:r>
            <a:r>
              <a:rPr lang="en-US" dirty="0" smtClean="0">
                <a:solidFill>
                  <a:schemeClr val="tx1"/>
                </a:solidFill>
              </a:rPr>
              <a:t>		</a:t>
            </a:r>
            <a:r>
              <a:rPr lang="en-US" i="1" dirty="0" smtClean="0">
                <a:solidFill>
                  <a:schemeClr val="tx1"/>
                </a:solidFill>
              </a:rPr>
              <a:t>(clearly define users</a:t>
            </a:r>
            <a:r>
              <a:rPr lang="en-US" i="1" dirty="0" smtClean="0">
                <a:solidFill>
                  <a:srgbClr val="C00000"/>
                </a:solidFill>
              </a:rPr>
              <a:t>, purpose, prior levels of knowledge</a:t>
            </a:r>
            <a:r>
              <a:rPr lang="en-US" i="1" dirty="0" smtClean="0">
                <a:solidFill>
                  <a:schemeClr val="tx1"/>
                </a:solidFill>
              </a:rPr>
              <a:t>)</a:t>
            </a:r>
          </a:p>
          <a:p>
            <a:pPr marL="0" indent="0">
              <a:buNone/>
            </a:pPr>
            <a:r>
              <a:rPr lang="en-US" b="1" dirty="0" smtClean="0">
                <a:solidFill>
                  <a:schemeClr val="tx1"/>
                </a:solidFill>
              </a:rPr>
              <a:t>Objective</a:t>
            </a:r>
            <a:r>
              <a:rPr lang="en-US" dirty="0" smtClean="0">
                <a:solidFill>
                  <a:schemeClr val="tx1"/>
                </a:solidFill>
              </a:rPr>
              <a:t> – Help readers </a:t>
            </a:r>
            <a:r>
              <a:rPr lang="en-US" b="1" dirty="0" smtClean="0">
                <a:solidFill>
                  <a:schemeClr val="tx1"/>
                </a:solidFill>
              </a:rPr>
              <a:t>FIND, UNDERSTAND</a:t>
            </a:r>
            <a:r>
              <a:rPr lang="en-US" dirty="0" smtClean="0">
                <a:solidFill>
                  <a:schemeClr val="tx1"/>
                </a:solidFill>
              </a:rPr>
              <a:t>, and </a:t>
            </a:r>
            <a:r>
              <a:rPr lang="en-US" b="1" dirty="0" smtClean="0">
                <a:solidFill>
                  <a:schemeClr val="tx1"/>
                </a:solidFill>
              </a:rPr>
              <a:t>USE</a:t>
            </a:r>
            <a:r>
              <a:rPr lang="en-US" dirty="0" smtClean="0">
                <a:solidFill>
                  <a:schemeClr val="tx1"/>
                </a:solidFill>
              </a:rPr>
              <a:t> information effectively.</a:t>
            </a:r>
          </a:p>
          <a:p>
            <a:pPr marL="0" indent="0">
              <a:buNone/>
            </a:pPr>
            <a:r>
              <a:rPr lang="en-US" dirty="0">
                <a:solidFill>
                  <a:schemeClr val="tx1"/>
                </a:solidFill>
              </a:rPr>
              <a:t>	</a:t>
            </a:r>
            <a:r>
              <a:rPr lang="en-US" dirty="0" smtClean="0">
                <a:solidFill>
                  <a:schemeClr val="tx1"/>
                </a:solidFill>
              </a:rPr>
              <a:t>		</a:t>
            </a:r>
            <a:r>
              <a:rPr lang="en-US" i="1" dirty="0" smtClean="0">
                <a:solidFill>
                  <a:srgbClr val="C00000"/>
                </a:solidFill>
              </a:rPr>
              <a:t>(user-centered design)</a:t>
            </a:r>
          </a:p>
          <a:p>
            <a:pPr marL="0" indent="0">
              <a:buNone/>
            </a:pPr>
            <a:endParaRPr lang="en-US" dirty="0"/>
          </a:p>
          <a:p>
            <a:pPr marL="0" indent="0">
              <a:buNone/>
            </a:pPr>
            <a:endParaRPr lang="en-US" dirty="0"/>
          </a:p>
        </p:txBody>
      </p:sp>
      <p:sp>
        <p:nvSpPr>
          <p:cNvPr id="4" name="TextBox 3"/>
          <p:cNvSpPr txBox="1"/>
          <p:nvPr/>
        </p:nvSpPr>
        <p:spPr>
          <a:xfrm>
            <a:off x="236220" y="76962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21103256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solidFill>
              </a:rPr>
              <a:t>Plain Language Principles can</a:t>
            </a:r>
            <a:br>
              <a:rPr lang="en-US" dirty="0" smtClean="0">
                <a:solidFill>
                  <a:schemeClr val="accent1"/>
                </a:solidFill>
              </a:rPr>
            </a:br>
            <a:r>
              <a:rPr lang="en-US" dirty="0" smtClean="0">
                <a:solidFill>
                  <a:schemeClr val="accent1"/>
                </a:solidFill>
              </a:rPr>
              <a:t>Enhance Readability of Online Curricula</a:t>
            </a:r>
            <a:endParaRPr lang="en-US" dirty="0">
              <a:solidFill>
                <a:schemeClr val="accent1"/>
              </a:solidFill>
            </a:endParaRPr>
          </a:p>
        </p:txBody>
      </p:sp>
      <p:sp>
        <p:nvSpPr>
          <p:cNvPr id="3" name="Content Placeholder 2"/>
          <p:cNvSpPr>
            <a:spLocks noGrp="1"/>
          </p:cNvSpPr>
          <p:nvPr>
            <p:ph idx="1"/>
          </p:nvPr>
        </p:nvSpPr>
        <p:spPr>
          <a:xfrm>
            <a:off x="2589212" y="1738745"/>
            <a:ext cx="8915400" cy="4883727"/>
          </a:xfrm>
        </p:spPr>
        <p:txBody>
          <a:bodyPr>
            <a:normAutofit lnSpcReduction="10000"/>
          </a:bodyPr>
          <a:lstStyle/>
          <a:p>
            <a:r>
              <a:rPr lang="en-US" dirty="0" smtClean="0"/>
              <a:t>In October 2010 President Barack Obama signed Plain Language Legislation into law.</a:t>
            </a:r>
          </a:p>
          <a:p>
            <a:r>
              <a:rPr lang="en-US" dirty="0" smtClean="0"/>
              <a:t>All U.S. government agencies are required to develop Plain Language Protocols and train employees to produce </a:t>
            </a:r>
            <a:r>
              <a:rPr lang="en-US" b="1" dirty="0" smtClean="0">
                <a:solidFill>
                  <a:schemeClr val="accent1"/>
                </a:solidFill>
              </a:rPr>
              <a:t>more readable documents.</a:t>
            </a:r>
          </a:p>
          <a:p>
            <a:r>
              <a:rPr lang="en-US" b="1" dirty="0" smtClean="0">
                <a:solidFill>
                  <a:schemeClr val="accent1"/>
                </a:solidFill>
              </a:rPr>
              <a:t>FAA Plain Language Guidelines</a:t>
            </a:r>
          </a:p>
          <a:p>
            <a:pPr marL="0" indent="0">
              <a:buNone/>
            </a:pPr>
            <a:r>
              <a:rPr lang="en-US" dirty="0" smtClean="0">
                <a:hlinkClick r:id="rId2"/>
              </a:rPr>
              <a:t>https</a:t>
            </a:r>
            <a:r>
              <a:rPr lang="en-US" dirty="0">
                <a:hlinkClick r:id="rId2"/>
              </a:rPr>
              <a:t>://</a:t>
            </a:r>
            <a:r>
              <a:rPr lang="en-US" dirty="0" smtClean="0">
                <a:hlinkClick r:id="rId2"/>
              </a:rPr>
              <a:t>www.dropbox.com/s/g924veogo6ubdf9/Full%20Plain%20Language%20Guidelines.pdf?dl=0</a:t>
            </a:r>
            <a:endParaRPr lang="en-US" dirty="0" smtClean="0"/>
          </a:p>
          <a:p>
            <a:pPr marL="0" indent="0">
              <a:buNone/>
            </a:pPr>
            <a:r>
              <a:rPr lang="en-US" dirty="0">
                <a:hlinkClick r:id="rId3"/>
              </a:rPr>
              <a:t>https://www.plainlanguage.gov</a:t>
            </a:r>
            <a:r>
              <a:rPr lang="en-US" dirty="0" smtClean="0">
                <a:hlinkClick r:id="rId3"/>
              </a:rPr>
              <a:t>/</a:t>
            </a:r>
            <a:endParaRPr lang="en-US" dirty="0" smtClean="0"/>
          </a:p>
          <a:p>
            <a:pPr marL="0" indent="0">
              <a:buNone/>
            </a:pPr>
            <a:r>
              <a:rPr lang="en-US" dirty="0" smtClean="0">
                <a:hlinkClick r:id="rId4"/>
              </a:rPr>
              <a:t>https://</a:t>
            </a:r>
            <a:r>
              <a:rPr lang="en-US" dirty="0">
                <a:hlinkClick r:id="rId4"/>
              </a:rPr>
              <a:t>www.ssa.gov/agency/plain-language</a:t>
            </a:r>
            <a:r>
              <a:rPr lang="en-US" dirty="0" smtClean="0">
                <a:hlinkClick r:id="rId4"/>
              </a:rPr>
              <a:t>/</a:t>
            </a:r>
            <a:endParaRPr lang="en-US" dirty="0" smtClean="0"/>
          </a:p>
          <a:p>
            <a:r>
              <a:rPr lang="en-US" b="1" dirty="0">
                <a:solidFill>
                  <a:schemeClr val="accent1"/>
                </a:solidFill>
              </a:rPr>
              <a:t>FAA Plain Language </a:t>
            </a:r>
            <a:r>
              <a:rPr lang="en-US" b="1" dirty="0" smtClean="0">
                <a:solidFill>
                  <a:schemeClr val="accent1"/>
                </a:solidFill>
              </a:rPr>
              <a:t>Tutorial Modules</a:t>
            </a:r>
            <a:endParaRPr lang="en-US" b="1" dirty="0">
              <a:solidFill>
                <a:schemeClr val="accent1"/>
              </a:solidFill>
            </a:endParaRPr>
          </a:p>
          <a:p>
            <a:pPr marL="0" indent="0">
              <a:buNone/>
            </a:pPr>
            <a:r>
              <a:rPr lang="en-US" dirty="0" smtClean="0">
                <a:hlinkClick r:id="rId5"/>
              </a:rPr>
              <a:t>https</a:t>
            </a:r>
            <a:r>
              <a:rPr lang="en-US" dirty="0">
                <a:hlinkClick r:id="rId5"/>
              </a:rPr>
              <a:t>://www.faa.gov/about/initiatives/plain_language/basic_course</a:t>
            </a:r>
            <a:r>
              <a:rPr lang="en-US" dirty="0" smtClean="0">
                <a:hlinkClick r:id="rId5"/>
              </a:rPr>
              <a:t>/</a:t>
            </a:r>
            <a:endParaRPr lang="en-US" dirty="0" smtClean="0"/>
          </a:p>
          <a:p>
            <a:r>
              <a:rPr lang="en-US" b="1" dirty="0" smtClean="0">
                <a:solidFill>
                  <a:schemeClr val="accent1"/>
                </a:solidFill>
              </a:rPr>
              <a:t>Simplified Technical English Manual (European)</a:t>
            </a:r>
            <a:endParaRPr lang="en-US" b="1" dirty="0">
              <a:solidFill>
                <a:schemeClr val="accent1"/>
              </a:solidFill>
            </a:endParaRPr>
          </a:p>
          <a:p>
            <a:pPr marL="0" indent="0">
              <a:buNone/>
            </a:pPr>
            <a:r>
              <a:rPr lang="en-US" dirty="0" smtClean="0">
                <a:hlinkClick r:id="rId6"/>
              </a:rPr>
              <a:t>https</a:t>
            </a:r>
            <a:r>
              <a:rPr lang="en-US" dirty="0">
                <a:hlinkClick r:id="rId6"/>
              </a:rPr>
              <a:t>://www.dropbox.com/s/n2rqt8akn0tp4ap/ASD%20Simplified%20Technical%20English%20Manual%20-%</a:t>
            </a:r>
            <a:r>
              <a:rPr lang="en-US" dirty="0" smtClean="0">
                <a:hlinkClick r:id="rId6"/>
              </a:rPr>
              <a:t>207.0.pdf?dl=0</a:t>
            </a:r>
            <a:endParaRPr lang="en-US" dirty="0" smtClean="0"/>
          </a:p>
          <a:p>
            <a:pPr marL="0" indent="0">
              <a:buNone/>
            </a:pPr>
            <a:endParaRPr lang="en-US" dirty="0"/>
          </a:p>
        </p:txBody>
      </p:sp>
      <p:sp>
        <p:nvSpPr>
          <p:cNvPr id="4" name="TextBox 3"/>
          <p:cNvSpPr txBox="1"/>
          <p:nvPr/>
        </p:nvSpPr>
        <p:spPr>
          <a:xfrm>
            <a:off x="228600" y="76962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34088197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FAA Plain English </a:t>
            </a:r>
            <a:br>
              <a:rPr lang="en-US" dirty="0" smtClean="0">
                <a:solidFill>
                  <a:schemeClr val="accent1"/>
                </a:solidFill>
              </a:rPr>
            </a:br>
            <a:r>
              <a:rPr lang="en-US" dirty="0" smtClean="0">
                <a:solidFill>
                  <a:schemeClr val="accent1"/>
                </a:solidFill>
              </a:rPr>
              <a:t>Online Tutorial Modules</a:t>
            </a:r>
            <a:endParaRPr lang="en-US" dirty="0">
              <a:solidFill>
                <a:schemeClr val="accent1"/>
              </a:solidFill>
            </a:endParaRPr>
          </a:p>
        </p:txBody>
      </p:sp>
      <p:sp>
        <p:nvSpPr>
          <p:cNvPr id="3" name="Content Placeholder 2"/>
          <p:cNvSpPr>
            <a:spLocks noGrp="1"/>
          </p:cNvSpPr>
          <p:nvPr>
            <p:ph idx="1"/>
          </p:nvPr>
        </p:nvSpPr>
        <p:spPr>
          <a:xfrm>
            <a:off x="2589212" y="1905000"/>
            <a:ext cx="8915400" cy="4579620"/>
          </a:xfrm>
        </p:spPr>
        <p:txBody>
          <a:bodyPr>
            <a:normAutofit lnSpcReduction="10000"/>
          </a:bodyPr>
          <a:lstStyle/>
          <a:p>
            <a:r>
              <a:rPr lang="en-US" dirty="0" smtClean="0">
                <a:hlinkClick r:id="rId2"/>
              </a:rPr>
              <a:t>Part 1: Intro — What is plain language</a:t>
            </a:r>
            <a:r>
              <a:rPr lang="en-US" dirty="0" smtClean="0"/>
              <a:t>?</a:t>
            </a:r>
          </a:p>
          <a:p>
            <a:r>
              <a:rPr lang="en-US" dirty="0" smtClean="0">
                <a:hlinkClick r:id="rId3"/>
              </a:rPr>
              <a:t>Part 2: Why use plain language</a:t>
            </a:r>
            <a:r>
              <a:rPr lang="en-US" dirty="0" smtClean="0"/>
              <a:t>?</a:t>
            </a:r>
          </a:p>
          <a:p>
            <a:r>
              <a:rPr lang="en-US" dirty="0" smtClean="0">
                <a:hlinkClick r:id="rId4"/>
              </a:rPr>
              <a:t>Part 3: Plain language law and tool kit</a:t>
            </a:r>
            <a:endParaRPr lang="en-US" dirty="0" smtClean="0"/>
          </a:p>
          <a:p>
            <a:r>
              <a:rPr lang="en-US" dirty="0" smtClean="0">
                <a:hlinkClick r:id="rId5"/>
              </a:rPr>
              <a:t>Part 4: Plain language format tools</a:t>
            </a:r>
            <a:endParaRPr lang="en-US" dirty="0" smtClean="0"/>
          </a:p>
          <a:p>
            <a:r>
              <a:rPr lang="en-US" dirty="0" smtClean="0">
                <a:hlinkClick r:id="rId6"/>
              </a:rPr>
              <a:t>Part 5: Plain language word tools</a:t>
            </a:r>
            <a:endParaRPr lang="en-US" dirty="0" smtClean="0"/>
          </a:p>
          <a:p>
            <a:r>
              <a:rPr lang="en-US" dirty="0" smtClean="0">
                <a:hlinkClick r:id="rId7"/>
              </a:rPr>
              <a:t>Part 6: Pronouns and Active Voice</a:t>
            </a:r>
            <a:endParaRPr lang="en-US" dirty="0" smtClean="0"/>
          </a:p>
          <a:p>
            <a:r>
              <a:rPr lang="en-US" u="sng" dirty="0" smtClean="0">
                <a:hlinkClick r:id="rId8"/>
              </a:rPr>
              <a:t>Part 7: Review and Games</a:t>
            </a:r>
            <a:endParaRPr lang="en-US" dirty="0" smtClean="0"/>
          </a:p>
          <a:p>
            <a:r>
              <a:rPr lang="en-US" dirty="0" smtClean="0">
                <a:hlinkClick r:id="rId9"/>
              </a:rPr>
              <a:t>Part 8: Final exam part A</a:t>
            </a:r>
            <a:endParaRPr lang="en-US" dirty="0" smtClean="0"/>
          </a:p>
          <a:p>
            <a:r>
              <a:rPr lang="en-US" dirty="0" smtClean="0">
                <a:hlinkClick r:id="rId10"/>
              </a:rPr>
              <a:t>Part 9: Final exam part B</a:t>
            </a:r>
            <a:endParaRPr lang="en-US" dirty="0" smtClean="0"/>
          </a:p>
          <a:p>
            <a:endParaRPr lang="en-US" dirty="0" smtClean="0"/>
          </a:p>
          <a:p>
            <a:r>
              <a:rPr lang="en-US" dirty="0" smtClean="0"/>
              <a:t>FAA Plain Language Tool </a:t>
            </a:r>
            <a:r>
              <a:rPr lang="en-US" dirty="0"/>
              <a:t>Kit </a:t>
            </a:r>
            <a:r>
              <a:rPr lang="en-US" dirty="0">
                <a:hlinkClick r:id="rId11"/>
              </a:rPr>
              <a:t>https://</a:t>
            </a:r>
            <a:r>
              <a:rPr lang="en-US" dirty="0" smtClean="0">
                <a:hlinkClick r:id="rId11"/>
              </a:rPr>
              <a:t>www.faa.gov/about/initiatives/plain_language/media/toolkit.pdf</a:t>
            </a:r>
            <a:endParaRPr lang="en-US" dirty="0" smtClean="0"/>
          </a:p>
          <a:p>
            <a:endParaRPr lang="en-US" dirty="0" smtClean="0"/>
          </a:p>
          <a:p>
            <a:pPr marL="0" indent="0">
              <a:buNone/>
            </a:pPr>
            <a:endParaRPr lang="en-US" dirty="0" smtClean="0"/>
          </a:p>
          <a:p>
            <a:pPr marL="0" indent="0">
              <a:buNone/>
            </a:pPr>
            <a:endParaRPr lang="en-US" dirty="0" smtClean="0"/>
          </a:p>
        </p:txBody>
      </p:sp>
      <p:sp>
        <p:nvSpPr>
          <p:cNvPr id="4" name="TextBox 3"/>
          <p:cNvSpPr txBox="1"/>
          <p:nvPr/>
        </p:nvSpPr>
        <p:spPr>
          <a:xfrm>
            <a:off x="274320" y="78486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34145159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Plain Language Principles</a:t>
            </a:r>
            <a:endParaRPr lang="en-US" dirty="0">
              <a:solidFill>
                <a:schemeClr val="accent1"/>
              </a:solidFill>
            </a:endParaRPr>
          </a:p>
        </p:txBody>
      </p:sp>
      <p:sp>
        <p:nvSpPr>
          <p:cNvPr id="3" name="Content Placeholder 2"/>
          <p:cNvSpPr>
            <a:spLocks noGrp="1"/>
          </p:cNvSpPr>
          <p:nvPr>
            <p:ph idx="1"/>
          </p:nvPr>
        </p:nvSpPr>
        <p:spPr>
          <a:xfrm>
            <a:off x="2592925" y="1912620"/>
            <a:ext cx="8915400" cy="3777622"/>
          </a:xfrm>
        </p:spPr>
        <p:txBody>
          <a:bodyPr>
            <a:normAutofit fontScale="92500" lnSpcReduction="20000"/>
          </a:bodyPr>
          <a:lstStyle/>
          <a:p>
            <a:r>
              <a:rPr lang="en-US" dirty="0" smtClean="0"/>
              <a:t>Chunking of information			</a:t>
            </a:r>
          </a:p>
          <a:p>
            <a:r>
              <a:rPr lang="en-US" dirty="0" smtClean="0"/>
              <a:t>White Space</a:t>
            </a:r>
          </a:p>
          <a:p>
            <a:r>
              <a:rPr lang="en-US" dirty="0" smtClean="0"/>
              <a:t>Bulleted lists</a:t>
            </a:r>
          </a:p>
          <a:p>
            <a:r>
              <a:rPr lang="en-US" dirty="0" smtClean="0"/>
              <a:t>Use of personal pronouns</a:t>
            </a:r>
          </a:p>
          <a:p>
            <a:r>
              <a:rPr lang="en-US" dirty="0"/>
              <a:t>A</a:t>
            </a:r>
            <a:r>
              <a:rPr lang="en-US" dirty="0" smtClean="0"/>
              <a:t>ctive voice and active verbs</a:t>
            </a:r>
          </a:p>
          <a:p>
            <a:r>
              <a:rPr lang="en-US" dirty="0" smtClean="0"/>
              <a:t>Present tense</a:t>
            </a:r>
          </a:p>
          <a:p>
            <a:r>
              <a:rPr lang="en-US" dirty="0" smtClean="0"/>
              <a:t>Contractions</a:t>
            </a:r>
          </a:p>
          <a:p>
            <a:r>
              <a:rPr lang="en-US" dirty="0" smtClean="0"/>
              <a:t>San serif fonts</a:t>
            </a:r>
          </a:p>
          <a:p>
            <a:r>
              <a:rPr lang="en-US" dirty="0" smtClean="0"/>
              <a:t>Subheadings</a:t>
            </a:r>
          </a:p>
          <a:p>
            <a:r>
              <a:rPr lang="en-US" dirty="0" smtClean="0"/>
              <a:t>Graphics</a:t>
            </a:r>
          </a:p>
          <a:p>
            <a:r>
              <a:rPr lang="en-US" dirty="0" smtClean="0"/>
              <a:t>Layout &amp; design</a:t>
            </a:r>
          </a:p>
          <a:p>
            <a:endParaRPr lang="en-US" dirty="0" smtClean="0"/>
          </a:p>
        </p:txBody>
      </p:sp>
      <p:sp>
        <p:nvSpPr>
          <p:cNvPr id="7" name="TextBox 6"/>
          <p:cNvSpPr txBox="1"/>
          <p:nvPr/>
        </p:nvSpPr>
        <p:spPr>
          <a:xfrm>
            <a:off x="213360" y="76200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
        <p:nvSpPr>
          <p:cNvPr id="8" name="TextBox 7"/>
          <p:cNvSpPr txBox="1"/>
          <p:nvPr/>
        </p:nvSpPr>
        <p:spPr>
          <a:xfrm>
            <a:off x="7048768" y="1905000"/>
            <a:ext cx="4455844" cy="1754326"/>
          </a:xfrm>
          <a:prstGeom prst="rect">
            <a:avLst/>
          </a:prstGeom>
          <a:noFill/>
        </p:spPr>
        <p:txBody>
          <a:bodyPr wrap="square" rtlCol="0">
            <a:spAutoFit/>
          </a:bodyPr>
          <a:lstStyle/>
          <a:p>
            <a:r>
              <a:rPr lang="en-US" b="1" dirty="0" smtClean="0">
                <a:solidFill>
                  <a:schemeClr val="accent1"/>
                </a:solidFill>
              </a:rPr>
              <a:t>FAA Plain Language Tool Kit</a:t>
            </a:r>
          </a:p>
          <a:p>
            <a:endParaRPr lang="en-US" dirty="0"/>
          </a:p>
          <a:p>
            <a:endParaRPr lang="en-US" dirty="0" smtClean="0"/>
          </a:p>
          <a:p>
            <a:r>
              <a:rPr lang="en-US" dirty="0">
                <a:hlinkClick r:id="rId2"/>
              </a:rPr>
              <a:t>https://www.faa.gov/about/initiatives/plain_language/media/toolkit.pdf</a:t>
            </a:r>
            <a:endParaRPr lang="en-US" dirty="0"/>
          </a:p>
          <a:p>
            <a:endParaRPr lang="en-US" dirty="0"/>
          </a:p>
        </p:txBody>
      </p:sp>
    </p:spTree>
    <p:extLst>
      <p:ext uri="{BB962C8B-B14F-4D97-AF65-F5344CB8AC3E}">
        <p14:creationId xmlns:p14="http://schemas.microsoft.com/office/powerpoint/2010/main" val="12106954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1"/>
                </a:solidFill>
              </a:rPr>
              <a:t>Online Teaching Considerations</a:t>
            </a:r>
            <a:endParaRPr lang="en-US" sz="4400" dirty="0">
              <a:solidFill>
                <a:schemeClr val="accent1"/>
              </a:solidFill>
            </a:endParaRPr>
          </a:p>
        </p:txBody>
      </p:sp>
      <p:sp>
        <p:nvSpPr>
          <p:cNvPr id="3" name="Content Placeholder 2"/>
          <p:cNvSpPr>
            <a:spLocks noGrp="1"/>
          </p:cNvSpPr>
          <p:nvPr>
            <p:ph idx="1"/>
          </p:nvPr>
        </p:nvSpPr>
        <p:spPr/>
        <p:txBody>
          <a:bodyPr>
            <a:normAutofit/>
          </a:bodyPr>
          <a:lstStyle/>
          <a:p>
            <a:r>
              <a:rPr lang="en-US" sz="4400" dirty="0" smtClean="0"/>
              <a:t>Technical Writing</a:t>
            </a:r>
          </a:p>
          <a:p>
            <a:r>
              <a:rPr lang="en-US" sz="4400" dirty="0" smtClean="0"/>
              <a:t>Readability</a:t>
            </a:r>
          </a:p>
          <a:p>
            <a:r>
              <a:rPr lang="en-US" sz="4400" dirty="0" smtClean="0"/>
              <a:t>Plain Language</a:t>
            </a:r>
            <a:endParaRPr lang="en-US" sz="4400" dirty="0"/>
          </a:p>
        </p:txBody>
      </p:sp>
      <p:sp>
        <p:nvSpPr>
          <p:cNvPr id="4" name="TextBox 3"/>
          <p:cNvSpPr txBox="1"/>
          <p:nvPr/>
        </p:nvSpPr>
        <p:spPr>
          <a:xfrm>
            <a:off x="237308" y="804455"/>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23658925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Building an </a:t>
            </a:r>
            <a:r>
              <a:rPr lang="en-US" dirty="0">
                <a:solidFill>
                  <a:schemeClr val="accent1"/>
                </a:solidFill>
              </a:rPr>
              <a:t>O</a:t>
            </a:r>
            <a:r>
              <a:rPr lang="en-US" dirty="0" smtClean="0">
                <a:solidFill>
                  <a:schemeClr val="accent1"/>
                </a:solidFill>
              </a:rPr>
              <a:t>nline Toolbox</a:t>
            </a:r>
            <a:endParaRPr lang="en-US" dirty="0">
              <a:solidFill>
                <a:schemeClr val="accent1"/>
              </a:solidFill>
            </a:endParaRPr>
          </a:p>
        </p:txBody>
      </p:sp>
      <p:sp>
        <p:nvSpPr>
          <p:cNvPr id="3" name="Content Placeholder 2"/>
          <p:cNvSpPr>
            <a:spLocks noGrp="1"/>
          </p:cNvSpPr>
          <p:nvPr>
            <p:ph idx="1"/>
          </p:nvPr>
        </p:nvSpPr>
        <p:spPr/>
        <p:txBody>
          <a:bodyPr>
            <a:normAutofit fontScale="92500" lnSpcReduction="20000"/>
          </a:bodyPr>
          <a:lstStyle/>
          <a:p>
            <a:r>
              <a:rPr lang="en-US" dirty="0" smtClean="0"/>
              <a:t>Software Tutorials</a:t>
            </a:r>
          </a:p>
          <a:p>
            <a:r>
              <a:rPr lang="en-US" dirty="0" smtClean="0"/>
              <a:t>Plain Language Tutorials</a:t>
            </a:r>
          </a:p>
          <a:p>
            <a:r>
              <a:rPr lang="en-US" dirty="0" smtClean="0"/>
              <a:t>Help and Authoring Tools</a:t>
            </a:r>
          </a:p>
          <a:p>
            <a:r>
              <a:rPr lang="en-US" dirty="0" err="1" smtClean="0"/>
              <a:t>Grammarly</a:t>
            </a:r>
            <a:endParaRPr lang="en-US" dirty="0" smtClean="0"/>
          </a:p>
          <a:p>
            <a:r>
              <a:rPr lang="en-US" dirty="0" smtClean="0"/>
              <a:t>Flow Charts &amp; Planning Tools</a:t>
            </a:r>
          </a:p>
          <a:p>
            <a:r>
              <a:rPr lang="en-US" dirty="0" smtClean="0"/>
              <a:t>Graphic Design Tools</a:t>
            </a:r>
          </a:p>
          <a:p>
            <a:r>
              <a:rPr lang="en-US" dirty="0" smtClean="0"/>
              <a:t>Readability Analysis Tools</a:t>
            </a:r>
          </a:p>
          <a:p>
            <a:r>
              <a:rPr lang="en-US" dirty="0" smtClean="0"/>
              <a:t>Career Services</a:t>
            </a:r>
          </a:p>
          <a:p>
            <a:r>
              <a:rPr lang="en-US" dirty="0" smtClean="0"/>
              <a:t>Library Services</a:t>
            </a:r>
          </a:p>
          <a:p>
            <a:r>
              <a:rPr lang="en-US" dirty="0" smtClean="0"/>
              <a:t>Collaborators</a:t>
            </a:r>
          </a:p>
          <a:p>
            <a:r>
              <a:rPr lang="en-US" dirty="0" smtClean="0"/>
              <a:t>Time Management Tools</a:t>
            </a:r>
            <a:endParaRPr lang="en-US" dirty="0"/>
          </a:p>
        </p:txBody>
      </p:sp>
      <p:sp>
        <p:nvSpPr>
          <p:cNvPr id="4" name="TextBox 3"/>
          <p:cNvSpPr txBox="1"/>
          <p:nvPr/>
        </p:nvSpPr>
        <p:spPr>
          <a:xfrm>
            <a:off x="236220" y="79248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20478572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33400" indent="-533400">
              <a:lnSpc>
                <a:spcPct val="80000"/>
              </a:lnSpc>
            </a:pPr>
            <a:r>
              <a:rPr lang="en-US" altLang="en-US" dirty="0">
                <a:solidFill>
                  <a:schemeClr val="accent1"/>
                </a:solidFill>
              </a:rPr>
              <a:t>The 10 Skills Employers </a:t>
            </a:r>
            <a:r>
              <a:rPr lang="en-US" altLang="en-US" dirty="0" smtClean="0">
                <a:solidFill>
                  <a:schemeClr val="accent1"/>
                </a:solidFill>
              </a:rPr>
              <a:t>Most Want </a:t>
            </a:r>
            <a:r>
              <a:rPr lang="en-US" altLang="en-US" dirty="0">
                <a:solidFill>
                  <a:schemeClr val="accent1"/>
                </a:solidFill>
              </a:rPr>
              <a:t/>
            </a:r>
            <a:br>
              <a:rPr lang="en-US" altLang="en-US" dirty="0">
                <a:solidFill>
                  <a:schemeClr val="accent1"/>
                </a:solidFill>
              </a:rPr>
            </a:br>
            <a:r>
              <a:rPr lang="en-US" altLang="en-US" dirty="0" smtClean="0">
                <a:solidFill>
                  <a:schemeClr val="accent1"/>
                </a:solidFill>
              </a:rPr>
              <a:t>in </a:t>
            </a:r>
            <a:r>
              <a:rPr lang="en-US" altLang="en-US" dirty="0">
                <a:solidFill>
                  <a:schemeClr val="accent1"/>
                </a:solidFill>
              </a:rPr>
              <a:t>20-Something </a:t>
            </a:r>
            <a:r>
              <a:rPr lang="en-US" altLang="en-US" dirty="0" smtClean="0">
                <a:solidFill>
                  <a:schemeClr val="accent1"/>
                </a:solidFill>
              </a:rPr>
              <a:t>Employees</a:t>
            </a:r>
            <a:r>
              <a:rPr lang="en-US" altLang="en-US" b="1" dirty="0" smtClean="0"/>
              <a:t/>
            </a:r>
            <a:br>
              <a:rPr lang="en-US" altLang="en-US" b="1" dirty="0" smtClean="0"/>
            </a:br>
            <a:r>
              <a:rPr lang="en-US" altLang="en-US" sz="2000" i="1" dirty="0" smtClean="0"/>
              <a:t>(Forbes Magazine, 2013)</a:t>
            </a:r>
            <a:r>
              <a:rPr lang="en-US" altLang="en-US" b="1" dirty="0"/>
              <a:t/>
            </a:r>
            <a:br>
              <a:rPr lang="en-US" altLang="en-US" b="1" dirty="0"/>
            </a:br>
            <a:endParaRPr lang="en-US" dirty="0"/>
          </a:p>
        </p:txBody>
      </p:sp>
      <p:sp>
        <p:nvSpPr>
          <p:cNvPr id="6" name="Content Placeholder 5"/>
          <p:cNvSpPr>
            <a:spLocks noGrp="1"/>
          </p:cNvSpPr>
          <p:nvPr>
            <p:ph sz="half" idx="1"/>
          </p:nvPr>
        </p:nvSpPr>
        <p:spPr>
          <a:xfrm>
            <a:off x="2192972" y="2455050"/>
            <a:ext cx="4313864" cy="3777622"/>
          </a:xfrm>
        </p:spPr>
        <p:txBody>
          <a:bodyPr>
            <a:normAutofit/>
          </a:bodyPr>
          <a:lstStyle/>
          <a:p>
            <a:pPr marL="533400" indent="-533400">
              <a:lnSpc>
                <a:spcPct val="80000"/>
              </a:lnSpc>
              <a:buFont typeface="Wingdings" panose="05000000000000000000" pitchFamily="2" charset="2"/>
              <a:buAutoNum type="arabicPeriod"/>
            </a:pPr>
            <a:r>
              <a:rPr lang="en-US" altLang="en-US" sz="1600" dirty="0"/>
              <a:t>Ability to work as a team</a:t>
            </a:r>
            <a:endParaRPr lang="en-US" altLang="en-US" sz="1600" b="1" i="1" dirty="0"/>
          </a:p>
          <a:p>
            <a:pPr marL="533400" indent="-533400">
              <a:lnSpc>
                <a:spcPct val="80000"/>
              </a:lnSpc>
              <a:buFont typeface="Wingdings" panose="05000000000000000000" pitchFamily="2" charset="2"/>
              <a:buAutoNum type="arabicPeriod"/>
            </a:pPr>
            <a:r>
              <a:rPr lang="en-US" altLang="en-US" sz="1600" dirty="0"/>
              <a:t>Ability to make decisions and solve problems </a:t>
            </a:r>
            <a:endParaRPr lang="en-US" altLang="en-US" sz="1600" b="1" i="1" dirty="0"/>
          </a:p>
          <a:p>
            <a:pPr marL="533400" indent="-533400">
              <a:lnSpc>
                <a:spcPct val="80000"/>
              </a:lnSpc>
              <a:buFont typeface="Wingdings" panose="05000000000000000000" pitchFamily="2" charset="2"/>
              <a:buAutoNum type="arabicPeriod"/>
            </a:pPr>
            <a:r>
              <a:rPr lang="en-US" altLang="en-US" sz="1600" dirty="0"/>
              <a:t>Ability to plan, organize and prioritize work </a:t>
            </a:r>
          </a:p>
          <a:p>
            <a:pPr marL="533400" indent="-533400">
              <a:lnSpc>
                <a:spcPct val="80000"/>
              </a:lnSpc>
              <a:buFont typeface="Wingdings" panose="05000000000000000000" pitchFamily="2" charset="2"/>
              <a:buAutoNum type="arabicPeriod"/>
            </a:pPr>
            <a:r>
              <a:rPr lang="en-US" altLang="en-US" sz="1600" dirty="0"/>
              <a:t>Ability to communicate verbally with people inside and outside an organization </a:t>
            </a:r>
          </a:p>
          <a:p>
            <a:pPr marL="533400" indent="-533400">
              <a:lnSpc>
                <a:spcPct val="80000"/>
              </a:lnSpc>
              <a:buAutoNum type="arabicPeriod" startAt="5"/>
            </a:pPr>
            <a:r>
              <a:rPr lang="en-US" altLang="en-US" sz="1600" dirty="0"/>
              <a:t>Ability to analyze quantitative data </a:t>
            </a:r>
            <a:r>
              <a:rPr lang="en-US" altLang="en-US" sz="1600" b="1" dirty="0"/>
              <a:t> </a:t>
            </a:r>
            <a:endParaRPr lang="en-US" altLang="en-US" sz="1600" b="1" i="1" dirty="0"/>
          </a:p>
          <a:p>
            <a:pPr marL="533400" indent="-533400">
              <a:lnSpc>
                <a:spcPct val="80000"/>
              </a:lnSpc>
              <a:buAutoNum type="arabicPeriod" startAt="5"/>
            </a:pPr>
            <a:r>
              <a:rPr lang="en-US" altLang="en-US" sz="1600" dirty="0"/>
              <a:t>Ability to create and/or edit written reports </a:t>
            </a:r>
            <a:r>
              <a:rPr lang="en-US" altLang="en-US" sz="1600" b="1" dirty="0"/>
              <a:t> </a:t>
            </a:r>
            <a:endParaRPr lang="en-US" altLang="en-US" sz="1600" b="1" i="1" dirty="0"/>
          </a:p>
          <a:p>
            <a:pPr marL="457200" indent="-457200">
              <a:lnSpc>
                <a:spcPct val="80000"/>
              </a:lnSpc>
              <a:buFontTx/>
              <a:buAutoNum type="arabicPeriod" startAt="7"/>
            </a:pPr>
            <a:r>
              <a:rPr lang="en-US" altLang="en-US" sz="1600" dirty="0"/>
              <a:t>Ability to sell and influence others </a:t>
            </a:r>
            <a:r>
              <a:rPr lang="en-US" altLang="en-US" sz="1600" b="1" dirty="0"/>
              <a:t> </a:t>
            </a:r>
          </a:p>
          <a:p>
            <a:pPr marL="0" indent="0">
              <a:buNone/>
            </a:pPr>
            <a:endParaRPr lang="en-US" dirty="0"/>
          </a:p>
        </p:txBody>
      </p:sp>
      <p:sp>
        <p:nvSpPr>
          <p:cNvPr id="4" name="Rectangle 3"/>
          <p:cNvSpPr/>
          <p:nvPr/>
        </p:nvSpPr>
        <p:spPr>
          <a:xfrm>
            <a:off x="2992582" y="2484581"/>
            <a:ext cx="6871854" cy="1323439"/>
          </a:xfrm>
          <a:prstGeom prst="rect">
            <a:avLst/>
          </a:prstGeom>
        </p:spPr>
        <p:txBody>
          <a:bodyPr wrap="square">
            <a:spAutoFit/>
          </a:bodyPr>
          <a:lstStyle/>
          <a:p>
            <a:pPr>
              <a:lnSpc>
                <a:spcPct val="80000"/>
              </a:lnSpc>
            </a:pPr>
            <a:endParaRPr lang="en-US" altLang="en-US" sz="2000" b="1" dirty="0" smtClean="0"/>
          </a:p>
          <a:p>
            <a:pPr>
              <a:lnSpc>
                <a:spcPct val="80000"/>
              </a:lnSpc>
            </a:pPr>
            <a:endParaRPr lang="en-US" altLang="en-US" sz="2000" b="1" dirty="0" smtClean="0"/>
          </a:p>
          <a:p>
            <a:pPr marL="457200" indent="-457200">
              <a:lnSpc>
                <a:spcPct val="80000"/>
              </a:lnSpc>
              <a:buAutoNum type="arabicPeriod" startAt="7"/>
            </a:pPr>
            <a:endParaRPr lang="en-US" altLang="en-US" sz="2000" b="1" i="1" dirty="0"/>
          </a:p>
          <a:p>
            <a:pPr marL="457200" indent="-457200">
              <a:lnSpc>
                <a:spcPct val="80000"/>
              </a:lnSpc>
              <a:buAutoNum type="arabicPeriod" startAt="7"/>
            </a:pPr>
            <a:endParaRPr lang="en-US" altLang="en-US" sz="2000" b="1" i="1" dirty="0" smtClean="0"/>
          </a:p>
          <a:p>
            <a:pPr>
              <a:lnSpc>
                <a:spcPct val="80000"/>
              </a:lnSpc>
            </a:pPr>
            <a:endParaRPr lang="en-US" altLang="en-US" sz="2000" b="1" i="1" dirty="0"/>
          </a:p>
        </p:txBody>
      </p:sp>
      <p:sp>
        <p:nvSpPr>
          <p:cNvPr id="5" name="TextBox 4"/>
          <p:cNvSpPr txBox="1"/>
          <p:nvPr/>
        </p:nvSpPr>
        <p:spPr>
          <a:xfrm>
            <a:off x="297180" y="77724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graphicFrame>
        <p:nvGraphicFramePr>
          <p:cNvPr id="8" name="Content Placeholder 4"/>
          <p:cNvGraphicFramePr>
            <a:graphicFrameLocks noGrp="1"/>
          </p:cNvGraphicFramePr>
          <p:nvPr>
            <p:ph sz="half" idx="2"/>
            <p:extLst>
              <p:ext uri="{D42A27DB-BD31-4B8C-83A1-F6EECF244321}">
                <p14:modId xmlns:p14="http://schemas.microsoft.com/office/powerpoint/2010/main" val="2417318550"/>
              </p:ext>
            </p:extLst>
          </p:nvPr>
        </p:nvGraphicFramePr>
        <p:xfrm>
          <a:off x="6842760" y="1797832"/>
          <a:ext cx="4823460" cy="4434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124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solidFill>
                  <a:schemeClr val="accent1"/>
                </a:solidFill>
              </a:rPr>
              <a:t>KSU Academic Vision</a:t>
            </a:r>
            <a:endParaRPr lang="en-US" sz="4800" dirty="0">
              <a:solidFill>
                <a:schemeClr val="accent1"/>
              </a:solidFill>
            </a:endParaRPr>
          </a:p>
        </p:txBody>
      </p:sp>
      <p:sp>
        <p:nvSpPr>
          <p:cNvPr id="3" name="Content Placeholder 2"/>
          <p:cNvSpPr>
            <a:spLocks noGrp="1"/>
          </p:cNvSpPr>
          <p:nvPr>
            <p:ph idx="1"/>
          </p:nvPr>
        </p:nvSpPr>
        <p:spPr/>
        <p:txBody>
          <a:bodyPr>
            <a:normAutofit/>
          </a:bodyPr>
          <a:lstStyle/>
          <a:p>
            <a:pPr marL="0" indent="0">
              <a:buNone/>
            </a:pPr>
            <a:r>
              <a:rPr lang="en-US" sz="3000" dirty="0"/>
              <a:t>Kansas State University strives to create an atmosphere of intellectual curiosity and growth, one in which academic freedom, breadth of thought and action, and individual empowerment are valued and flourish. </a:t>
            </a:r>
            <a:r>
              <a:rPr lang="en-US" sz="3000" b="1" dirty="0"/>
              <a:t>We endeavor to prepare citizens who will continue to learn and will </a:t>
            </a:r>
            <a:r>
              <a:rPr lang="en-US" sz="3000" b="1" dirty="0">
                <a:solidFill>
                  <a:schemeClr val="tx1"/>
                </a:solidFill>
              </a:rPr>
              <a:t>contribute to the societies in which they live and work.</a:t>
            </a:r>
          </a:p>
          <a:p>
            <a:endParaRPr lang="en-US" sz="2800" dirty="0"/>
          </a:p>
        </p:txBody>
      </p:sp>
      <p:sp>
        <p:nvSpPr>
          <p:cNvPr id="4" name="TextBox 3"/>
          <p:cNvSpPr txBox="1"/>
          <p:nvPr/>
        </p:nvSpPr>
        <p:spPr>
          <a:xfrm>
            <a:off x="274320" y="76962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12135773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chemeClr val="accent1"/>
                </a:solidFill>
              </a:rPr>
              <a:t>References</a:t>
            </a:r>
            <a:endParaRPr lang="en-US" dirty="0">
              <a:solidFill>
                <a:schemeClr val="accent1"/>
              </a:solidFill>
            </a:endParaRPr>
          </a:p>
        </p:txBody>
      </p:sp>
      <p:sp>
        <p:nvSpPr>
          <p:cNvPr id="6" name="Content Placeholder 5"/>
          <p:cNvSpPr>
            <a:spLocks noGrp="1"/>
          </p:cNvSpPr>
          <p:nvPr>
            <p:ph idx="1"/>
          </p:nvPr>
        </p:nvSpPr>
        <p:spPr/>
        <p:txBody>
          <a:bodyPr>
            <a:normAutofit fontScale="92500" lnSpcReduction="20000"/>
          </a:bodyPr>
          <a:lstStyle/>
          <a:p>
            <a:pPr>
              <a:buNone/>
            </a:pPr>
            <a:r>
              <a:rPr lang="en-US" altLang="en-US" sz="1400" dirty="0"/>
              <a:t>Farr, J.N., Jenkins, J.J., and Paterson D.G.  </a:t>
            </a:r>
            <a:r>
              <a:rPr lang="en-US" altLang="en-US" sz="1400" i="1" dirty="0"/>
              <a:t>Simplification of </a:t>
            </a:r>
            <a:r>
              <a:rPr lang="en-US" altLang="en-US" sz="1400" i="1" dirty="0" err="1"/>
              <a:t>Flesch</a:t>
            </a:r>
            <a:r>
              <a:rPr lang="en-US" altLang="en-US" sz="1400" i="1" dirty="0"/>
              <a:t> Reading Ease Formula.</a:t>
            </a:r>
            <a:r>
              <a:rPr lang="en-US" altLang="en-US" sz="1400" dirty="0"/>
              <a:t> Journal of Applied Psychology 35.5 (October 1951):333-337</a:t>
            </a:r>
            <a:r>
              <a:rPr lang="en-US" altLang="en-US" sz="1400" dirty="0" smtClean="0"/>
              <a:t>.</a:t>
            </a:r>
          </a:p>
          <a:p>
            <a:pPr>
              <a:buNone/>
            </a:pPr>
            <a:r>
              <a:rPr lang="en-US" altLang="en-US" sz="1400" dirty="0" smtClean="0"/>
              <a:t>Federal Aviation Administration. Plain Language. </a:t>
            </a:r>
            <a:r>
              <a:rPr lang="en-US" altLang="en-US" sz="1400" dirty="0"/>
              <a:t>Accessed January 7, 2021. </a:t>
            </a:r>
            <a:r>
              <a:rPr lang="en-US" altLang="en-US" sz="1400" dirty="0">
                <a:hlinkClick r:id="rId2"/>
              </a:rPr>
              <a:t>https://www.faa.gov/about/initiatives/plain_language</a:t>
            </a:r>
            <a:r>
              <a:rPr lang="en-US" altLang="en-US" sz="1400" dirty="0" smtClean="0">
                <a:hlinkClick r:id="rId2"/>
              </a:rPr>
              <a:t>/</a:t>
            </a:r>
            <a:endParaRPr lang="en-US" altLang="en-US" sz="1400" dirty="0" smtClean="0"/>
          </a:p>
          <a:p>
            <a:pPr>
              <a:buNone/>
            </a:pPr>
            <a:r>
              <a:rPr lang="en-US" altLang="en-US" sz="1400" dirty="0" err="1" smtClean="0"/>
              <a:t>Flesch</a:t>
            </a:r>
            <a:r>
              <a:rPr lang="en-US" altLang="en-US" sz="1400" dirty="0"/>
              <a:t>, Rudolf. </a:t>
            </a:r>
            <a:r>
              <a:rPr lang="en-US" altLang="en-US" sz="1400" i="1" dirty="0"/>
              <a:t>A New Readability Yardstick.</a:t>
            </a:r>
            <a:r>
              <a:rPr lang="en-US" altLang="en-US" sz="1400" dirty="0"/>
              <a:t>  Journal of Applied Psychology 32 (1948): 221-233.</a:t>
            </a:r>
          </a:p>
          <a:p>
            <a:pPr>
              <a:buNone/>
            </a:pPr>
            <a:r>
              <a:rPr lang="en-US" altLang="en-US" sz="1400" dirty="0"/>
              <a:t>“Flesch-Kincaid </a:t>
            </a:r>
            <a:r>
              <a:rPr lang="en-US" altLang="en-US" sz="1400" dirty="0" err="1"/>
              <a:t>Readabilty</a:t>
            </a:r>
            <a:r>
              <a:rPr lang="en-US" altLang="en-US" sz="1400" dirty="0"/>
              <a:t> Tests.”  </a:t>
            </a:r>
            <a:r>
              <a:rPr lang="en-US" altLang="en-US" sz="1400" u="sng" dirty="0"/>
              <a:t>Wikipedia.</a:t>
            </a:r>
            <a:r>
              <a:rPr lang="en-US" altLang="en-US" sz="1400" dirty="0"/>
              <a:t>  2009.  4 April, 2009.  http://www.en.wikipedia.org/wiki/Flesch-Kincaid_Readability_Test.</a:t>
            </a:r>
            <a:endParaRPr lang="en-US" altLang="en-US" sz="1400" u="sng" dirty="0"/>
          </a:p>
          <a:p>
            <a:pPr>
              <a:buNone/>
            </a:pPr>
            <a:r>
              <a:rPr lang="en-US" altLang="en-US" sz="1400" dirty="0"/>
              <a:t>Kincaid, J.P., R.P. Fishburne, R.L. Rogers, and B.S. </a:t>
            </a:r>
            <a:r>
              <a:rPr lang="en-US" altLang="en-US" sz="1400" dirty="0" err="1"/>
              <a:t>Chissom</a:t>
            </a:r>
            <a:r>
              <a:rPr lang="en-US" altLang="en-US" sz="1400" dirty="0"/>
              <a:t>.  </a:t>
            </a:r>
            <a:r>
              <a:rPr lang="en-US" altLang="en-US" sz="1400" i="1" dirty="0"/>
              <a:t>Derivation of New Readability Formulas (Automated Readability Index, Fog Count and </a:t>
            </a:r>
            <a:r>
              <a:rPr lang="en-US" altLang="en-US" sz="1400" i="1" dirty="0" err="1"/>
              <a:t>Flesch</a:t>
            </a:r>
            <a:r>
              <a:rPr lang="en-US" altLang="en-US" sz="1400" i="1" dirty="0"/>
              <a:t> Reading Ease Formula) for Navy enlisted personnel</a:t>
            </a:r>
            <a:r>
              <a:rPr lang="en-US" altLang="en-US" sz="1400" dirty="0"/>
              <a:t>.  </a:t>
            </a:r>
            <a:r>
              <a:rPr lang="en-US" altLang="en-US" sz="1400" u="sng" dirty="0"/>
              <a:t>Research Branch Report</a:t>
            </a:r>
            <a:r>
              <a:rPr lang="en-US" altLang="en-US" sz="1400" dirty="0"/>
              <a:t> 8-75.  Millington, TN: Naval Technical Training, U.S. Naval Station Memphis, TN. </a:t>
            </a:r>
            <a:endParaRPr lang="en-US" altLang="en-US" sz="1400" dirty="0" smtClean="0"/>
          </a:p>
          <a:p>
            <a:pPr>
              <a:buNone/>
            </a:pPr>
            <a:r>
              <a:rPr lang="en-US" altLang="en-US" sz="1400" dirty="0" smtClean="0"/>
              <a:t>Markel, Mike and Stuart A. </a:t>
            </a:r>
            <a:r>
              <a:rPr lang="en-US" altLang="en-US" sz="1400" dirty="0" err="1" smtClean="0"/>
              <a:t>Selber</a:t>
            </a:r>
            <a:r>
              <a:rPr lang="en-US" altLang="en-US" sz="1400" dirty="0" smtClean="0"/>
              <a:t>. </a:t>
            </a:r>
            <a:r>
              <a:rPr lang="en-US" altLang="en-US" sz="1400" i="1" dirty="0" smtClean="0"/>
              <a:t>Practical Strategies for Technical Communication: A Brief Guide. </a:t>
            </a:r>
            <a:r>
              <a:rPr lang="en-US" altLang="en-US" sz="1400" dirty="0" smtClean="0"/>
              <a:t>3</a:t>
            </a:r>
            <a:r>
              <a:rPr lang="en-US" altLang="en-US" sz="1400" baseline="30000" dirty="0" smtClean="0"/>
              <a:t>rd</a:t>
            </a:r>
            <a:r>
              <a:rPr lang="en-US" altLang="en-US" sz="1400" dirty="0" smtClean="0"/>
              <a:t> Edition. Bedford/St. Martin’s. Boston/New York. 2019.</a:t>
            </a:r>
            <a:endParaRPr lang="en-US" altLang="en-US" sz="1400" dirty="0"/>
          </a:p>
          <a:p>
            <a:pPr>
              <a:buNone/>
            </a:pPr>
            <a:r>
              <a:rPr lang="en-US" altLang="en-US" sz="1400" u="sng" dirty="0"/>
              <a:t>Readability Scores</a:t>
            </a:r>
            <a:r>
              <a:rPr lang="en-US" altLang="en-US" sz="1400" dirty="0"/>
              <a:t>.  Microsoft Office Online. 2009.  4 April 2009.  </a:t>
            </a:r>
            <a:r>
              <a:rPr lang="en-US" altLang="en-US" sz="1400" dirty="0">
                <a:hlinkClick r:id="rId3"/>
              </a:rPr>
              <a:t>http://office.microsoft.com/assistance/hfws.aspx</a:t>
            </a:r>
            <a:r>
              <a:rPr lang="en-US" altLang="en-US" sz="1400" dirty="0" smtClean="0"/>
              <a:t>.</a:t>
            </a:r>
          </a:p>
          <a:p>
            <a:pPr>
              <a:buNone/>
            </a:pPr>
            <a:r>
              <a:rPr lang="en-US" altLang="en-US" sz="1400" dirty="0" smtClean="0"/>
              <a:t>Rose, Mike. </a:t>
            </a:r>
            <a:r>
              <a:rPr lang="en-US" altLang="en-US" sz="1400" i="1" dirty="0" smtClean="0"/>
              <a:t>The Mind at Work: Valuing the Intelligence of the American Worker. </a:t>
            </a:r>
            <a:r>
              <a:rPr lang="en-US" altLang="en-US" sz="1400" dirty="0" smtClean="0"/>
              <a:t>10</a:t>
            </a:r>
            <a:r>
              <a:rPr lang="en-US" altLang="en-US" sz="1400" baseline="30000" dirty="0" smtClean="0"/>
              <a:t>th</a:t>
            </a:r>
            <a:r>
              <a:rPr lang="en-US" altLang="en-US" sz="1400" dirty="0" smtClean="0"/>
              <a:t> Edition. July 26, 2005. Penguin Random House Books. </a:t>
            </a:r>
            <a:r>
              <a:rPr lang="en-US" altLang="en-US" sz="1400" dirty="0" smtClean="0">
                <a:hlinkClick r:id="rId4"/>
              </a:rPr>
              <a:t>www.penguinrandomhouse.com</a:t>
            </a:r>
            <a:r>
              <a:rPr lang="en-US" altLang="en-US" sz="1400" dirty="0" smtClean="0"/>
              <a:t>.</a:t>
            </a:r>
          </a:p>
          <a:p>
            <a:pPr>
              <a:buNone/>
            </a:pPr>
            <a:endParaRPr lang="en-US" altLang="en-US" sz="1400" dirty="0"/>
          </a:p>
          <a:p>
            <a:endParaRPr lang="en-US" dirty="0"/>
          </a:p>
        </p:txBody>
      </p:sp>
      <p:sp>
        <p:nvSpPr>
          <p:cNvPr id="4" name="TextBox 3"/>
          <p:cNvSpPr txBox="1"/>
          <p:nvPr/>
        </p:nvSpPr>
        <p:spPr>
          <a:xfrm>
            <a:off x="213360" y="77724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10660191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3360" y="77216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
        <p:nvSpPr>
          <p:cNvPr id="9" name="Title 8"/>
          <p:cNvSpPr>
            <a:spLocks noGrp="1"/>
          </p:cNvSpPr>
          <p:nvPr>
            <p:ph type="title"/>
          </p:nvPr>
        </p:nvSpPr>
        <p:spPr>
          <a:xfrm>
            <a:off x="3667579" y="2471763"/>
            <a:ext cx="8911687" cy="1280890"/>
          </a:xfrm>
        </p:spPr>
        <p:txBody>
          <a:bodyPr>
            <a:noAutofit/>
          </a:bodyPr>
          <a:lstStyle/>
          <a:p>
            <a:r>
              <a:rPr lang="en-US" sz="8000" dirty="0" smtClean="0">
                <a:solidFill>
                  <a:schemeClr val="accent1"/>
                </a:solidFill>
              </a:rPr>
              <a:t>Thank you</a:t>
            </a:r>
            <a:endParaRPr lang="en-US" sz="8000" dirty="0">
              <a:solidFill>
                <a:schemeClr val="accent1"/>
              </a:solidFill>
            </a:endParaRPr>
          </a:p>
        </p:txBody>
      </p:sp>
    </p:spTree>
    <p:extLst>
      <p:ext uri="{BB962C8B-B14F-4D97-AF65-F5344CB8AC3E}">
        <p14:creationId xmlns:p14="http://schemas.microsoft.com/office/powerpoint/2010/main" val="231007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smtClean="0">
                <a:solidFill>
                  <a:schemeClr val="accent1"/>
                </a:solidFill>
              </a:rPr>
              <a:t>Kansas State University</a:t>
            </a:r>
            <a:r>
              <a:rPr lang="en-US" sz="6000" dirty="0" smtClean="0">
                <a:solidFill>
                  <a:schemeClr val="accent1">
                    <a:lumMod val="75000"/>
                  </a:schemeClr>
                </a:solidFill>
              </a:rPr>
              <a:t/>
            </a:r>
            <a:br>
              <a:rPr lang="en-US" sz="6000" dirty="0" smtClean="0">
                <a:solidFill>
                  <a:schemeClr val="accent1">
                    <a:lumMod val="75000"/>
                  </a:schemeClr>
                </a:solidFill>
              </a:rPr>
            </a:br>
            <a:r>
              <a:rPr lang="en-US" sz="2700" dirty="0" smtClean="0">
                <a:solidFill>
                  <a:schemeClr val="accent1"/>
                </a:solidFill>
              </a:rPr>
              <a:t>Undergraduate Student Learning Outcomes</a:t>
            </a:r>
            <a:r>
              <a:rPr lang="en-US" sz="2700" dirty="0" smtClean="0">
                <a:solidFill>
                  <a:schemeClr val="accent1">
                    <a:lumMod val="75000"/>
                  </a:schemeClr>
                </a:solidFill>
              </a:rPr>
              <a:t/>
            </a:r>
            <a:br>
              <a:rPr lang="en-US" sz="2700" dirty="0" smtClean="0">
                <a:solidFill>
                  <a:schemeClr val="accent1">
                    <a:lumMod val="75000"/>
                  </a:schemeClr>
                </a:solidFill>
              </a:rPr>
            </a:br>
            <a:r>
              <a:rPr lang="en-US" dirty="0" smtClean="0"/>
              <a:t/>
            </a:r>
            <a:br>
              <a:rPr lang="en-US" dirty="0" smtClean="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46873325"/>
              </p:ext>
            </p:extLst>
          </p:nvPr>
        </p:nvGraphicFramePr>
        <p:xfrm>
          <a:off x="2770909" y="1904999"/>
          <a:ext cx="8733704" cy="43387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93040" y="76200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
        <p:nvSpPr>
          <p:cNvPr id="3" name="TextBox 2"/>
          <p:cNvSpPr txBox="1"/>
          <p:nvPr/>
        </p:nvSpPr>
        <p:spPr>
          <a:xfrm>
            <a:off x="2807855" y="6354618"/>
            <a:ext cx="8696757" cy="523220"/>
          </a:xfrm>
          <a:prstGeom prst="rect">
            <a:avLst/>
          </a:prstGeom>
          <a:noFill/>
        </p:spPr>
        <p:txBody>
          <a:bodyPr wrap="square" rtlCol="0">
            <a:spAutoFit/>
          </a:bodyPr>
          <a:lstStyle/>
          <a:p>
            <a:pPr algn="ctr"/>
            <a:r>
              <a:rPr lang="en-US" altLang="en-US" sz="1400" i="1" dirty="0"/>
              <a:t>Adopted by KSU Faculty Senate April 13, 2004</a:t>
            </a:r>
            <a:endParaRPr lang="en-US" altLang="en-US" sz="1400" dirty="0"/>
          </a:p>
          <a:p>
            <a:pPr algn="ctr"/>
            <a:r>
              <a:rPr lang="en-US" altLang="en-US" sz="1400" dirty="0">
                <a:hlinkClick r:id="rId7"/>
              </a:rPr>
              <a:t>http://www.k-state.edu/assessment/slo/undergradobj</a:t>
            </a:r>
            <a:endParaRPr lang="en-US" altLang="en-US" sz="1400" dirty="0"/>
          </a:p>
        </p:txBody>
      </p:sp>
    </p:spTree>
    <p:extLst>
      <p:ext uri="{BB962C8B-B14F-4D97-AF65-F5344CB8AC3E}">
        <p14:creationId xmlns:p14="http://schemas.microsoft.com/office/powerpoint/2010/main" val="3594254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6848" y="967009"/>
            <a:ext cx="8911687" cy="2220691"/>
          </a:xfrm>
        </p:spPr>
        <p:txBody>
          <a:bodyPr>
            <a:normAutofit fontScale="90000"/>
          </a:bodyPr>
          <a:lstStyle/>
          <a:p>
            <a:r>
              <a:rPr lang="en-US" b="1" dirty="0" smtClean="0">
                <a:solidFill>
                  <a:schemeClr val="accent1"/>
                </a:solidFill>
              </a:rPr>
              <a:t>Critical Thinking SLO</a:t>
            </a:r>
            <a:r>
              <a:rPr lang="en-US" dirty="0" smtClean="0"/>
              <a:t/>
            </a:r>
            <a:br>
              <a:rPr lang="en-US" dirty="0" smtClean="0"/>
            </a:br>
            <a:r>
              <a:rPr lang="en-US" dirty="0" smtClean="0"/>
              <a:t/>
            </a:r>
            <a:br>
              <a:rPr lang="en-US" dirty="0" smtClean="0"/>
            </a:br>
            <a:r>
              <a:rPr lang="en-US" sz="2200" dirty="0" smtClean="0"/>
              <a:t>Students </a:t>
            </a:r>
            <a:r>
              <a:rPr lang="en-US" sz="2200" dirty="0"/>
              <a:t>will demonstrate the ability to access and interpret information, respond and adapt to changing situations, make complex decisions, solve problems, and evaluate actions.</a:t>
            </a:r>
            <a:br>
              <a:rPr lang="en-US" sz="2200" dirty="0"/>
            </a:br>
            <a:r>
              <a:rPr lang="en-US" sz="2200" dirty="0" smtClean="0"/>
              <a:t/>
            </a:r>
            <a:br>
              <a:rPr lang="en-US" sz="2200" dirty="0" smtClean="0"/>
            </a:br>
            <a:r>
              <a:rPr lang="en-US" sz="2200" dirty="0"/>
              <a:t/>
            </a:r>
            <a:br>
              <a:rPr lang="en-US" sz="2200" dirty="0"/>
            </a:br>
            <a:endParaRPr lang="en-US" sz="2200" dirty="0"/>
          </a:p>
        </p:txBody>
      </p:sp>
      <p:sp>
        <p:nvSpPr>
          <p:cNvPr id="3" name="Content Placeholder 2"/>
          <p:cNvSpPr>
            <a:spLocks noGrp="1"/>
          </p:cNvSpPr>
          <p:nvPr>
            <p:ph idx="1"/>
          </p:nvPr>
        </p:nvSpPr>
        <p:spPr>
          <a:xfrm>
            <a:off x="2496848" y="3080378"/>
            <a:ext cx="8915400" cy="3777622"/>
          </a:xfrm>
        </p:spPr>
        <p:txBody>
          <a:bodyPr/>
          <a:lstStyle/>
          <a:p>
            <a:pPr marL="0" indent="0">
              <a:buNone/>
            </a:pPr>
            <a:endParaRPr lang="en-US" sz="3200" dirty="0" smtClean="0">
              <a:solidFill>
                <a:schemeClr val="accent1"/>
              </a:solidFill>
            </a:endParaRPr>
          </a:p>
          <a:p>
            <a:pPr marL="0" indent="0">
              <a:buNone/>
            </a:pPr>
            <a:r>
              <a:rPr lang="en-US" sz="3200" b="1" dirty="0" smtClean="0">
                <a:solidFill>
                  <a:schemeClr val="accent1"/>
                </a:solidFill>
              </a:rPr>
              <a:t>Communication SLO</a:t>
            </a:r>
            <a:r>
              <a:rPr lang="en-US" dirty="0"/>
              <a:t/>
            </a:r>
            <a:br>
              <a:rPr lang="en-US" dirty="0"/>
            </a:br>
            <a:r>
              <a:rPr lang="en-US" dirty="0"/>
              <a:t/>
            </a:r>
            <a:br>
              <a:rPr lang="en-US" dirty="0"/>
            </a:br>
            <a:r>
              <a:rPr lang="en-US" dirty="0"/>
              <a:t>Students will demonstrate the ability to communicate clearly and effectively</a:t>
            </a:r>
            <a:r>
              <a:rPr lang="en-US" dirty="0" smtClean="0"/>
              <a:t>.</a:t>
            </a:r>
          </a:p>
          <a:p>
            <a:pPr marL="0" indent="0">
              <a:buNone/>
            </a:pPr>
            <a:endParaRPr lang="en-US" dirty="0"/>
          </a:p>
          <a:p>
            <a:pPr marL="0" indent="0">
              <a:buNone/>
            </a:pPr>
            <a:endParaRPr lang="en-US" dirty="0" smtClean="0"/>
          </a:p>
          <a:p>
            <a:pPr marL="0" indent="0">
              <a:buNone/>
            </a:pPr>
            <a:endParaRPr lang="en-US" dirty="0"/>
          </a:p>
          <a:p>
            <a:pPr marL="0" indent="0">
              <a:buNone/>
            </a:pPr>
            <a:r>
              <a:rPr lang="en-US" sz="2000" b="1" dirty="0" smtClean="0">
                <a:solidFill>
                  <a:srgbClr val="7030A0"/>
                </a:solidFill>
              </a:rPr>
              <a:t>		2020 magnified the importance of these skill sets.</a:t>
            </a:r>
          </a:p>
          <a:p>
            <a:pPr marL="0" indent="0">
              <a:buNone/>
            </a:pPr>
            <a:endParaRPr lang="en-US" dirty="0"/>
          </a:p>
          <a:p>
            <a:pPr marL="0" indent="0">
              <a:buNone/>
            </a:pPr>
            <a:endParaRPr lang="en-US" dirty="0"/>
          </a:p>
        </p:txBody>
      </p:sp>
      <p:sp>
        <p:nvSpPr>
          <p:cNvPr id="4" name="TextBox 3"/>
          <p:cNvSpPr txBox="1"/>
          <p:nvPr/>
        </p:nvSpPr>
        <p:spPr>
          <a:xfrm>
            <a:off x="182880" y="782343"/>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2192043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1"/>
                </a:solidFill>
              </a:rPr>
              <a:t>Online Teaching Considerations</a:t>
            </a:r>
            <a:endParaRPr lang="en-US" sz="4400" dirty="0">
              <a:solidFill>
                <a:schemeClr val="accent1"/>
              </a:solidFill>
            </a:endParaRPr>
          </a:p>
        </p:txBody>
      </p:sp>
      <p:sp>
        <p:nvSpPr>
          <p:cNvPr id="3" name="Content Placeholder 2"/>
          <p:cNvSpPr>
            <a:spLocks noGrp="1"/>
          </p:cNvSpPr>
          <p:nvPr>
            <p:ph idx="1"/>
          </p:nvPr>
        </p:nvSpPr>
        <p:spPr/>
        <p:txBody>
          <a:bodyPr>
            <a:normAutofit/>
          </a:bodyPr>
          <a:lstStyle/>
          <a:p>
            <a:r>
              <a:rPr lang="en-US" sz="4400" dirty="0" smtClean="0"/>
              <a:t>Technical Writing</a:t>
            </a:r>
          </a:p>
          <a:p>
            <a:r>
              <a:rPr lang="en-US" sz="4400" dirty="0" smtClean="0"/>
              <a:t>Readability</a:t>
            </a:r>
          </a:p>
          <a:p>
            <a:r>
              <a:rPr lang="en-US" sz="4400" dirty="0" smtClean="0"/>
              <a:t>Plain Language</a:t>
            </a:r>
            <a:endParaRPr lang="en-US" sz="4400" dirty="0"/>
          </a:p>
        </p:txBody>
      </p:sp>
      <p:sp>
        <p:nvSpPr>
          <p:cNvPr id="4" name="TextBox 3"/>
          <p:cNvSpPr txBox="1"/>
          <p:nvPr/>
        </p:nvSpPr>
        <p:spPr>
          <a:xfrm>
            <a:off x="237308" y="804455"/>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3340409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solidFill>
                  <a:schemeClr val="accent1"/>
                </a:solidFill>
              </a:rPr>
              <a:t>Traditional Academic Writing</a:t>
            </a:r>
            <a:endParaRPr lang="en-US" sz="4000" dirty="0">
              <a:solidFill>
                <a:schemeClr val="accent1"/>
              </a:solidFill>
            </a:endParaRPr>
          </a:p>
        </p:txBody>
      </p:sp>
      <p:sp>
        <p:nvSpPr>
          <p:cNvPr id="3" name="Content Placeholder 2"/>
          <p:cNvSpPr>
            <a:spLocks noGrp="1"/>
          </p:cNvSpPr>
          <p:nvPr>
            <p:ph idx="1"/>
          </p:nvPr>
        </p:nvSpPr>
        <p:spPr/>
        <p:txBody>
          <a:bodyPr>
            <a:normAutofit fontScale="92500" lnSpcReduction="20000"/>
          </a:bodyPr>
          <a:lstStyle/>
          <a:p>
            <a:pPr>
              <a:buFont typeface="Arial" panose="020B0604020202020204" pitchFamily="34" charset="0"/>
              <a:buChar char="•"/>
            </a:pPr>
            <a:r>
              <a:rPr lang="en-US" dirty="0" smtClean="0"/>
              <a:t>Research Papers</a:t>
            </a:r>
          </a:p>
          <a:p>
            <a:pPr>
              <a:buFont typeface="Arial" panose="020B0604020202020204" pitchFamily="34" charset="0"/>
              <a:buChar char="•"/>
            </a:pPr>
            <a:r>
              <a:rPr lang="en-US" dirty="0" smtClean="0"/>
              <a:t>Essays</a:t>
            </a:r>
          </a:p>
          <a:p>
            <a:pPr>
              <a:buFont typeface="Arial" panose="020B0604020202020204" pitchFamily="34" charset="0"/>
              <a:buChar char="•"/>
            </a:pPr>
            <a:r>
              <a:rPr lang="en-US" dirty="0" smtClean="0"/>
              <a:t>Reports </a:t>
            </a:r>
          </a:p>
          <a:p>
            <a:pPr>
              <a:buFont typeface="Arial" panose="020B0604020202020204" pitchFamily="34" charset="0"/>
              <a:buChar char="•"/>
            </a:pPr>
            <a:r>
              <a:rPr lang="en-US" dirty="0" smtClean="0"/>
              <a:t>Articles</a:t>
            </a:r>
          </a:p>
          <a:p>
            <a:pPr>
              <a:buFont typeface="Arial" panose="020B0604020202020204" pitchFamily="34" charset="0"/>
              <a:buChar char="•"/>
            </a:pPr>
            <a:r>
              <a:rPr lang="en-US" dirty="0" smtClean="0"/>
              <a:t>Oral Presentations</a:t>
            </a:r>
          </a:p>
          <a:p>
            <a:pPr>
              <a:buFont typeface="Arial" panose="020B0604020202020204" pitchFamily="34" charset="0"/>
              <a:buChar char="•"/>
            </a:pPr>
            <a:r>
              <a:rPr lang="en-US" dirty="0" smtClean="0"/>
              <a:t>Outlines</a:t>
            </a:r>
          </a:p>
          <a:p>
            <a:pPr>
              <a:buFont typeface="Arial" panose="020B0604020202020204" pitchFamily="34" charset="0"/>
              <a:buChar char="•"/>
            </a:pPr>
            <a:r>
              <a:rPr lang="en-US" dirty="0" smtClean="0"/>
              <a:t>Annotated Bibliographies</a:t>
            </a:r>
          </a:p>
          <a:p>
            <a:pPr>
              <a:buFont typeface="Arial" panose="020B0604020202020204" pitchFamily="34" charset="0"/>
              <a:buChar char="•"/>
            </a:pPr>
            <a:endParaRPr lang="en-US" dirty="0"/>
          </a:p>
          <a:p>
            <a:pPr marL="0" indent="0">
              <a:buNone/>
            </a:pPr>
            <a:r>
              <a:rPr lang="en-US" b="1" dirty="0" smtClean="0"/>
              <a:t>Primary Audience </a:t>
            </a:r>
            <a:r>
              <a:rPr lang="en-US" dirty="0" smtClean="0"/>
              <a:t>– Instructor, Peers, Educated Audiences</a:t>
            </a:r>
          </a:p>
          <a:p>
            <a:pPr marL="0" indent="0">
              <a:buNone/>
            </a:pPr>
            <a:r>
              <a:rPr lang="en-US" b="1" dirty="0" smtClean="0"/>
              <a:t>Objectives </a:t>
            </a:r>
            <a:r>
              <a:rPr lang="en-US" dirty="0" smtClean="0"/>
              <a:t>– Demonstrate rhetorical understanding, inform, persuade,                              			receive a grade, earn a degree.</a:t>
            </a:r>
          </a:p>
          <a:p>
            <a:pPr>
              <a:buFont typeface="Arial" panose="020B0604020202020204" pitchFamily="34" charset="0"/>
              <a:buChar char="•"/>
            </a:pPr>
            <a:endParaRPr lang="en-US" dirty="0"/>
          </a:p>
        </p:txBody>
      </p:sp>
      <p:sp>
        <p:nvSpPr>
          <p:cNvPr id="4" name="TextBox 3"/>
          <p:cNvSpPr txBox="1"/>
          <p:nvPr/>
        </p:nvSpPr>
        <p:spPr>
          <a:xfrm>
            <a:off x="243840" y="78486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3680054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accent1"/>
                </a:solidFill>
              </a:rPr>
              <a:t>Technical Communication</a:t>
            </a:r>
            <a:endParaRPr lang="en-US" sz="4400" dirty="0">
              <a:solidFill>
                <a:schemeClr val="accent1"/>
              </a:solidFill>
            </a:endParaRPr>
          </a:p>
        </p:txBody>
      </p:sp>
      <p:sp>
        <p:nvSpPr>
          <p:cNvPr id="3" name="Content Placeholder 2"/>
          <p:cNvSpPr>
            <a:spLocks noGrp="1"/>
          </p:cNvSpPr>
          <p:nvPr>
            <p:ph idx="1"/>
          </p:nvPr>
        </p:nvSpPr>
        <p:spPr>
          <a:xfrm>
            <a:off x="2650172" y="1905000"/>
            <a:ext cx="9206548" cy="4518660"/>
          </a:xfrm>
        </p:spPr>
        <p:txBody>
          <a:bodyPr>
            <a:normAutofit lnSpcReduction="10000"/>
          </a:bodyPr>
          <a:lstStyle/>
          <a:p>
            <a:pPr marL="0" indent="0">
              <a:buNone/>
            </a:pPr>
            <a:r>
              <a:rPr lang="en-US" dirty="0" smtClean="0"/>
              <a:t>“</a:t>
            </a:r>
            <a:r>
              <a:rPr lang="en-US" b="1" dirty="0" smtClean="0"/>
              <a:t>Technical communication </a:t>
            </a:r>
            <a:r>
              <a:rPr lang="en-US" dirty="0" smtClean="0"/>
              <a:t>encompasses a set of activities that people do to discover, shape, and transmit information.” </a:t>
            </a:r>
            <a:r>
              <a:rPr lang="en-US" i="1" dirty="0" smtClean="0"/>
              <a:t>(Markel 2019)</a:t>
            </a:r>
          </a:p>
          <a:p>
            <a:pPr marL="0" indent="0">
              <a:buNone/>
            </a:pPr>
            <a:endParaRPr lang="en-US" dirty="0"/>
          </a:p>
          <a:p>
            <a:pPr marL="0" indent="0">
              <a:buNone/>
            </a:pPr>
            <a:r>
              <a:rPr lang="en-US" b="1" dirty="0" smtClean="0"/>
              <a:t>Technical writing </a:t>
            </a:r>
            <a:r>
              <a:rPr lang="en-US" dirty="0" smtClean="0"/>
              <a:t>helps users solve problems, learn about a subject, carry out particular tasks, or make decisions.</a:t>
            </a:r>
          </a:p>
          <a:p>
            <a:pPr marL="0" indent="0">
              <a:buNone/>
            </a:pPr>
            <a:endParaRPr lang="en-US" dirty="0" smtClean="0"/>
          </a:p>
          <a:p>
            <a:pPr marL="0" indent="0">
              <a:buNone/>
            </a:pPr>
            <a:r>
              <a:rPr lang="en-US" b="1" dirty="0" smtClean="0"/>
              <a:t>Technical documents </a:t>
            </a:r>
            <a:r>
              <a:rPr lang="en-US" dirty="0" smtClean="0"/>
              <a:t>should motivate readers to take action.</a:t>
            </a:r>
          </a:p>
          <a:p>
            <a:pPr marL="0" indent="0">
              <a:buNone/>
            </a:pPr>
            <a:endParaRPr lang="en-US" dirty="0"/>
          </a:p>
          <a:p>
            <a:pPr marL="0" indent="0">
              <a:buNone/>
            </a:pPr>
            <a:r>
              <a:rPr lang="en-US" b="1" dirty="0" smtClean="0"/>
              <a:t>Audience</a:t>
            </a:r>
            <a:r>
              <a:rPr lang="en-US" dirty="0" smtClean="0"/>
              <a:t> – Peers, supervisors, customers, clientele, diverse educational levels</a:t>
            </a:r>
          </a:p>
          <a:p>
            <a:pPr marL="0" indent="0">
              <a:buNone/>
            </a:pPr>
            <a:r>
              <a:rPr lang="en-US" dirty="0"/>
              <a:t>	</a:t>
            </a:r>
            <a:r>
              <a:rPr lang="en-US" dirty="0" smtClean="0"/>
              <a:t>	</a:t>
            </a:r>
            <a:r>
              <a:rPr lang="en-US" i="1" dirty="0" smtClean="0"/>
              <a:t>(clearly define users, purpose, prior levels of knowledge, expectations)</a:t>
            </a:r>
          </a:p>
          <a:p>
            <a:pPr marL="0" indent="0">
              <a:buNone/>
            </a:pPr>
            <a:r>
              <a:rPr lang="en-US" b="1" dirty="0" smtClean="0"/>
              <a:t>Objective</a:t>
            </a:r>
            <a:r>
              <a:rPr lang="en-US" dirty="0" smtClean="0"/>
              <a:t> – Help readers </a:t>
            </a:r>
            <a:r>
              <a:rPr lang="en-US" b="1" dirty="0" smtClean="0"/>
              <a:t>FIND, UNDERSTAND</a:t>
            </a:r>
            <a:r>
              <a:rPr lang="en-US" dirty="0" smtClean="0"/>
              <a:t>, and </a:t>
            </a:r>
            <a:r>
              <a:rPr lang="en-US" b="1" dirty="0" smtClean="0"/>
              <a:t>USE</a:t>
            </a:r>
            <a:r>
              <a:rPr lang="en-US" dirty="0" smtClean="0"/>
              <a:t> information effectively.</a:t>
            </a:r>
          </a:p>
          <a:p>
            <a:pPr marL="0" indent="0">
              <a:buNone/>
            </a:pPr>
            <a:r>
              <a:rPr lang="en-US" dirty="0"/>
              <a:t>	</a:t>
            </a:r>
            <a:r>
              <a:rPr lang="en-US" dirty="0" smtClean="0"/>
              <a:t>		</a:t>
            </a:r>
            <a:r>
              <a:rPr lang="en-US" i="1" dirty="0" smtClean="0"/>
              <a:t>(user-centered design)</a:t>
            </a:r>
          </a:p>
          <a:p>
            <a:pPr marL="0" indent="0">
              <a:buNone/>
            </a:pPr>
            <a:endParaRPr lang="en-US" dirty="0"/>
          </a:p>
          <a:p>
            <a:pPr marL="0" indent="0">
              <a:buNone/>
            </a:pPr>
            <a:endParaRPr lang="en-US" dirty="0"/>
          </a:p>
        </p:txBody>
      </p:sp>
      <p:sp>
        <p:nvSpPr>
          <p:cNvPr id="4" name="TextBox 3"/>
          <p:cNvSpPr txBox="1"/>
          <p:nvPr/>
        </p:nvSpPr>
        <p:spPr>
          <a:xfrm>
            <a:off x="220980" y="76962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3672899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accent1"/>
                </a:solidFill>
              </a:rPr>
              <a:t>Online Education</a:t>
            </a:r>
            <a:endParaRPr lang="en-US" sz="4400" dirty="0">
              <a:solidFill>
                <a:schemeClr val="accent1"/>
              </a:solidFill>
            </a:endParaRPr>
          </a:p>
        </p:txBody>
      </p:sp>
      <p:sp>
        <p:nvSpPr>
          <p:cNvPr id="3" name="Content Placeholder 2"/>
          <p:cNvSpPr>
            <a:spLocks noGrp="1"/>
          </p:cNvSpPr>
          <p:nvPr>
            <p:ph idx="1"/>
          </p:nvPr>
        </p:nvSpPr>
        <p:spPr>
          <a:xfrm>
            <a:off x="2650172" y="1905000"/>
            <a:ext cx="9206548" cy="4518660"/>
          </a:xfrm>
        </p:spPr>
        <p:txBody>
          <a:bodyPr>
            <a:normAutofit lnSpcReduction="10000"/>
          </a:bodyPr>
          <a:lstStyle/>
          <a:p>
            <a:pPr marL="0" indent="0">
              <a:buNone/>
            </a:pPr>
            <a:r>
              <a:rPr lang="en-US" dirty="0" smtClean="0"/>
              <a:t>“</a:t>
            </a:r>
            <a:r>
              <a:rPr lang="en-US" b="1" dirty="0" smtClean="0"/>
              <a:t>Technical communication </a:t>
            </a:r>
            <a:r>
              <a:rPr lang="en-US" dirty="0" smtClean="0"/>
              <a:t>encompasses a set of activities that people do to </a:t>
            </a:r>
            <a:r>
              <a:rPr lang="en-US" dirty="0" smtClean="0">
                <a:solidFill>
                  <a:srgbClr val="C00000"/>
                </a:solidFill>
              </a:rPr>
              <a:t>discover, shape, and transmit information</a:t>
            </a:r>
            <a:r>
              <a:rPr lang="en-US" dirty="0" smtClean="0"/>
              <a:t>.” </a:t>
            </a:r>
            <a:r>
              <a:rPr lang="en-US" i="1" dirty="0" smtClean="0"/>
              <a:t>(Markel 2019)</a:t>
            </a:r>
          </a:p>
          <a:p>
            <a:pPr marL="0" indent="0">
              <a:buNone/>
            </a:pPr>
            <a:endParaRPr lang="en-US" dirty="0"/>
          </a:p>
          <a:p>
            <a:pPr marL="0" indent="0">
              <a:buNone/>
            </a:pPr>
            <a:r>
              <a:rPr lang="en-US" b="1" dirty="0" smtClean="0"/>
              <a:t>Technical writing </a:t>
            </a:r>
            <a:r>
              <a:rPr lang="en-US" dirty="0" smtClean="0"/>
              <a:t>helps users </a:t>
            </a:r>
            <a:r>
              <a:rPr lang="en-US" dirty="0" smtClean="0">
                <a:solidFill>
                  <a:srgbClr val="C00000"/>
                </a:solidFill>
              </a:rPr>
              <a:t>solve problems, learn about a subject, carry out particular tasks, or make decisions.</a:t>
            </a:r>
          </a:p>
          <a:p>
            <a:pPr marL="0" indent="0">
              <a:buNone/>
            </a:pPr>
            <a:endParaRPr lang="en-US" dirty="0" smtClean="0">
              <a:solidFill>
                <a:srgbClr val="C00000"/>
              </a:solidFill>
            </a:endParaRPr>
          </a:p>
          <a:p>
            <a:pPr marL="0" indent="0">
              <a:buNone/>
            </a:pPr>
            <a:r>
              <a:rPr lang="en-US" b="1" dirty="0" smtClean="0"/>
              <a:t>Technical documents </a:t>
            </a:r>
            <a:r>
              <a:rPr lang="en-US" dirty="0" smtClean="0"/>
              <a:t>should </a:t>
            </a:r>
            <a:r>
              <a:rPr lang="en-US" dirty="0" smtClean="0">
                <a:solidFill>
                  <a:srgbClr val="C00000"/>
                </a:solidFill>
              </a:rPr>
              <a:t>motivate readers to take action.</a:t>
            </a:r>
          </a:p>
          <a:p>
            <a:pPr marL="0" indent="0">
              <a:buNone/>
            </a:pPr>
            <a:endParaRPr lang="en-US" dirty="0"/>
          </a:p>
          <a:p>
            <a:pPr marL="0" indent="0">
              <a:buNone/>
            </a:pPr>
            <a:r>
              <a:rPr lang="en-US" b="1" dirty="0" smtClean="0"/>
              <a:t>Audience</a:t>
            </a:r>
            <a:r>
              <a:rPr lang="en-US" dirty="0" smtClean="0"/>
              <a:t> – Peers, supervisors, customers, clientele, diverse educational levels</a:t>
            </a:r>
          </a:p>
          <a:p>
            <a:pPr marL="0" indent="0">
              <a:buNone/>
            </a:pPr>
            <a:r>
              <a:rPr lang="en-US" dirty="0"/>
              <a:t>	</a:t>
            </a:r>
            <a:r>
              <a:rPr lang="en-US" dirty="0" smtClean="0"/>
              <a:t>	</a:t>
            </a:r>
            <a:r>
              <a:rPr lang="en-US" i="1" dirty="0" smtClean="0"/>
              <a:t>(clearly define users, </a:t>
            </a:r>
            <a:r>
              <a:rPr lang="en-US" i="1" dirty="0" smtClean="0">
                <a:solidFill>
                  <a:srgbClr val="C00000"/>
                </a:solidFill>
              </a:rPr>
              <a:t>purpose, prior levels of knowledge, expectations</a:t>
            </a:r>
            <a:r>
              <a:rPr lang="en-US" i="1" dirty="0" smtClean="0"/>
              <a:t>)</a:t>
            </a:r>
          </a:p>
          <a:p>
            <a:pPr marL="0" indent="0">
              <a:buNone/>
            </a:pPr>
            <a:r>
              <a:rPr lang="en-US" b="1" dirty="0" smtClean="0"/>
              <a:t>Objective</a:t>
            </a:r>
            <a:r>
              <a:rPr lang="en-US" dirty="0" smtClean="0"/>
              <a:t> – Help readers </a:t>
            </a:r>
            <a:r>
              <a:rPr lang="en-US" b="1" dirty="0" smtClean="0"/>
              <a:t>FIND, UNDERSTAND</a:t>
            </a:r>
            <a:r>
              <a:rPr lang="en-US" dirty="0" smtClean="0"/>
              <a:t>, and </a:t>
            </a:r>
            <a:r>
              <a:rPr lang="en-US" b="1" dirty="0" smtClean="0"/>
              <a:t>USE</a:t>
            </a:r>
            <a:r>
              <a:rPr lang="en-US" dirty="0" smtClean="0"/>
              <a:t> information effectively.</a:t>
            </a:r>
          </a:p>
          <a:p>
            <a:pPr marL="0" indent="0">
              <a:buNone/>
            </a:pPr>
            <a:r>
              <a:rPr lang="en-US" dirty="0"/>
              <a:t>	</a:t>
            </a:r>
            <a:r>
              <a:rPr lang="en-US" dirty="0" smtClean="0"/>
              <a:t>		</a:t>
            </a:r>
            <a:r>
              <a:rPr lang="en-US" i="1" dirty="0" smtClean="0"/>
              <a:t>(</a:t>
            </a:r>
            <a:r>
              <a:rPr lang="en-US" i="1" dirty="0" smtClean="0">
                <a:solidFill>
                  <a:srgbClr val="C00000"/>
                </a:solidFill>
              </a:rPr>
              <a:t>user-centered design)</a:t>
            </a:r>
          </a:p>
          <a:p>
            <a:pPr marL="0" indent="0">
              <a:buNone/>
            </a:pPr>
            <a:endParaRPr lang="en-US" dirty="0"/>
          </a:p>
          <a:p>
            <a:pPr marL="0" indent="0">
              <a:buNone/>
            </a:pPr>
            <a:endParaRPr lang="en-US" dirty="0"/>
          </a:p>
        </p:txBody>
      </p:sp>
      <p:sp>
        <p:nvSpPr>
          <p:cNvPr id="4" name="TextBox 3"/>
          <p:cNvSpPr txBox="1"/>
          <p:nvPr/>
        </p:nvSpPr>
        <p:spPr>
          <a:xfrm>
            <a:off x="220980" y="769620"/>
            <a:ext cx="894080" cy="369332"/>
          </a:xfrm>
          <a:prstGeom prst="rect">
            <a:avLst/>
          </a:prstGeom>
          <a:noFill/>
        </p:spPr>
        <p:txBody>
          <a:bodyPr wrap="square" rtlCol="0">
            <a:spAutoFit/>
          </a:bodyPr>
          <a:lstStyle/>
          <a:p>
            <a:pPr algn="ctr"/>
            <a:r>
              <a:rPr lang="en-US" b="1" dirty="0" smtClean="0">
                <a:solidFill>
                  <a:schemeClr val="bg1"/>
                </a:solidFill>
              </a:rPr>
              <a:t>KSU</a:t>
            </a:r>
            <a:endParaRPr lang="en-US" b="1" dirty="0">
              <a:solidFill>
                <a:schemeClr val="bg1"/>
              </a:solidFill>
            </a:endParaRPr>
          </a:p>
        </p:txBody>
      </p:sp>
    </p:spTree>
    <p:extLst>
      <p:ext uri="{BB962C8B-B14F-4D97-AF65-F5344CB8AC3E}">
        <p14:creationId xmlns:p14="http://schemas.microsoft.com/office/powerpoint/2010/main" val="3286682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5259</TotalTime>
  <Words>2940</Words>
  <Application>Microsoft Office PowerPoint</Application>
  <PresentationFormat>Widescreen</PresentationFormat>
  <Paragraphs>283</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Century Gothic</vt:lpstr>
      <vt:lpstr>Wingdings</vt:lpstr>
      <vt:lpstr>Wingdings 3</vt:lpstr>
      <vt:lpstr>Wisp</vt:lpstr>
      <vt:lpstr>Patricia E. Ackerman, Ph.D. Professor of Language Arts Kansas State University Polytechnic</vt:lpstr>
      <vt:lpstr>Courses Taught at KSU</vt:lpstr>
      <vt:lpstr>KSU Academic Vision</vt:lpstr>
      <vt:lpstr>Kansas State University Undergraduate Student Learning Outcomes  </vt:lpstr>
      <vt:lpstr>Critical Thinking SLO  Students will demonstrate the ability to access and interpret information, respond and adapt to changing situations, make complex decisions, solve problems, and evaluate actions.   </vt:lpstr>
      <vt:lpstr>Online Teaching Considerations</vt:lpstr>
      <vt:lpstr>Traditional Academic Writing</vt:lpstr>
      <vt:lpstr>Technical Communication</vt:lpstr>
      <vt:lpstr>Online Education</vt:lpstr>
      <vt:lpstr>Technical Writing Deliverables</vt:lpstr>
      <vt:lpstr>Online Teaching Considerations</vt:lpstr>
      <vt:lpstr>Invitation to Explore Readability Analysis</vt:lpstr>
      <vt:lpstr>Flesch Reading Ease Score  </vt:lpstr>
      <vt:lpstr>Flesch Reading Ease Score</vt:lpstr>
      <vt:lpstr>Flesch-Kincaid Grade Level Score </vt:lpstr>
      <vt:lpstr>Gettysburg Address Abraham Lincoln November 19, 1863</vt:lpstr>
      <vt:lpstr>The Social Task of the Scientist in the Atomic Era (Princeton) Albert Einstein  1946</vt:lpstr>
      <vt:lpstr>Chance for Peace Speech  Dwight D. Eisenhower  April 16, 1953</vt:lpstr>
      <vt:lpstr>Inaugural Address Barack H. Obama  January 20, 2009</vt:lpstr>
      <vt:lpstr>Practical Applications </vt:lpstr>
      <vt:lpstr>Microsoft – Readability Analysis Tool</vt:lpstr>
      <vt:lpstr>Online Teaching Considerations</vt:lpstr>
      <vt:lpstr>Technical Communication To Enhance Online Learning</vt:lpstr>
      <vt:lpstr>Plain Language Principles can Enhance Readability of Online Curricula</vt:lpstr>
      <vt:lpstr>FAA Plain English  Online Tutorial Modules</vt:lpstr>
      <vt:lpstr>Plain Language Principles</vt:lpstr>
      <vt:lpstr>Online Teaching Considerations</vt:lpstr>
      <vt:lpstr>Building an Online Toolbox</vt:lpstr>
      <vt:lpstr>The 10 Skills Employers Most Want  in 20-Something Employees (Forbes Magazine, 2013) </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Patricia E. Ackerman, Ph.D.</dc:title>
  <dc:creator>Brandon Vu</dc:creator>
  <cp:lastModifiedBy>Patricia Ackerman</cp:lastModifiedBy>
  <cp:revision>212</cp:revision>
  <cp:lastPrinted>2021-01-08T13:58:59Z</cp:lastPrinted>
  <dcterms:created xsi:type="dcterms:W3CDTF">2019-12-18T19:39:58Z</dcterms:created>
  <dcterms:modified xsi:type="dcterms:W3CDTF">2021-04-23T15:38:25Z</dcterms:modified>
</cp:coreProperties>
</file>