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27"/>
  </p:notesMasterIdLst>
  <p:handoutMasterIdLst>
    <p:handoutMasterId r:id="rId28"/>
  </p:handoutMasterIdLst>
  <p:sldIdLst>
    <p:sldId id="256" r:id="rId5"/>
    <p:sldId id="258" r:id="rId6"/>
    <p:sldId id="264" r:id="rId7"/>
    <p:sldId id="275" r:id="rId8"/>
    <p:sldId id="276" r:id="rId9"/>
    <p:sldId id="277" r:id="rId10"/>
    <p:sldId id="279" r:id="rId11"/>
    <p:sldId id="280" r:id="rId12"/>
    <p:sldId id="281" r:id="rId13"/>
    <p:sldId id="282" r:id="rId14"/>
    <p:sldId id="283" r:id="rId15"/>
    <p:sldId id="284" r:id="rId16"/>
    <p:sldId id="285" r:id="rId17"/>
    <p:sldId id="286" r:id="rId18"/>
    <p:sldId id="287" r:id="rId19"/>
    <p:sldId id="288" r:id="rId20"/>
    <p:sldId id="289" r:id="rId21"/>
    <p:sldId id="295" r:id="rId22"/>
    <p:sldId id="292" r:id="rId23"/>
    <p:sldId id="293" r:id="rId24"/>
    <p:sldId id="296"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98D2F-AAD8-423E-818B-BCF12BD4F63A}" v="4993" dt="2021-04-21T02:00:16.847"/>
    <p1510:client id="{F87A838D-AE3F-7A25-B670-3410572A32BB}" v="27" dt="2021-04-21T16:35:43.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84455" autoAdjust="0"/>
  </p:normalViewPr>
  <p:slideViewPr>
    <p:cSldViewPr snapToGrid="0" snapToObjects="1">
      <p:cViewPr varScale="1">
        <p:scale>
          <a:sx n="97" d="100"/>
          <a:sy n="97" d="100"/>
        </p:scale>
        <p:origin x="1140" y="90"/>
      </p:cViewPr>
      <p:guideLst>
        <p:guide orient="horz" pos="2160"/>
        <p:guide pos="3840"/>
      </p:guideLst>
    </p:cSldViewPr>
  </p:slideViewPr>
  <p:notesTextViewPr>
    <p:cViewPr>
      <p:scale>
        <a:sx n="1" d="1"/>
        <a:sy n="1" d="1"/>
      </p:scale>
      <p:origin x="0" y="-726"/>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svg"/><Relationship Id="rId1" Type="http://schemas.openxmlformats.org/officeDocument/2006/relationships/image" Target="../media/image12.png"/><Relationship Id="rId6" Type="http://schemas.openxmlformats.org/officeDocument/2006/relationships/image" Target="../media/image19.svg"/><Relationship Id="rId5" Type="http://schemas.openxmlformats.org/officeDocument/2006/relationships/image" Target="../media/image14.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svg"/><Relationship Id="rId1" Type="http://schemas.openxmlformats.org/officeDocument/2006/relationships/image" Target="../media/image12.png"/><Relationship Id="rId6" Type="http://schemas.openxmlformats.org/officeDocument/2006/relationships/image" Target="../media/image19.svg"/><Relationship Id="rId5"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A589A-46DE-0F49-B460-E7914F3E440D}"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66039115-797B-304C-9FC0-EFABB1F21232}">
      <dgm:prSet/>
      <dgm:spPr/>
      <dgm:t>
        <a:bodyPr/>
        <a:lstStyle/>
        <a:p>
          <a:pPr rtl="0"/>
          <a:r>
            <a:rPr lang="en-US" b="1" dirty="0">
              <a:latin typeface="Calibri Light" panose="020F0302020204030204"/>
            </a:rPr>
            <a:t>Acknowledge the reality of this time</a:t>
          </a:r>
          <a:endParaRPr lang="en-US" b="1" dirty="0"/>
        </a:p>
      </dgm:t>
    </dgm:pt>
    <dgm:pt modelId="{C8EABE8F-1E84-494E-AD8A-32BA419A36E9}" type="parTrans" cxnId="{31C3237C-2299-B649-8C93-587C97AC9999}">
      <dgm:prSet/>
      <dgm:spPr/>
      <dgm:t>
        <a:bodyPr/>
        <a:lstStyle/>
        <a:p>
          <a:endParaRPr lang="en-US"/>
        </a:p>
      </dgm:t>
    </dgm:pt>
    <dgm:pt modelId="{D044F6BA-1D90-EC47-8A78-B9796198ECF5}" type="sibTrans" cxnId="{31C3237C-2299-B649-8C93-587C97AC9999}">
      <dgm:prSet/>
      <dgm:spPr/>
      <dgm:t>
        <a:bodyPr/>
        <a:lstStyle/>
        <a:p>
          <a:endParaRPr lang="en-US"/>
        </a:p>
      </dgm:t>
    </dgm:pt>
    <dgm:pt modelId="{3AA5586A-C40E-4DDA-98A5-6545F36F46AB}">
      <dgm:prSet phldr="0"/>
      <dgm:spPr/>
      <dgm:t>
        <a:bodyPr/>
        <a:lstStyle/>
        <a:p>
          <a:pPr rtl="0"/>
          <a:r>
            <a:rPr lang="en-US" dirty="0">
              <a:latin typeface="Calibri Light" panose="020F0302020204030204"/>
            </a:rPr>
            <a:t>Black [&amp; IPOC] Lives [STILL] Matter</a:t>
          </a:r>
          <a:endParaRPr lang="en-US" dirty="0"/>
        </a:p>
      </dgm:t>
    </dgm:pt>
    <dgm:pt modelId="{ABF44FB7-9255-4D99-BC69-3BE74FDF8E87}" type="parTrans" cxnId="{119FEAF1-383D-4740-9124-CC9EEA7E35F9}">
      <dgm:prSet/>
      <dgm:spPr/>
      <dgm:t>
        <a:bodyPr/>
        <a:lstStyle/>
        <a:p>
          <a:endParaRPr lang="en-US"/>
        </a:p>
      </dgm:t>
    </dgm:pt>
    <dgm:pt modelId="{19FB306E-81B4-4F3F-99EE-765120CBB6B3}" type="sibTrans" cxnId="{119FEAF1-383D-4740-9124-CC9EEA7E35F9}">
      <dgm:prSet/>
      <dgm:spPr/>
      <dgm:t>
        <a:bodyPr/>
        <a:lstStyle/>
        <a:p>
          <a:endParaRPr lang="en-US"/>
        </a:p>
      </dgm:t>
    </dgm:pt>
    <dgm:pt modelId="{BF21B910-A54B-4983-9F24-4D510AE213A5}">
      <dgm:prSet phldr="0"/>
      <dgm:spPr/>
      <dgm:t>
        <a:bodyPr/>
        <a:lstStyle/>
        <a:p>
          <a:pPr rtl="0"/>
          <a:r>
            <a:rPr lang="en-US" dirty="0">
              <a:latin typeface="Calibri Light" panose="020F0302020204030204"/>
            </a:rPr>
            <a:t>COVID is still a thing</a:t>
          </a:r>
        </a:p>
      </dgm:t>
    </dgm:pt>
    <dgm:pt modelId="{7B3534E4-E00B-4F07-B399-AC3704500B4E}" type="parTrans" cxnId="{4C29443E-1F8B-4B0F-B994-3A4A64F692E2}">
      <dgm:prSet/>
      <dgm:spPr/>
    </dgm:pt>
    <dgm:pt modelId="{6E88C198-6085-4A8A-AAFD-5972324E251D}" type="sibTrans" cxnId="{4C29443E-1F8B-4B0F-B994-3A4A64F692E2}">
      <dgm:prSet/>
      <dgm:spPr/>
    </dgm:pt>
    <dgm:pt modelId="{14728031-A2CD-4ACF-ADF0-A42E3D005338}" type="pres">
      <dgm:prSet presAssocID="{489A589A-46DE-0F49-B460-E7914F3E440D}" presName="vert0" presStyleCnt="0">
        <dgm:presLayoutVars>
          <dgm:dir/>
          <dgm:animOne val="branch"/>
          <dgm:animLvl val="lvl"/>
        </dgm:presLayoutVars>
      </dgm:prSet>
      <dgm:spPr/>
      <dgm:t>
        <a:bodyPr/>
        <a:lstStyle/>
        <a:p>
          <a:endParaRPr lang="en-US"/>
        </a:p>
      </dgm:t>
    </dgm:pt>
    <dgm:pt modelId="{25C9C89E-ABC0-478F-B61B-6504E0062D1B}" type="pres">
      <dgm:prSet presAssocID="{66039115-797B-304C-9FC0-EFABB1F21232}" presName="thickLine" presStyleLbl="alignNode1" presStyleIdx="0" presStyleCnt="3"/>
      <dgm:spPr/>
    </dgm:pt>
    <dgm:pt modelId="{C0A21F27-A6EA-4115-9FCD-F67BF16E8261}" type="pres">
      <dgm:prSet presAssocID="{66039115-797B-304C-9FC0-EFABB1F21232}" presName="horz1" presStyleCnt="0"/>
      <dgm:spPr/>
    </dgm:pt>
    <dgm:pt modelId="{E959702C-CF33-4D66-B5FB-E38BDCDD0315}" type="pres">
      <dgm:prSet presAssocID="{66039115-797B-304C-9FC0-EFABB1F21232}" presName="tx1" presStyleLbl="revTx" presStyleIdx="0" presStyleCnt="3"/>
      <dgm:spPr/>
      <dgm:t>
        <a:bodyPr/>
        <a:lstStyle/>
        <a:p>
          <a:endParaRPr lang="en-US"/>
        </a:p>
      </dgm:t>
    </dgm:pt>
    <dgm:pt modelId="{4287402E-3C25-4AD2-87FD-43B3FB111F18}" type="pres">
      <dgm:prSet presAssocID="{66039115-797B-304C-9FC0-EFABB1F21232}" presName="vert1" presStyleCnt="0"/>
      <dgm:spPr/>
    </dgm:pt>
    <dgm:pt modelId="{3B409736-EDA3-4758-945C-A6CF24F718CB}" type="pres">
      <dgm:prSet presAssocID="{BF21B910-A54B-4983-9F24-4D510AE213A5}" presName="thickLine" presStyleLbl="alignNode1" presStyleIdx="1" presStyleCnt="3"/>
      <dgm:spPr/>
    </dgm:pt>
    <dgm:pt modelId="{1F2427B7-2956-40A0-AE77-E8E62E6F5587}" type="pres">
      <dgm:prSet presAssocID="{BF21B910-A54B-4983-9F24-4D510AE213A5}" presName="horz1" presStyleCnt="0"/>
      <dgm:spPr/>
    </dgm:pt>
    <dgm:pt modelId="{4EE19908-3D85-42E0-85D3-2D705EC8E9D3}" type="pres">
      <dgm:prSet presAssocID="{BF21B910-A54B-4983-9F24-4D510AE213A5}" presName="tx1" presStyleLbl="revTx" presStyleIdx="1" presStyleCnt="3"/>
      <dgm:spPr/>
      <dgm:t>
        <a:bodyPr/>
        <a:lstStyle/>
        <a:p>
          <a:endParaRPr lang="en-US"/>
        </a:p>
      </dgm:t>
    </dgm:pt>
    <dgm:pt modelId="{BDE120AF-86F8-465D-8BEB-795A2BEA268A}" type="pres">
      <dgm:prSet presAssocID="{BF21B910-A54B-4983-9F24-4D510AE213A5}" presName="vert1" presStyleCnt="0"/>
      <dgm:spPr/>
    </dgm:pt>
    <dgm:pt modelId="{2C469DED-AEC6-4632-82E1-C9CDCE5EA044}" type="pres">
      <dgm:prSet presAssocID="{3AA5586A-C40E-4DDA-98A5-6545F36F46AB}" presName="thickLine" presStyleLbl="alignNode1" presStyleIdx="2" presStyleCnt="3"/>
      <dgm:spPr/>
    </dgm:pt>
    <dgm:pt modelId="{8C35D81C-3344-49EA-A3ED-8249B89ACC9F}" type="pres">
      <dgm:prSet presAssocID="{3AA5586A-C40E-4DDA-98A5-6545F36F46AB}" presName="horz1" presStyleCnt="0"/>
      <dgm:spPr/>
    </dgm:pt>
    <dgm:pt modelId="{A93DCE6B-8133-446D-82C1-F225FDD5D2C4}" type="pres">
      <dgm:prSet presAssocID="{3AA5586A-C40E-4DDA-98A5-6545F36F46AB}" presName="tx1" presStyleLbl="revTx" presStyleIdx="2" presStyleCnt="3"/>
      <dgm:spPr/>
      <dgm:t>
        <a:bodyPr/>
        <a:lstStyle/>
        <a:p>
          <a:endParaRPr lang="en-US"/>
        </a:p>
      </dgm:t>
    </dgm:pt>
    <dgm:pt modelId="{AB597454-9BAC-4033-9CD4-699CF619E9E7}" type="pres">
      <dgm:prSet presAssocID="{3AA5586A-C40E-4DDA-98A5-6545F36F46AB}" presName="vert1" presStyleCnt="0"/>
      <dgm:spPr/>
    </dgm:pt>
  </dgm:ptLst>
  <dgm:cxnLst>
    <dgm:cxn modelId="{31C3237C-2299-B649-8C93-587C97AC9999}" srcId="{489A589A-46DE-0F49-B460-E7914F3E440D}" destId="{66039115-797B-304C-9FC0-EFABB1F21232}" srcOrd="0" destOrd="0" parTransId="{C8EABE8F-1E84-494E-AD8A-32BA419A36E9}" sibTransId="{D044F6BA-1D90-EC47-8A78-B9796198ECF5}"/>
    <dgm:cxn modelId="{4C29443E-1F8B-4B0F-B994-3A4A64F692E2}" srcId="{489A589A-46DE-0F49-B460-E7914F3E440D}" destId="{BF21B910-A54B-4983-9F24-4D510AE213A5}" srcOrd="1" destOrd="0" parTransId="{7B3534E4-E00B-4F07-B399-AC3704500B4E}" sibTransId="{6E88C198-6085-4A8A-AAFD-5972324E251D}"/>
    <dgm:cxn modelId="{3A96C0CF-120D-48D7-A1AC-7E53B795ADCC}" type="presOf" srcId="{66039115-797B-304C-9FC0-EFABB1F21232}" destId="{E959702C-CF33-4D66-B5FB-E38BDCDD0315}" srcOrd="0" destOrd="0" presId="urn:microsoft.com/office/officeart/2008/layout/LinedList"/>
    <dgm:cxn modelId="{1F589828-A1C5-443C-963D-C9703E9E19B9}" type="presOf" srcId="{3AA5586A-C40E-4DDA-98A5-6545F36F46AB}" destId="{A93DCE6B-8133-446D-82C1-F225FDD5D2C4}" srcOrd="0" destOrd="0" presId="urn:microsoft.com/office/officeart/2008/layout/LinedList"/>
    <dgm:cxn modelId="{8A2FFA72-CB32-4D3C-B08A-D1CBED38A03E}" type="presOf" srcId="{489A589A-46DE-0F49-B460-E7914F3E440D}" destId="{14728031-A2CD-4ACF-ADF0-A42E3D005338}" srcOrd="0" destOrd="0" presId="urn:microsoft.com/office/officeart/2008/layout/LinedList"/>
    <dgm:cxn modelId="{B793E1F8-FBD0-4AF0-8994-74D819D5C255}" type="presOf" srcId="{BF21B910-A54B-4983-9F24-4D510AE213A5}" destId="{4EE19908-3D85-42E0-85D3-2D705EC8E9D3}" srcOrd="0" destOrd="0" presId="urn:microsoft.com/office/officeart/2008/layout/LinedList"/>
    <dgm:cxn modelId="{119FEAF1-383D-4740-9124-CC9EEA7E35F9}" srcId="{489A589A-46DE-0F49-B460-E7914F3E440D}" destId="{3AA5586A-C40E-4DDA-98A5-6545F36F46AB}" srcOrd="2" destOrd="0" parTransId="{ABF44FB7-9255-4D99-BC69-3BE74FDF8E87}" sibTransId="{19FB306E-81B4-4F3F-99EE-765120CBB6B3}"/>
    <dgm:cxn modelId="{013977B1-224A-4B76-BB8B-4123E5EDC0A4}" type="presParOf" srcId="{14728031-A2CD-4ACF-ADF0-A42E3D005338}" destId="{25C9C89E-ABC0-478F-B61B-6504E0062D1B}" srcOrd="0" destOrd="0" presId="urn:microsoft.com/office/officeart/2008/layout/LinedList"/>
    <dgm:cxn modelId="{C945877F-4F2F-46E9-A8E9-29EBF62C4E16}" type="presParOf" srcId="{14728031-A2CD-4ACF-ADF0-A42E3D005338}" destId="{C0A21F27-A6EA-4115-9FCD-F67BF16E8261}" srcOrd="1" destOrd="0" presId="urn:microsoft.com/office/officeart/2008/layout/LinedList"/>
    <dgm:cxn modelId="{96C5E9BC-5A36-44F1-897F-284DFD66547C}" type="presParOf" srcId="{C0A21F27-A6EA-4115-9FCD-F67BF16E8261}" destId="{E959702C-CF33-4D66-B5FB-E38BDCDD0315}" srcOrd="0" destOrd="0" presId="urn:microsoft.com/office/officeart/2008/layout/LinedList"/>
    <dgm:cxn modelId="{66766579-9FCE-48BE-864E-28C42281517E}" type="presParOf" srcId="{C0A21F27-A6EA-4115-9FCD-F67BF16E8261}" destId="{4287402E-3C25-4AD2-87FD-43B3FB111F18}" srcOrd="1" destOrd="0" presId="urn:microsoft.com/office/officeart/2008/layout/LinedList"/>
    <dgm:cxn modelId="{ACAAF0D0-4E81-4309-B8F5-170F468FCA7E}" type="presParOf" srcId="{14728031-A2CD-4ACF-ADF0-A42E3D005338}" destId="{3B409736-EDA3-4758-945C-A6CF24F718CB}" srcOrd="2" destOrd="0" presId="urn:microsoft.com/office/officeart/2008/layout/LinedList"/>
    <dgm:cxn modelId="{83A56056-687C-4415-BF51-2E475E2A8858}" type="presParOf" srcId="{14728031-A2CD-4ACF-ADF0-A42E3D005338}" destId="{1F2427B7-2956-40A0-AE77-E8E62E6F5587}" srcOrd="3" destOrd="0" presId="urn:microsoft.com/office/officeart/2008/layout/LinedList"/>
    <dgm:cxn modelId="{CAB533EB-B1A7-43EB-AF63-C23B42C4CC74}" type="presParOf" srcId="{1F2427B7-2956-40A0-AE77-E8E62E6F5587}" destId="{4EE19908-3D85-42E0-85D3-2D705EC8E9D3}" srcOrd="0" destOrd="0" presId="urn:microsoft.com/office/officeart/2008/layout/LinedList"/>
    <dgm:cxn modelId="{623D1A81-6B6B-4C12-BFEA-086BEEB8DF24}" type="presParOf" srcId="{1F2427B7-2956-40A0-AE77-E8E62E6F5587}" destId="{BDE120AF-86F8-465D-8BEB-795A2BEA268A}" srcOrd="1" destOrd="0" presId="urn:microsoft.com/office/officeart/2008/layout/LinedList"/>
    <dgm:cxn modelId="{CCA310C4-BBEF-46AA-A20D-746BFCFC2391}" type="presParOf" srcId="{14728031-A2CD-4ACF-ADF0-A42E3D005338}" destId="{2C469DED-AEC6-4632-82E1-C9CDCE5EA044}" srcOrd="4" destOrd="0" presId="urn:microsoft.com/office/officeart/2008/layout/LinedList"/>
    <dgm:cxn modelId="{2172FCA5-4017-473A-8917-45C8E3C5E666}" type="presParOf" srcId="{14728031-A2CD-4ACF-ADF0-A42E3D005338}" destId="{8C35D81C-3344-49EA-A3ED-8249B89ACC9F}" srcOrd="5" destOrd="0" presId="urn:microsoft.com/office/officeart/2008/layout/LinedList"/>
    <dgm:cxn modelId="{31E87E56-37BD-4AE3-93D0-F3D8EA1D416E}" type="presParOf" srcId="{8C35D81C-3344-49EA-A3ED-8249B89ACC9F}" destId="{A93DCE6B-8133-446D-82C1-F225FDD5D2C4}" srcOrd="0" destOrd="0" presId="urn:microsoft.com/office/officeart/2008/layout/LinedList"/>
    <dgm:cxn modelId="{4FB72AC5-10C7-4174-9D40-201B00863364}" type="presParOf" srcId="{8C35D81C-3344-49EA-A3ED-8249B89ACC9F}" destId="{AB597454-9BAC-4033-9CD4-699CF619E9E7}"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5B76ED-C686-4E97-9A28-74231B4FDDD1}" type="doc">
      <dgm:prSet loTypeId="urn:microsoft.com/office/officeart/2009/3/layout/CircleRelationship" loCatId="relationship" qsTypeId="urn:microsoft.com/office/officeart/2005/8/quickstyle/simple4" qsCatId="simple" csTypeId="urn:microsoft.com/office/officeart/2005/8/colors/accent1_2" csCatId="accent1" phldr="1"/>
      <dgm:spPr/>
      <dgm:t>
        <a:bodyPr/>
        <a:lstStyle/>
        <a:p>
          <a:endParaRPr lang="en-US"/>
        </a:p>
      </dgm:t>
    </dgm:pt>
    <dgm:pt modelId="{B388C4F7-DD86-40E4-BA83-6838C8E845B2}">
      <dgm:prSet phldrT="[Text]"/>
      <dgm:spPr/>
      <dgm:t>
        <a:bodyPr/>
        <a:lstStyle/>
        <a:p>
          <a:r>
            <a:rPr lang="en-US" b="1">
              <a:latin typeface="Calibri Light" panose="020F0302020204030204"/>
            </a:rPr>
            <a:t>Self-compassion</a:t>
          </a:r>
          <a:endParaRPr lang="en-US" b="1"/>
        </a:p>
      </dgm:t>
    </dgm:pt>
    <dgm:pt modelId="{4F4EFEB2-AE6B-4B4E-A388-E726479684C1}" type="parTrans" cxnId="{FDEC3F6B-F860-4E8B-8B14-455DBFCFBFB4}">
      <dgm:prSet/>
      <dgm:spPr/>
      <dgm:t>
        <a:bodyPr/>
        <a:lstStyle/>
        <a:p>
          <a:endParaRPr lang="en-US"/>
        </a:p>
      </dgm:t>
    </dgm:pt>
    <dgm:pt modelId="{BEE196C3-EEB3-4935-976F-A713EF603EEA}" type="sibTrans" cxnId="{FDEC3F6B-F860-4E8B-8B14-455DBFCFBFB4}">
      <dgm:prSet/>
      <dgm:spPr/>
      <dgm:t>
        <a:bodyPr/>
        <a:lstStyle/>
        <a:p>
          <a:endParaRPr lang="en-US"/>
        </a:p>
      </dgm:t>
    </dgm:pt>
    <dgm:pt modelId="{27C8F191-CB8B-4A89-9EDF-D94B6E4ADC92}">
      <dgm:prSet phldrT="[Text]"/>
      <dgm:spPr/>
      <dgm:t>
        <a:bodyPr/>
        <a:lstStyle/>
        <a:p>
          <a:r>
            <a:rPr lang="en-US" b="1">
              <a:latin typeface="Calibri Light" panose="020F0302020204030204"/>
            </a:rPr>
            <a:t>Resilience</a:t>
          </a:r>
          <a:endParaRPr lang="en-US" b="1"/>
        </a:p>
      </dgm:t>
    </dgm:pt>
    <dgm:pt modelId="{8EFDF7C7-310E-4ED5-B739-2186FB69ED8A}" type="parTrans" cxnId="{4E26289A-3825-4A9C-991F-8AB8A7EFD597}">
      <dgm:prSet/>
      <dgm:spPr/>
      <dgm:t>
        <a:bodyPr/>
        <a:lstStyle/>
        <a:p>
          <a:endParaRPr lang="en-US"/>
        </a:p>
      </dgm:t>
    </dgm:pt>
    <dgm:pt modelId="{755F5D09-ECCD-4FC5-B350-FED951F57983}" type="sibTrans" cxnId="{4E26289A-3825-4A9C-991F-8AB8A7EFD597}">
      <dgm:prSet/>
      <dgm:spPr/>
      <dgm:t>
        <a:bodyPr/>
        <a:lstStyle/>
        <a:p>
          <a:endParaRPr lang="en-US"/>
        </a:p>
      </dgm:t>
    </dgm:pt>
    <dgm:pt modelId="{AEFF5EA2-6931-4098-96C8-31AE53CB425B}">
      <dgm:prSet phldrT="[Text]"/>
      <dgm:spPr/>
      <dgm:t>
        <a:bodyPr/>
        <a:lstStyle/>
        <a:p>
          <a:r>
            <a:rPr lang="en-US" b="1">
              <a:latin typeface="Calibri Light" panose="020F0302020204030204"/>
            </a:rPr>
            <a:t>Motivation</a:t>
          </a:r>
          <a:endParaRPr lang="en-US" b="1"/>
        </a:p>
      </dgm:t>
    </dgm:pt>
    <dgm:pt modelId="{AC52CE11-07EF-42A7-A67A-2231908FD231}" type="parTrans" cxnId="{2D96128D-55F5-4B46-B071-9EA8CDCA9DCD}">
      <dgm:prSet/>
      <dgm:spPr/>
      <dgm:t>
        <a:bodyPr/>
        <a:lstStyle/>
        <a:p>
          <a:endParaRPr lang="en-US"/>
        </a:p>
      </dgm:t>
    </dgm:pt>
    <dgm:pt modelId="{FB25E557-3597-4AEA-B1FC-EA99A632BFB1}" type="sibTrans" cxnId="{2D96128D-55F5-4B46-B071-9EA8CDCA9DCD}">
      <dgm:prSet/>
      <dgm:spPr/>
      <dgm:t>
        <a:bodyPr/>
        <a:lstStyle/>
        <a:p>
          <a:endParaRPr lang="en-US"/>
        </a:p>
      </dgm:t>
    </dgm:pt>
    <dgm:pt modelId="{592FB108-C194-496D-861B-CFCAE96D285B}" type="pres">
      <dgm:prSet presAssocID="{BE5B76ED-C686-4E97-9A28-74231B4FDDD1}" presName="Name0" presStyleCnt="0">
        <dgm:presLayoutVars>
          <dgm:chMax val="1"/>
          <dgm:chPref val="1"/>
        </dgm:presLayoutVars>
      </dgm:prSet>
      <dgm:spPr/>
      <dgm:t>
        <a:bodyPr/>
        <a:lstStyle/>
        <a:p>
          <a:endParaRPr lang="en-US"/>
        </a:p>
      </dgm:t>
    </dgm:pt>
    <dgm:pt modelId="{7AC486D1-7EB6-4A7C-8E16-03CF68A61F39}" type="pres">
      <dgm:prSet presAssocID="{B388C4F7-DD86-40E4-BA83-6838C8E845B2}" presName="Parent" presStyleLbl="node0" presStyleIdx="0" presStyleCnt="1">
        <dgm:presLayoutVars>
          <dgm:chMax val="5"/>
          <dgm:chPref val="5"/>
        </dgm:presLayoutVars>
      </dgm:prSet>
      <dgm:spPr/>
      <dgm:t>
        <a:bodyPr/>
        <a:lstStyle/>
        <a:p>
          <a:endParaRPr lang="en-US"/>
        </a:p>
      </dgm:t>
    </dgm:pt>
    <dgm:pt modelId="{F024F583-DA09-4A45-91AE-A8BEB09880BE}" type="pres">
      <dgm:prSet presAssocID="{B388C4F7-DD86-40E4-BA83-6838C8E845B2}" presName="Accent1" presStyleLbl="node1" presStyleIdx="0" presStyleCnt="13"/>
      <dgm:spPr/>
    </dgm:pt>
    <dgm:pt modelId="{FE6B9419-0C59-4E7C-9A08-849E800FF73B}" type="pres">
      <dgm:prSet presAssocID="{B388C4F7-DD86-40E4-BA83-6838C8E845B2}" presName="Accent2" presStyleLbl="node1" presStyleIdx="1" presStyleCnt="13"/>
      <dgm:spPr/>
    </dgm:pt>
    <dgm:pt modelId="{15F37205-D44E-4FE2-8D4E-F4F29A02F501}" type="pres">
      <dgm:prSet presAssocID="{B388C4F7-DD86-40E4-BA83-6838C8E845B2}" presName="Accent3" presStyleLbl="node1" presStyleIdx="2" presStyleCnt="13"/>
      <dgm:spPr/>
    </dgm:pt>
    <dgm:pt modelId="{85346EC2-0745-4CFB-B286-A46740A05BF9}" type="pres">
      <dgm:prSet presAssocID="{B388C4F7-DD86-40E4-BA83-6838C8E845B2}" presName="Accent4" presStyleLbl="node1" presStyleIdx="3" presStyleCnt="13"/>
      <dgm:spPr/>
    </dgm:pt>
    <dgm:pt modelId="{05D96035-9136-4818-8D97-D001ECA6332A}" type="pres">
      <dgm:prSet presAssocID="{B388C4F7-DD86-40E4-BA83-6838C8E845B2}" presName="Accent5" presStyleLbl="node1" presStyleIdx="4" presStyleCnt="13"/>
      <dgm:spPr/>
    </dgm:pt>
    <dgm:pt modelId="{8165151F-9DDE-475C-9ECA-CC54B58EEC57}" type="pres">
      <dgm:prSet presAssocID="{B388C4F7-DD86-40E4-BA83-6838C8E845B2}" presName="Accent6" presStyleLbl="node1" presStyleIdx="5" presStyleCnt="13"/>
      <dgm:spPr/>
    </dgm:pt>
    <dgm:pt modelId="{A9F27793-DF12-453F-BD07-5603018330F9}" type="pres">
      <dgm:prSet presAssocID="{27C8F191-CB8B-4A89-9EDF-D94B6E4ADC92}" presName="Child1" presStyleLbl="node1" presStyleIdx="6" presStyleCnt="13">
        <dgm:presLayoutVars>
          <dgm:chMax val="0"/>
          <dgm:chPref val="0"/>
        </dgm:presLayoutVars>
      </dgm:prSet>
      <dgm:spPr/>
      <dgm:t>
        <a:bodyPr/>
        <a:lstStyle/>
        <a:p>
          <a:endParaRPr lang="en-US"/>
        </a:p>
      </dgm:t>
    </dgm:pt>
    <dgm:pt modelId="{02D79D9D-71B0-4EDC-B6DE-B8DE502E9579}" type="pres">
      <dgm:prSet presAssocID="{27C8F191-CB8B-4A89-9EDF-D94B6E4ADC92}" presName="Accent7" presStyleCnt="0"/>
      <dgm:spPr/>
    </dgm:pt>
    <dgm:pt modelId="{86A84893-E040-4B9D-B827-FAFB371313A2}" type="pres">
      <dgm:prSet presAssocID="{27C8F191-CB8B-4A89-9EDF-D94B6E4ADC92}" presName="AccentHold1" presStyleLbl="node1" presStyleIdx="7" presStyleCnt="13"/>
      <dgm:spPr/>
    </dgm:pt>
    <dgm:pt modelId="{BE5D984E-4B51-486D-83B5-0F3D5E354CEB}" type="pres">
      <dgm:prSet presAssocID="{27C8F191-CB8B-4A89-9EDF-D94B6E4ADC92}" presName="Accent8" presStyleCnt="0"/>
      <dgm:spPr/>
    </dgm:pt>
    <dgm:pt modelId="{CDF505A3-491E-4412-B9E5-8EF9C4A09871}" type="pres">
      <dgm:prSet presAssocID="{27C8F191-CB8B-4A89-9EDF-D94B6E4ADC92}" presName="AccentHold2" presStyleLbl="node1" presStyleIdx="8" presStyleCnt="13"/>
      <dgm:spPr/>
    </dgm:pt>
    <dgm:pt modelId="{E8BC899D-EAF9-4612-91DF-62A549658E7F}" type="pres">
      <dgm:prSet presAssocID="{AEFF5EA2-6931-4098-96C8-31AE53CB425B}" presName="Child2" presStyleLbl="node1" presStyleIdx="9" presStyleCnt="13">
        <dgm:presLayoutVars>
          <dgm:chMax val="0"/>
          <dgm:chPref val="0"/>
        </dgm:presLayoutVars>
      </dgm:prSet>
      <dgm:spPr/>
      <dgm:t>
        <a:bodyPr/>
        <a:lstStyle/>
        <a:p>
          <a:endParaRPr lang="en-US"/>
        </a:p>
      </dgm:t>
    </dgm:pt>
    <dgm:pt modelId="{93258FD3-CC3D-4BD7-BA53-A33DB2807783}" type="pres">
      <dgm:prSet presAssocID="{AEFF5EA2-6931-4098-96C8-31AE53CB425B}" presName="Accent9" presStyleCnt="0"/>
      <dgm:spPr/>
    </dgm:pt>
    <dgm:pt modelId="{60B81ECA-2537-406E-BA99-6F9897D860EB}" type="pres">
      <dgm:prSet presAssocID="{AEFF5EA2-6931-4098-96C8-31AE53CB425B}" presName="AccentHold1" presStyleLbl="node1" presStyleIdx="10" presStyleCnt="13"/>
      <dgm:spPr/>
    </dgm:pt>
    <dgm:pt modelId="{4FB1CA66-1B81-4CAD-A87F-18BA8640C246}" type="pres">
      <dgm:prSet presAssocID="{AEFF5EA2-6931-4098-96C8-31AE53CB425B}" presName="Accent10" presStyleCnt="0"/>
      <dgm:spPr/>
    </dgm:pt>
    <dgm:pt modelId="{3A610364-FF75-4913-8986-9D1DAAF5437D}" type="pres">
      <dgm:prSet presAssocID="{AEFF5EA2-6931-4098-96C8-31AE53CB425B}" presName="AccentHold2" presStyleLbl="node1" presStyleIdx="11" presStyleCnt="13"/>
      <dgm:spPr/>
    </dgm:pt>
    <dgm:pt modelId="{9767DC1A-85FE-454B-90ED-2EBB4C8D08C8}" type="pres">
      <dgm:prSet presAssocID="{AEFF5EA2-6931-4098-96C8-31AE53CB425B}" presName="Accent11" presStyleCnt="0"/>
      <dgm:spPr/>
    </dgm:pt>
    <dgm:pt modelId="{0773DBD4-0B2E-479E-A6B4-A783EEF4D624}" type="pres">
      <dgm:prSet presAssocID="{AEFF5EA2-6931-4098-96C8-31AE53CB425B}" presName="AccentHold3" presStyleLbl="node1" presStyleIdx="12" presStyleCnt="13"/>
      <dgm:spPr/>
    </dgm:pt>
  </dgm:ptLst>
  <dgm:cxnLst>
    <dgm:cxn modelId="{2D96128D-55F5-4B46-B071-9EA8CDCA9DCD}" srcId="{B388C4F7-DD86-40E4-BA83-6838C8E845B2}" destId="{AEFF5EA2-6931-4098-96C8-31AE53CB425B}" srcOrd="1" destOrd="0" parTransId="{AC52CE11-07EF-42A7-A67A-2231908FD231}" sibTransId="{FB25E557-3597-4AEA-B1FC-EA99A632BFB1}"/>
    <dgm:cxn modelId="{086E7B2C-BEC9-4364-890B-AC7A0D66146B}" type="presOf" srcId="{BE5B76ED-C686-4E97-9A28-74231B4FDDD1}" destId="{592FB108-C194-496D-861B-CFCAE96D285B}" srcOrd="0" destOrd="0" presId="urn:microsoft.com/office/officeart/2009/3/layout/CircleRelationship"/>
    <dgm:cxn modelId="{FDEC3F6B-F860-4E8B-8B14-455DBFCFBFB4}" srcId="{BE5B76ED-C686-4E97-9A28-74231B4FDDD1}" destId="{B388C4F7-DD86-40E4-BA83-6838C8E845B2}" srcOrd="0" destOrd="0" parTransId="{4F4EFEB2-AE6B-4B4E-A388-E726479684C1}" sibTransId="{BEE196C3-EEB3-4935-976F-A713EF603EEA}"/>
    <dgm:cxn modelId="{10EFDC3E-E57C-4A92-96AE-EBA73EAC2738}" type="presOf" srcId="{27C8F191-CB8B-4A89-9EDF-D94B6E4ADC92}" destId="{A9F27793-DF12-453F-BD07-5603018330F9}" srcOrd="0" destOrd="0" presId="urn:microsoft.com/office/officeart/2009/3/layout/CircleRelationship"/>
    <dgm:cxn modelId="{BD7029B8-0EEF-4E76-B3A3-73A57220EB7C}" type="presOf" srcId="{AEFF5EA2-6931-4098-96C8-31AE53CB425B}" destId="{E8BC899D-EAF9-4612-91DF-62A549658E7F}" srcOrd="0" destOrd="0" presId="urn:microsoft.com/office/officeart/2009/3/layout/CircleRelationship"/>
    <dgm:cxn modelId="{4E26289A-3825-4A9C-991F-8AB8A7EFD597}" srcId="{B388C4F7-DD86-40E4-BA83-6838C8E845B2}" destId="{27C8F191-CB8B-4A89-9EDF-D94B6E4ADC92}" srcOrd="0" destOrd="0" parTransId="{8EFDF7C7-310E-4ED5-B739-2186FB69ED8A}" sibTransId="{755F5D09-ECCD-4FC5-B350-FED951F57983}"/>
    <dgm:cxn modelId="{190853CC-44E0-4E6B-8C68-9A58E4AD6DAA}" type="presOf" srcId="{B388C4F7-DD86-40E4-BA83-6838C8E845B2}" destId="{7AC486D1-7EB6-4A7C-8E16-03CF68A61F39}" srcOrd="0" destOrd="0" presId="urn:microsoft.com/office/officeart/2009/3/layout/CircleRelationship"/>
    <dgm:cxn modelId="{11FCA87C-C25F-4CF2-887B-6A3E14C0DCD3}" type="presParOf" srcId="{592FB108-C194-496D-861B-CFCAE96D285B}" destId="{7AC486D1-7EB6-4A7C-8E16-03CF68A61F39}" srcOrd="0" destOrd="0" presId="urn:microsoft.com/office/officeart/2009/3/layout/CircleRelationship"/>
    <dgm:cxn modelId="{9FD4F760-DB5A-481A-AEF9-196DF2FDAA7F}" type="presParOf" srcId="{592FB108-C194-496D-861B-CFCAE96D285B}" destId="{F024F583-DA09-4A45-91AE-A8BEB09880BE}" srcOrd="1" destOrd="0" presId="urn:microsoft.com/office/officeart/2009/3/layout/CircleRelationship"/>
    <dgm:cxn modelId="{07A2431E-535F-460A-B65B-D1E458D00BFC}" type="presParOf" srcId="{592FB108-C194-496D-861B-CFCAE96D285B}" destId="{FE6B9419-0C59-4E7C-9A08-849E800FF73B}" srcOrd="2" destOrd="0" presId="urn:microsoft.com/office/officeart/2009/3/layout/CircleRelationship"/>
    <dgm:cxn modelId="{9CA11749-0543-4D4D-A9D8-4408078F1AF4}" type="presParOf" srcId="{592FB108-C194-496D-861B-CFCAE96D285B}" destId="{15F37205-D44E-4FE2-8D4E-F4F29A02F501}" srcOrd="3" destOrd="0" presId="urn:microsoft.com/office/officeart/2009/3/layout/CircleRelationship"/>
    <dgm:cxn modelId="{789EBC0E-9B9C-4279-BC25-17D5C637E5B1}" type="presParOf" srcId="{592FB108-C194-496D-861B-CFCAE96D285B}" destId="{85346EC2-0745-4CFB-B286-A46740A05BF9}" srcOrd="4" destOrd="0" presId="urn:microsoft.com/office/officeart/2009/3/layout/CircleRelationship"/>
    <dgm:cxn modelId="{104B14E7-5C51-4AFF-B4C3-8D6873DEB6AB}" type="presParOf" srcId="{592FB108-C194-496D-861B-CFCAE96D285B}" destId="{05D96035-9136-4818-8D97-D001ECA6332A}" srcOrd="5" destOrd="0" presId="urn:microsoft.com/office/officeart/2009/3/layout/CircleRelationship"/>
    <dgm:cxn modelId="{B0CF57C9-EA3D-47FE-B4DB-1384ADF10A77}" type="presParOf" srcId="{592FB108-C194-496D-861B-CFCAE96D285B}" destId="{8165151F-9DDE-475C-9ECA-CC54B58EEC57}" srcOrd="6" destOrd="0" presId="urn:microsoft.com/office/officeart/2009/3/layout/CircleRelationship"/>
    <dgm:cxn modelId="{1731FE1A-9AF5-4068-9E47-96022AE579ED}" type="presParOf" srcId="{592FB108-C194-496D-861B-CFCAE96D285B}" destId="{A9F27793-DF12-453F-BD07-5603018330F9}" srcOrd="7" destOrd="0" presId="urn:microsoft.com/office/officeart/2009/3/layout/CircleRelationship"/>
    <dgm:cxn modelId="{A109B4E6-AEE1-4ED9-8279-A4DBAC816296}" type="presParOf" srcId="{592FB108-C194-496D-861B-CFCAE96D285B}" destId="{02D79D9D-71B0-4EDC-B6DE-B8DE502E9579}" srcOrd="8" destOrd="0" presId="urn:microsoft.com/office/officeart/2009/3/layout/CircleRelationship"/>
    <dgm:cxn modelId="{E69C939B-63EC-4DB1-904B-DD2F85D332C4}" type="presParOf" srcId="{02D79D9D-71B0-4EDC-B6DE-B8DE502E9579}" destId="{86A84893-E040-4B9D-B827-FAFB371313A2}" srcOrd="0" destOrd="0" presId="urn:microsoft.com/office/officeart/2009/3/layout/CircleRelationship"/>
    <dgm:cxn modelId="{863901CC-1A3A-4292-8B6D-4876ECCD4370}" type="presParOf" srcId="{592FB108-C194-496D-861B-CFCAE96D285B}" destId="{BE5D984E-4B51-486D-83B5-0F3D5E354CEB}" srcOrd="9" destOrd="0" presId="urn:microsoft.com/office/officeart/2009/3/layout/CircleRelationship"/>
    <dgm:cxn modelId="{459D7E8E-10E5-4999-ADD5-751A0B1422D0}" type="presParOf" srcId="{BE5D984E-4B51-486D-83B5-0F3D5E354CEB}" destId="{CDF505A3-491E-4412-B9E5-8EF9C4A09871}" srcOrd="0" destOrd="0" presId="urn:microsoft.com/office/officeart/2009/3/layout/CircleRelationship"/>
    <dgm:cxn modelId="{29B70B3C-B6DD-49C5-B8E5-07E42700BD9B}" type="presParOf" srcId="{592FB108-C194-496D-861B-CFCAE96D285B}" destId="{E8BC899D-EAF9-4612-91DF-62A549658E7F}" srcOrd="10" destOrd="0" presId="urn:microsoft.com/office/officeart/2009/3/layout/CircleRelationship"/>
    <dgm:cxn modelId="{91BDDC6C-E16C-46DD-8C27-E741A6D0D970}" type="presParOf" srcId="{592FB108-C194-496D-861B-CFCAE96D285B}" destId="{93258FD3-CC3D-4BD7-BA53-A33DB2807783}" srcOrd="11" destOrd="0" presId="urn:microsoft.com/office/officeart/2009/3/layout/CircleRelationship"/>
    <dgm:cxn modelId="{A7636A43-64DE-47DA-967C-ABC0D3323EF6}" type="presParOf" srcId="{93258FD3-CC3D-4BD7-BA53-A33DB2807783}" destId="{60B81ECA-2537-406E-BA99-6F9897D860EB}" srcOrd="0" destOrd="0" presId="urn:microsoft.com/office/officeart/2009/3/layout/CircleRelationship"/>
    <dgm:cxn modelId="{041A36AB-F24D-41A3-B6D5-40EED451092E}" type="presParOf" srcId="{592FB108-C194-496D-861B-CFCAE96D285B}" destId="{4FB1CA66-1B81-4CAD-A87F-18BA8640C246}" srcOrd="12" destOrd="0" presId="urn:microsoft.com/office/officeart/2009/3/layout/CircleRelationship"/>
    <dgm:cxn modelId="{22B8FE1C-3777-49AD-921B-8092720A2A8A}" type="presParOf" srcId="{4FB1CA66-1B81-4CAD-A87F-18BA8640C246}" destId="{3A610364-FF75-4913-8986-9D1DAAF5437D}" srcOrd="0" destOrd="0" presId="urn:microsoft.com/office/officeart/2009/3/layout/CircleRelationship"/>
    <dgm:cxn modelId="{7986F389-15DF-4BEC-83EA-9D97BC0077D8}" type="presParOf" srcId="{592FB108-C194-496D-861B-CFCAE96D285B}" destId="{9767DC1A-85FE-454B-90ED-2EBB4C8D08C8}" srcOrd="13" destOrd="0" presId="urn:microsoft.com/office/officeart/2009/3/layout/CircleRelationship"/>
    <dgm:cxn modelId="{1840138C-FEB5-4A2E-8D1D-385BAF868099}" type="presParOf" srcId="{9767DC1A-85FE-454B-90ED-2EBB4C8D08C8}" destId="{0773DBD4-0B2E-479E-A6B4-A783EEF4D624}" srcOrd="0" destOrd="0" presId="urn:microsoft.com/office/officeart/2009/3/layout/CircleRelationship"/>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316C50-78E9-424A-A49F-78FF71D4F61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F0B172A-2F35-4706-9684-1B5F65A48FDC}">
      <dgm:prSet/>
      <dgm:spPr/>
      <dgm:t>
        <a:bodyPr/>
        <a:lstStyle/>
        <a:p>
          <a:r>
            <a:rPr lang="en-US" dirty="0"/>
            <a:t>Self-criticism activates the sympathetic nervous system = stress response.</a:t>
          </a:r>
        </a:p>
      </dgm:t>
    </dgm:pt>
    <dgm:pt modelId="{25902C25-DFD1-464F-B7C3-B3C996AC6844}" type="parTrans" cxnId="{9E4F518E-E29B-4BCF-B013-54151CD70305}">
      <dgm:prSet/>
      <dgm:spPr/>
      <dgm:t>
        <a:bodyPr/>
        <a:lstStyle/>
        <a:p>
          <a:endParaRPr lang="en-US"/>
        </a:p>
      </dgm:t>
    </dgm:pt>
    <dgm:pt modelId="{5331443D-CF3C-46D1-8213-3BE042C2865F}" type="sibTrans" cxnId="{9E4F518E-E29B-4BCF-B013-54151CD70305}">
      <dgm:prSet/>
      <dgm:spPr/>
      <dgm:t>
        <a:bodyPr/>
        <a:lstStyle/>
        <a:p>
          <a:endParaRPr lang="en-US"/>
        </a:p>
      </dgm:t>
    </dgm:pt>
    <dgm:pt modelId="{8E84E112-16FD-4AF8-867C-79A1CD2B0C67}">
      <dgm:prSet/>
      <dgm:spPr/>
      <dgm:t>
        <a:bodyPr/>
        <a:lstStyle/>
        <a:p>
          <a:r>
            <a:rPr lang="en-US" dirty="0"/>
            <a:t>Self-compassion activates the parasympathetic nervous system = rest and recovery.</a:t>
          </a:r>
        </a:p>
      </dgm:t>
    </dgm:pt>
    <dgm:pt modelId="{F041A468-DD5F-40D4-9CDD-ACE2E84A20B1}" type="parTrans" cxnId="{B992DC83-E82A-4B8F-8B0E-91D5E7B19F6B}">
      <dgm:prSet/>
      <dgm:spPr/>
      <dgm:t>
        <a:bodyPr/>
        <a:lstStyle/>
        <a:p>
          <a:endParaRPr lang="en-US"/>
        </a:p>
      </dgm:t>
    </dgm:pt>
    <dgm:pt modelId="{B14447FF-5DFA-47E4-89AA-CAC310077A94}" type="sibTrans" cxnId="{B992DC83-E82A-4B8F-8B0E-91D5E7B19F6B}">
      <dgm:prSet/>
      <dgm:spPr/>
      <dgm:t>
        <a:bodyPr/>
        <a:lstStyle/>
        <a:p>
          <a:endParaRPr lang="en-US"/>
        </a:p>
      </dgm:t>
    </dgm:pt>
    <dgm:pt modelId="{E995CD98-4AD1-4A57-9093-93F49352B0D3}" type="pres">
      <dgm:prSet presAssocID="{89316C50-78E9-424A-A49F-78FF71D4F61A}" presName="hierChild1" presStyleCnt="0">
        <dgm:presLayoutVars>
          <dgm:chPref val="1"/>
          <dgm:dir/>
          <dgm:animOne val="branch"/>
          <dgm:animLvl val="lvl"/>
          <dgm:resizeHandles/>
        </dgm:presLayoutVars>
      </dgm:prSet>
      <dgm:spPr/>
      <dgm:t>
        <a:bodyPr/>
        <a:lstStyle/>
        <a:p>
          <a:endParaRPr lang="en-US"/>
        </a:p>
      </dgm:t>
    </dgm:pt>
    <dgm:pt modelId="{F014B4CB-F77D-40D8-9B8E-E18825B2C19F}" type="pres">
      <dgm:prSet presAssocID="{AF0B172A-2F35-4706-9684-1B5F65A48FDC}" presName="hierRoot1" presStyleCnt="0"/>
      <dgm:spPr/>
    </dgm:pt>
    <dgm:pt modelId="{BF7ACC8F-6529-41C0-A7E3-DAE9C804313A}" type="pres">
      <dgm:prSet presAssocID="{AF0B172A-2F35-4706-9684-1B5F65A48FDC}" presName="composite" presStyleCnt="0"/>
      <dgm:spPr/>
    </dgm:pt>
    <dgm:pt modelId="{80131E06-BC74-4483-A57D-713D0078C6F6}" type="pres">
      <dgm:prSet presAssocID="{AF0B172A-2F35-4706-9684-1B5F65A48FDC}" presName="background" presStyleLbl="node0" presStyleIdx="0" presStyleCnt="2"/>
      <dgm:spPr/>
    </dgm:pt>
    <dgm:pt modelId="{C90CA3AE-1996-45EA-9362-6A7D3AEB7E7A}" type="pres">
      <dgm:prSet presAssocID="{AF0B172A-2F35-4706-9684-1B5F65A48FDC}" presName="text" presStyleLbl="fgAcc0" presStyleIdx="0" presStyleCnt="2">
        <dgm:presLayoutVars>
          <dgm:chPref val="3"/>
        </dgm:presLayoutVars>
      </dgm:prSet>
      <dgm:spPr/>
      <dgm:t>
        <a:bodyPr/>
        <a:lstStyle/>
        <a:p>
          <a:endParaRPr lang="en-US"/>
        </a:p>
      </dgm:t>
    </dgm:pt>
    <dgm:pt modelId="{54E08DBF-69A0-49DD-B4D3-E1AEC5824D30}" type="pres">
      <dgm:prSet presAssocID="{AF0B172A-2F35-4706-9684-1B5F65A48FDC}" presName="hierChild2" presStyleCnt="0"/>
      <dgm:spPr/>
    </dgm:pt>
    <dgm:pt modelId="{6DF008BB-3011-489D-8EBE-53019FCE468C}" type="pres">
      <dgm:prSet presAssocID="{8E84E112-16FD-4AF8-867C-79A1CD2B0C67}" presName="hierRoot1" presStyleCnt="0"/>
      <dgm:spPr/>
    </dgm:pt>
    <dgm:pt modelId="{94F8BC8C-CF2F-4AB9-A077-2494FEA5B79D}" type="pres">
      <dgm:prSet presAssocID="{8E84E112-16FD-4AF8-867C-79A1CD2B0C67}" presName="composite" presStyleCnt="0"/>
      <dgm:spPr/>
    </dgm:pt>
    <dgm:pt modelId="{2A2BB335-5F6E-4025-BBCC-6399686D86EE}" type="pres">
      <dgm:prSet presAssocID="{8E84E112-16FD-4AF8-867C-79A1CD2B0C67}" presName="background" presStyleLbl="node0" presStyleIdx="1" presStyleCnt="2"/>
      <dgm:spPr/>
    </dgm:pt>
    <dgm:pt modelId="{703CF5F5-0702-4673-AC71-4CBB0554FFE7}" type="pres">
      <dgm:prSet presAssocID="{8E84E112-16FD-4AF8-867C-79A1CD2B0C67}" presName="text" presStyleLbl="fgAcc0" presStyleIdx="1" presStyleCnt="2">
        <dgm:presLayoutVars>
          <dgm:chPref val="3"/>
        </dgm:presLayoutVars>
      </dgm:prSet>
      <dgm:spPr/>
      <dgm:t>
        <a:bodyPr/>
        <a:lstStyle/>
        <a:p>
          <a:endParaRPr lang="en-US"/>
        </a:p>
      </dgm:t>
    </dgm:pt>
    <dgm:pt modelId="{E28335B8-0763-4F4F-97BC-F475DBBFBE35}" type="pres">
      <dgm:prSet presAssocID="{8E84E112-16FD-4AF8-867C-79A1CD2B0C67}" presName="hierChild2" presStyleCnt="0"/>
      <dgm:spPr/>
    </dgm:pt>
  </dgm:ptLst>
  <dgm:cxnLst>
    <dgm:cxn modelId="{9E4F518E-E29B-4BCF-B013-54151CD70305}" srcId="{89316C50-78E9-424A-A49F-78FF71D4F61A}" destId="{AF0B172A-2F35-4706-9684-1B5F65A48FDC}" srcOrd="0" destOrd="0" parTransId="{25902C25-DFD1-464F-B7C3-B3C996AC6844}" sibTransId="{5331443D-CF3C-46D1-8213-3BE042C2865F}"/>
    <dgm:cxn modelId="{B992DC83-E82A-4B8F-8B0E-91D5E7B19F6B}" srcId="{89316C50-78E9-424A-A49F-78FF71D4F61A}" destId="{8E84E112-16FD-4AF8-867C-79A1CD2B0C67}" srcOrd="1" destOrd="0" parTransId="{F041A468-DD5F-40D4-9CDD-ACE2E84A20B1}" sibTransId="{B14447FF-5DFA-47E4-89AA-CAC310077A94}"/>
    <dgm:cxn modelId="{0AD6F05F-5005-490D-96CC-DBD7C308D2F9}" type="presOf" srcId="{89316C50-78E9-424A-A49F-78FF71D4F61A}" destId="{E995CD98-4AD1-4A57-9093-93F49352B0D3}" srcOrd="0" destOrd="0" presId="urn:microsoft.com/office/officeart/2005/8/layout/hierarchy1"/>
    <dgm:cxn modelId="{E8F77BE5-DFB1-4C4E-A7B2-6A805AF07F35}" type="presOf" srcId="{AF0B172A-2F35-4706-9684-1B5F65A48FDC}" destId="{C90CA3AE-1996-45EA-9362-6A7D3AEB7E7A}" srcOrd="0" destOrd="0" presId="urn:microsoft.com/office/officeart/2005/8/layout/hierarchy1"/>
    <dgm:cxn modelId="{BB2B3EDD-6D17-488C-8974-4559FD4ED716}" type="presOf" srcId="{8E84E112-16FD-4AF8-867C-79A1CD2B0C67}" destId="{703CF5F5-0702-4673-AC71-4CBB0554FFE7}" srcOrd="0" destOrd="0" presId="urn:microsoft.com/office/officeart/2005/8/layout/hierarchy1"/>
    <dgm:cxn modelId="{AC8E8E5A-507A-4DDA-8625-61E0AE8DE28C}" type="presParOf" srcId="{E995CD98-4AD1-4A57-9093-93F49352B0D3}" destId="{F014B4CB-F77D-40D8-9B8E-E18825B2C19F}" srcOrd="0" destOrd="0" presId="urn:microsoft.com/office/officeart/2005/8/layout/hierarchy1"/>
    <dgm:cxn modelId="{D5A4E9F8-A0B2-4BC6-911E-66F4CC6C98DC}" type="presParOf" srcId="{F014B4CB-F77D-40D8-9B8E-E18825B2C19F}" destId="{BF7ACC8F-6529-41C0-A7E3-DAE9C804313A}" srcOrd="0" destOrd="0" presId="urn:microsoft.com/office/officeart/2005/8/layout/hierarchy1"/>
    <dgm:cxn modelId="{9CE81013-5A96-4DF1-88DD-C8BF435A9CE8}" type="presParOf" srcId="{BF7ACC8F-6529-41C0-A7E3-DAE9C804313A}" destId="{80131E06-BC74-4483-A57D-713D0078C6F6}" srcOrd="0" destOrd="0" presId="urn:microsoft.com/office/officeart/2005/8/layout/hierarchy1"/>
    <dgm:cxn modelId="{77CED0E2-6FC5-4F8A-BF83-F55CECC89FEC}" type="presParOf" srcId="{BF7ACC8F-6529-41C0-A7E3-DAE9C804313A}" destId="{C90CA3AE-1996-45EA-9362-6A7D3AEB7E7A}" srcOrd="1" destOrd="0" presId="urn:microsoft.com/office/officeart/2005/8/layout/hierarchy1"/>
    <dgm:cxn modelId="{E62DF22D-92E6-4EA9-9A2D-8F6E77B9B6EB}" type="presParOf" srcId="{F014B4CB-F77D-40D8-9B8E-E18825B2C19F}" destId="{54E08DBF-69A0-49DD-B4D3-E1AEC5824D30}" srcOrd="1" destOrd="0" presId="urn:microsoft.com/office/officeart/2005/8/layout/hierarchy1"/>
    <dgm:cxn modelId="{C2EE3EBE-65EB-4595-B3B0-3D9CAC55D364}" type="presParOf" srcId="{E995CD98-4AD1-4A57-9093-93F49352B0D3}" destId="{6DF008BB-3011-489D-8EBE-53019FCE468C}" srcOrd="1" destOrd="0" presId="urn:microsoft.com/office/officeart/2005/8/layout/hierarchy1"/>
    <dgm:cxn modelId="{0BA9F2EF-BBE0-4DDB-B5AB-769E318439D8}" type="presParOf" srcId="{6DF008BB-3011-489D-8EBE-53019FCE468C}" destId="{94F8BC8C-CF2F-4AB9-A077-2494FEA5B79D}" srcOrd="0" destOrd="0" presId="urn:microsoft.com/office/officeart/2005/8/layout/hierarchy1"/>
    <dgm:cxn modelId="{10D3E228-626E-458D-8E09-D8AEAB1F868D}" type="presParOf" srcId="{94F8BC8C-CF2F-4AB9-A077-2494FEA5B79D}" destId="{2A2BB335-5F6E-4025-BBCC-6399686D86EE}" srcOrd="0" destOrd="0" presId="urn:microsoft.com/office/officeart/2005/8/layout/hierarchy1"/>
    <dgm:cxn modelId="{690282D2-2DFB-4BB1-8591-330FDE0902AA}" type="presParOf" srcId="{94F8BC8C-CF2F-4AB9-A077-2494FEA5B79D}" destId="{703CF5F5-0702-4673-AC71-4CBB0554FFE7}" srcOrd="1" destOrd="0" presId="urn:microsoft.com/office/officeart/2005/8/layout/hierarchy1"/>
    <dgm:cxn modelId="{A1F61FA0-FB05-4D96-99B2-F8AF5A1F51C6}" type="presParOf" srcId="{6DF008BB-3011-489D-8EBE-53019FCE468C}" destId="{E28335B8-0763-4F4F-97BC-F475DBBFBE3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E790E4-9346-4EFB-8D01-57F7D459B70B}"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75A607F2-DB2C-427D-A275-10EB7DF0B49D}">
      <dgm:prSet/>
      <dgm:spPr/>
      <dgm:t>
        <a:bodyPr/>
        <a:lstStyle/>
        <a:p>
          <a:r>
            <a:rPr lang="en-US"/>
            <a:t>Encourage students to give themselves grace</a:t>
          </a:r>
        </a:p>
      </dgm:t>
    </dgm:pt>
    <dgm:pt modelId="{E8960C1E-FE80-447C-9EF8-AB5BE95D0684}" type="parTrans" cxnId="{0C02CCEC-DC9D-491D-8198-8F07E30E5CCC}">
      <dgm:prSet/>
      <dgm:spPr/>
      <dgm:t>
        <a:bodyPr/>
        <a:lstStyle/>
        <a:p>
          <a:endParaRPr lang="en-US"/>
        </a:p>
      </dgm:t>
    </dgm:pt>
    <dgm:pt modelId="{A07D4DBA-8388-4D35-85A2-393BFAD6B66B}" type="sibTrans" cxnId="{0C02CCEC-DC9D-491D-8198-8F07E30E5CCC}">
      <dgm:prSet/>
      <dgm:spPr/>
      <dgm:t>
        <a:bodyPr/>
        <a:lstStyle/>
        <a:p>
          <a:endParaRPr lang="en-US"/>
        </a:p>
      </dgm:t>
    </dgm:pt>
    <dgm:pt modelId="{C8399104-CBFE-40D6-BB8C-2A2AEF502B1F}">
      <dgm:prSet/>
      <dgm:spPr/>
      <dgm:t>
        <a:bodyPr/>
        <a:lstStyle/>
        <a:p>
          <a:r>
            <a:rPr lang="en-US"/>
            <a:t>Crisis v. opportunity</a:t>
          </a:r>
        </a:p>
      </dgm:t>
    </dgm:pt>
    <dgm:pt modelId="{EF372E07-7415-4609-9A8B-AF73E83A91B7}" type="parTrans" cxnId="{ADA20A7F-A0B2-4B94-8B87-ACD2938042FD}">
      <dgm:prSet/>
      <dgm:spPr/>
      <dgm:t>
        <a:bodyPr/>
        <a:lstStyle/>
        <a:p>
          <a:endParaRPr lang="en-US"/>
        </a:p>
      </dgm:t>
    </dgm:pt>
    <dgm:pt modelId="{B677BC77-8857-4995-8DB0-8E302319827D}" type="sibTrans" cxnId="{ADA20A7F-A0B2-4B94-8B87-ACD2938042FD}">
      <dgm:prSet/>
      <dgm:spPr/>
      <dgm:t>
        <a:bodyPr/>
        <a:lstStyle/>
        <a:p>
          <a:endParaRPr lang="en-US"/>
        </a:p>
      </dgm:t>
    </dgm:pt>
    <dgm:pt modelId="{FC2EA571-673F-4A7D-8010-B0456DF4EA6A}">
      <dgm:prSet/>
      <dgm:spPr/>
      <dgm:t>
        <a:bodyPr/>
        <a:lstStyle/>
        <a:p>
          <a:r>
            <a:rPr lang="en-US"/>
            <a:t>Challenge negative self-talk</a:t>
          </a:r>
        </a:p>
      </dgm:t>
    </dgm:pt>
    <dgm:pt modelId="{D68748EA-3A5D-47A2-ACA1-428D73D05C80}" type="parTrans" cxnId="{C9176CC4-B47E-4401-9589-63649A41A559}">
      <dgm:prSet/>
      <dgm:spPr/>
      <dgm:t>
        <a:bodyPr/>
        <a:lstStyle/>
        <a:p>
          <a:endParaRPr lang="en-US"/>
        </a:p>
      </dgm:t>
    </dgm:pt>
    <dgm:pt modelId="{E6BC0C7D-0CE4-499F-A0A8-6199186A2D24}" type="sibTrans" cxnId="{C9176CC4-B47E-4401-9589-63649A41A559}">
      <dgm:prSet/>
      <dgm:spPr/>
      <dgm:t>
        <a:bodyPr/>
        <a:lstStyle/>
        <a:p>
          <a:endParaRPr lang="en-US"/>
        </a:p>
      </dgm:t>
    </dgm:pt>
    <dgm:pt modelId="{16415639-48C7-4915-A595-5D62CC140698}">
      <dgm:prSet/>
      <dgm:spPr/>
      <dgm:t>
        <a:bodyPr/>
        <a:lstStyle/>
        <a:p>
          <a:r>
            <a:rPr lang="en-US"/>
            <a:t>Toxic positivity is not what we're going for here</a:t>
          </a:r>
        </a:p>
      </dgm:t>
    </dgm:pt>
    <dgm:pt modelId="{641F47CA-8F89-415A-832B-14B8BD580152}" type="parTrans" cxnId="{D17484BE-5750-4C2B-AD57-05861422C345}">
      <dgm:prSet/>
      <dgm:spPr/>
      <dgm:t>
        <a:bodyPr/>
        <a:lstStyle/>
        <a:p>
          <a:endParaRPr lang="en-US"/>
        </a:p>
      </dgm:t>
    </dgm:pt>
    <dgm:pt modelId="{9471530A-002B-4FE0-8E45-FEBB0C55FA94}" type="sibTrans" cxnId="{D17484BE-5750-4C2B-AD57-05861422C345}">
      <dgm:prSet/>
      <dgm:spPr/>
      <dgm:t>
        <a:bodyPr/>
        <a:lstStyle/>
        <a:p>
          <a:endParaRPr lang="en-US"/>
        </a:p>
      </dgm:t>
    </dgm:pt>
    <dgm:pt modelId="{8E5262AA-D3DE-431A-8C07-79587B3079DB}">
      <dgm:prSet/>
      <dgm:spPr/>
      <dgm:t>
        <a:bodyPr/>
        <a:lstStyle/>
        <a:p>
          <a:r>
            <a:rPr lang="en-US"/>
            <a:t>Self-compassion pause</a:t>
          </a:r>
        </a:p>
      </dgm:t>
    </dgm:pt>
    <dgm:pt modelId="{7D525B27-F649-4CD2-B30E-F4013A8DB38F}" type="parTrans" cxnId="{93CE09D8-C292-4003-9B72-3FB9CDDEBCF5}">
      <dgm:prSet/>
      <dgm:spPr/>
      <dgm:t>
        <a:bodyPr/>
        <a:lstStyle/>
        <a:p>
          <a:endParaRPr lang="en-US"/>
        </a:p>
      </dgm:t>
    </dgm:pt>
    <dgm:pt modelId="{F01B6007-0A53-4297-A602-7B5AFDA100D4}" type="sibTrans" cxnId="{93CE09D8-C292-4003-9B72-3FB9CDDEBCF5}">
      <dgm:prSet/>
      <dgm:spPr/>
      <dgm:t>
        <a:bodyPr/>
        <a:lstStyle/>
        <a:p>
          <a:endParaRPr lang="en-US"/>
        </a:p>
      </dgm:t>
    </dgm:pt>
    <dgm:pt modelId="{77814D13-F62F-41CA-8F4B-6A1749B20B15}" type="pres">
      <dgm:prSet presAssocID="{F0E790E4-9346-4EFB-8D01-57F7D459B70B}" presName="linear" presStyleCnt="0">
        <dgm:presLayoutVars>
          <dgm:animLvl val="lvl"/>
          <dgm:resizeHandles val="exact"/>
        </dgm:presLayoutVars>
      </dgm:prSet>
      <dgm:spPr/>
      <dgm:t>
        <a:bodyPr/>
        <a:lstStyle/>
        <a:p>
          <a:endParaRPr lang="en-US"/>
        </a:p>
      </dgm:t>
    </dgm:pt>
    <dgm:pt modelId="{3B1F9448-D1D7-4FCE-92B9-A6CB324F6BA5}" type="pres">
      <dgm:prSet presAssocID="{75A607F2-DB2C-427D-A275-10EB7DF0B49D}" presName="parentText" presStyleLbl="node1" presStyleIdx="0" presStyleCnt="3">
        <dgm:presLayoutVars>
          <dgm:chMax val="0"/>
          <dgm:bulletEnabled val="1"/>
        </dgm:presLayoutVars>
      </dgm:prSet>
      <dgm:spPr/>
      <dgm:t>
        <a:bodyPr/>
        <a:lstStyle/>
        <a:p>
          <a:endParaRPr lang="en-US"/>
        </a:p>
      </dgm:t>
    </dgm:pt>
    <dgm:pt modelId="{8D265361-4AA4-4833-BA79-70EE9CFB8E78}" type="pres">
      <dgm:prSet presAssocID="{75A607F2-DB2C-427D-A275-10EB7DF0B49D}" presName="childText" presStyleLbl="revTx" presStyleIdx="0" presStyleCnt="2">
        <dgm:presLayoutVars>
          <dgm:bulletEnabled val="1"/>
        </dgm:presLayoutVars>
      </dgm:prSet>
      <dgm:spPr/>
      <dgm:t>
        <a:bodyPr/>
        <a:lstStyle/>
        <a:p>
          <a:endParaRPr lang="en-US"/>
        </a:p>
      </dgm:t>
    </dgm:pt>
    <dgm:pt modelId="{82761A00-8AB5-46C8-8605-87286AD9D82B}" type="pres">
      <dgm:prSet presAssocID="{FC2EA571-673F-4A7D-8010-B0456DF4EA6A}" presName="parentText" presStyleLbl="node1" presStyleIdx="1" presStyleCnt="3">
        <dgm:presLayoutVars>
          <dgm:chMax val="0"/>
          <dgm:bulletEnabled val="1"/>
        </dgm:presLayoutVars>
      </dgm:prSet>
      <dgm:spPr/>
      <dgm:t>
        <a:bodyPr/>
        <a:lstStyle/>
        <a:p>
          <a:endParaRPr lang="en-US"/>
        </a:p>
      </dgm:t>
    </dgm:pt>
    <dgm:pt modelId="{0B666522-59CD-44B9-B635-E30A162378E9}" type="pres">
      <dgm:prSet presAssocID="{FC2EA571-673F-4A7D-8010-B0456DF4EA6A}" presName="childText" presStyleLbl="revTx" presStyleIdx="1" presStyleCnt="2">
        <dgm:presLayoutVars>
          <dgm:bulletEnabled val="1"/>
        </dgm:presLayoutVars>
      </dgm:prSet>
      <dgm:spPr/>
      <dgm:t>
        <a:bodyPr/>
        <a:lstStyle/>
        <a:p>
          <a:endParaRPr lang="en-US"/>
        </a:p>
      </dgm:t>
    </dgm:pt>
    <dgm:pt modelId="{7D583C9C-37B7-4363-8B94-B9D2D693ED09}" type="pres">
      <dgm:prSet presAssocID="{8E5262AA-D3DE-431A-8C07-79587B3079DB}" presName="parentText" presStyleLbl="node1" presStyleIdx="2" presStyleCnt="3">
        <dgm:presLayoutVars>
          <dgm:chMax val="0"/>
          <dgm:bulletEnabled val="1"/>
        </dgm:presLayoutVars>
      </dgm:prSet>
      <dgm:spPr/>
      <dgm:t>
        <a:bodyPr/>
        <a:lstStyle/>
        <a:p>
          <a:endParaRPr lang="en-US"/>
        </a:p>
      </dgm:t>
    </dgm:pt>
  </dgm:ptLst>
  <dgm:cxnLst>
    <dgm:cxn modelId="{630BFBDF-A916-4C3C-A093-277B2AF97857}" type="presOf" srcId="{8E5262AA-D3DE-431A-8C07-79587B3079DB}" destId="{7D583C9C-37B7-4363-8B94-B9D2D693ED09}" srcOrd="0" destOrd="0" presId="urn:microsoft.com/office/officeart/2005/8/layout/vList2"/>
    <dgm:cxn modelId="{76168725-E952-4260-905F-AF0FF88FD2CD}" type="presOf" srcId="{F0E790E4-9346-4EFB-8D01-57F7D459B70B}" destId="{77814D13-F62F-41CA-8F4B-6A1749B20B15}" srcOrd="0" destOrd="0" presId="urn:microsoft.com/office/officeart/2005/8/layout/vList2"/>
    <dgm:cxn modelId="{73264253-A3E7-45EC-92A0-23F50246DBB4}" type="presOf" srcId="{C8399104-CBFE-40D6-BB8C-2A2AEF502B1F}" destId="{8D265361-4AA4-4833-BA79-70EE9CFB8E78}" srcOrd="0" destOrd="0" presId="urn:microsoft.com/office/officeart/2005/8/layout/vList2"/>
    <dgm:cxn modelId="{C9176CC4-B47E-4401-9589-63649A41A559}" srcId="{F0E790E4-9346-4EFB-8D01-57F7D459B70B}" destId="{FC2EA571-673F-4A7D-8010-B0456DF4EA6A}" srcOrd="1" destOrd="0" parTransId="{D68748EA-3A5D-47A2-ACA1-428D73D05C80}" sibTransId="{E6BC0C7D-0CE4-499F-A0A8-6199186A2D24}"/>
    <dgm:cxn modelId="{EE5B506E-9FD2-4594-8E4F-DA49DB4C1BBD}" type="presOf" srcId="{FC2EA571-673F-4A7D-8010-B0456DF4EA6A}" destId="{82761A00-8AB5-46C8-8605-87286AD9D82B}" srcOrd="0" destOrd="0" presId="urn:microsoft.com/office/officeart/2005/8/layout/vList2"/>
    <dgm:cxn modelId="{ADA20A7F-A0B2-4B94-8B87-ACD2938042FD}" srcId="{75A607F2-DB2C-427D-A275-10EB7DF0B49D}" destId="{C8399104-CBFE-40D6-BB8C-2A2AEF502B1F}" srcOrd="0" destOrd="0" parTransId="{EF372E07-7415-4609-9A8B-AF73E83A91B7}" sibTransId="{B677BC77-8857-4995-8DB0-8E302319827D}"/>
    <dgm:cxn modelId="{535E5FC8-F3DC-45B8-BA50-2D53E3B70135}" type="presOf" srcId="{75A607F2-DB2C-427D-A275-10EB7DF0B49D}" destId="{3B1F9448-D1D7-4FCE-92B9-A6CB324F6BA5}" srcOrd="0" destOrd="0" presId="urn:microsoft.com/office/officeart/2005/8/layout/vList2"/>
    <dgm:cxn modelId="{AC66728F-F1D8-415B-86FA-EEF96ABFE5FC}" type="presOf" srcId="{16415639-48C7-4915-A595-5D62CC140698}" destId="{0B666522-59CD-44B9-B635-E30A162378E9}" srcOrd="0" destOrd="0" presId="urn:microsoft.com/office/officeart/2005/8/layout/vList2"/>
    <dgm:cxn modelId="{93CE09D8-C292-4003-9B72-3FB9CDDEBCF5}" srcId="{F0E790E4-9346-4EFB-8D01-57F7D459B70B}" destId="{8E5262AA-D3DE-431A-8C07-79587B3079DB}" srcOrd="2" destOrd="0" parTransId="{7D525B27-F649-4CD2-B30E-F4013A8DB38F}" sibTransId="{F01B6007-0A53-4297-A602-7B5AFDA100D4}"/>
    <dgm:cxn modelId="{D17484BE-5750-4C2B-AD57-05861422C345}" srcId="{FC2EA571-673F-4A7D-8010-B0456DF4EA6A}" destId="{16415639-48C7-4915-A595-5D62CC140698}" srcOrd="0" destOrd="0" parTransId="{641F47CA-8F89-415A-832B-14B8BD580152}" sibTransId="{9471530A-002B-4FE0-8E45-FEBB0C55FA94}"/>
    <dgm:cxn modelId="{0C02CCEC-DC9D-491D-8198-8F07E30E5CCC}" srcId="{F0E790E4-9346-4EFB-8D01-57F7D459B70B}" destId="{75A607F2-DB2C-427D-A275-10EB7DF0B49D}" srcOrd="0" destOrd="0" parTransId="{E8960C1E-FE80-447C-9EF8-AB5BE95D0684}" sibTransId="{A07D4DBA-8388-4D35-85A2-393BFAD6B66B}"/>
    <dgm:cxn modelId="{7EC11AC1-4DFD-46F7-A15D-29B5E9E9CF58}" type="presParOf" srcId="{77814D13-F62F-41CA-8F4B-6A1749B20B15}" destId="{3B1F9448-D1D7-4FCE-92B9-A6CB324F6BA5}" srcOrd="0" destOrd="0" presId="urn:microsoft.com/office/officeart/2005/8/layout/vList2"/>
    <dgm:cxn modelId="{F510C396-225A-4A3C-8F14-11665A8EF51D}" type="presParOf" srcId="{77814D13-F62F-41CA-8F4B-6A1749B20B15}" destId="{8D265361-4AA4-4833-BA79-70EE9CFB8E78}" srcOrd="1" destOrd="0" presId="urn:microsoft.com/office/officeart/2005/8/layout/vList2"/>
    <dgm:cxn modelId="{83FF392C-81B5-4F6E-8333-4DD113D57B9F}" type="presParOf" srcId="{77814D13-F62F-41CA-8F4B-6A1749B20B15}" destId="{82761A00-8AB5-46C8-8605-87286AD9D82B}" srcOrd="2" destOrd="0" presId="urn:microsoft.com/office/officeart/2005/8/layout/vList2"/>
    <dgm:cxn modelId="{43BAC9BF-5C73-41DA-8D40-5E981E8ECC56}" type="presParOf" srcId="{77814D13-F62F-41CA-8F4B-6A1749B20B15}" destId="{0B666522-59CD-44B9-B635-E30A162378E9}" srcOrd="3" destOrd="0" presId="urn:microsoft.com/office/officeart/2005/8/layout/vList2"/>
    <dgm:cxn modelId="{26C3F919-54CA-404D-BCC1-831BF56ED31E}" type="presParOf" srcId="{77814D13-F62F-41CA-8F4B-6A1749B20B15}" destId="{7D583C9C-37B7-4363-8B94-B9D2D693ED0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E7A326-C8E7-4BDB-9F80-EEFFFF4955B5}"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C096C01C-2B7F-4797-AC3B-40F70F079236}">
      <dgm:prSet/>
      <dgm:spPr/>
      <dgm:t>
        <a:bodyPr/>
        <a:lstStyle/>
        <a:p>
          <a:r>
            <a:rPr lang="en-US" dirty="0"/>
            <a:t>Developed over time</a:t>
          </a:r>
        </a:p>
      </dgm:t>
    </dgm:pt>
    <dgm:pt modelId="{44E377F3-54EC-4E39-BD5C-B947FBEC2DA1}" type="parTrans" cxnId="{BBA11BCF-5D4A-4CB6-884F-5F04B6E6AFD4}">
      <dgm:prSet/>
      <dgm:spPr/>
      <dgm:t>
        <a:bodyPr/>
        <a:lstStyle/>
        <a:p>
          <a:endParaRPr lang="en-US"/>
        </a:p>
      </dgm:t>
    </dgm:pt>
    <dgm:pt modelId="{DE6B37BF-048A-42FE-B151-3D966E2537F6}" type="sibTrans" cxnId="{BBA11BCF-5D4A-4CB6-884F-5F04B6E6AFD4}">
      <dgm:prSet/>
      <dgm:spPr/>
      <dgm:t>
        <a:bodyPr/>
        <a:lstStyle/>
        <a:p>
          <a:endParaRPr lang="en-US"/>
        </a:p>
      </dgm:t>
    </dgm:pt>
    <dgm:pt modelId="{47081AB1-7D7A-40BA-8362-83086560C9A0}">
      <dgm:prSet/>
      <dgm:spPr/>
      <dgm:t>
        <a:bodyPr/>
        <a:lstStyle/>
        <a:p>
          <a:r>
            <a:rPr lang="en-US" dirty="0"/>
            <a:t>Something we cultivate</a:t>
          </a:r>
        </a:p>
      </dgm:t>
    </dgm:pt>
    <dgm:pt modelId="{352B8454-55B5-4E64-B22E-B306C4740607}" type="parTrans" cxnId="{74841555-2158-4A5A-8F39-8417E6428A76}">
      <dgm:prSet/>
      <dgm:spPr/>
      <dgm:t>
        <a:bodyPr/>
        <a:lstStyle/>
        <a:p>
          <a:endParaRPr lang="en-US"/>
        </a:p>
      </dgm:t>
    </dgm:pt>
    <dgm:pt modelId="{42E21A2D-8BF3-4881-94CA-FEF4353BB2BF}" type="sibTrans" cxnId="{74841555-2158-4A5A-8F39-8417E6428A76}">
      <dgm:prSet/>
      <dgm:spPr/>
      <dgm:t>
        <a:bodyPr/>
        <a:lstStyle/>
        <a:p>
          <a:endParaRPr lang="en-US"/>
        </a:p>
      </dgm:t>
    </dgm:pt>
    <dgm:pt modelId="{DC6E5C1A-7C40-4131-9784-81E91125F0E8}">
      <dgm:prSet/>
      <dgm:spPr/>
      <dgm:t>
        <a:bodyPr/>
        <a:lstStyle/>
        <a:p>
          <a:r>
            <a:rPr lang="en-US" dirty="0"/>
            <a:t>Attitudes and skills that can be learned and practiced</a:t>
          </a:r>
        </a:p>
      </dgm:t>
    </dgm:pt>
    <dgm:pt modelId="{B64EE680-95AB-4182-BC9D-8E88594018C2}" type="parTrans" cxnId="{25DD2479-5675-4B56-AD04-0D4F2112A7B3}">
      <dgm:prSet/>
      <dgm:spPr/>
      <dgm:t>
        <a:bodyPr/>
        <a:lstStyle/>
        <a:p>
          <a:endParaRPr lang="en-US"/>
        </a:p>
      </dgm:t>
    </dgm:pt>
    <dgm:pt modelId="{9F875639-448F-47D8-BEF1-F3D9A30F39A8}" type="sibTrans" cxnId="{25DD2479-5675-4B56-AD04-0D4F2112A7B3}">
      <dgm:prSet/>
      <dgm:spPr/>
      <dgm:t>
        <a:bodyPr/>
        <a:lstStyle/>
        <a:p>
          <a:endParaRPr lang="en-US"/>
        </a:p>
      </dgm:t>
    </dgm:pt>
    <dgm:pt modelId="{8EB0A236-C952-4B9D-B2A6-1053C0071C95}">
      <dgm:prSet/>
      <dgm:spPr/>
      <dgm:t>
        <a:bodyPr/>
        <a:lstStyle/>
        <a:p>
          <a:r>
            <a:rPr lang="en-US" dirty="0"/>
            <a:t>A </a:t>
          </a:r>
          <a:r>
            <a:rPr lang="en-US" dirty="0">
              <a:latin typeface="Calibri Light" panose="020F0302020204030204"/>
            </a:rPr>
            <a:t>universal</a:t>
          </a:r>
          <a:r>
            <a:rPr lang="en-US" dirty="0"/>
            <a:t> ability to thrive despite setbacks</a:t>
          </a:r>
        </a:p>
      </dgm:t>
    </dgm:pt>
    <dgm:pt modelId="{3CA31070-B0F8-4F4C-8CE9-BBA808F3D530}" type="parTrans" cxnId="{94C45A31-E904-45BE-8857-71E63D843B1D}">
      <dgm:prSet/>
      <dgm:spPr/>
      <dgm:t>
        <a:bodyPr/>
        <a:lstStyle/>
        <a:p>
          <a:endParaRPr lang="en-US"/>
        </a:p>
      </dgm:t>
    </dgm:pt>
    <dgm:pt modelId="{A2E1F4B4-AD72-44C1-BFBF-8DCC21F5B2D6}" type="sibTrans" cxnId="{94C45A31-E904-45BE-8857-71E63D843B1D}">
      <dgm:prSet/>
      <dgm:spPr/>
      <dgm:t>
        <a:bodyPr/>
        <a:lstStyle/>
        <a:p>
          <a:endParaRPr lang="en-US"/>
        </a:p>
      </dgm:t>
    </dgm:pt>
    <dgm:pt modelId="{3F7F5458-FAE4-4B26-ADE9-483B6BCCAA7F}" type="pres">
      <dgm:prSet presAssocID="{C1E7A326-C8E7-4BDB-9F80-EEFFFF4955B5}" presName="outerComposite" presStyleCnt="0">
        <dgm:presLayoutVars>
          <dgm:chMax val="5"/>
          <dgm:dir/>
          <dgm:resizeHandles val="exact"/>
        </dgm:presLayoutVars>
      </dgm:prSet>
      <dgm:spPr/>
      <dgm:t>
        <a:bodyPr/>
        <a:lstStyle/>
        <a:p>
          <a:endParaRPr lang="en-US"/>
        </a:p>
      </dgm:t>
    </dgm:pt>
    <dgm:pt modelId="{C6DD85B9-FB37-4FE9-984E-116461DF9F7A}" type="pres">
      <dgm:prSet presAssocID="{C1E7A326-C8E7-4BDB-9F80-EEFFFF4955B5}" presName="dummyMaxCanvas" presStyleCnt="0">
        <dgm:presLayoutVars/>
      </dgm:prSet>
      <dgm:spPr/>
    </dgm:pt>
    <dgm:pt modelId="{721FE05C-CEDA-454D-A003-B2DED83CBADF}" type="pres">
      <dgm:prSet presAssocID="{C1E7A326-C8E7-4BDB-9F80-EEFFFF4955B5}" presName="FourNodes_1" presStyleLbl="node1" presStyleIdx="0" presStyleCnt="4">
        <dgm:presLayoutVars>
          <dgm:bulletEnabled val="1"/>
        </dgm:presLayoutVars>
      </dgm:prSet>
      <dgm:spPr/>
      <dgm:t>
        <a:bodyPr/>
        <a:lstStyle/>
        <a:p>
          <a:endParaRPr lang="en-US"/>
        </a:p>
      </dgm:t>
    </dgm:pt>
    <dgm:pt modelId="{39053FEE-1888-4DE4-BA36-C526B4781A90}" type="pres">
      <dgm:prSet presAssocID="{C1E7A326-C8E7-4BDB-9F80-EEFFFF4955B5}" presName="FourNodes_2" presStyleLbl="node1" presStyleIdx="1" presStyleCnt="4">
        <dgm:presLayoutVars>
          <dgm:bulletEnabled val="1"/>
        </dgm:presLayoutVars>
      </dgm:prSet>
      <dgm:spPr/>
      <dgm:t>
        <a:bodyPr/>
        <a:lstStyle/>
        <a:p>
          <a:endParaRPr lang="en-US"/>
        </a:p>
      </dgm:t>
    </dgm:pt>
    <dgm:pt modelId="{8B71F300-D8D7-4C1F-AA42-CA9A0483679B}" type="pres">
      <dgm:prSet presAssocID="{C1E7A326-C8E7-4BDB-9F80-EEFFFF4955B5}" presName="FourNodes_3" presStyleLbl="node1" presStyleIdx="2" presStyleCnt="4">
        <dgm:presLayoutVars>
          <dgm:bulletEnabled val="1"/>
        </dgm:presLayoutVars>
      </dgm:prSet>
      <dgm:spPr/>
      <dgm:t>
        <a:bodyPr/>
        <a:lstStyle/>
        <a:p>
          <a:endParaRPr lang="en-US"/>
        </a:p>
      </dgm:t>
    </dgm:pt>
    <dgm:pt modelId="{71118BB2-2863-44BB-B259-53C3A05CDD89}" type="pres">
      <dgm:prSet presAssocID="{C1E7A326-C8E7-4BDB-9F80-EEFFFF4955B5}" presName="FourNodes_4" presStyleLbl="node1" presStyleIdx="3" presStyleCnt="4">
        <dgm:presLayoutVars>
          <dgm:bulletEnabled val="1"/>
        </dgm:presLayoutVars>
      </dgm:prSet>
      <dgm:spPr/>
      <dgm:t>
        <a:bodyPr/>
        <a:lstStyle/>
        <a:p>
          <a:endParaRPr lang="en-US"/>
        </a:p>
      </dgm:t>
    </dgm:pt>
    <dgm:pt modelId="{A269BD6A-E54A-4D40-9F8F-3AE045D6A397}" type="pres">
      <dgm:prSet presAssocID="{C1E7A326-C8E7-4BDB-9F80-EEFFFF4955B5}" presName="FourConn_1-2" presStyleLbl="fgAccFollowNode1" presStyleIdx="0" presStyleCnt="3">
        <dgm:presLayoutVars>
          <dgm:bulletEnabled val="1"/>
        </dgm:presLayoutVars>
      </dgm:prSet>
      <dgm:spPr/>
      <dgm:t>
        <a:bodyPr/>
        <a:lstStyle/>
        <a:p>
          <a:endParaRPr lang="en-US"/>
        </a:p>
      </dgm:t>
    </dgm:pt>
    <dgm:pt modelId="{B705C9C4-25AD-4691-AC54-FA88B8ABF2E2}" type="pres">
      <dgm:prSet presAssocID="{C1E7A326-C8E7-4BDB-9F80-EEFFFF4955B5}" presName="FourConn_2-3" presStyleLbl="fgAccFollowNode1" presStyleIdx="1" presStyleCnt="3">
        <dgm:presLayoutVars>
          <dgm:bulletEnabled val="1"/>
        </dgm:presLayoutVars>
      </dgm:prSet>
      <dgm:spPr/>
      <dgm:t>
        <a:bodyPr/>
        <a:lstStyle/>
        <a:p>
          <a:endParaRPr lang="en-US"/>
        </a:p>
      </dgm:t>
    </dgm:pt>
    <dgm:pt modelId="{15F6A65E-9B19-4595-BD0A-F1C7366C061D}" type="pres">
      <dgm:prSet presAssocID="{C1E7A326-C8E7-4BDB-9F80-EEFFFF4955B5}" presName="FourConn_3-4" presStyleLbl="fgAccFollowNode1" presStyleIdx="2" presStyleCnt="3">
        <dgm:presLayoutVars>
          <dgm:bulletEnabled val="1"/>
        </dgm:presLayoutVars>
      </dgm:prSet>
      <dgm:spPr/>
      <dgm:t>
        <a:bodyPr/>
        <a:lstStyle/>
        <a:p>
          <a:endParaRPr lang="en-US"/>
        </a:p>
      </dgm:t>
    </dgm:pt>
    <dgm:pt modelId="{9E87600B-2813-493B-84FF-D6F37844EF24}" type="pres">
      <dgm:prSet presAssocID="{C1E7A326-C8E7-4BDB-9F80-EEFFFF4955B5}" presName="FourNodes_1_text" presStyleLbl="node1" presStyleIdx="3" presStyleCnt="4">
        <dgm:presLayoutVars>
          <dgm:bulletEnabled val="1"/>
        </dgm:presLayoutVars>
      </dgm:prSet>
      <dgm:spPr/>
      <dgm:t>
        <a:bodyPr/>
        <a:lstStyle/>
        <a:p>
          <a:endParaRPr lang="en-US"/>
        </a:p>
      </dgm:t>
    </dgm:pt>
    <dgm:pt modelId="{C46AC4A0-D2B2-4B3D-9FC5-3C935255D088}" type="pres">
      <dgm:prSet presAssocID="{C1E7A326-C8E7-4BDB-9F80-EEFFFF4955B5}" presName="FourNodes_2_text" presStyleLbl="node1" presStyleIdx="3" presStyleCnt="4">
        <dgm:presLayoutVars>
          <dgm:bulletEnabled val="1"/>
        </dgm:presLayoutVars>
      </dgm:prSet>
      <dgm:spPr/>
      <dgm:t>
        <a:bodyPr/>
        <a:lstStyle/>
        <a:p>
          <a:endParaRPr lang="en-US"/>
        </a:p>
      </dgm:t>
    </dgm:pt>
    <dgm:pt modelId="{606FFA66-7F45-4B87-92B4-58D7315F5494}" type="pres">
      <dgm:prSet presAssocID="{C1E7A326-C8E7-4BDB-9F80-EEFFFF4955B5}" presName="FourNodes_3_text" presStyleLbl="node1" presStyleIdx="3" presStyleCnt="4">
        <dgm:presLayoutVars>
          <dgm:bulletEnabled val="1"/>
        </dgm:presLayoutVars>
      </dgm:prSet>
      <dgm:spPr/>
      <dgm:t>
        <a:bodyPr/>
        <a:lstStyle/>
        <a:p>
          <a:endParaRPr lang="en-US"/>
        </a:p>
      </dgm:t>
    </dgm:pt>
    <dgm:pt modelId="{31696EC6-2EB2-4EFD-A233-F4E10ACE1357}" type="pres">
      <dgm:prSet presAssocID="{C1E7A326-C8E7-4BDB-9F80-EEFFFF4955B5}" presName="FourNodes_4_text" presStyleLbl="node1" presStyleIdx="3" presStyleCnt="4">
        <dgm:presLayoutVars>
          <dgm:bulletEnabled val="1"/>
        </dgm:presLayoutVars>
      </dgm:prSet>
      <dgm:spPr/>
      <dgm:t>
        <a:bodyPr/>
        <a:lstStyle/>
        <a:p>
          <a:endParaRPr lang="en-US"/>
        </a:p>
      </dgm:t>
    </dgm:pt>
  </dgm:ptLst>
  <dgm:cxnLst>
    <dgm:cxn modelId="{1E471708-E376-4C88-A860-CE9288D01B1B}" type="presOf" srcId="{DC6E5C1A-7C40-4131-9784-81E91125F0E8}" destId="{8B71F300-D8D7-4C1F-AA42-CA9A0483679B}" srcOrd="0" destOrd="0" presId="urn:microsoft.com/office/officeart/2005/8/layout/vProcess5"/>
    <dgm:cxn modelId="{9943612D-5995-46C8-90CF-284331A1E137}" type="presOf" srcId="{42E21A2D-8BF3-4881-94CA-FEF4353BB2BF}" destId="{B705C9C4-25AD-4691-AC54-FA88B8ABF2E2}" srcOrd="0" destOrd="0" presId="urn:microsoft.com/office/officeart/2005/8/layout/vProcess5"/>
    <dgm:cxn modelId="{F9D2F771-4DF0-4A3F-BB22-9CD6737BAEDA}" type="presOf" srcId="{9F875639-448F-47D8-BEF1-F3D9A30F39A8}" destId="{15F6A65E-9B19-4595-BD0A-F1C7366C061D}" srcOrd="0" destOrd="0" presId="urn:microsoft.com/office/officeart/2005/8/layout/vProcess5"/>
    <dgm:cxn modelId="{85B810CB-CFCA-4109-B821-9298663D8AFA}" type="presOf" srcId="{8EB0A236-C952-4B9D-B2A6-1053C0071C95}" destId="{31696EC6-2EB2-4EFD-A233-F4E10ACE1357}" srcOrd="1" destOrd="0" presId="urn:microsoft.com/office/officeart/2005/8/layout/vProcess5"/>
    <dgm:cxn modelId="{67488A38-4E6D-4B7B-82BD-F610F194E1FC}" type="presOf" srcId="{C1E7A326-C8E7-4BDB-9F80-EEFFFF4955B5}" destId="{3F7F5458-FAE4-4B26-ADE9-483B6BCCAA7F}" srcOrd="0" destOrd="0" presId="urn:microsoft.com/office/officeart/2005/8/layout/vProcess5"/>
    <dgm:cxn modelId="{B14EBB29-CFA0-46E1-A2BC-28D5F8E76A0B}" type="presOf" srcId="{C096C01C-2B7F-4797-AC3B-40F70F079236}" destId="{9E87600B-2813-493B-84FF-D6F37844EF24}" srcOrd="1" destOrd="0" presId="urn:microsoft.com/office/officeart/2005/8/layout/vProcess5"/>
    <dgm:cxn modelId="{94C45A31-E904-45BE-8857-71E63D843B1D}" srcId="{C1E7A326-C8E7-4BDB-9F80-EEFFFF4955B5}" destId="{8EB0A236-C952-4B9D-B2A6-1053C0071C95}" srcOrd="3" destOrd="0" parTransId="{3CA31070-B0F8-4F4C-8CE9-BBA808F3D530}" sibTransId="{A2E1F4B4-AD72-44C1-BFBF-8DCC21F5B2D6}"/>
    <dgm:cxn modelId="{DCF23B4E-71AA-4B92-80EA-3E04E96CE5CB}" type="presOf" srcId="{8EB0A236-C952-4B9D-B2A6-1053C0071C95}" destId="{71118BB2-2863-44BB-B259-53C3A05CDD89}" srcOrd="0" destOrd="0" presId="urn:microsoft.com/office/officeart/2005/8/layout/vProcess5"/>
    <dgm:cxn modelId="{DB0CA907-F485-4592-B591-B465E9066B10}" type="presOf" srcId="{DC6E5C1A-7C40-4131-9784-81E91125F0E8}" destId="{606FFA66-7F45-4B87-92B4-58D7315F5494}" srcOrd="1" destOrd="0" presId="urn:microsoft.com/office/officeart/2005/8/layout/vProcess5"/>
    <dgm:cxn modelId="{1FCB4C85-0D9A-42DE-9C5D-29A56536F9E0}" type="presOf" srcId="{47081AB1-7D7A-40BA-8362-83086560C9A0}" destId="{39053FEE-1888-4DE4-BA36-C526B4781A90}" srcOrd="0" destOrd="0" presId="urn:microsoft.com/office/officeart/2005/8/layout/vProcess5"/>
    <dgm:cxn modelId="{74841555-2158-4A5A-8F39-8417E6428A76}" srcId="{C1E7A326-C8E7-4BDB-9F80-EEFFFF4955B5}" destId="{47081AB1-7D7A-40BA-8362-83086560C9A0}" srcOrd="1" destOrd="0" parTransId="{352B8454-55B5-4E64-B22E-B306C4740607}" sibTransId="{42E21A2D-8BF3-4881-94CA-FEF4353BB2BF}"/>
    <dgm:cxn modelId="{BBA11BCF-5D4A-4CB6-884F-5F04B6E6AFD4}" srcId="{C1E7A326-C8E7-4BDB-9F80-EEFFFF4955B5}" destId="{C096C01C-2B7F-4797-AC3B-40F70F079236}" srcOrd="0" destOrd="0" parTransId="{44E377F3-54EC-4E39-BD5C-B947FBEC2DA1}" sibTransId="{DE6B37BF-048A-42FE-B151-3D966E2537F6}"/>
    <dgm:cxn modelId="{91DB4D2A-E66C-4AD7-917E-FA5582837333}" type="presOf" srcId="{C096C01C-2B7F-4797-AC3B-40F70F079236}" destId="{721FE05C-CEDA-454D-A003-B2DED83CBADF}" srcOrd="0" destOrd="0" presId="urn:microsoft.com/office/officeart/2005/8/layout/vProcess5"/>
    <dgm:cxn modelId="{25DD2479-5675-4B56-AD04-0D4F2112A7B3}" srcId="{C1E7A326-C8E7-4BDB-9F80-EEFFFF4955B5}" destId="{DC6E5C1A-7C40-4131-9784-81E91125F0E8}" srcOrd="2" destOrd="0" parTransId="{B64EE680-95AB-4182-BC9D-8E88594018C2}" sibTransId="{9F875639-448F-47D8-BEF1-F3D9A30F39A8}"/>
    <dgm:cxn modelId="{82F697B3-6F2F-41D0-92A2-FA0F5098C5A9}" type="presOf" srcId="{DE6B37BF-048A-42FE-B151-3D966E2537F6}" destId="{A269BD6A-E54A-4D40-9F8F-3AE045D6A397}" srcOrd="0" destOrd="0" presId="urn:microsoft.com/office/officeart/2005/8/layout/vProcess5"/>
    <dgm:cxn modelId="{BEBA7E4F-4854-46AD-92B6-94C7938BDD5D}" type="presOf" srcId="{47081AB1-7D7A-40BA-8362-83086560C9A0}" destId="{C46AC4A0-D2B2-4B3D-9FC5-3C935255D088}" srcOrd="1" destOrd="0" presId="urn:microsoft.com/office/officeart/2005/8/layout/vProcess5"/>
    <dgm:cxn modelId="{173DE919-E77E-494D-BE02-D13E8FDAE4E4}" type="presParOf" srcId="{3F7F5458-FAE4-4B26-ADE9-483B6BCCAA7F}" destId="{C6DD85B9-FB37-4FE9-984E-116461DF9F7A}" srcOrd="0" destOrd="0" presId="urn:microsoft.com/office/officeart/2005/8/layout/vProcess5"/>
    <dgm:cxn modelId="{A3DA4762-68A5-482B-8029-953E170A8FAA}" type="presParOf" srcId="{3F7F5458-FAE4-4B26-ADE9-483B6BCCAA7F}" destId="{721FE05C-CEDA-454D-A003-B2DED83CBADF}" srcOrd="1" destOrd="0" presId="urn:microsoft.com/office/officeart/2005/8/layout/vProcess5"/>
    <dgm:cxn modelId="{3A1669B9-07C1-488F-83CD-42D2E9B9A049}" type="presParOf" srcId="{3F7F5458-FAE4-4B26-ADE9-483B6BCCAA7F}" destId="{39053FEE-1888-4DE4-BA36-C526B4781A90}" srcOrd="2" destOrd="0" presId="urn:microsoft.com/office/officeart/2005/8/layout/vProcess5"/>
    <dgm:cxn modelId="{4652B25E-AAE8-44D8-B9DF-57710E97039A}" type="presParOf" srcId="{3F7F5458-FAE4-4B26-ADE9-483B6BCCAA7F}" destId="{8B71F300-D8D7-4C1F-AA42-CA9A0483679B}" srcOrd="3" destOrd="0" presId="urn:microsoft.com/office/officeart/2005/8/layout/vProcess5"/>
    <dgm:cxn modelId="{494EA676-BD3F-4EBE-8970-3D8EA31C2801}" type="presParOf" srcId="{3F7F5458-FAE4-4B26-ADE9-483B6BCCAA7F}" destId="{71118BB2-2863-44BB-B259-53C3A05CDD89}" srcOrd="4" destOrd="0" presId="urn:microsoft.com/office/officeart/2005/8/layout/vProcess5"/>
    <dgm:cxn modelId="{F25CDABE-34DB-4B3F-8B9D-F419BAAA6C91}" type="presParOf" srcId="{3F7F5458-FAE4-4B26-ADE9-483B6BCCAA7F}" destId="{A269BD6A-E54A-4D40-9F8F-3AE045D6A397}" srcOrd="5" destOrd="0" presId="urn:microsoft.com/office/officeart/2005/8/layout/vProcess5"/>
    <dgm:cxn modelId="{D3DCD3C8-B8C1-4A68-9C2E-A681DC13955D}" type="presParOf" srcId="{3F7F5458-FAE4-4B26-ADE9-483B6BCCAA7F}" destId="{B705C9C4-25AD-4691-AC54-FA88B8ABF2E2}" srcOrd="6" destOrd="0" presId="urn:microsoft.com/office/officeart/2005/8/layout/vProcess5"/>
    <dgm:cxn modelId="{D79E3B48-E88C-4084-ACED-A2D58B955D12}" type="presParOf" srcId="{3F7F5458-FAE4-4B26-ADE9-483B6BCCAA7F}" destId="{15F6A65E-9B19-4595-BD0A-F1C7366C061D}" srcOrd="7" destOrd="0" presId="urn:microsoft.com/office/officeart/2005/8/layout/vProcess5"/>
    <dgm:cxn modelId="{30ECCD05-C222-429A-8E5A-7219F8046546}" type="presParOf" srcId="{3F7F5458-FAE4-4B26-ADE9-483B6BCCAA7F}" destId="{9E87600B-2813-493B-84FF-D6F37844EF24}" srcOrd="8" destOrd="0" presId="urn:microsoft.com/office/officeart/2005/8/layout/vProcess5"/>
    <dgm:cxn modelId="{93B32899-5913-4BBC-B8A6-6320B251C8F7}" type="presParOf" srcId="{3F7F5458-FAE4-4B26-ADE9-483B6BCCAA7F}" destId="{C46AC4A0-D2B2-4B3D-9FC5-3C935255D088}" srcOrd="9" destOrd="0" presId="urn:microsoft.com/office/officeart/2005/8/layout/vProcess5"/>
    <dgm:cxn modelId="{860A56C8-A38F-409D-9F3D-51DB9AD36450}" type="presParOf" srcId="{3F7F5458-FAE4-4B26-ADE9-483B6BCCAA7F}" destId="{606FFA66-7F45-4B87-92B4-58D7315F5494}" srcOrd="10" destOrd="0" presId="urn:microsoft.com/office/officeart/2005/8/layout/vProcess5"/>
    <dgm:cxn modelId="{C542DF37-5948-4F8A-8465-6A8BE541C8AE}" type="presParOf" srcId="{3F7F5458-FAE4-4B26-ADE9-483B6BCCAA7F}" destId="{31696EC6-2EB2-4EFD-A233-F4E10ACE135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B9C31F-5F50-4FAE-BCD9-4B57BC08444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FD7D3D5-564E-4443-8246-E91D63470A5D}">
      <dgm:prSet/>
      <dgm:spPr/>
      <dgm:t>
        <a:bodyPr/>
        <a:lstStyle/>
        <a:p>
          <a:pPr>
            <a:defRPr cap="all"/>
          </a:pPr>
          <a:r>
            <a:rPr lang="en-US"/>
            <a:t>Commitment</a:t>
          </a:r>
        </a:p>
      </dgm:t>
    </dgm:pt>
    <dgm:pt modelId="{6ABE3630-962E-4937-A570-186AB2B58D9E}" type="parTrans" cxnId="{1139826A-2509-4CCF-8CD3-75B6EF65E0A0}">
      <dgm:prSet/>
      <dgm:spPr/>
      <dgm:t>
        <a:bodyPr/>
        <a:lstStyle/>
        <a:p>
          <a:endParaRPr lang="en-US"/>
        </a:p>
      </dgm:t>
    </dgm:pt>
    <dgm:pt modelId="{54710613-5168-4CB1-816C-003F9FDB4919}" type="sibTrans" cxnId="{1139826A-2509-4CCF-8CD3-75B6EF65E0A0}">
      <dgm:prSet/>
      <dgm:spPr/>
      <dgm:t>
        <a:bodyPr/>
        <a:lstStyle/>
        <a:p>
          <a:endParaRPr lang="en-US"/>
        </a:p>
      </dgm:t>
    </dgm:pt>
    <dgm:pt modelId="{83B054CA-CBBD-425D-9858-0448C2EDCC5C}">
      <dgm:prSet/>
      <dgm:spPr/>
      <dgm:t>
        <a:bodyPr/>
        <a:lstStyle/>
        <a:p>
          <a:pPr>
            <a:defRPr cap="all"/>
          </a:pPr>
          <a:r>
            <a:rPr lang="en-US"/>
            <a:t>Control</a:t>
          </a:r>
        </a:p>
      </dgm:t>
    </dgm:pt>
    <dgm:pt modelId="{1746E06C-0B9A-45C9-B7DA-EE88621340FD}" type="parTrans" cxnId="{A47AFF24-7B67-4DD3-8C77-14B06A4FEA8A}">
      <dgm:prSet/>
      <dgm:spPr/>
      <dgm:t>
        <a:bodyPr/>
        <a:lstStyle/>
        <a:p>
          <a:endParaRPr lang="en-US"/>
        </a:p>
      </dgm:t>
    </dgm:pt>
    <dgm:pt modelId="{BA294A49-F2F7-4B5A-9BF9-092E77C03254}" type="sibTrans" cxnId="{A47AFF24-7B67-4DD3-8C77-14B06A4FEA8A}">
      <dgm:prSet/>
      <dgm:spPr/>
      <dgm:t>
        <a:bodyPr/>
        <a:lstStyle/>
        <a:p>
          <a:endParaRPr lang="en-US"/>
        </a:p>
      </dgm:t>
    </dgm:pt>
    <dgm:pt modelId="{DEA8B658-9E19-4416-9E21-9A590CEA80F3}">
      <dgm:prSet/>
      <dgm:spPr/>
      <dgm:t>
        <a:bodyPr/>
        <a:lstStyle/>
        <a:p>
          <a:pPr>
            <a:defRPr cap="all"/>
          </a:pPr>
          <a:r>
            <a:rPr lang="en-US"/>
            <a:t>Challenge</a:t>
          </a:r>
        </a:p>
      </dgm:t>
    </dgm:pt>
    <dgm:pt modelId="{DBE2A94B-D41A-44CA-849A-D9E6E4198EB7}" type="parTrans" cxnId="{1A7AAD8F-1256-4FFA-833A-50FA9D642BCA}">
      <dgm:prSet/>
      <dgm:spPr/>
      <dgm:t>
        <a:bodyPr/>
        <a:lstStyle/>
        <a:p>
          <a:endParaRPr lang="en-US"/>
        </a:p>
      </dgm:t>
    </dgm:pt>
    <dgm:pt modelId="{A4F84624-ED11-4115-ADA3-9C72524AE676}" type="sibTrans" cxnId="{1A7AAD8F-1256-4FFA-833A-50FA9D642BCA}">
      <dgm:prSet/>
      <dgm:spPr/>
      <dgm:t>
        <a:bodyPr/>
        <a:lstStyle/>
        <a:p>
          <a:endParaRPr lang="en-US"/>
        </a:p>
      </dgm:t>
    </dgm:pt>
    <dgm:pt modelId="{95F8D809-687F-4E00-98F1-C96B5422AD1A}" type="pres">
      <dgm:prSet presAssocID="{9CB9C31F-5F50-4FAE-BCD9-4B57BC08444A}" presName="root" presStyleCnt="0">
        <dgm:presLayoutVars>
          <dgm:dir/>
          <dgm:resizeHandles val="exact"/>
        </dgm:presLayoutVars>
      </dgm:prSet>
      <dgm:spPr/>
      <dgm:t>
        <a:bodyPr/>
        <a:lstStyle/>
        <a:p>
          <a:endParaRPr lang="en-US"/>
        </a:p>
      </dgm:t>
    </dgm:pt>
    <dgm:pt modelId="{73E1E9C2-F07F-47E7-9E0F-2B4ACDC0CBFD}" type="pres">
      <dgm:prSet presAssocID="{EFD7D3D5-564E-4443-8246-E91D63470A5D}" presName="compNode" presStyleCnt="0"/>
      <dgm:spPr/>
    </dgm:pt>
    <dgm:pt modelId="{844EB04C-9410-46EB-A0DF-DB182C10AB22}" type="pres">
      <dgm:prSet presAssocID="{EFD7D3D5-564E-4443-8246-E91D63470A5D}" presName="iconBgRect" presStyleLbl="bgShp" presStyleIdx="0" presStyleCnt="3"/>
      <dgm:spPr/>
    </dgm:pt>
    <dgm:pt modelId="{89AEA0C8-7F8D-443B-A06D-C98A6BA85F68}" type="pres">
      <dgm:prSet presAssocID="{EFD7D3D5-564E-4443-8246-E91D63470A5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omment Like with solid fill"/>
        </a:ext>
      </dgm:extLst>
    </dgm:pt>
    <dgm:pt modelId="{A78234FF-09BC-4043-9EF9-A69B7A448DDA}" type="pres">
      <dgm:prSet presAssocID="{EFD7D3D5-564E-4443-8246-E91D63470A5D}" presName="spaceRect" presStyleCnt="0"/>
      <dgm:spPr/>
    </dgm:pt>
    <dgm:pt modelId="{FC4F2F82-3B7D-4C50-84CD-4639D8C91642}" type="pres">
      <dgm:prSet presAssocID="{EFD7D3D5-564E-4443-8246-E91D63470A5D}" presName="textRect" presStyleLbl="revTx" presStyleIdx="0" presStyleCnt="3">
        <dgm:presLayoutVars>
          <dgm:chMax val="1"/>
          <dgm:chPref val="1"/>
        </dgm:presLayoutVars>
      </dgm:prSet>
      <dgm:spPr/>
      <dgm:t>
        <a:bodyPr/>
        <a:lstStyle/>
        <a:p>
          <a:endParaRPr lang="en-US"/>
        </a:p>
      </dgm:t>
    </dgm:pt>
    <dgm:pt modelId="{A44D328F-3A48-49E5-A220-725C8082CE6C}" type="pres">
      <dgm:prSet presAssocID="{54710613-5168-4CB1-816C-003F9FDB4919}" presName="sibTrans" presStyleCnt="0"/>
      <dgm:spPr/>
    </dgm:pt>
    <dgm:pt modelId="{B4EB3B71-3B9B-4C1B-85AC-994CC1A9B543}" type="pres">
      <dgm:prSet presAssocID="{83B054CA-CBBD-425D-9858-0448C2EDCC5C}" presName="compNode" presStyleCnt="0"/>
      <dgm:spPr/>
    </dgm:pt>
    <dgm:pt modelId="{E5B636F3-0D84-46B6-8D1B-69BD7ACE495A}" type="pres">
      <dgm:prSet presAssocID="{83B054CA-CBBD-425D-9858-0448C2EDCC5C}" presName="iconBgRect" presStyleLbl="bgShp" presStyleIdx="1" presStyleCnt="3"/>
      <dgm:spPr/>
    </dgm:pt>
    <dgm:pt modelId="{34E47CED-AF0E-465D-AF5E-B4AE53DCEADE}" type="pres">
      <dgm:prSet presAssocID="{83B054CA-CBBD-425D-9858-0448C2EDCC5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pinning Plates with solid fill"/>
        </a:ext>
      </dgm:extLst>
    </dgm:pt>
    <dgm:pt modelId="{8B74C276-1678-4FB0-8F1B-C5179E870E9E}" type="pres">
      <dgm:prSet presAssocID="{83B054CA-CBBD-425D-9858-0448C2EDCC5C}" presName="spaceRect" presStyleCnt="0"/>
      <dgm:spPr/>
    </dgm:pt>
    <dgm:pt modelId="{019E659A-34EE-47F8-9A36-966675920BCC}" type="pres">
      <dgm:prSet presAssocID="{83B054CA-CBBD-425D-9858-0448C2EDCC5C}" presName="textRect" presStyleLbl="revTx" presStyleIdx="1" presStyleCnt="3">
        <dgm:presLayoutVars>
          <dgm:chMax val="1"/>
          <dgm:chPref val="1"/>
        </dgm:presLayoutVars>
      </dgm:prSet>
      <dgm:spPr/>
      <dgm:t>
        <a:bodyPr/>
        <a:lstStyle/>
        <a:p>
          <a:endParaRPr lang="en-US"/>
        </a:p>
      </dgm:t>
    </dgm:pt>
    <dgm:pt modelId="{471D09F4-8ED5-4EDE-837A-D5DC27DB4BB9}" type="pres">
      <dgm:prSet presAssocID="{BA294A49-F2F7-4B5A-9BF9-092E77C03254}" presName="sibTrans" presStyleCnt="0"/>
      <dgm:spPr/>
    </dgm:pt>
    <dgm:pt modelId="{8EA01743-BD36-4098-B84D-A671782B4993}" type="pres">
      <dgm:prSet presAssocID="{DEA8B658-9E19-4416-9E21-9A590CEA80F3}" presName="compNode" presStyleCnt="0"/>
      <dgm:spPr/>
    </dgm:pt>
    <dgm:pt modelId="{366A53E1-D88B-404B-A9B3-B1F8584E8930}" type="pres">
      <dgm:prSet presAssocID="{DEA8B658-9E19-4416-9E21-9A590CEA80F3}" presName="iconBgRect" presStyleLbl="bgShp" presStyleIdx="2" presStyleCnt="3"/>
      <dgm:spPr/>
    </dgm:pt>
    <dgm:pt modelId="{CC97609E-36A3-43C9-AAA3-072B5A13A8E7}" type="pres">
      <dgm:prSet presAssocID="{DEA8B658-9E19-4416-9E21-9A590CEA80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laybook"/>
        </a:ext>
      </dgm:extLst>
    </dgm:pt>
    <dgm:pt modelId="{DA0FD8D9-9CCC-4B8D-8CB4-2CF764A67E53}" type="pres">
      <dgm:prSet presAssocID="{DEA8B658-9E19-4416-9E21-9A590CEA80F3}" presName="spaceRect" presStyleCnt="0"/>
      <dgm:spPr/>
    </dgm:pt>
    <dgm:pt modelId="{C0C1D6CE-2226-4BC1-9FF9-4F52AA257524}" type="pres">
      <dgm:prSet presAssocID="{DEA8B658-9E19-4416-9E21-9A590CEA80F3}" presName="textRect" presStyleLbl="revTx" presStyleIdx="2" presStyleCnt="3">
        <dgm:presLayoutVars>
          <dgm:chMax val="1"/>
          <dgm:chPref val="1"/>
        </dgm:presLayoutVars>
      </dgm:prSet>
      <dgm:spPr/>
      <dgm:t>
        <a:bodyPr/>
        <a:lstStyle/>
        <a:p>
          <a:endParaRPr lang="en-US"/>
        </a:p>
      </dgm:t>
    </dgm:pt>
  </dgm:ptLst>
  <dgm:cxnLst>
    <dgm:cxn modelId="{775F4324-C9F8-47EB-80C1-9234098DE1D9}" type="presOf" srcId="{EFD7D3D5-564E-4443-8246-E91D63470A5D}" destId="{FC4F2F82-3B7D-4C50-84CD-4639D8C91642}" srcOrd="0" destOrd="0" presId="urn:microsoft.com/office/officeart/2018/5/layout/IconCircleLabelList"/>
    <dgm:cxn modelId="{1139826A-2509-4CCF-8CD3-75B6EF65E0A0}" srcId="{9CB9C31F-5F50-4FAE-BCD9-4B57BC08444A}" destId="{EFD7D3D5-564E-4443-8246-E91D63470A5D}" srcOrd="0" destOrd="0" parTransId="{6ABE3630-962E-4937-A570-186AB2B58D9E}" sibTransId="{54710613-5168-4CB1-816C-003F9FDB4919}"/>
    <dgm:cxn modelId="{2DC2CC11-B4EB-4106-9ABC-A41994DDF5C9}" type="presOf" srcId="{83B054CA-CBBD-425D-9858-0448C2EDCC5C}" destId="{019E659A-34EE-47F8-9A36-966675920BCC}" srcOrd="0" destOrd="0" presId="urn:microsoft.com/office/officeart/2018/5/layout/IconCircleLabelList"/>
    <dgm:cxn modelId="{9BC46378-8366-4821-A655-BC0B240F7DB7}" type="presOf" srcId="{9CB9C31F-5F50-4FAE-BCD9-4B57BC08444A}" destId="{95F8D809-687F-4E00-98F1-C96B5422AD1A}" srcOrd="0" destOrd="0" presId="urn:microsoft.com/office/officeart/2018/5/layout/IconCircleLabelList"/>
    <dgm:cxn modelId="{1A7AAD8F-1256-4FFA-833A-50FA9D642BCA}" srcId="{9CB9C31F-5F50-4FAE-BCD9-4B57BC08444A}" destId="{DEA8B658-9E19-4416-9E21-9A590CEA80F3}" srcOrd="2" destOrd="0" parTransId="{DBE2A94B-D41A-44CA-849A-D9E6E4198EB7}" sibTransId="{A4F84624-ED11-4115-ADA3-9C72524AE676}"/>
    <dgm:cxn modelId="{A47AFF24-7B67-4DD3-8C77-14B06A4FEA8A}" srcId="{9CB9C31F-5F50-4FAE-BCD9-4B57BC08444A}" destId="{83B054CA-CBBD-425D-9858-0448C2EDCC5C}" srcOrd="1" destOrd="0" parTransId="{1746E06C-0B9A-45C9-B7DA-EE88621340FD}" sibTransId="{BA294A49-F2F7-4B5A-9BF9-092E77C03254}"/>
    <dgm:cxn modelId="{0B350B17-7D2D-48D8-9CA2-68FD56858E82}" type="presOf" srcId="{DEA8B658-9E19-4416-9E21-9A590CEA80F3}" destId="{C0C1D6CE-2226-4BC1-9FF9-4F52AA257524}" srcOrd="0" destOrd="0" presId="urn:microsoft.com/office/officeart/2018/5/layout/IconCircleLabelList"/>
    <dgm:cxn modelId="{3F55A93F-B30B-475B-8B1B-16CB9CD3C8ED}" type="presParOf" srcId="{95F8D809-687F-4E00-98F1-C96B5422AD1A}" destId="{73E1E9C2-F07F-47E7-9E0F-2B4ACDC0CBFD}" srcOrd="0" destOrd="0" presId="urn:microsoft.com/office/officeart/2018/5/layout/IconCircleLabelList"/>
    <dgm:cxn modelId="{F7706A76-442B-4E36-A055-15635E144928}" type="presParOf" srcId="{73E1E9C2-F07F-47E7-9E0F-2B4ACDC0CBFD}" destId="{844EB04C-9410-46EB-A0DF-DB182C10AB22}" srcOrd="0" destOrd="0" presId="urn:microsoft.com/office/officeart/2018/5/layout/IconCircleLabelList"/>
    <dgm:cxn modelId="{FE3745D0-72B3-40A2-A537-AA2F2764BA32}" type="presParOf" srcId="{73E1E9C2-F07F-47E7-9E0F-2B4ACDC0CBFD}" destId="{89AEA0C8-7F8D-443B-A06D-C98A6BA85F68}" srcOrd="1" destOrd="0" presId="urn:microsoft.com/office/officeart/2018/5/layout/IconCircleLabelList"/>
    <dgm:cxn modelId="{DA9A3999-F9C6-4C13-84BC-EDCE088E5BD6}" type="presParOf" srcId="{73E1E9C2-F07F-47E7-9E0F-2B4ACDC0CBFD}" destId="{A78234FF-09BC-4043-9EF9-A69B7A448DDA}" srcOrd="2" destOrd="0" presId="urn:microsoft.com/office/officeart/2018/5/layout/IconCircleLabelList"/>
    <dgm:cxn modelId="{E59BAA57-9695-4A31-8C09-95EC399523C2}" type="presParOf" srcId="{73E1E9C2-F07F-47E7-9E0F-2B4ACDC0CBFD}" destId="{FC4F2F82-3B7D-4C50-84CD-4639D8C91642}" srcOrd="3" destOrd="0" presId="urn:microsoft.com/office/officeart/2018/5/layout/IconCircleLabelList"/>
    <dgm:cxn modelId="{95466D4B-E0C9-4F48-9B11-86FAC2CBD283}" type="presParOf" srcId="{95F8D809-687F-4E00-98F1-C96B5422AD1A}" destId="{A44D328F-3A48-49E5-A220-725C8082CE6C}" srcOrd="1" destOrd="0" presId="urn:microsoft.com/office/officeart/2018/5/layout/IconCircleLabelList"/>
    <dgm:cxn modelId="{0D514EE0-C949-4DF8-B618-028C72ABBEDF}" type="presParOf" srcId="{95F8D809-687F-4E00-98F1-C96B5422AD1A}" destId="{B4EB3B71-3B9B-4C1B-85AC-994CC1A9B543}" srcOrd="2" destOrd="0" presId="urn:microsoft.com/office/officeart/2018/5/layout/IconCircleLabelList"/>
    <dgm:cxn modelId="{DAA0E662-72E7-47F6-B936-875F29B69D08}" type="presParOf" srcId="{B4EB3B71-3B9B-4C1B-85AC-994CC1A9B543}" destId="{E5B636F3-0D84-46B6-8D1B-69BD7ACE495A}" srcOrd="0" destOrd="0" presId="urn:microsoft.com/office/officeart/2018/5/layout/IconCircleLabelList"/>
    <dgm:cxn modelId="{970EE8FE-7E82-4F68-ACFA-CD906800A133}" type="presParOf" srcId="{B4EB3B71-3B9B-4C1B-85AC-994CC1A9B543}" destId="{34E47CED-AF0E-465D-AF5E-B4AE53DCEADE}" srcOrd="1" destOrd="0" presId="urn:microsoft.com/office/officeart/2018/5/layout/IconCircleLabelList"/>
    <dgm:cxn modelId="{239E8BD4-F7A5-4175-9152-9CCC49D6D984}" type="presParOf" srcId="{B4EB3B71-3B9B-4C1B-85AC-994CC1A9B543}" destId="{8B74C276-1678-4FB0-8F1B-C5179E870E9E}" srcOrd="2" destOrd="0" presId="urn:microsoft.com/office/officeart/2018/5/layout/IconCircleLabelList"/>
    <dgm:cxn modelId="{7C2C728C-B456-4D5C-B07B-ECBA956F48A7}" type="presParOf" srcId="{B4EB3B71-3B9B-4C1B-85AC-994CC1A9B543}" destId="{019E659A-34EE-47F8-9A36-966675920BCC}" srcOrd="3" destOrd="0" presId="urn:microsoft.com/office/officeart/2018/5/layout/IconCircleLabelList"/>
    <dgm:cxn modelId="{8ADBF415-70E8-4474-B9B7-A9E19674DF46}" type="presParOf" srcId="{95F8D809-687F-4E00-98F1-C96B5422AD1A}" destId="{471D09F4-8ED5-4EDE-837A-D5DC27DB4BB9}" srcOrd="3" destOrd="0" presId="urn:microsoft.com/office/officeart/2018/5/layout/IconCircleLabelList"/>
    <dgm:cxn modelId="{44F157D2-4773-4D26-B37B-20A5B070E402}" type="presParOf" srcId="{95F8D809-687F-4E00-98F1-C96B5422AD1A}" destId="{8EA01743-BD36-4098-B84D-A671782B4993}" srcOrd="4" destOrd="0" presId="urn:microsoft.com/office/officeart/2018/5/layout/IconCircleLabelList"/>
    <dgm:cxn modelId="{5A2F8CEB-2828-43BF-AAB7-F697B401A2D1}" type="presParOf" srcId="{8EA01743-BD36-4098-B84D-A671782B4993}" destId="{366A53E1-D88B-404B-A9B3-B1F8584E8930}" srcOrd="0" destOrd="0" presId="urn:microsoft.com/office/officeart/2018/5/layout/IconCircleLabelList"/>
    <dgm:cxn modelId="{E943BEC2-DA72-432E-8654-7458625F3744}" type="presParOf" srcId="{8EA01743-BD36-4098-B84D-A671782B4993}" destId="{CC97609E-36A3-43C9-AAA3-072B5A13A8E7}" srcOrd="1" destOrd="0" presId="urn:microsoft.com/office/officeart/2018/5/layout/IconCircleLabelList"/>
    <dgm:cxn modelId="{9A794043-C16E-4DD6-BC25-86EB34A3481F}" type="presParOf" srcId="{8EA01743-BD36-4098-B84D-A671782B4993}" destId="{DA0FD8D9-9CCC-4B8D-8CB4-2CF764A67E53}" srcOrd="2" destOrd="0" presId="urn:microsoft.com/office/officeart/2018/5/layout/IconCircleLabelList"/>
    <dgm:cxn modelId="{B9B34869-1283-4131-ABF6-799892993177}" type="presParOf" srcId="{8EA01743-BD36-4098-B84D-A671782B4993}" destId="{C0C1D6CE-2226-4BC1-9FF9-4F52AA25752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9C89E-ABC0-478F-B61B-6504E0062D1B}">
      <dsp:nvSpPr>
        <dsp:cNvPr id="0" name=""/>
        <dsp:cNvSpPr/>
      </dsp:nvSpPr>
      <dsp:spPr>
        <a:xfrm>
          <a:off x="0" y="1781"/>
          <a:ext cx="641297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959702C-CF33-4D66-B5FB-E38BDCDD0315}">
      <dsp:nvSpPr>
        <dsp:cNvPr id="0" name=""/>
        <dsp:cNvSpPr/>
      </dsp:nvSpPr>
      <dsp:spPr>
        <a:xfrm>
          <a:off x="0" y="1781"/>
          <a:ext cx="6412975" cy="121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en-US" sz="3400" b="1" kern="1200" dirty="0">
              <a:latin typeface="Calibri Light" panose="020F0302020204030204"/>
            </a:rPr>
            <a:t>Acknowledge the reality of this time</a:t>
          </a:r>
          <a:endParaRPr lang="en-US" sz="3400" b="1" kern="1200" dirty="0"/>
        </a:p>
      </dsp:txBody>
      <dsp:txXfrm>
        <a:off x="0" y="1781"/>
        <a:ext cx="6412975" cy="1215189"/>
      </dsp:txXfrm>
    </dsp:sp>
    <dsp:sp modelId="{3B409736-EDA3-4758-945C-A6CF24F718CB}">
      <dsp:nvSpPr>
        <dsp:cNvPr id="0" name=""/>
        <dsp:cNvSpPr/>
      </dsp:nvSpPr>
      <dsp:spPr>
        <a:xfrm>
          <a:off x="0" y="1216971"/>
          <a:ext cx="6412975" cy="0"/>
        </a:xfrm>
        <a:prstGeom prst="line">
          <a:avLst/>
        </a:prstGeom>
        <a:solidFill>
          <a:schemeClr val="accent5">
            <a:hueOff val="-2582238"/>
            <a:satOff val="-14111"/>
            <a:lumOff val="-2451"/>
            <a:alphaOff val="0"/>
          </a:schemeClr>
        </a:solidFill>
        <a:ln w="19050" cap="rnd" cmpd="sng" algn="ctr">
          <a:solidFill>
            <a:schemeClr val="accent5">
              <a:hueOff val="-2582238"/>
              <a:satOff val="-14111"/>
              <a:lumOff val="-245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EE19908-3D85-42E0-85D3-2D705EC8E9D3}">
      <dsp:nvSpPr>
        <dsp:cNvPr id="0" name=""/>
        <dsp:cNvSpPr/>
      </dsp:nvSpPr>
      <dsp:spPr>
        <a:xfrm>
          <a:off x="0" y="1216971"/>
          <a:ext cx="6412975" cy="121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en-US" sz="3400" kern="1200" dirty="0">
              <a:latin typeface="Calibri Light" panose="020F0302020204030204"/>
            </a:rPr>
            <a:t>COVID is still a thing</a:t>
          </a:r>
        </a:p>
      </dsp:txBody>
      <dsp:txXfrm>
        <a:off x="0" y="1216971"/>
        <a:ext cx="6412975" cy="1215189"/>
      </dsp:txXfrm>
    </dsp:sp>
    <dsp:sp modelId="{2C469DED-AEC6-4632-82E1-C9CDCE5EA044}">
      <dsp:nvSpPr>
        <dsp:cNvPr id="0" name=""/>
        <dsp:cNvSpPr/>
      </dsp:nvSpPr>
      <dsp:spPr>
        <a:xfrm>
          <a:off x="0" y="2432161"/>
          <a:ext cx="6412975" cy="0"/>
        </a:xfrm>
        <a:prstGeom prst="line">
          <a:avLst/>
        </a:prstGeom>
        <a:solidFill>
          <a:schemeClr val="accent5">
            <a:hueOff val="-5164477"/>
            <a:satOff val="-28223"/>
            <a:lumOff val="-4902"/>
            <a:alphaOff val="0"/>
          </a:schemeClr>
        </a:solidFill>
        <a:ln w="19050" cap="rnd" cmpd="sng" algn="ctr">
          <a:solidFill>
            <a:schemeClr val="accent5">
              <a:hueOff val="-5164477"/>
              <a:satOff val="-28223"/>
              <a:lumOff val="-490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93DCE6B-8133-446D-82C1-F225FDD5D2C4}">
      <dsp:nvSpPr>
        <dsp:cNvPr id="0" name=""/>
        <dsp:cNvSpPr/>
      </dsp:nvSpPr>
      <dsp:spPr>
        <a:xfrm>
          <a:off x="0" y="2432161"/>
          <a:ext cx="6412975" cy="121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en-US" sz="3400" kern="1200" dirty="0">
              <a:latin typeface="Calibri Light" panose="020F0302020204030204"/>
            </a:rPr>
            <a:t>Black [&amp; IPOC] Lives [STILL] Matter</a:t>
          </a:r>
          <a:endParaRPr lang="en-US" sz="3400" kern="1200" dirty="0"/>
        </a:p>
      </dsp:txBody>
      <dsp:txXfrm>
        <a:off x="0" y="2432161"/>
        <a:ext cx="6412975" cy="1215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486D1-7EB6-4A7C-8E16-03CF68A61F39}">
      <dsp:nvSpPr>
        <dsp:cNvPr id="0" name=""/>
        <dsp:cNvSpPr/>
      </dsp:nvSpPr>
      <dsp:spPr>
        <a:xfrm>
          <a:off x="3241694" y="202873"/>
          <a:ext cx="4452910" cy="4452815"/>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latin typeface="Calibri Light" panose="020F0302020204030204"/>
            </a:rPr>
            <a:t>Self-compassion</a:t>
          </a:r>
          <a:endParaRPr lang="en-US" sz="2000" b="1" kern="1200"/>
        </a:p>
      </dsp:txBody>
      <dsp:txXfrm>
        <a:off x="3893808" y="854973"/>
        <a:ext cx="3148682" cy="3148615"/>
      </dsp:txXfrm>
    </dsp:sp>
    <dsp:sp modelId="{F024F583-DA09-4A45-91AE-A8BEB09880BE}">
      <dsp:nvSpPr>
        <dsp:cNvPr id="0" name=""/>
        <dsp:cNvSpPr/>
      </dsp:nvSpPr>
      <dsp:spPr>
        <a:xfrm>
          <a:off x="5782429" y="0"/>
          <a:ext cx="495227" cy="49521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E6B9419-0C59-4E7C-9A08-849E800FF73B}">
      <dsp:nvSpPr>
        <dsp:cNvPr id="0" name=""/>
        <dsp:cNvSpPr/>
      </dsp:nvSpPr>
      <dsp:spPr>
        <a:xfrm>
          <a:off x="4609782" y="4324848"/>
          <a:ext cx="358584" cy="358930"/>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F37205-D44E-4FE2-8D4E-F4F29A02F501}">
      <dsp:nvSpPr>
        <dsp:cNvPr id="0" name=""/>
        <dsp:cNvSpPr/>
      </dsp:nvSpPr>
      <dsp:spPr>
        <a:xfrm>
          <a:off x="7981141" y="2010009"/>
          <a:ext cx="358584" cy="358930"/>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346EC2-0745-4CFB-B286-A46740A05BF9}">
      <dsp:nvSpPr>
        <dsp:cNvPr id="0" name=""/>
        <dsp:cNvSpPr/>
      </dsp:nvSpPr>
      <dsp:spPr>
        <a:xfrm>
          <a:off x="6265234" y="4706667"/>
          <a:ext cx="495227" cy="49521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D96035-9136-4818-8D97-D001ECA6332A}">
      <dsp:nvSpPr>
        <dsp:cNvPr id="0" name=""/>
        <dsp:cNvSpPr/>
      </dsp:nvSpPr>
      <dsp:spPr>
        <a:xfrm>
          <a:off x="4711643" y="703815"/>
          <a:ext cx="358584" cy="358930"/>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165151F-9DDE-475C-9ECA-CC54B58EEC57}">
      <dsp:nvSpPr>
        <dsp:cNvPr id="0" name=""/>
        <dsp:cNvSpPr/>
      </dsp:nvSpPr>
      <dsp:spPr>
        <a:xfrm>
          <a:off x="3581231" y="2757000"/>
          <a:ext cx="358584" cy="358930"/>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9F27793-DF12-453F-BD07-5603018330F9}">
      <dsp:nvSpPr>
        <dsp:cNvPr id="0" name=""/>
        <dsp:cNvSpPr/>
      </dsp:nvSpPr>
      <dsp:spPr>
        <a:xfrm>
          <a:off x="1850418" y="1006565"/>
          <a:ext cx="1810314" cy="1809736"/>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latin typeface="Calibri Light" panose="020F0302020204030204"/>
            </a:rPr>
            <a:t>Resilience</a:t>
          </a:r>
          <a:endParaRPr lang="en-US" sz="2000" b="1" kern="1200"/>
        </a:p>
      </dsp:txBody>
      <dsp:txXfrm>
        <a:off x="2115532" y="1271595"/>
        <a:ext cx="1280086" cy="1279676"/>
      </dsp:txXfrm>
    </dsp:sp>
    <dsp:sp modelId="{86A84893-E040-4B9D-B827-FAFB371313A2}">
      <dsp:nvSpPr>
        <dsp:cNvPr id="0" name=""/>
        <dsp:cNvSpPr/>
      </dsp:nvSpPr>
      <dsp:spPr>
        <a:xfrm>
          <a:off x="5281404" y="719420"/>
          <a:ext cx="495227" cy="49521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F505A3-491E-4412-B9E5-8EF9C4A09871}">
      <dsp:nvSpPr>
        <dsp:cNvPr id="0" name=""/>
        <dsp:cNvSpPr/>
      </dsp:nvSpPr>
      <dsp:spPr>
        <a:xfrm>
          <a:off x="2020187" y="3346894"/>
          <a:ext cx="895219" cy="895244"/>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BC899D-EAF9-4612-91DF-62A549658E7F}">
      <dsp:nvSpPr>
        <dsp:cNvPr id="0" name=""/>
        <dsp:cNvSpPr/>
      </dsp:nvSpPr>
      <dsp:spPr>
        <a:xfrm>
          <a:off x="8150910" y="155016"/>
          <a:ext cx="1810314" cy="1809736"/>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latin typeface="Calibri Light" panose="020F0302020204030204"/>
            </a:rPr>
            <a:t>Motivation</a:t>
          </a:r>
          <a:endParaRPr lang="en-US" sz="2000" b="1" kern="1200"/>
        </a:p>
      </dsp:txBody>
      <dsp:txXfrm>
        <a:off x="8416024" y="420046"/>
        <a:ext cx="1280086" cy="1279676"/>
      </dsp:txXfrm>
    </dsp:sp>
    <dsp:sp modelId="{60B81ECA-2537-406E-BA99-6F9897D860EB}">
      <dsp:nvSpPr>
        <dsp:cNvPr id="0" name=""/>
        <dsp:cNvSpPr/>
      </dsp:nvSpPr>
      <dsp:spPr>
        <a:xfrm>
          <a:off x="7343473" y="1404509"/>
          <a:ext cx="495227" cy="49521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A610364-FF75-4913-8986-9D1DAAF5437D}">
      <dsp:nvSpPr>
        <dsp:cNvPr id="0" name=""/>
        <dsp:cNvSpPr/>
      </dsp:nvSpPr>
      <dsp:spPr>
        <a:xfrm>
          <a:off x="1679821" y="4412240"/>
          <a:ext cx="358584" cy="358930"/>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73DBD4-0B2E-479E-A6B4-A783EEF4D624}">
      <dsp:nvSpPr>
        <dsp:cNvPr id="0" name=""/>
        <dsp:cNvSpPr/>
      </dsp:nvSpPr>
      <dsp:spPr>
        <a:xfrm>
          <a:off x="5255731" y="3901415"/>
          <a:ext cx="358584" cy="358930"/>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31E06-BC74-4483-A57D-713D0078C6F6}">
      <dsp:nvSpPr>
        <dsp:cNvPr id="0" name=""/>
        <dsp:cNvSpPr/>
      </dsp:nvSpPr>
      <dsp:spPr>
        <a:xfrm>
          <a:off x="1236" y="85031"/>
          <a:ext cx="4340979" cy="27565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CA3AE-1996-45EA-9362-6A7D3AEB7E7A}">
      <dsp:nvSpPr>
        <dsp:cNvPr id="0" name=""/>
        <dsp:cNvSpPr/>
      </dsp:nvSpPr>
      <dsp:spPr>
        <a:xfrm>
          <a:off x="483567" y="543245"/>
          <a:ext cx="4340979" cy="27565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Self-criticism activates the sympathetic nervous system = stress response.</a:t>
          </a:r>
        </a:p>
      </dsp:txBody>
      <dsp:txXfrm>
        <a:off x="564303" y="623981"/>
        <a:ext cx="4179507" cy="2595049"/>
      </dsp:txXfrm>
    </dsp:sp>
    <dsp:sp modelId="{2A2BB335-5F6E-4025-BBCC-6399686D86EE}">
      <dsp:nvSpPr>
        <dsp:cNvPr id="0" name=""/>
        <dsp:cNvSpPr/>
      </dsp:nvSpPr>
      <dsp:spPr>
        <a:xfrm>
          <a:off x="5306878" y="85031"/>
          <a:ext cx="4340979" cy="275652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3CF5F5-0702-4673-AC71-4CBB0554FFE7}">
      <dsp:nvSpPr>
        <dsp:cNvPr id="0" name=""/>
        <dsp:cNvSpPr/>
      </dsp:nvSpPr>
      <dsp:spPr>
        <a:xfrm>
          <a:off x="5789209" y="543245"/>
          <a:ext cx="4340979" cy="275652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Self-compassion activates the parasympathetic nervous system = rest and recovery.</a:t>
          </a:r>
        </a:p>
      </dsp:txBody>
      <dsp:txXfrm>
        <a:off x="5869945" y="623981"/>
        <a:ext cx="4179507" cy="2595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F9448-D1D7-4FCE-92B9-A6CB324F6BA5}">
      <dsp:nvSpPr>
        <dsp:cNvPr id="0" name=""/>
        <dsp:cNvSpPr/>
      </dsp:nvSpPr>
      <dsp:spPr>
        <a:xfrm>
          <a:off x="0" y="46961"/>
          <a:ext cx="6545199" cy="1233179"/>
        </a:xfrm>
        <a:prstGeom prst="round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a:t>Encourage students to give themselves grace</a:t>
          </a:r>
        </a:p>
      </dsp:txBody>
      <dsp:txXfrm>
        <a:off x="60199" y="107160"/>
        <a:ext cx="6424801" cy="1112781"/>
      </dsp:txXfrm>
    </dsp:sp>
    <dsp:sp modelId="{8D265361-4AA4-4833-BA79-70EE9CFB8E78}">
      <dsp:nvSpPr>
        <dsp:cNvPr id="0" name=""/>
        <dsp:cNvSpPr/>
      </dsp:nvSpPr>
      <dsp:spPr>
        <a:xfrm>
          <a:off x="0" y="1280141"/>
          <a:ext cx="6545199"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81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Crisis v. opportunity</a:t>
          </a:r>
        </a:p>
      </dsp:txBody>
      <dsp:txXfrm>
        <a:off x="0" y="1280141"/>
        <a:ext cx="6545199" cy="513360"/>
      </dsp:txXfrm>
    </dsp:sp>
    <dsp:sp modelId="{82761A00-8AB5-46C8-8605-87286AD9D82B}">
      <dsp:nvSpPr>
        <dsp:cNvPr id="0" name=""/>
        <dsp:cNvSpPr/>
      </dsp:nvSpPr>
      <dsp:spPr>
        <a:xfrm>
          <a:off x="0" y="1793501"/>
          <a:ext cx="6545199" cy="1233179"/>
        </a:xfrm>
        <a:prstGeom prst="roundRect">
          <a:avLst/>
        </a:prstGeom>
        <a:gradFill rotWithShape="0">
          <a:gsLst>
            <a:gs pos="0">
              <a:schemeClr val="accent5">
                <a:hueOff val="-2582238"/>
                <a:satOff val="-14111"/>
                <a:lumOff val="-2451"/>
                <a:alphaOff val="0"/>
                <a:tint val="98000"/>
                <a:lumMod val="100000"/>
              </a:schemeClr>
            </a:gs>
            <a:gs pos="100000">
              <a:schemeClr val="accent5">
                <a:hueOff val="-2582238"/>
                <a:satOff val="-14111"/>
                <a:lumOff val="-245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a:t>Challenge negative self-talk</a:t>
          </a:r>
        </a:p>
      </dsp:txBody>
      <dsp:txXfrm>
        <a:off x="60199" y="1853700"/>
        <a:ext cx="6424801" cy="1112781"/>
      </dsp:txXfrm>
    </dsp:sp>
    <dsp:sp modelId="{0B666522-59CD-44B9-B635-E30A162378E9}">
      <dsp:nvSpPr>
        <dsp:cNvPr id="0" name=""/>
        <dsp:cNvSpPr/>
      </dsp:nvSpPr>
      <dsp:spPr>
        <a:xfrm>
          <a:off x="0" y="3026681"/>
          <a:ext cx="6545199"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81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Toxic positivity is not what we're going for here</a:t>
          </a:r>
        </a:p>
      </dsp:txBody>
      <dsp:txXfrm>
        <a:off x="0" y="3026681"/>
        <a:ext cx="6545199" cy="513360"/>
      </dsp:txXfrm>
    </dsp:sp>
    <dsp:sp modelId="{7D583C9C-37B7-4363-8B94-B9D2D693ED09}">
      <dsp:nvSpPr>
        <dsp:cNvPr id="0" name=""/>
        <dsp:cNvSpPr/>
      </dsp:nvSpPr>
      <dsp:spPr>
        <a:xfrm>
          <a:off x="0" y="3540041"/>
          <a:ext cx="6545199" cy="1233179"/>
        </a:xfrm>
        <a:prstGeom prst="roundRect">
          <a:avLst/>
        </a:prstGeom>
        <a:gradFill rotWithShape="0">
          <a:gsLst>
            <a:gs pos="0">
              <a:schemeClr val="accent5">
                <a:hueOff val="-5164477"/>
                <a:satOff val="-28223"/>
                <a:lumOff val="-4902"/>
                <a:alphaOff val="0"/>
                <a:tint val="98000"/>
                <a:lumMod val="100000"/>
              </a:schemeClr>
            </a:gs>
            <a:gs pos="100000">
              <a:schemeClr val="accent5">
                <a:hueOff val="-5164477"/>
                <a:satOff val="-28223"/>
                <a:lumOff val="-4902"/>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a:t>Self-compassion pause</a:t>
          </a:r>
        </a:p>
      </dsp:txBody>
      <dsp:txXfrm>
        <a:off x="60199" y="3600240"/>
        <a:ext cx="6424801" cy="11127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FE05C-CEDA-454D-A003-B2DED83CBADF}">
      <dsp:nvSpPr>
        <dsp:cNvPr id="0" name=""/>
        <dsp:cNvSpPr/>
      </dsp:nvSpPr>
      <dsp:spPr>
        <a:xfrm>
          <a:off x="0" y="0"/>
          <a:ext cx="5236159" cy="1060440"/>
        </a:xfrm>
        <a:prstGeom prst="roundRect">
          <a:avLst>
            <a:gd name="adj" fmla="val 1000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Developed over time</a:t>
          </a:r>
        </a:p>
      </dsp:txBody>
      <dsp:txXfrm>
        <a:off x="31059" y="31059"/>
        <a:ext cx="4002254" cy="998322"/>
      </dsp:txXfrm>
    </dsp:sp>
    <dsp:sp modelId="{39053FEE-1888-4DE4-BA36-C526B4781A90}">
      <dsp:nvSpPr>
        <dsp:cNvPr id="0" name=""/>
        <dsp:cNvSpPr/>
      </dsp:nvSpPr>
      <dsp:spPr>
        <a:xfrm>
          <a:off x="438528" y="1253247"/>
          <a:ext cx="5236159" cy="1060440"/>
        </a:xfrm>
        <a:prstGeom prst="roundRect">
          <a:avLst>
            <a:gd name="adj" fmla="val 10000"/>
          </a:avLst>
        </a:prstGeom>
        <a:gradFill rotWithShape="0">
          <a:gsLst>
            <a:gs pos="0">
              <a:schemeClr val="accent2">
                <a:hueOff val="-2768475"/>
                <a:satOff val="-13152"/>
                <a:lumOff val="-4118"/>
                <a:alphaOff val="0"/>
                <a:tint val="98000"/>
                <a:lumMod val="100000"/>
              </a:schemeClr>
            </a:gs>
            <a:gs pos="100000">
              <a:schemeClr val="accent2">
                <a:hueOff val="-2768475"/>
                <a:satOff val="-13152"/>
                <a:lumOff val="-4118"/>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Something we cultivate</a:t>
          </a:r>
        </a:p>
      </dsp:txBody>
      <dsp:txXfrm>
        <a:off x="469587" y="1284306"/>
        <a:ext cx="4046226" cy="998322"/>
      </dsp:txXfrm>
    </dsp:sp>
    <dsp:sp modelId="{8B71F300-D8D7-4C1F-AA42-CA9A0483679B}">
      <dsp:nvSpPr>
        <dsp:cNvPr id="0" name=""/>
        <dsp:cNvSpPr/>
      </dsp:nvSpPr>
      <dsp:spPr>
        <a:xfrm>
          <a:off x="870511" y="2506494"/>
          <a:ext cx="5236159" cy="1060440"/>
        </a:xfrm>
        <a:prstGeom prst="roundRect">
          <a:avLst>
            <a:gd name="adj" fmla="val 10000"/>
          </a:avLst>
        </a:prstGeom>
        <a:gradFill rotWithShape="0">
          <a:gsLst>
            <a:gs pos="0">
              <a:schemeClr val="accent2">
                <a:hueOff val="-5536951"/>
                <a:satOff val="-26303"/>
                <a:lumOff val="-8235"/>
                <a:alphaOff val="0"/>
                <a:tint val="98000"/>
                <a:lumMod val="100000"/>
              </a:schemeClr>
            </a:gs>
            <a:gs pos="100000">
              <a:schemeClr val="accent2">
                <a:hueOff val="-5536951"/>
                <a:satOff val="-26303"/>
                <a:lumOff val="-8235"/>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Attitudes and skills that can be learned and practiced</a:t>
          </a:r>
        </a:p>
      </dsp:txBody>
      <dsp:txXfrm>
        <a:off x="901570" y="2537553"/>
        <a:ext cx="4052772" cy="998322"/>
      </dsp:txXfrm>
    </dsp:sp>
    <dsp:sp modelId="{71118BB2-2863-44BB-B259-53C3A05CDD89}">
      <dsp:nvSpPr>
        <dsp:cNvPr id="0" name=""/>
        <dsp:cNvSpPr/>
      </dsp:nvSpPr>
      <dsp:spPr>
        <a:xfrm>
          <a:off x="1309039" y="3759741"/>
          <a:ext cx="5236159" cy="1060440"/>
        </a:xfrm>
        <a:prstGeom prst="roundRect">
          <a:avLst>
            <a:gd name="adj" fmla="val 10000"/>
          </a:avLst>
        </a:prstGeom>
        <a:gradFill rotWithShape="0">
          <a:gsLst>
            <a:gs pos="0">
              <a:schemeClr val="accent2">
                <a:hueOff val="-8305426"/>
                <a:satOff val="-39455"/>
                <a:lumOff val="-12353"/>
                <a:alphaOff val="0"/>
                <a:tint val="98000"/>
                <a:lumMod val="100000"/>
              </a:schemeClr>
            </a:gs>
            <a:gs pos="100000">
              <a:schemeClr val="accent2">
                <a:hueOff val="-8305426"/>
                <a:satOff val="-39455"/>
                <a:lumOff val="-12353"/>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A </a:t>
          </a:r>
          <a:r>
            <a:rPr lang="en-US" sz="2700" kern="1200" dirty="0">
              <a:latin typeface="Calibri Light" panose="020F0302020204030204"/>
            </a:rPr>
            <a:t>universal</a:t>
          </a:r>
          <a:r>
            <a:rPr lang="en-US" sz="2700" kern="1200" dirty="0"/>
            <a:t> ability to thrive despite setbacks</a:t>
          </a:r>
        </a:p>
      </dsp:txBody>
      <dsp:txXfrm>
        <a:off x="1340098" y="3790800"/>
        <a:ext cx="4046226" cy="998322"/>
      </dsp:txXfrm>
    </dsp:sp>
    <dsp:sp modelId="{A269BD6A-E54A-4D40-9F8F-3AE045D6A397}">
      <dsp:nvSpPr>
        <dsp:cNvPr id="0" name=""/>
        <dsp:cNvSpPr/>
      </dsp:nvSpPr>
      <dsp:spPr>
        <a:xfrm>
          <a:off x="4546873" y="812200"/>
          <a:ext cx="689286" cy="689286"/>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4701962" y="812200"/>
        <a:ext cx="379108" cy="518688"/>
      </dsp:txXfrm>
    </dsp:sp>
    <dsp:sp modelId="{B705C9C4-25AD-4691-AC54-FA88B8ABF2E2}">
      <dsp:nvSpPr>
        <dsp:cNvPr id="0" name=""/>
        <dsp:cNvSpPr/>
      </dsp:nvSpPr>
      <dsp:spPr>
        <a:xfrm>
          <a:off x="4985401" y="2065447"/>
          <a:ext cx="689286" cy="689286"/>
        </a:xfrm>
        <a:prstGeom prst="downArrow">
          <a:avLst>
            <a:gd name="adj1" fmla="val 55000"/>
            <a:gd name="adj2" fmla="val 45000"/>
          </a:avLst>
        </a:prstGeom>
        <a:solidFill>
          <a:schemeClr val="accent2">
            <a:tint val="40000"/>
            <a:alpha val="90000"/>
            <a:hueOff val="-4100720"/>
            <a:satOff val="-22076"/>
            <a:lumOff val="-1893"/>
            <a:alphaOff val="0"/>
          </a:schemeClr>
        </a:solidFill>
        <a:ln w="9525" cap="rnd" cmpd="sng" algn="ctr">
          <a:solidFill>
            <a:schemeClr val="accent2">
              <a:tint val="40000"/>
              <a:alpha val="90000"/>
              <a:hueOff val="-4100720"/>
              <a:satOff val="-22076"/>
              <a:lumOff val="-18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140490" y="2065447"/>
        <a:ext cx="379108" cy="518688"/>
      </dsp:txXfrm>
    </dsp:sp>
    <dsp:sp modelId="{15F6A65E-9B19-4595-BD0A-F1C7366C061D}">
      <dsp:nvSpPr>
        <dsp:cNvPr id="0" name=""/>
        <dsp:cNvSpPr/>
      </dsp:nvSpPr>
      <dsp:spPr>
        <a:xfrm>
          <a:off x="5417384" y="3318695"/>
          <a:ext cx="689286" cy="689286"/>
        </a:xfrm>
        <a:prstGeom prst="downArrow">
          <a:avLst>
            <a:gd name="adj1" fmla="val 55000"/>
            <a:gd name="adj2" fmla="val 45000"/>
          </a:avLst>
        </a:prstGeom>
        <a:solidFill>
          <a:schemeClr val="accent2">
            <a:tint val="40000"/>
            <a:alpha val="90000"/>
            <a:hueOff val="-8201440"/>
            <a:satOff val="-44153"/>
            <a:lumOff val="-3787"/>
            <a:alphaOff val="0"/>
          </a:schemeClr>
        </a:solidFill>
        <a:ln w="9525" cap="rnd" cmpd="sng" algn="ctr">
          <a:solidFill>
            <a:schemeClr val="accent2">
              <a:tint val="40000"/>
              <a:alpha val="90000"/>
              <a:hueOff val="-8201440"/>
              <a:satOff val="-44153"/>
              <a:lumOff val="-378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5572473" y="3318695"/>
        <a:ext cx="379108" cy="518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EB04C-9410-46EB-A0DF-DB182C10AB22}">
      <dsp:nvSpPr>
        <dsp:cNvPr id="0" name=""/>
        <dsp:cNvSpPr/>
      </dsp:nvSpPr>
      <dsp:spPr>
        <a:xfrm>
          <a:off x="653462" y="13989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AEA0C8-7F8D-443B-A06D-C98A6BA85F68}">
      <dsp:nvSpPr>
        <dsp:cNvPr id="0" name=""/>
        <dsp:cNvSpPr/>
      </dsp:nvSpPr>
      <dsp:spPr>
        <a:xfrm>
          <a:off x="1041025" y="527461"/>
          <a:ext cx="1043437" cy="1043437"/>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4F2F82-3B7D-4C50-84CD-4639D8C91642}">
      <dsp:nvSpPr>
        <dsp:cNvPr id="0" name=""/>
        <dsp:cNvSpPr/>
      </dsp:nvSpPr>
      <dsp:spPr>
        <a:xfrm>
          <a:off x="72118" y="252489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89100">
            <a:lnSpc>
              <a:spcPct val="90000"/>
            </a:lnSpc>
            <a:spcBef>
              <a:spcPct val="0"/>
            </a:spcBef>
            <a:spcAft>
              <a:spcPct val="35000"/>
            </a:spcAft>
            <a:defRPr cap="all"/>
          </a:pPr>
          <a:r>
            <a:rPr lang="en-US" sz="3800" kern="1200"/>
            <a:t>Commitment</a:t>
          </a:r>
        </a:p>
      </dsp:txBody>
      <dsp:txXfrm>
        <a:off x="72118" y="2524899"/>
        <a:ext cx="2981250" cy="720000"/>
      </dsp:txXfrm>
    </dsp:sp>
    <dsp:sp modelId="{E5B636F3-0D84-46B6-8D1B-69BD7ACE495A}">
      <dsp:nvSpPr>
        <dsp:cNvPr id="0" name=""/>
        <dsp:cNvSpPr/>
      </dsp:nvSpPr>
      <dsp:spPr>
        <a:xfrm>
          <a:off x="4156431" y="13989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47CED-AF0E-465D-AF5E-B4AE53DCEADE}">
      <dsp:nvSpPr>
        <dsp:cNvPr id="0" name=""/>
        <dsp:cNvSpPr/>
      </dsp:nvSpPr>
      <dsp:spPr>
        <a:xfrm>
          <a:off x="4543993" y="527461"/>
          <a:ext cx="1043437" cy="1043437"/>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9E659A-34EE-47F8-9A36-966675920BCC}">
      <dsp:nvSpPr>
        <dsp:cNvPr id="0" name=""/>
        <dsp:cNvSpPr/>
      </dsp:nvSpPr>
      <dsp:spPr>
        <a:xfrm>
          <a:off x="3575087" y="252489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89100">
            <a:lnSpc>
              <a:spcPct val="90000"/>
            </a:lnSpc>
            <a:spcBef>
              <a:spcPct val="0"/>
            </a:spcBef>
            <a:spcAft>
              <a:spcPct val="35000"/>
            </a:spcAft>
            <a:defRPr cap="all"/>
          </a:pPr>
          <a:r>
            <a:rPr lang="en-US" sz="3800" kern="1200"/>
            <a:t>Control</a:t>
          </a:r>
        </a:p>
      </dsp:txBody>
      <dsp:txXfrm>
        <a:off x="3575087" y="2524899"/>
        <a:ext cx="2981250" cy="720000"/>
      </dsp:txXfrm>
    </dsp:sp>
    <dsp:sp modelId="{366A53E1-D88B-404B-A9B3-B1F8584E8930}">
      <dsp:nvSpPr>
        <dsp:cNvPr id="0" name=""/>
        <dsp:cNvSpPr/>
      </dsp:nvSpPr>
      <dsp:spPr>
        <a:xfrm>
          <a:off x="7659400" y="13989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97609E-36A3-43C9-AAA3-072B5A13A8E7}">
      <dsp:nvSpPr>
        <dsp:cNvPr id="0" name=""/>
        <dsp:cNvSpPr/>
      </dsp:nvSpPr>
      <dsp:spPr>
        <a:xfrm>
          <a:off x="8046962" y="527461"/>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C1D6CE-2226-4BC1-9FF9-4F52AA257524}">
      <dsp:nvSpPr>
        <dsp:cNvPr id="0" name=""/>
        <dsp:cNvSpPr/>
      </dsp:nvSpPr>
      <dsp:spPr>
        <a:xfrm>
          <a:off x="7078056" y="2524899"/>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89100">
            <a:lnSpc>
              <a:spcPct val="90000"/>
            </a:lnSpc>
            <a:spcBef>
              <a:spcPct val="0"/>
            </a:spcBef>
            <a:spcAft>
              <a:spcPct val="35000"/>
            </a:spcAft>
            <a:defRPr cap="all"/>
          </a:pPr>
          <a:r>
            <a:rPr lang="en-US" sz="3800" kern="1200"/>
            <a:t>Challenge</a:t>
          </a:r>
        </a:p>
      </dsp:txBody>
      <dsp:txXfrm>
        <a:off x="7078056" y="2524899"/>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4/21/2021</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4/21/2021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unityofmindfulparenting.com/curriculum/week2/S2-MP-4-5-6CompassionPause-Calm.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elf-compassion.org/category/exercis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elfdeterminationtheory.org/theor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Quality of attitude, skills, behaviors, and coping mechanisms that allow us to "bounce back" from adverse experiences. </a:t>
            </a:r>
          </a:p>
          <a:p>
            <a:r>
              <a:rPr lang="en-US" dirty="0"/>
              <a:t>https://www.apa.org/topics/resilience</a:t>
            </a:r>
            <a:endParaRPr lang="en-US" dirty="0">
              <a:cs typeface="Calibri"/>
            </a:endParaRPr>
          </a:p>
        </p:txBody>
      </p:sp>
      <p:sp>
        <p:nvSpPr>
          <p:cNvPr id="4" name="Slide Number Placeholder 3"/>
          <p:cNvSpPr>
            <a:spLocks noGrp="1"/>
          </p:cNvSpPr>
          <p:nvPr>
            <p:ph type="sldNum" sz="quarter" idx="5"/>
          </p:nvPr>
        </p:nvSpPr>
        <p:spPr/>
        <p:txBody>
          <a:bodyPr/>
          <a:lstStyle/>
          <a:p>
            <a:fld id="{F3544625-0ADF-4414-89A2-9E135F0C849F}" type="slidenum">
              <a:rPr lang="en-US" smtClean="0"/>
              <a:t>15</a:t>
            </a:fld>
            <a:endParaRPr lang="en-US" dirty="0"/>
          </a:p>
        </p:txBody>
      </p:sp>
    </p:spTree>
    <p:extLst>
      <p:ext uri="{BB962C8B-B14F-4D97-AF65-F5344CB8AC3E}">
        <p14:creationId xmlns:p14="http://schemas.microsoft.com/office/powerpoint/2010/main" val="520390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Resilience is not something we're born with, something we can buy, immunity of or absence of pain, loss, or negative emotions, a quick fix, or unique to specific groups of people.</a:t>
            </a:r>
          </a:p>
        </p:txBody>
      </p:sp>
      <p:sp>
        <p:nvSpPr>
          <p:cNvPr id="4" name="Slide Number Placeholder 3"/>
          <p:cNvSpPr>
            <a:spLocks noGrp="1"/>
          </p:cNvSpPr>
          <p:nvPr>
            <p:ph type="sldNum" sz="quarter" idx="5"/>
          </p:nvPr>
        </p:nvSpPr>
        <p:spPr/>
        <p:txBody>
          <a:bodyPr/>
          <a:lstStyle/>
          <a:p>
            <a:fld id="{F3544625-0ADF-4414-89A2-9E135F0C849F}" type="slidenum">
              <a:rPr lang="en-US" smtClean="0"/>
              <a:t>16</a:t>
            </a:fld>
            <a:endParaRPr lang="en-US" dirty="0"/>
          </a:p>
        </p:txBody>
      </p:sp>
    </p:spTree>
    <p:extLst>
      <p:ext uri="{BB962C8B-B14F-4D97-AF65-F5344CB8AC3E}">
        <p14:creationId xmlns:p14="http://schemas.microsoft.com/office/powerpoint/2010/main" val="1504410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hard, but I can get through it.” “I’ve overcome difficulties in the past. I can find a way through this too. “ “I will feel great about myself once this is all over.” “This is a learning process.”</a:t>
            </a:r>
          </a:p>
          <a:p>
            <a:r>
              <a:rPr lang="en-US" dirty="0" smtClean="0"/>
              <a:t>“Why did I put myself through this?” “What’s the point anyway?” “If I can’t do things perfectly, I might as well give up.” “Maybe I don’t belong here.” “I’m not good enough.” “No one understands what I’m going through.” </a:t>
            </a:r>
            <a:endParaRPr lang="en-US" dirty="0">
              <a:cs typeface="Calibri"/>
            </a:endParaRPr>
          </a:p>
        </p:txBody>
      </p:sp>
      <p:sp>
        <p:nvSpPr>
          <p:cNvPr id="4" name="Slide Number Placeholder 3"/>
          <p:cNvSpPr>
            <a:spLocks noGrp="1"/>
          </p:cNvSpPr>
          <p:nvPr>
            <p:ph type="sldNum" sz="quarter" idx="10"/>
          </p:nvPr>
        </p:nvSpPr>
        <p:spPr/>
        <p:txBody>
          <a:bodyPr/>
          <a:lstStyle/>
          <a:p>
            <a:fld id="{F3544625-0ADF-4414-89A2-9E135F0C849F}" type="slidenum">
              <a:rPr lang="en-US" smtClean="0"/>
              <a:t>17</a:t>
            </a:fld>
            <a:endParaRPr lang="en-US" dirty="0"/>
          </a:p>
        </p:txBody>
      </p:sp>
    </p:spTree>
    <p:extLst>
      <p:ext uri="{BB962C8B-B14F-4D97-AF65-F5344CB8AC3E}">
        <p14:creationId xmlns:p14="http://schemas.microsoft.com/office/powerpoint/2010/main" val="3229347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Commitment is being engaged with your goals, your community, and striving towards growth.</a:t>
            </a:r>
          </a:p>
          <a:p>
            <a:r>
              <a:rPr lang="en-US" dirty="0"/>
              <a:t>Commitment can be built by considering what is important to you</a:t>
            </a:r>
            <a:endParaRPr lang="en-US" dirty="0">
              <a:cs typeface="Calibri"/>
            </a:endParaRPr>
          </a:p>
          <a:p>
            <a:r>
              <a:rPr lang="en-US" dirty="0"/>
              <a:t>· Take time to reflect on what is important to you?</a:t>
            </a:r>
            <a:endParaRPr lang="en-US" dirty="0">
              <a:cs typeface="Calibri"/>
            </a:endParaRPr>
          </a:p>
          <a:p>
            <a:r>
              <a:rPr lang="en-US" dirty="0"/>
              <a:t>· Of these what are my top 3 priorities?</a:t>
            </a:r>
            <a:endParaRPr lang="en-US" dirty="0">
              <a:cs typeface="Calibri"/>
            </a:endParaRPr>
          </a:p>
          <a:p>
            <a:r>
              <a:rPr lang="en-US" dirty="0"/>
              <a:t>· What accomplishments in these areas am I proud of?</a:t>
            </a:r>
            <a:endParaRPr lang="en-US" dirty="0">
              <a:cs typeface="Calibri"/>
            </a:endParaRPr>
          </a:p>
          <a:p>
            <a:r>
              <a:rPr lang="en-US" dirty="0"/>
              <a:t>· Gratitude-What am I grateful for in these areas?</a:t>
            </a:r>
            <a:endParaRPr lang="en-US" dirty="0">
              <a:cs typeface="Calibri"/>
            </a:endParaRPr>
          </a:p>
          <a:p>
            <a:r>
              <a:rPr lang="en-US" dirty="0"/>
              <a:t>Action</a:t>
            </a:r>
            <a:endParaRPr lang="en-US" dirty="0">
              <a:cs typeface="Calibri"/>
            </a:endParaRPr>
          </a:p>
          <a:p>
            <a:r>
              <a:rPr lang="en-US" dirty="0"/>
              <a:t>· Spending time with important others can increase commitment</a:t>
            </a:r>
            <a:endParaRPr lang="en-US" dirty="0">
              <a:cs typeface="Calibri"/>
            </a:endParaRPr>
          </a:p>
          <a:p>
            <a:r>
              <a:rPr lang="en-US" dirty="0"/>
              <a:t>· Try new things</a:t>
            </a:r>
          </a:p>
        </p:txBody>
      </p:sp>
      <p:sp>
        <p:nvSpPr>
          <p:cNvPr id="4" name="Slide Number Placeholder 3"/>
          <p:cNvSpPr>
            <a:spLocks noGrp="1"/>
          </p:cNvSpPr>
          <p:nvPr>
            <p:ph type="sldNum" sz="quarter" idx="5"/>
          </p:nvPr>
        </p:nvSpPr>
        <p:spPr/>
        <p:txBody>
          <a:bodyPr/>
          <a:lstStyle/>
          <a:p>
            <a:fld id="{F3544625-0ADF-4414-89A2-9E135F0C849F}" type="slidenum">
              <a:rPr lang="en-US" smtClean="0"/>
              <a:t>19</a:t>
            </a:fld>
            <a:endParaRPr lang="en-US" dirty="0"/>
          </a:p>
        </p:txBody>
      </p:sp>
    </p:spTree>
    <p:extLst>
      <p:ext uri="{BB962C8B-B14F-4D97-AF65-F5344CB8AC3E}">
        <p14:creationId xmlns:p14="http://schemas.microsoft.com/office/powerpoint/2010/main" val="153060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Challenge-See change and disruptions as opportunities to learn and grow. See problems as part of life and set out to solve them.</a:t>
            </a:r>
          </a:p>
          <a:p>
            <a:r>
              <a:rPr lang="en-US" dirty="0"/>
              <a:t>Training on how to fail/respond</a:t>
            </a:r>
            <a:endParaRPr lang="en-US" dirty="0">
              <a:cs typeface="Calibri"/>
            </a:endParaRPr>
          </a:p>
          <a:p>
            <a:r>
              <a:rPr lang="en-US" dirty="0"/>
              <a:t>· How do we want to think, feel, behave?</a:t>
            </a:r>
            <a:endParaRPr lang="en-US" dirty="0">
              <a:cs typeface="Calibri"/>
            </a:endParaRPr>
          </a:p>
          <a:p>
            <a:r>
              <a:rPr lang="en-US" dirty="0"/>
              <a:t>o Change our relationship with failing</a:t>
            </a:r>
            <a:endParaRPr lang="en-US" dirty="0">
              <a:cs typeface="Calibri"/>
            </a:endParaRPr>
          </a:p>
          <a:p>
            <a:r>
              <a:rPr lang="en-US" dirty="0"/>
              <a:t>· Attention (what we focus on)</a:t>
            </a:r>
            <a:endParaRPr lang="en-US" dirty="0">
              <a:cs typeface="Calibri"/>
            </a:endParaRPr>
          </a:p>
          <a:p>
            <a:r>
              <a:rPr lang="en-US" dirty="0"/>
              <a:t>o Putting people on a podium</a:t>
            </a:r>
            <a:endParaRPr lang="en-US" dirty="0">
              <a:cs typeface="Calibri"/>
            </a:endParaRPr>
          </a:p>
          <a:p>
            <a:r>
              <a:rPr lang="en-US" dirty="0"/>
              <a:t>· Never rise to the occasion, you sink to the level of your training</a:t>
            </a:r>
          </a:p>
          <a:p>
            <a:r>
              <a:rPr lang="en-US" dirty="0"/>
              <a:t>· Believe in yourself-Positive self-talk</a:t>
            </a:r>
            <a:endParaRPr lang="en-US" dirty="0">
              <a:cs typeface="Calibri" panose="020F0502020204030204"/>
            </a:endParaRPr>
          </a:p>
          <a:p>
            <a:r>
              <a:rPr lang="en-US" dirty="0"/>
              <a:t>· Ask for help from others: Who can be a mentor? Who can I learn from?</a:t>
            </a:r>
            <a:endParaRPr lang="en-US" dirty="0">
              <a:cs typeface="Calibri" panose="020F0502020204030204"/>
            </a:endParaRPr>
          </a:p>
          <a:p>
            <a:r>
              <a:rPr lang="en-US" dirty="0"/>
              <a:t>· Be flexible-Delays happen. Be willing to make changes to your goals as needed.</a:t>
            </a:r>
            <a:endParaRPr lang="en-US" dirty="0">
              <a:cs typeface="Calibri" panose="020F0502020204030204"/>
            </a:endParaRPr>
          </a:p>
          <a:p>
            <a:r>
              <a:rPr lang="en-US" dirty="0"/>
              <a:t>· Take risks, believe in positive outcomes</a:t>
            </a:r>
            <a:endParaRPr lang="en-US" dirty="0">
              <a:cs typeface="Calibri" panose="020F0502020204030204"/>
            </a:endParaRPr>
          </a:p>
          <a:p>
            <a:r>
              <a:rPr lang="en-US" dirty="0"/>
              <a:t>· Let go of the past</a:t>
            </a:r>
            <a:endParaRPr lang="en-US" dirty="0">
              <a:cs typeface="Calibri" panose="020F0502020204030204"/>
            </a:endParaRPr>
          </a:p>
          <a:p>
            <a:r>
              <a:rPr lang="en-US" dirty="0"/>
              <a:t>· To increase sense of challenge, make changes.</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3544625-0ADF-4414-89A2-9E135F0C849F}" type="slidenum">
              <a:rPr lang="en-US" smtClean="0"/>
              <a:t>20</a:t>
            </a:fld>
            <a:endParaRPr lang="en-US" dirty="0"/>
          </a:p>
        </p:txBody>
      </p:sp>
    </p:spTree>
    <p:extLst>
      <p:ext uri="{BB962C8B-B14F-4D97-AF65-F5344CB8AC3E}">
        <p14:creationId xmlns:p14="http://schemas.microsoft.com/office/powerpoint/2010/main" val="3104433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is the belief that you can control outcomes in your life. Are you willing to make choices and accept responsibility to create the life you would like?</a:t>
            </a:r>
          </a:p>
          <a:p>
            <a:r>
              <a:rPr lang="en-US" dirty="0"/>
              <a:t>· It is making the best choices and understanding the uncertainty of life.</a:t>
            </a:r>
          </a:p>
          <a:p>
            <a:r>
              <a:rPr lang="en-US" dirty="0"/>
              <a:t>What is my sense of control now?</a:t>
            </a:r>
          </a:p>
          <a:p>
            <a:r>
              <a:rPr lang="en-US" dirty="0"/>
              <a:t>Self-Accountability/Compassion</a:t>
            </a:r>
          </a:p>
          <a:p>
            <a:r>
              <a:rPr lang="en-US" dirty="0"/>
              <a:t>1. How have I contributed to this failure?</a:t>
            </a:r>
          </a:p>
          <a:p>
            <a:r>
              <a:rPr lang="en-US" dirty="0"/>
              <a:t>o Radical accountability</a:t>
            </a:r>
          </a:p>
          <a:p>
            <a:r>
              <a:rPr lang="en-US" dirty="0"/>
              <a:t>2. What were the things out of my control?</a:t>
            </a:r>
          </a:p>
          <a:p>
            <a:r>
              <a:rPr lang="en-US" dirty="0"/>
              <a:t>o Radical self-compassion</a:t>
            </a:r>
          </a:p>
          <a:p>
            <a:r>
              <a:rPr lang="en-US" dirty="0"/>
              <a:t>3. What will I do differently?</a:t>
            </a:r>
          </a:p>
          <a:p>
            <a:r>
              <a:rPr lang="en-US" dirty="0"/>
              <a:t>· Control can be built by sleep.</a:t>
            </a:r>
          </a:p>
          <a:p>
            <a:r>
              <a:rPr lang="en-US" dirty="0"/>
              <a:t>· Focus your time and energy on what you can control? Let go of worries on what ifs, or waiting on things outside of your control-worrying about a grade on an assignment you turned in.</a:t>
            </a:r>
          </a:p>
          <a:p>
            <a:r>
              <a:rPr lang="en-US" dirty="0"/>
              <a:t>· Work on tasks that are within your control and somewhat difficult-build confidence through completing assignments.</a:t>
            </a:r>
          </a:p>
          <a:p>
            <a:r>
              <a:rPr lang="en-US" dirty="0"/>
              <a:t>· Plan-Break tasks down into steps, build the skills/gather the tools</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3544625-0ADF-4414-89A2-9E135F0C849F}" type="slidenum">
              <a:rPr lang="en-US" smtClean="0"/>
              <a:t>21</a:t>
            </a:fld>
            <a:endParaRPr lang="en-US" dirty="0"/>
          </a:p>
        </p:txBody>
      </p:sp>
    </p:spTree>
    <p:extLst>
      <p:ext uri="{BB962C8B-B14F-4D97-AF65-F5344CB8AC3E}">
        <p14:creationId xmlns:p14="http://schemas.microsoft.com/office/powerpoint/2010/main" val="3104433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22</a:t>
            </a:fld>
            <a:endParaRPr lang="en-US" dirty="0"/>
          </a:p>
        </p:txBody>
      </p:sp>
    </p:spTree>
    <p:extLst>
      <p:ext uri="{BB962C8B-B14F-4D97-AF65-F5344CB8AC3E}">
        <p14:creationId xmlns:p14="http://schemas.microsoft.com/office/powerpoint/2010/main" val="20483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dirty="0"/>
          </a:p>
        </p:txBody>
      </p:sp>
    </p:spTree>
    <p:extLst>
      <p:ext uri="{BB962C8B-B14F-4D97-AF65-F5344CB8AC3E}">
        <p14:creationId xmlns:p14="http://schemas.microsoft.com/office/powerpoint/2010/main" val="16366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dirty="0"/>
          </a:p>
        </p:txBody>
      </p:sp>
    </p:spTree>
    <p:extLst>
      <p:ext uri="{BB962C8B-B14F-4D97-AF65-F5344CB8AC3E}">
        <p14:creationId xmlns:p14="http://schemas.microsoft.com/office/powerpoint/2010/main" val="173010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Self-compassion is there when you need it! It's unconditional. </a:t>
            </a:r>
            <a:endParaRPr lang="en-US" dirty="0">
              <a:cs typeface="Calibri"/>
            </a:endParaRPr>
          </a:p>
          <a:p>
            <a:r>
              <a:rPr lang="en-US" dirty="0">
                <a:cs typeface="Calibri"/>
              </a:rPr>
              <a:t>Self-esteems depends on comparison to others.  Roosevelt is credited with saying "Comparison is the thief of joy." </a:t>
            </a:r>
          </a:p>
          <a:p>
            <a:r>
              <a:rPr lang="en-US" dirty="0">
                <a:cs typeface="Calibri"/>
              </a:rPr>
              <a:t>Self-esteem is also dependent on performance.  When our value is only based on accomplishments (or never making mistakes), we are going to believe we're pretty worthless if things don't go the way we planned or hoped.</a:t>
            </a:r>
          </a:p>
        </p:txBody>
      </p:sp>
      <p:sp>
        <p:nvSpPr>
          <p:cNvPr id="4" name="Slide Number Placeholder 3"/>
          <p:cNvSpPr>
            <a:spLocks noGrp="1"/>
          </p:cNvSpPr>
          <p:nvPr>
            <p:ph type="sldNum" sz="quarter" idx="5"/>
          </p:nvPr>
        </p:nvSpPr>
        <p:spPr/>
        <p:txBody>
          <a:bodyPr/>
          <a:lstStyle/>
          <a:p>
            <a:fld id="{F3544625-0ADF-4414-89A2-9E135F0C849F}" type="slidenum">
              <a:rPr lang="en-US" smtClean="0"/>
              <a:t>5</a:t>
            </a:fld>
            <a:endParaRPr lang="en-US" dirty="0"/>
          </a:p>
        </p:txBody>
      </p:sp>
    </p:spTree>
    <p:extLst>
      <p:ext uri="{BB962C8B-B14F-4D97-AF65-F5344CB8AC3E}">
        <p14:creationId xmlns:p14="http://schemas.microsoft.com/office/powerpoint/2010/main" val="1168377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we experience stress, it activates the fight-flight-freeze response.  When our students engage in self-criticism, they hinder their abilities to engage fully in the tasks.  Self-criticisms can come in the form of "I'm so stupid, I knew I would fail this," "I feel too overwhelmed and don't know where to start."</a:t>
            </a:r>
          </a:p>
          <a:p>
            <a:r>
              <a:rPr lang="en-US" dirty="0">
                <a:cs typeface="Calibri"/>
              </a:rPr>
              <a:t>Self-compassion </a:t>
            </a:r>
          </a:p>
        </p:txBody>
      </p:sp>
      <p:sp>
        <p:nvSpPr>
          <p:cNvPr id="4" name="Slide Number Placeholder 3"/>
          <p:cNvSpPr>
            <a:spLocks noGrp="1"/>
          </p:cNvSpPr>
          <p:nvPr>
            <p:ph type="sldNum" sz="quarter" idx="5"/>
          </p:nvPr>
        </p:nvSpPr>
        <p:spPr/>
        <p:txBody>
          <a:bodyPr/>
          <a:lstStyle/>
          <a:p>
            <a:fld id="{F3544625-0ADF-4414-89A2-9E135F0C849F}" type="slidenum">
              <a:rPr lang="en-US" smtClean="0"/>
              <a:t>6</a:t>
            </a:fld>
            <a:endParaRPr lang="en-US" dirty="0"/>
          </a:p>
        </p:txBody>
      </p:sp>
    </p:spTree>
    <p:extLst>
      <p:ext uri="{BB962C8B-B14F-4D97-AF65-F5344CB8AC3E}">
        <p14:creationId xmlns:p14="http://schemas.microsoft.com/office/powerpoint/2010/main" val="108596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https://communityofmindfulparenting.com/curriculum/week2/S2-MP-4-5-6CompassionPause-Calm.pdf</a:t>
            </a:r>
            <a:endParaRPr lang="en-US" dirty="0"/>
          </a:p>
          <a:p>
            <a:r>
              <a:rPr lang="en-US" dirty="0">
                <a:hlinkClick r:id="rId4"/>
              </a:rPr>
              <a:t>https://self-compassion.org/category/exercises/</a:t>
            </a:r>
            <a:endParaRPr lang="en-US" dirty="0">
              <a:cs typeface="Calibri" panose="020F0502020204030204"/>
              <a:hlinkClick r:id="rId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3544625-0ADF-4414-89A2-9E135F0C849F}" type="slidenum">
              <a:rPr lang="en-US" smtClean="0"/>
              <a:t>8</a:t>
            </a:fld>
            <a:endParaRPr lang="en-US" dirty="0"/>
          </a:p>
        </p:txBody>
      </p:sp>
    </p:spTree>
    <p:extLst>
      <p:ext uri="{BB962C8B-B14F-4D97-AF65-F5344CB8AC3E}">
        <p14:creationId xmlns:p14="http://schemas.microsoft.com/office/powerpoint/2010/main" val="329954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It's our general willingness to engage – but can be highly dependent on a variety of factors.  What influences your motivation?</a:t>
            </a:r>
          </a:p>
          <a:p>
            <a:r>
              <a:rPr lang="en-US" dirty="0">
                <a:cs typeface="Calibri"/>
              </a:rPr>
              <a:t>How are students any different?</a:t>
            </a:r>
          </a:p>
        </p:txBody>
      </p:sp>
      <p:sp>
        <p:nvSpPr>
          <p:cNvPr id="4" name="Slide Number Placeholder 3"/>
          <p:cNvSpPr>
            <a:spLocks noGrp="1"/>
          </p:cNvSpPr>
          <p:nvPr>
            <p:ph type="sldNum" sz="quarter" idx="5"/>
          </p:nvPr>
        </p:nvSpPr>
        <p:spPr/>
        <p:txBody>
          <a:bodyPr/>
          <a:lstStyle/>
          <a:p>
            <a:fld id="{F3544625-0ADF-4414-89A2-9E135F0C849F}" type="slidenum">
              <a:rPr lang="en-US" smtClean="0"/>
              <a:t>10</a:t>
            </a:fld>
            <a:endParaRPr lang="en-US" dirty="0"/>
          </a:p>
        </p:txBody>
      </p:sp>
    </p:spTree>
    <p:extLst>
      <p:ext uri="{BB962C8B-B14F-4D97-AF65-F5344CB8AC3E}">
        <p14:creationId xmlns:p14="http://schemas.microsoft.com/office/powerpoint/2010/main" val="182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Rewards and Consequences- you do X you get Y. Short-term benefit </a:t>
            </a:r>
          </a:p>
          <a:p>
            <a:r>
              <a:rPr lang="en-US"/>
              <a:t>2. Guilt- Feeling of guilt if not done </a:t>
            </a:r>
          </a:p>
          <a:p>
            <a:r>
              <a:rPr lang="en-US"/>
              <a:t>3. Doing something for a better future or important- They know why and are choosing to do it </a:t>
            </a:r>
          </a:p>
          <a:p>
            <a:r>
              <a:rPr lang="en-US"/>
              <a:t>4. Do something because you do- Habit over time. Not looking for a reward </a:t>
            </a:r>
          </a:p>
          <a:p>
            <a:r>
              <a:rPr lang="en-US"/>
              <a:t>5. Do something because you love it- Would do if you had all the time in the world </a:t>
            </a:r>
          </a:p>
        </p:txBody>
      </p:sp>
      <p:sp>
        <p:nvSpPr>
          <p:cNvPr id="4" name="Slide Number Placeholder 3"/>
          <p:cNvSpPr>
            <a:spLocks noGrp="1"/>
          </p:cNvSpPr>
          <p:nvPr>
            <p:ph type="sldNum" sz="quarter" idx="5"/>
          </p:nvPr>
        </p:nvSpPr>
        <p:spPr/>
        <p:txBody>
          <a:bodyPr/>
          <a:lstStyle/>
          <a:p>
            <a:fld id="{F3544625-0ADF-4414-89A2-9E135F0C849F}" type="slidenum">
              <a:rPr lang="en-US" smtClean="0"/>
              <a:t>11</a:t>
            </a:fld>
            <a:endParaRPr lang="en-US" dirty="0"/>
          </a:p>
        </p:txBody>
      </p:sp>
    </p:spTree>
    <p:extLst>
      <p:ext uri="{BB962C8B-B14F-4D97-AF65-F5344CB8AC3E}">
        <p14:creationId xmlns:p14="http://schemas.microsoft.com/office/powerpoint/2010/main" val="950228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https://selfdeterminationtheory.org/theory/</a:t>
            </a:r>
            <a:endParaRPr lang="en-US" dirty="0"/>
          </a:p>
          <a:p>
            <a:r>
              <a:rPr lang="en-US" dirty="0">
                <a:cs typeface="Calibri"/>
              </a:rPr>
              <a:t>Brief synopsis – C.A.R.</a:t>
            </a:r>
          </a:p>
          <a:p>
            <a:r>
              <a:rPr lang="en-US" dirty="0">
                <a:cs typeface="Calibri"/>
              </a:rPr>
              <a:t>Competence (perceived skill level and ability to complete a task), Autonomy (having control over the goals, and outcomes), and Relatedness (feeling a sense of belonging and having a strong support system; meaningful relationships).</a:t>
            </a:r>
          </a:p>
        </p:txBody>
      </p:sp>
      <p:sp>
        <p:nvSpPr>
          <p:cNvPr id="4" name="Slide Number Placeholder 3"/>
          <p:cNvSpPr>
            <a:spLocks noGrp="1"/>
          </p:cNvSpPr>
          <p:nvPr>
            <p:ph type="sldNum" sz="quarter" idx="5"/>
          </p:nvPr>
        </p:nvSpPr>
        <p:spPr/>
        <p:txBody>
          <a:bodyPr/>
          <a:lstStyle/>
          <a:p>
            <a:fld id="{F3544625-0ADF-4414-89A2-9E135F0C849F}" type="slidenum">
              <a:rPr lang="en-US" smtClean="0"/>
              <a:t>12</a:t>
            </a:fld>
            <a:endParaRPr lang="en-US" dirty="0"/>
          </a:p>
        </p:txBody>
      </p:sp>
    </p:spTree>
    <p:extLst>
      <p:ext uri="{BB962C8B-B14F-4D97-AF65-F5344CB8AC3E}">
        <p14:creationId xmlns:p14="http://schemas.microsoft.com/office/powerpoint/2010/main" val="226992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4/21/2021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4/21/2021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4/21/2021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4/21/2021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7.jp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4">
            <a:extLst>
              <a:ext uri="{28A0092B-C50C-407E-A947-70E740481C1C}">
                <a14:useLocalDpi xmlns:a14="http://schemas.microsoft.com/office/drawing/2010/main"/>
              </a:ext>
            </a:extLst>
          </a:blip>
          <a:srcRect l="20905" r="17145"/>
          <a:stretch/>
        </p:blipFill>
        <p:spPr>
          <a:xfrm>
            <a:off x="20" y="975"/>
            <a:ext cx="7552924" cy="6858000"/>
          </a:xfrm>
          <a:prstGeom prst="rect">
            <a:avLst/>
          </a:prstGeom>
        </p:spPr>
      </p:pic>
      <p:pic>
        <p:nvPicPr>
          <p:cNvPr id="10" name="Picture 9">
            <a:extLst>
              <a:ext uri="{FF2B5EF4-FFF2-40B4-BE49-F238E27FC236}">
                <a16:creationId xmlns:a16="http://schemas.microsoft.com/office/drawing/2014/main" id="{98BF0107-3463-486E-B9EE-5A5727B4F7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7905135" y="1964267"/>
            <a:ext cx="3254990" cy="2421464"/>
          </a:xfrm>
        </p:spPr>
        <p:txBody>
          <a:bodyPr>
            <a:normAutofit/>
          </a:bodyPr>
          <a:lstStyle/>
          <a:p>
            <a:pPr>
              <a:lnSpc>
                <a:spcPct val="90000"/>
              </a:lnSpc>
            </a:pPr>
            <a:r>
              <a:rPr lang="en-US" sz="3700" b="1"/>
              <a:t>Just in Time: Conversation on Mental Health</a:t>
            </a:r>
            <a:endParaRPr lang="en-US" sz="3700"/>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7905135" y="4385732"/>
            <a:ext cx="3254990" cy="1405467"/>
          </a:xfrm>
        </p:spPr>
        <p:txBody>
          <a:bodyPr>
            <a:normAutofit/>
          </a:bodyPr>
          <a:lstStyle/>
          <a:p>
            <a:r>
              <a:rPr lang="en-US"/>
              <a:t>Kodee Walls, Ph.D., LP, ABPP</a:t>
            </a:r>
          </a:p>
          <a:p>
            <a:r>
              <a:rPr lang="en-US">
                <a:cs typeface="Calibri"/>
              </a:rPr>
              <a:t>Counseling Services</a:t>
            </a:r>
          </a:p>
        </p:txBody>
      </p:sp>
    </p:spTree>
    <p:extLst>
      <p:ext uri="{BB962C8B-B14F-4D97-AF65-F5344CB8AC3E}">
        <p14:creationId xmlns:p14="http://schemas.microsoft.com/office/powerpoint/2010/main" val="3417721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BD78ED-75E1-4879-B369-BC61F7C45E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C04F8797-ED77-4C70-AAEA-0DE48267C2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AD06229-FEB7-4CC9-8BE7-1A9457B9C6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42B44E02-2041-49BE-AF61-F91454DC3A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60549" r="62095"/>
          <a:stretch/>
        </p:blipFill>
        <p:spPr>
          <a:xfrm flipH="1">
            <a:off x="8948814" y="3265714"/>
            <a:ext cx="3243185" cy="1898718"/>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6" name="Picture 15">
            <a:extLst>
              <a:ext uri="{FF2B5EF4-FFF2-40B4-BE49-F238E27FC236}">
                <a16:creationId xmlns:a16="http://schemas.microsoft.com/office/drawing/2014/main" id="{08625290-97B7-41E9-9685-D438F86FC9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b="18503"/>
          <a:stretch>
            <a:fillRect/>
          </a:stretch>
        </p:blipFill>
        <p:spPr>
          <a:xfrm>
            <a:off x="0" y="0"/>
            <a:ext cx="11611430" cy="5322895"/>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Title 1">
            <a:extLst>
              <a:ext uri="{FF2B5EF4-FFF2-40B4-BE49-F238E27FC236}">
                <a16:creationId xmlns:a16="http://schemas.microsoft.com/office/drawing/2014/main" id="{A4412CBB-B732-449D-8B46-C5E4FED107BF}"/>
              </a:ext>
            </a:extLst>
          </p:cNvPr>
          <p:cNvSpPr>
            <a:spLocks noGrp="1"/>
          </p:cNvSpPr>
          <p:nvPr>
            <p:ph type="title"/>
          </p:nvPr>
        </p:nvSpPr>
        <p:spPr>
          <a:xfrm>
            <a:off x="1871209" y="792337"/>
            <a:ext cx="8449582" cy="2421464"/>
          </a:xfrm>
        </p:spPr>
        <p:txBody>
          <a:bodyPr vert="horz" lIns="91440" tIns="45720" rIns="91440" bIns="45720" rtlCol="0" anchor="b">
            <a:normAutofit/>
          </a:bodyPr>
          <a:lstStyle/>
          <a:p>
            <a:pPr algn="ctr"/>
            <a:r>
              <a:rPr lang="en-US" sz="4800" b="1" dirty="0"/>
              <a:t>What sucks the most</a:t>
            </a:r>
            <a:endParaRPr lang="en-US" sz="4800" b="1" dirty="0">
              <a:cs typeface="Calibri Light"/>
            </a:endParaRPr>
          </a:p>
        </p:txBody>
      </p:sp>
      <p:sp>
        <p:nvSpPr>
          <p:cNvPr id="3" name="Content Placeholder 2">
            <a:extLst>
              <a:ext uri="{FF2B5EF4-FFF2-40B4-BE49-F238E27FC236}">
                <a16:creationId xmlns:a16="http://schemas.microsoft.com/office/drawing/2014/main" id="{3BE9DA03-53BE-410F-9208-4746B76D0601}"/>
              </a:ext>
            </a:extLst>
          </p:cNvPr>
          <p:cNvSpPr>
            <a:spLocks noGrp="1"/>
          </p:cNvSpPr>
          <p:nvPr>
            <p:ph type="body" idx="1"/>
          </p:nvPr>
        </p:nvSpPr>
        <p:spPr>
          <a:xfrm>
            <a:off x="2497137" y="3538174"/>
            <a:ext cx="7197726" cy="1405467"/>
          </a:xfrm>
        </p:spPr>
        <p:txBody>
          <a:bodyPr vert="horz" lIns="91440" tIns="45720" rIns="91440" bIns="45720" rtlCol="0" anchor="t">
            <a:normAutofit/>
          </a:bodyPr>
          <a:lstStyle/>
          <a:p>
            <a:pPr algn="ctr"/>
            <a:r>
              <a:rPr lang="en-US" sz="4800" dirty="0"/>
              <a:t>Motivation is fickle!</a:t>
            </a:r>
          </a:p>
        </p:txBody>
      </p:sp>
    </p:spTree>
    <p:extLst>
      <p:ext uri="{BB962C8B-B14F-4D97-AF65-F5344CB8AC3E}">
        <p14:creationId xmlns:p14="http://schemas.microsoft.com/office/powerpoint/2010/main" val="17761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B8821-5768-4787-8A29-618FA3F612E8}"/>
              </a:ext>
            </a:extLst>
          </p:cNvPr>
          <p:cNvSpPr>
            <a:spLocks noGrp="1"/>
          </p:cNvSpPr>
          <p:nvPr>
            <p:ph type="title"/>
          </p:nvPr>
        </p:nvSpPr>
        <p:spPr/>
        <p:txBody>
          <a:bodyPr/>
          <a:lstStyle/>
          <a:p>
            <a:r>
              <a:rPr lang="en-US" dirty="0">
                <a:cs typeface="Calibri Light"/>
              </a:rPr>
              <a:t>Motivation</a:t>
            </a:r>
            <a:endParaRPr lang="en-US" dirty="0"/>
          </a:p>
        </p:txBody>
      </p:sp>
      <p:sp>
        <p:nvSpPr>
          <p:cNvPr id="3" name="Content Placeholder 2">
            <a:extLst>
              <a:ext uri="{FF2B5EF4-FFF2-40B4-BE49-F238E27FC236}">
                <a16:creationId xmlns:a16="http://schemas.microsoft.com/office/drawing/2014/main" id="{E31D4449-7FFB-411E-8F9A-FCFF2599CE32}"/>
              </a:ext>
            </a:extLst>
          </p:cNvPr>
          <p:cNvSpPr>
            <a:spLocks noGrp="1"/>
          </p:cNvSpPr>
          <p:nvPr>
            <p:ph idx="1"/>
          </p:nvPr>
        </p:nvSpPr>
        <p:spPr/>
        <p:txBody>
          <a:bodyPr/>
          <a:lstStyle/>
          <a:p>
            <a:r>
              <a:rPr lang="en-US" sz="2800" dirty="0">
                <a:cs typeface="Calibri"/>
              </a:rPr>
              <a:t>It's about helping people find the "Why?"</a:t>
            </a:r>
          </a:p>
          <a:p>
            <a:pPr lvl="1">
              <a:buClr>
                <a:srgbClr val="FFFFFF"/>
              </a:buClr>
            </a:pPr>
            <a:r>
              <a:rPr lang="en-US" sz="2400" dirty="0">
                <a:cs typeface="Calibri"/>
              </a:rPr>
              <a:t>It takes knowing the price and being willing pay it</a:t>
            </a:r>
          </a:p>
          <a:p>
            <a:pPr>
              <a:buClr>
                <a:srgbClr val="FFFFFF"/>
              </a:buClr>
            </a:pPr>
            <a:r>
              <a:rPr lang="en-US" sz="2800" dirty="0">
                <a:cs typeface="Calibri"/>
              </a:rPr>
              <a:t>Difference between desire and reality</a:t>
            </a:r>
          </a:p>
          <a:p>
            <a:pPr lvl="1">
              <a:buClr>
                <a:srgbClr val="FFFFFF"/>
              </a:buClr>
            </a:pPr>
            <a:r>
              <a:rPr lang="en-US" sz="2600" dirty="0">
                <a:cs typeface="Calibri"/>
              </a:rPr>
              <a:t>Intrinsic v. extrinsic</a:t>
            </a:r>
          </a:p>
        </p:txBody>
      </p:sp>
    </p:spTree>
    <p:extLst>
      <p:ext uri="{BB962C8B-B14F-4D97-AF65-F5344CB8AC3E}">
        <p14:creationId xmlns:p14="http://schemas.microsoft.com/office/powerpoint/2010/main" val="146439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BD78ED-75E1-4879-B369-BC61F7C45E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3D1E5586-8BB5-40F6-96C3-2E87DD7CE5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4AA13-1CDF-40C3-BCB4-58A59E9D8B11}"/>
              </a:ext>
            </a:extLst>
          </p:cNvPr>
          <p:cNvSpPr>
            <a:spLocks noGrp="1"/>
          </p:cNvSpPr>
          <p:nvPr>
            <p:ph type="title"/>
          </p:nvPr>
        </p:nvSpPr>
        <p:spPr>
          <a:xfrm>
            <a:off x="1993805" y="1354668"/>
            <a:ext cx="8204391" cy="2346475"/>
          </a:xfrm>
        </p:spPr>
        <p:txBody>
          <a:bodyPr vert="horz" lIns="91440" tIns="45720" rIns="91440" bIns="45720" rtlCol="0" anchor="b">
            <a:normAutofit/>
          </a:bodyPr>
          <a:lstStyle/>
          <a:p>
            <a:pPr algn="ctr">
              <a:lnSpc>
                <a:spcPct val="90000"/>
              </a:lnSpc>
            </a:pPr>
            <a:r>
              <a:rPr lang="en-US" sz="4700"/>
              <a:t>DECI and Ryan's (1985, 2000) </a:t>
            </a:r>
            <a:br>
              <a:rPr lang="en-US" sz="4700"/>
            </a:br>
            <a:r>
              <a:rPr lang="en-US" sz="4700"/>
              <a:t>SELF-DETERMINATION THEORY </a:t>
            </a:r>
          </a:p>
        </p:txBody>
      </p:sp>
      <p:sp>
        <p:nvSpPr>
          <p:cNvPr id="3" name="Content Placeholder 2">
            <a:extLst>
              <a:ext uri="{FF2B5EF4-FFF2-40B4-BE49-F238E27FC236}">
                <a16:creationId xmlns:a16="http://schemas.microsoft.com/office/drawing/2014/main" id="{E45D536E-161F-4035-BB9F-19FDC32E6646}"/>
              </a:ext>
            </a:extLst>
          </p:cNvPr>
          <p:cNvSpPr>
            <a:spLocks noGrp="1"/>
          </p:cNvSpPr>
          <p:nvPr>
            <p:ph type="body" idx="1"/>
          </p:nvPr>
        </p:nvSpPr>
        <p:spPr>
          <a:xfrm>
            <a:off x="2497137" y="3940629"/>
            <a:ext cx="7197726" cy="1240970"/>
          </a:xfrm>
        </p:spPr>
        <p:txBody>
          <a:bodyPr vert="horz" lIns="91440" tIns="45720" rIns="91440" bIns="45720" rtlCol="0" anchor="t">
            <a:normAutofit/>
          </a:bodyPr>
          <a:lstStyle/>
          <a:p>
            <a:pPr algn="ctr"/>
            <a:r>
              <a:rPr lang="en-US" sz="2400" dirty="0">
                <a:cs typeface="Calibri"/>
              </a:rPr>
              <a:t>Competence, Autonomy, and Relatedness (C.A.R.)</a:t>
            </a:r>
          </a:p>
        </p:txBody>
      </p:sp>
      <p:cxnSp>
        <p:nvCxnSpPr>
          <p:cNvPr id="12" name="Straight Connector 11">
            <a:extLst>
              <a:ext uri="{FF2B5EF4-FFF2-40B4-BE49-F238E27FC236}">
                <a16:creationId xmlns:a16="http://schemas.microsoft.com/office/drawing/2014/main" id="{8A832D40-B9E2-4CE7-9E0A-B35591EA203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981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5B37-6C90-41DE-A48A-1B9A90EAA334}"/>
              </a:ext>
            </a:extLst>
          </p:cNvPr>
          <p:cNvSpPr>
            <a:spLocks noGrp="1"/>
          </p:cNvSpPr>
          <p:nvPr>
            <p:ph type="title"/>
          </p:nvPr>
        </p:nvSpPr>
        <p:spPr/>
        <p:txBody>
          <a:bodyPr/>
          <a:lstStyle/>
          <a:p>
            <a:r>
              <a:rPr lang="en-US" dirty="0">
                <a:cs typeface="Calibri Light"/>
              </a:rPr>
              <a:t>Building motivation into courses</a:t>
            </a:r>
            <a:endParaRPr lang="en-US" dirty="0"/>
          </a:p>
        </p:txBody>
      </p:sp>
      <p:sp>
        <p:nvSpPr>
          <p:cNvPr id="3" name="Content Placeholder 2">
            <a:extLst>
              <a:ext uri="{FF2B5EF4-FFF2-40B4-BE49-F238E27FC236}">
                <a16:creationId xmlns:a16="http://schemas.microsoft.com/office/drawing/2014/main" id="{815B2FA6-A5A1-4CF4-AC7F-A47BB74A41AA}"/>
              </a:ext>
            </a:extLst>
          </p:cNvPr>
          <p:cNvSpPr>
            <a:spLocks noGrp="1"/>
          </p:cNvSpPr>
          <p:nvPr>
            <p:ph idx="1"/>
          </p:nvPr>
        </p:nvSpPr>
        <p:spPr/>
        <p:txBody>
          <a:bodyPr/>
          <a:lstStyle/>
          <a:p>
            <a:r>
              <a:rPr lang="en-US" sz="2000" dirty="0">
                <a:ea typeface="+mn-lt"/>
                <a:cs typeface="+mn-lt"/>
              </a:rPr>
              <a:t>· Practice makes permanent</a:t>
            </a:r>
            <a:endParaRPr lang="en-US" sz="2000" dirty="0">
              <a:cs typeface="Calibri" panose="020F0502020204030204"/>
            </a:endParaRPr>
          </a:p>
          <a:p>
            <a:pPr>
              <a:buClr>
                <a:srgbClr val="FFFFFF"/>
              </a:buClr>
            </a:pPr>
            <a:r>
              <a:rPr lang="en-US" sz="2000" dirty="0">
                <a:ea typeface="+mn-lt"/>
                <a:cs typeface="+mn-lt"/>
              </a:rPr>
              <a:t>· Keep it simple (Little by little, a little becomes a lot)</a:t>
            </a:r>
            <a:endParaRPr lang="en-US" sz="2000" dirty="0">
              <a:cs typeface="Calibri"/>
            </a:endParaRPr>
          </a:p>
          <a:p>
            <a:pPr>
              <a:buClr>
                <a:srgbClr val="FFFFFF"/>
              </a:buClr>
            </a:pPr>
            <a:r>
              <a:rPr lang="en-US" sz="2000" dirty="0">
                <a:ea typeface="+mn-lt"/>
                <a:cs typeface="+mn-lt"/>
              </a:rPr>
              <a:t>· Create an environment where it's okay to fail (learn from it and adapt)</a:t>
            </a:r>
            <a:endParaRPr lang="en-US" sz="2000" dirty="0">
              <a:cs typeface="Calibri"/>
            </a:endParaRPr>
          </a:p>
          <a:p>
            <a:pPr>
              <a:buClr>
                <a:srgbClr val="FFFFFF"/>
              </a:buClr>
            </a:pPr>
            <a:r>
              <a:rPr lang="en-US" sz="2000" dirty="0">
                <a:ea typeface="+mn-lt"/>
                <a:cs typeface="+mn-lt"/>
              </a:rPr>
              <a:t>· Keep things in perspective</a:t>
            </a:r>
            <a:endParaRPr lang="en-US" sz="2000" dirty="0">
              <a:cs typeface="Calibri"/>
            </a:endParaRPr>
          </a:p>
          <a:p>
            <a:pPr>
              <a:buClr>
                <a:srgbClr val="FFFFFF"/>
              </a:buClr>
            </a:pPr>
            <a:r>
              <a:rPr lang="en-US" sz="2000" dirty="0">
                <a:ea typeface="+mn-lt"/>
                <a:cs typeface="+mn-lt"/>
              </a:rPr>
              <a:t>· Doing something is better than nothing</a:t>
            </a:r>
            <a:endParaRPr lang="en-US" sz="2000" dirty="0">
              <a:cs typeface="Calibri"/>
            </a:endParaRPr>
          </a:p>
          <a:p>
            <a:pPr>
              <a:buClr>
                <a:srgbClr val="FFFFFF"/>
              </a:buClr>
            </a:pPr>
            <a:r>
              <a:rPr lang="en-US" sz="2000" dirty="0">
                <a:ea typeface="+mn-lt"/>
                <a:cs typeface="+mn-lt"/>
              </a:rPr>
              <a:t>· Build in practice of self-affirmations or mantras </a:t>
            </a:r>
          </a:p>
          <a:p>
            <a:pPr lvl="1">
              <a:buClr>
                <a:srgbClr val="FFFFFF"/>
              </a:buClr>
            </a:pPr>
            <a:r>
              <a:rPr lang="en-US" sz="1800" dirty="0">
                <a:ea typeface="+mn-lt"/>
                <a:cs typeface="+mn-lt"/>
              </a:rPr>
              <a:t>"It takes as long as it takes."</a:t>
            </a:r>
          </a:p>
        </p:txBody>
      </p:sp>
    </p:spTree>
    <p:extLst>
      <p:ext uri="{BB962C8B-B14F-4D97-AF65-F5344CB8AC3E}">
        <p14:creationId xmlns:p14="http://schemas.microsoft.com/office/powerpoint/2010/main" val="3684658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Plant growing in a concrete crack">
            <a:extLst>
              <a:ext uri="{FF2B5EF4-FFF2-40B4-BE49-F238E27FC236}">
                <a16:creationId xmlns:a16="http://schemas.microsoft.com/office/drawing/2014/main" id="{ABE78FD6-5725-4CA7-BF85-92025EE729FB}"/>
              </a:ext>
            </a:extLst>
          </p:cNvPr>
          <p:cNvPicPr>
            <a:picLocks noChangeAspect="1"/>
          </p:cNvPicPr>
          <p:nvPr/>
        </p:nvPicPr>
        <p:blipFill rotWithShape="1">
          <a:blip r:embed="rId3"/>
          <a:srcRect t="15730"/>
          <a:stretch/>
        </p:blipFill>
        <p:spPr>
          <a:xfrm>
            <a:off x="20" y="10"/>
            <a:ext cx="12191980" cy="6857990"/>
          </a:xfrm>
          <a:prstGeom prst="rect">
            <a:avLst/>
          </a:prstGeom>
        </p:spPr>
      </p:pic>
      <p:pic>
        <p:nvPicPr>
          <p:cNvPr id="103" name="Picture 102">
            <a:extLst>
              <a:ext uri="{FF2B5EF4-FFF2-40B4-BE49-F238E27FC236}">
                <a16:creationId xmlns:a16="http://schemas.microsoft.com/office/drawing/2014/main" id="{F28C5E77-0080-4457-B42A-3E5420A7C8D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5" name="Rectangle 104">
            <a:extLst>
              <a:ext uri="{FF2B5EF4-FFF2-40B4-BE49-F238E27FC236}">
                <a16:creationId xmlns:a16="http://schemas.microsoft.com/office/drawing/2014/main" id="{DE6F2CF7-0423-4CC7-90FD-1FEBA0CA5B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712912" y="2125133"/>
            <a:ext cx="8736013" cy="2607734"/>
          </a:xfrm>
          <a:prstGeom prst="rect">
            <a:avLst/>
          </a:prstGeom>
          <a:solidFill>
            <a:schemeClr val="bg1">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solidFill>
                <a:schemeClr val="tx1"/>
              </a:solidFill>
            </a:endParaRPr>
          </a:p>
        </p:txBody>
      </p:sp>
      <p:sp>
        <p:nvSpPr>
          <p:cNvPr id="2" name="Title 1">
            <a:extLst>
              <a:ext uri="{FF2B5EF4-FFF2-40B4-BE49-F238E27FC236}">
                <a16:creationId xmlns:a16="http://schemas.microsoft.com/office/drawing/2014/main" id="{8C8E053B-249D-4F8D-8316-5561356C9F9E}"/>
              </a:ext>
            </a:extLst>
          </p:cNvPr>
          <p:cNvSpPr>
            <a:spLocks noGrp="1"/>
          </p:cNvSpPr>
          <p:nvPr>
            <p:ph type="ctrTitle"/>
          </p:nvPr>
        </p:nvSpPr>
        <p:spPr>
          <a:xfrm>
            <a:off x="1922991" y="2298700"/>
            <a:ext cx="8361453" cy="1135877"/>
          </a:xfrm>
        </p:spPr>
        <p:txBody>
          <a:bodyPr>
            <a:normAutofit/>
          </a:bodyPr>
          <a:lstStyle/>
          <a:p>
            <a:pPr algn="ctr"/>
            <a:r>
              <a:rPr lang="en-US" dirty="0">
                <a:cs typeface="Calibri Light"/>
              </a:rPr>
              <a:t>Resilience</a:t>
            </a:r>
            <a:endParaRPr lang="en-US"/>
          </a:p>
        </p:txBody>
      </p:sp>
      <p:sp>
        <p:nvSpPr>
          <p:cNvPr id="3" name="Content Placeholder 2">
            <a:extLst>
              <a:ext uri="{FF2B5EF4-FFF2-40B4-BE49-F238E27FC236}">
                <a16:creationId xmlns:a16="http://schemas.microsoft.com/office/drawing/2014/main" id="{30004E2B-DD7E-4683-B793-D560AABB3AB0}"/>
              </a:ext>
            </a:extLst>
          </p:cNvPr>
          <p:cNvSpPr>
            <a:spLocks noGrp="1"/>
          </p:cNvSpPr>
          <p:nvPr>
            <p:ph type="subTitle" idx="1"/>
          </p:nvPr>
        </p:nvSpPr>
        <p:spPr>
          <a:xfrm>
            <a:off x="1918758" y="3420201"/>
            <a:ext cx="8341165" cy="1139099"/>
          </a:xfrm>
        </p:spPr>
        <p:txBody>
          <a:bodyPr>
            <a:normAutofit/>
          </a:bodyPr>
          <a:lstStyle/>
          <a:p>
            <a:pPr algn="ctr">
              <a:lnSpc>
                <a:spcPct val="90000"/>
              </a:lnSpc>
            </a:pPr>
            <a:r>
              <a:rPr lang="en-US" sz="2400" dirty="0">
                <a:cs typeface="Calibri"/>
              </a:rPr>
              <a:t>What to do when the inevitable happens</a:t>
            </a:r>
          </a:p>
          <a:p>
            <a:pPr algn="ctr">
              <a:lnSpc>
                <a:spcPct val="90000"/>
              </a:lnSpc>
            </a:pPr>
            <a:r>
              <a:rPr lang="en-US" sz="2400" dirty="0">
                <a:cs typeface="Calibri"/>
              </a:rPr>
              <a:t>Yes, crying is an option</a:t>
            </a:r>
          </a:p>
        </p:txBody>
      </p:sp>
    </p:spTree>
    <p:extLst>
      <p:ext uri="{BB962C8B-B14F-4D97-AF65-F5344CB8AC3E}">
        <p14:creationId xmlns:p14="http://schemas.microsoft.com/office/powerpoint/2010/main" val="139813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1D56B-4F3C-482E-B734-DF1D2C711507}"/>
              </a:ext>
            </a:extLst>
          </p:cNvPr>
          <p:cNvSpPr>
            <a:spLocks noGrp="1"/>
          </p:cNvSpPr>
          <p:nvPr>
            <p:ph type="title"/>
          </p:nvPr>
        </p:nvSpPr>
        <p:spPr>
          <a:xfrm>
            <a:off x="685799" y="1150076"/>
            <a:ext cx="3659389" cy="4557849"/>
          </a:xfrm>
        </p:spPr>
        <p:txBody>
          <a:bodyPr vert="horz" lIns="91440" tIns="45720" rIns="91440" bIns="45720" rtlCol="0">
            <a:normAutofit/>
          </a:bodyPr>
          <a:lstStyle/>
          <a:p>
            <a:pPr algn="r"/>
            <a:r>
              <a:rPr lang="en-US"/>
              <a:t>Resilience</a:t>
            </a:r>
            <a:endParaRPr lang="en-US">
              <a:cs typeface="Calibri Light"/>
            </a:endParaRPr>
          </a:p>
          <a:p>
            <a:pPr algn="r"/>
            <a:endParaRPr lang="en-US" dirty="0" err="1"/>
          </a:p>
        </p:txBody>
      </p:sp>
      <p:cxnSp>
        <p:nvCxnSpPr>
          <p:cNvPr id="21" name="Straight Connector 20">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81C515-53AE-4642-8A66-297E75FA8D01}"/>
              </a:ext>
            </a:extLst>
          </p:cNvPr>
          <p:cNvSpPr>
            <a:spLocks noGrp="1"/>
          </p:cNvSpPr>
          <p:nvPr>
            <p:ph idx="1"/>
          </p:nvPr>
        </p:nvSpPr>
        <p:spPr>
          <a:xfrm>
            <a:off x="4830508" y="1150076"/>
            <a:ext cx="6675693" cy="4557849"/>
          </a:xfrm>
        </p:spPr>
        <p:txBody>
          <a:bodyPr vert="horz" lIns="91440" tIns="45720" rIns="91440" bIns="45720" rtlCol="0">
            <a:normAutofit/>
          </a:bodyPr>
          <a:lstStyle/>
          <a:p>
            <a:pPr marL="0" indent="0">
              <a:buNone/>
            </a:pPr>
            <a:r>
              <a:rPr lang="en-US" sz="3600" cap="all" dirty="0">
                <a:latin typeface="Calibri Light"/>
                <a:cs typeface="Calibri Light"/>
              </a:rPr>
              <a:t>Putting all the pieces together to bounce back.</a:t>
            </a:r>
          </a:p>
        </p:txBody>
      </p:sp>
    </p:spTree>
    <p:extLst>
      <p:ext uri="{BB962C8B-B14F-4D97-AF65-F5344CB8AC3E}">
        <p14:creationId xmlns:p14="http://schemas.microsoft.com/office/powerpoint/2010/main" val="369393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F65CD9-825D-44BD-8681-D42D260D4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2F64C47-BE0B-4DA4-A62F-C6922DD208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3"/>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BA992E-0410-40F7-976C-3D8CCADF569E}"/>
              </a:ext>
            </a:extLst>
          </p:cNvPr>
          <p:cNvSpPr>
            <a:spLocks noGrp="1"/>
          </p:cNvSpPr>
          <p:nvPr>
            <p:ph type="title"/>
          </p:nvPr>
        </p:nvSpPr>
        <p:spPr>
          <a:xfrm>
            <a:off x="685801" y="643466"/>
            <a:ext cx="2590799" cy="4995333"/>
          </a:xfrm>
        </p:spPr>
        <p:txBody>
          <a:bodyPr>
            <a:normAutofit/>
          </a:bodyPr>
          <a:lstStyle/>
          <a:p>
            <a:r>
              <a:rPr lang="en-US">
                <a:solidFill>
                  <a:srgbClr val="FFFFFF"/>
                </a:solidFill>
                <a:cs typeface="Calibri Light"/>
              </a:rPr>
              <a:t>Resilience </a:t>
            </a:r>
          </a:p>
        </p:txBody>
      </p:sp>
      <p:graphicFrame>
        <p:nvGraphicFramePr>
          <p:cNvPr id="7" name="Content Placeholder 3">
            <a:extLst>
              <a:ext uri="{FF2B5EF4-FFF2-40B4-BE49-F238E27FC236}">
                <a16:creationId xmlns:a16="http://schemas.microsoft.com/office/drawing/2014/main" id="{11840561-B0F9-4D20-902C-65D8F09ACA5C}"/>
              </a:ext>
            </a:extLst>
          </p:cNvPr>
          <p:cNvGraphicFramePr>
            <a:graphicFrameLocks noGrp="1"/>
          </p:cNvGraphicFramePr>
          <p:nvPr>
            <p:ph idx="1"/>
            <p:extLst>
              <p:ext uri="{D42A27DB-BD31-4B8C-83A1-F6EECF244321}">
                <p14:modId xmlns:p14="http://schemas.microsoft.com/office/powerpoint/2010/main" val="758100331"/>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362340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BD78ED-75E1-4879-B369-BC61F7C45E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3D1E5586-8BB5-40F6-96C3-2E87DD7CE5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3FAAB0-6B43-429C-9BDB-E2088451FC28}"/>
              </a:ext>
            </a:extLst>
          </p:cNvPr>
          <p:cNvSpPr>
            <a:spLocks noGrp="1"/>
          </p:cNvSpPr>
          <p:nvPr>
            <p:ph type="title"/>
          </p:nvPr>
        </p:nvSpPr>
        <p:spPr>
          <a:xfrm>
            <a:off x="1993805" y="1354668"/>
            <a:ext cx="8204391" cy="2346475"/>
          </a:xfrm>
        </p:spPr>
        <p:txBody>
          <a:bodyPr vert="horz" lIns="91440" tIns="45720" rIns="91440" bIns="45720" rtlCol="0" anchor="b">
            <a:normAutofit/>
          </a:bodyPr>
          <a:lstStyle/>
          <a:p>
            <a:pPr algn="ctr"/>
            <a:r>
              <a:rPr lang="en-US" sz="6000"/>
              <a:t>It's in the way we talk to ourselves!</a:t>
            </a:r>
          </a:p>
        </p:txBody>
      </p:sp>
      <p:sp>
        <p:nvSpPr>
          <p:cNvPr id="3" name="Content Placeholder 2">
            <a:extLst>
              <a:ext uri="{FF2B5EF4-FFF2-40B4-BE49-F238E27FC236}">
                <a16:creationId xmlns:a16="http://schemas.microsoft.com/office/drawing/2014/main" id="{6B727EE9-1584-4F10-B9E5-DC78C8B34EDE}"/>
              </a:ext>
            </a:extLst>
          </p:cNvPr>
          <p:cNvSpPr>
            <a:spLocks noGrp="1"/>
          </p:cNvSpPr>
          <p:nvPr>
            <p:ph type="body" idx="1"/>
          </p:nvPr>
        </p:nvSpPr>
        <p:spPr>
          <a:xfrm>
            <a:off x="2497137" y="3940629"/>
            <a:ext cx="7197726" cy="1240970"/>
          </a:xfrm>
        </p:spPr>
        <p:txBody>
          <a:bodyPr vert="horz" lIns="91440" tIns="45720" rIns="91440" bIns="45720" rtlCol="0" anchor="t">
            <a:normAutofit/>
          </a:bodyPr>
          <a:lstStyle/>
          <a:p>
            <a:pPr algn="ctr"/>
            <a:endParaRPr lang="en-US" sz="2400" dirty="0"/>
          </a:p>
        </p:txBody>
      </p:sp>
      <p:cxnSp>
        <p:nvCxnSpPr>
          <p:cNvPr id="12" name="Straight Connector 11">
            <a:extLst>
              <a:ext uri="{FF2B5EF4-FFF2-40B4-BE49-F238E27FC236}">
                <a16:creationId xmlns:a16="http://schemas.microsoft.com/office/drawing/2014/main" id="{8A832D40-B9E2-4CE7-9E0A-B35591EA203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942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A627-A1E0-4234-BEAD-C7D8B4C7CD05}"/>
              </a:ext>
            </a:extLst>
          </p:cNvPr>
          <p:cNvSpPr>
            <a:spLocks noGrp="1"/>
          </p:cNvSpPr>
          <p:nvPr>
            <p:ph type="title"/>
          </p:nvPr>
        </p:nvSpPr>
        <p:spPr>
          <a:xfrm>
            <a:off x="685801" y="609600"/>
            <a:ext cx="10131425" cy="1456267"/>
          </a:xfrm>
        </p:spPr>
        <p:txBody>
          <a:bodyPr>
            <a:normAutofit/>
          </a:bodyPr>
          <a:lstStyle/>
          <a:p>
            <a:pPr algn="ctr"/>
            <a:r>
              <a:rPr lang="en-US" dirty="0">
                <a:cs typeface="Calibri Light"/>
              </a:rPr>
              <a:t>Practice Resilience</a:t>
            </a:r>
          </a:p>
        </p:txBody>
      </p:sp>
      <p:graphicFrame>
        <p:nvGraphicFramePr>
          <p:cNvPr id="5" name="Content Placeholder 2">
            <a:extLst>
              <a:ext uri="{FF2B5EF4-FFF2-40B4-BE49-F238E27FC236}">
                <a16:creationId xmlns:a16="http://schemas.microsoft.com/office/drawing/2014/main" id="{B25B3008-0586-4ECF-9759-39B135579CB1}"/>
              </a:ext>
            </a:extLst>
          </p:cNvPr>
          <p:cNvGraphicFramePr>
            <a:graphicFrameLocks noGrp="1"/>
          </p:cNvGraphicFramePr>
          <p:nvPr>
            <p:ph idx="1"/>
            <p:extLst>
              <p:ext uri="{D42A27DB-BD31-4B8C-83A1-F6EECF244321}">
                <p14:modId xmlns:p14="http://schemas.microsoft.com/office/powerpoint/2010/main" val="1919700058"/>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421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1B3D-BC67-4EAC-B297-63A9B9922FB1}"/>
              </a:ext>
            </a:extLst>
          </p:cNvPr>
          <p:cNvSpPr>
            <a:spLocks noGrp="1"/>
          </p:cNvSpPr>
          <p:nvPr>
            <p:ph type="title"/>
          </p:nvPr>
        </p:nvSpPr>
        <p:spPr>
          <a:xfrm>
            <a:off x="7865806" y="643463"/>
            <a:ext cx="3706762" cy="1608124"/>
          </a:xfrm>
        </p:spPr>
        <p:txBody>
          <a:bodyPr>
            <a:normAutofit/>
          </a:bodyPr>
          <a:lstStyle/>
          <a:p>
            <a:r>
              <a:rPr lang="en-US" dirty="0">
                <a:cs typeface="Calibri Light"/>
              </a:rPr>
              <a:t>Commitment</a:t>
            </a:r>
            <a:endParaRPr lang="en-US" dirty="0"/>
          </a:p>
        </p:txBody>
      </p:sp>
      <p:pic>
        <p:nvPicPr>
          <p:cNvPr id="5" name="Picture 4" descr="Graduates at a university graduation ceremony">
            <a:extLst>
              <a:ext uri="{FF2B5EF4-FFF2-40B4-BE49-F238E27FC236}">
                <a16:creationId xmlns:a16="http://schemas.microsoft.com/office/drawing/2014/main" id="{29745C91-5165-4C30-863D-0E11F204C641}"/>
              </a:ext>
            </a:extLst>
          </p:cNvPr>
          <p:cNvPicPr>
            <a:picLocks noChangeAspect="1"/>
          </p:cNvPicPr>
          <p:nvPr/>
        </p:nvPicPr>
        <p:blipFill rotWithShape="1">
          <a:blip r:embed="rId4"/>
          <a:srcRect l="13244" r="13244"/>
          <a:stretch/>
        </p:blipFill>
        <p:spPr>
          <a:xfrm>
            <a:off x="20" y="975"/>
            <a:ext cx="7552924" cy="6858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Content Placeholder 2">
            <a:extLst>
              <a:ext uri="{FF2B5EF4-FFF2-40B4-BE49-F238E27FC236}">
                <a16:creationId xmlns:a16="http://schemas.microsoft.com/office/drawing/2014/main" id="{F2F4157D-3032-487A-8E75-1973322EBE47}"/>
              </a:ext>
            </a:extLst>
          </p:cNvPr>
          <p:cNvSpPr>
            <a:spLocks noGrp="1"/>
          </p:cNvSpPr>
          <p:nvPr>
            <p:ph idx="1"/>
          </p:nvPr>
        </p:nvSpPr>
        <p:spPr>
          <a:xfrm>
            <a:off x="7865806" y="2251587"/>
            <a:ext cx="3706762" cy="3972232"/>
          </a:xfrm>
        </p:spPr>
        <p:txBody>
          <a:bodyPr>
            <a:normAutofit/>
          </a:bodyPr>
          <a:lstStyle/>
          <a:p>
            <a:r>
              <a:rPr lang="en-US" dirty="0">
                <a:cs typeface="Calibri"/>
              </a:rPr>
              <a:t>Not so far off from the "why?"</a:t>
            </a:r>
          </a:p>
          <a:p>
            <a:pPr lvl="1">
              <a:buClr>
                <a:srgbClr val="FFFFFF"/>
              </a:buClr>
            </a:pPr>
            <a:r>
              <a:rPr lang="en-US" dirty="0">
                <a:cs typeface="Calibri"/>
              </a:rPr>
              <a:t>Engage in goals, community, and strive toward growth</a:t>
            </a:r>
          </a:p>
          <a:p>
            <a:pPr lvl="1">
              <a:buClr>
                <a:srgbClr val="FFFFFF"/>
              </a:buClr>
            </a:pPr>
            <a:r>
              <a:rPr lang="en-US" dirty="0">
                <a:cs typeface="Calibri"/>
              </a:rPr>
              <a:t>Depends heavily on what's important to a person!</a:t>
            </a:r>
          </a:p>
        </p:txBody>
      </p:sp>
    </p:spTree>
    <p:extLst>
      <p:ext uri="{BB962C8B-B14F-4D97-AF65-F5344CB8AC3E}">
        <p14:creationId xmlns:p14="http://schemas.microsoft.com/office/powerpoint/2010/main" val="2856423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F444-FCBD-B140-9C05-E443FA0805C4}"/>
              </a:ext>
            </a:extLst>
          </p:cNvPr>
          <p:cNvSpPr>
            <a:spLocks noGrp="1"/>
          </p:cNvSpPr>
          <p:nvPr>
            <p:ph type="title"/>
          </p:nvPr>
        </p:nvSpPr>
        <p:spPr>
          <a:xfrm>
            <a:off x="5266892" y="609600"/>
            <a:ext cx="5550334" cy="1456267"/>
          </a:xfrm>
        </p:spPr>
        <p:txBody>
          <a:bodyPr>
            <a:normAutofit/>
          </a:bodyPr>
          <a:lstStyle/>
          <a:p>
            <a:r>
              <a:rPr lang="en-US" dirty="0"/>
              <a:t>Before we get started</a:t>
            </a:r>
          </a:p>
        </p:txBody>
      </p:sp>
      <p:pic>
        <p:nvPicPr>
          <p:cNvPr id="4" name="Picture 3" descr="Close-up of agave">
            <a:extLst>
              <a:ext uri="{FF2B5EF4-FFF2-40B4-BE49-F238E27FC236}">
                <a16:creationId xmlns:a16="http://schemas.microsoft.com/office/drawing/2014/main" id="{D4F2268B-BB87-42FB-B84F-C145C01B497A}"/>
              </a:ext>
            </a:extLst>
          </p:cNvPr>
          <p:cNvPicPr>
            <a:picLocks noChangeAspect="1"/>
          </p:cNvPicPr>
          <p:nvPr/>
        </p:nvPicPr>
        <p:blipFill rotWithShape="1">
          <a:blip r:embed="rId4"/>
          <a:srcRect l="4978" r="4978"/>
          <a:stretch/>
        </p:blipFill>
        <p:spPr>
          <a:xfrm>
            <a:off x="20" y="1"/>
            <a:ext cx="4635988" cy="3429000"/>
          </a:xfrm>
          <a:prstGeom prst="rect">
            <a:avLst/>
          </a:prstGeom>
        </p:spPr>
      </p:pic>
      <p:pic>
        <p:nvPicPr>
          <p:cNvPr id="7" name="Picture 6" descr="abstract image of light dots">
            <a:extLst>
              <a:ext uri="{FF2B5EF4-FFF2-40B4-BE49-F238E27FC236}">
                <a16:creationId xmlns:a16="http://schemas.microsoft.com/office/drawing/2014/main" id="{FE6C54C5-D2F4-48F8-B65E-7506F07BCCF3}"/>
              </a:ext>
            </a:extLst>
          </p:cNvPr>
          <p:cNvPicPr>
            <a:picLocks noChangeAspect="1"/>
          </p:cNvPicPr>
          <p:nvPr/>
        </p:nvPicPr>
        <p:blipFill rotWithShape="1">
          <a:blip r:embed="rId5"/>
          <a:srcRect l="18698" r="208" b="3"/>
          <a:stretch/>
        </p:blipFill>
        <p:spPr>
          <a:xfrm>
            <a:off x="20" y="3429001"/>
            <a:ext cx="4635988" cy="3429974"/>
          </a:xfrm>
          <a:prstGeom prst="rect">
            <a:avLst/>
          </a:prstGeom>
        </p:spPr>
      </p:pic>
      <p:cxnSp>
        <p:nvCxnSpPr>
          <p:cNvPr id="346" name="Straight Connector 345">
            <a:extLst>
              <a:ext uri="{FF2B5EF4-FFF2-40B4-BE49-F238E27FC236}">
                <a16:creationId xmlns:a16="http://schemas.microsoft.com/office/drawing/2014/main" id="{B4E57998-7D20-4BE8-9019-4A4122CE3E2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0" y="3429000"/>
            <a:ext cx="46375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48" name="Straight Connector 347">
            <a:extLst>
              <a:ext uri="{FF2B5EF4-FFF2-40B4-BE49-F238E27FC236}">
                <a16:creationId xmlns:a16="http://schemas.microsoft.com/office/drawing/2014/main" id="{1EC01BF1-FEAA-4AF6-96A5-24556C1F6B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096" y="0"/>
            <a:ext cx="68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5" name="Content Placeholder 4" descr="SmartArt graphic">
            <a:extLst>
              <a:ext uri="{FF2B5EF4-FFF2-40B4-BE49-F238E27FC236}">
                <a16:creationId xmlns:a16="http://schemas.microsoft.com/office/drawing/2014/main" id="{C983627E-F26C-354F-BF0A-ECCD7E968A2B}"/>
              </a:ext>
            </a:extLst>
          </p:cNvPr>
          <p:cNvGraphicFramePr>
            <a:graphicFrameLocks noGrp="1"/>
          </p:cNvGraphicFramePr>
          <p:nvPr>
            <p:ph idx="1"/>
            <p:extLst>
              <p:ext uri="{D42A27DB-BD31-4B8C-83A1-F6EECF244321}">
                <p14:modId xmlns:p14="http://schemas.microsoft.com/office/powerpoint/2010/main" val="2814147110"/>
              </p:ext>
            </p:extLst>
          </p:nvPr>
        </p:nvGraphicFramePr>
        <p:xfrm>
          <a:off x="5266892" y="2142067"/>
          <a:ext cx="6412975" cy="36491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13824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880E9-58C8-49BC-B054-992EE1D709B1}"/>
              </a:ext>
            </a:extLst>
          </p:cNvPr>
          <p:cNvSpPr>
            <a:spLocks noGrp="1"/>
          </p:cNvSpPr>
          <p:nvPr>
            <p:ph type="title"/>
          </p:nvPr>
        </p:nvSpPr>
        <p:spPr>
          <a:xfrm>
            <a:off x="685799" y="1150076"/>
            <a:ext cx="3659389" cy="4557849"/>
          </a:xfrm>
        </p:spPr>
        <p:txBody>
          <a:bodyPr>
            <a:normAutofit/>
          </a:bodyPr>
          <a:lstStyle/>
          <a:p>
            <a:pPr algn="r"/>
            <a:r>
              <a:rPr lang="en-US" dirty="0">
                <a:cs typeface="Calibri Light"/>
              </a:rPr>
              <a:t>Challenge</a:t>
            </a:r>
            <a:endParaRPr lang="en-US">
              <a:cs typeface="Calibri Light"/>
            </a:endParaRP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BECE8B-9971-493D-8171-4595C377A25D}"/>
              </a:ext>
            </a:extLst>
          </p:cNvPr>
          <p:cNvSpPr>
            <a:spLocks noGrp="1"/>
          </p:cNvSpPr>
          <p:nvPr>
            <p:ph idx="1"/>
          </p:nvPr>
        </p:nvSpPr>
        <p:spPr>
          <a:xfrm>
            <a:off x="4988658" y="1150076"/>
            <a:ext cx="6517543" cy="4557849"/>
          </a:xfrm>
        </p:spPr>
        <p:txBody>
          <a:bodyPr>
            <a:normAutofit/>
          </a:bodyPr>
          <a:lstStyle/>
          <a:p>
            <a:r>
              <a:rPr lang="en-US" sz="3600" dirty="0">
                <a:cs typeface="Calibri"/>
              </a:rPr>
              <a:t>See change and disruptions as opportunities (crisis v. opportunity)</a:t>
            </a:r>
          </a:p>
          <a:p>
            <a:pPr lvl="1">
              <a:buClr>
                <a:srgbClr val="FFFFFF"/>
              </a:buClr>
            </a:pPr>
            <a:r>
              <a:rPr lang="en-US" sz="3200" dirty="0">
                <a:cs typeface="Calibri"/>
              </a:rPr>
              <a:t>Problems are part of life.</a:t>
            </a:r>
          </a:p>
          <a:p>
            <a:pPr lvl="1">
              <a:buClr>
                <a:srgbClr val="FFFFFF"/>
              </a:buClr>
            </a:pPr>
            <a:r>
              <a:rPr lang="en-US" sz="3200" dirty="0">
                <a:cs typeface="Calibri"/>
              </a:rPr>
              <a:t>We're not alone and we can solve them.</a:t>
            </a:r>
            <a:endParaRPr lang="en-US"/>
          </a:p>
        </p:txBody>
      </p:sp>
    </p:spTree>
    <p:extLst>
      <p:ext uri="{BB962C8B-B14F-4D97-AF65-F5344CB8AC3E}">
        <p14:creationId xmlns:p14="http://schemas.microsoft.com/office/powerpoint/2010/main" val="2043005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880E9-58C8-49BC-B054-992EE1D709B1}"/>
              </a:ext>
            </a:extLst>
          </p:cNvPr>
          <p:cNvSpPr>
            <a:spLocks noGrp="1"/>
          </p:cNvSpPr>
          <p:nvPr>
            <p:ph type="title"/>
          </p:nvPr>
        </p:nvSpPr>
        <p:spPr>
          <a:xfrm>
            <a:off x="685799" y="1150076"/>
            <a:ext cx="3659389" cy="4557849"/>
          </a:xfrm>
        </p:spPr>
        <p:txBody>
          <a:bodyPr>
            <a:normAutofit/>
          </a:bodyPr>
          <a:lstStyle/>
          <a:p>
            <a:pPr algn="r"/>
            <a:r>
              <a:rPr lang="en-US" dirty="0">
                <a:cs typeface="Calibri Light"/>
              </a:rPr>
              <a:t>Control</a:t>
            </a:r>
            <a:endParaRPr lang="en-US" dirty="0"/>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BECE8B-9971-493D-8171-4595C377A25D}"/>
              </a:ext>
            </a:extLst>
          </p:cNvPr>
          <p:cNvSpPr>
            <a:spLocks noGrp="1"/>
          </p:cNvSpPr>
          <p:nvPr>
            <p:ph idx="1"/>
          </p:nvPr>
        </p:nvSpPr>
        <p:spPr>
          <a:xfrm>
            <a:off x="4988658" y="1150076"/>
            <a:ext cx="6517543" cy="4557849"/>
          </a:xfrm>
        </p:spPr>
        <p:txBody>
          <a:bodyPr>
            <a:normAutofit/>
          </a:bodyPr>
          <a:lstStyle/>
          <a:p>
            <a:r>
              <a:rPr lang="en-US" sz="3600" dirty="0">
                <a:cs typeface="Calibri"/>
              </a:rPr>
              <a:t>Accountability with self-compassion</a:t>
            </a:r>
            <a:endParaRPr lang="en-US" dirty="0"/>
          </a:p>
        </p:txBody>
      </p:sp>
    </p:spTree>
    <p:extLst>
      <p:ext uri="{BB962C8B-B14F-4D97-AF65-F5344CB8AC3E}">
        <p14:creationId xmlns:p14="http://schemas.microsoft.com/office/powerpoint/2010/main" val="1023040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4BCB7C-A6FC-4118-9027-468ECFDE6455}"/>
              </a:ext>
            </a:extLst>
          </p:cNvPr>
          <p:cNvSpPr>
            <a:spLocks noGrp="1"/>
          </p:cNvSpPr>
          <p:nvPr>
            <p:ph type="ctrTitle"/>
          </p:nvPr>
        </p:nvSpPr>
        <p:spPr>
          <a:xfrm>
            <a:off x="3962399" y="2573867"/>
            <a:ext cx="7197726" cy="2421464"/>
          </a:xfrm>
        </p:spPr>
        <p:txBody>
          <a:bodyPr>
            <a:normAutofit/>
          </a:bodyPr>
          <a:lstStyle/>
          <a:p>
            <a:r>
              <a:rPr lang="en-US" dirty="0"/>
              <a:t>Thank You!</a:t>
            </a:r>
          </a:p>
        </p:txBody>
      </p:sp>
      <p:sp>
        <p:nvSpPr>
          <p:cNvPr id="3" name="Subtitle 2">
            <a:extLst>
              <a:ext uri="{FF2B5EF4-FFF2-40B4-BE49-F238E27FC236}">
                <a16:creationId xmlns:a16="http://schemas.microsoft.com/office/drawing/2014/main" id="{4B64FA72-B055-4AE3-A6FD-8071BD687CBE}"/>
              </a:ext>
            </a:extLst>
          </p:cNvPr>
          <p:cNvSpPr>
            <a:spLocks noGrp="1"/>
          </p:cNvSpPr>
          <p:nvPr>
            <p:ph type="subTitle" idx="1"/>
          </p:nvPr>
        </p:nvSpPr>
        <p:spPr>
          <a:xfrm>
            <a:off x="3962399" y="4995332"/>
            <a:ext cx="7197726" cy="1405467"/>
          </a:xfrm>
        </p:spPr>
        <p:txBody>
          <a:bodyPr>
            <a:normAutofit/>
          </a:bodyPr>
          <a:lstStyle/>
          <a:p>
            <a:r>
              <a:rPr lang="en-US" dirty="0">
                <a:solidFill>
                  <a:schemeClr val="accent1">
                    <a:lumMod val="40000"/>
                    <a:lumOff val="60000"/>
                  </a:schemeClr>
                </a:solidFill>
              </a:rPr>
              <a:t>someone@example.com</a:t>
            </a:r>
          </a:p>
        </p:txBody>
      </p:sp>
    </p:spTree>
    <p:extLst>
      <p:ext uri="{BB962C8B-B14F-4D97-AF65-F5344CB8AC3E}">
        <p14:creationId xmlns:p14="http://schemas.microsoft.com/office/powerpoint/2010/main" val="2939930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2" name="Rectangle 11">
            <a:extLst>
              <a:ext uri="{FF2B5EF4-FFF2-40B4-BE49-F238E27FC236}">
                <a16:creationId xmlns:a16="http://schemas.microsoft.com/office/drawing/2014/main" id="{CBD94887-6A10-4F62-8EE1-B2BCFA1F38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night sky with mountains on the 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4">
            <a:alphaModFix amt="25000"/>
          </a:blip>
          <a:srcRect t="9274"/>
          <a:stretch/>
        </p:blipFill>
        <p:spPr>
          <a:xfrm>
            <a:off x="-600" y="-1226"/>
            <a:ext cx="12193200" cy="6860452"/>
          </a:xfrm>
          <a:prstGeom prst="rect">
            <a:avLst/>
          </a:prstGeom>
        </p:spPr>
      </p:pic>
      <p:pic>
        <p:nvPicPr>
          <p:cNvPr id="14" name="Picture 13">
            <a:extLst>
              <a:ext uri="{FF2B5EF4-FFF2-40B4-BE49-F238E27FC236}">
                <a16:creationId xmlns:a16="http://schemas.microsoft.com/office/drawing/2014/main" id="{A3D512BA-228A-4979-9312-ACD246E1099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685801" y="609600"/>
            <a:ext cx="10131425" cy="1456267"/>
          </a:xfrm>
        </p:spPr>
        <p:txBody>
          <a:bodyPr vert="horz" lIns="91440" tIns="45720" rIns="91440" bIns="45720" rtlCol="0" anchor="ctr">
            <a:normAutofit/>
          </a:bodyPr>
          <a:lstStyle/>
          <a:p>
            <a:r>
              <a:rPr lang="en-US" dirty="0"/>
              <a:t>Plan for our meeting</a:t>
            </a:r>
            <a:endParaRPr lang="en-US"/>
          </a:p>
        </p:txBody>
      </p:sp>
      <p:graphicFrame>
        <p:nvGraphicFramePr>
          <p:cNvPr id="5" name="Content Placeholder 4" descr="SmartArt graphic">
            <a:extLst>
              <a:ext uri="{FF2B5EF4-FFF2-40B4-BE49-F238E27FC236}">
                <a16:creationId xmlns:a16="http://schemas.microsoft.com/office/drawing/2014/main" id="{21A182E9-AC38-4344-9247-5AB4B8F03A26}"/>
              </a:ext>
            </a:extLst>
          </p:cNvPr>
          <p:cNvGraphicFramePr>
            <a:graphicFrameLocks noGrp="1"/>
          </p:cNvGraphicFramePr>
          <p:nvPr>
            <p:ph sz="half" idx="2"/>
            <p:extLst>
              <p:ext uri="{D42A27DB-BD31-4B8C-83A1-F6EECF244321}">
                <p14:modId xmlns:p14="http://schemas.microsoft.com/office/powerpoint/2010/main" val="2154012435"/>
              </p:ext>
            </p:extLst>
          </p:nvPr>
        </p:nvGraphicFramePr>
        <p:xfrm>
          <a:off x="628292" y="1221916"/>
          <a:ext cx="11641047" cy="52018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74828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ECFFDC-94DB-4DA3-94FE-22FEDDA8FA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1" name="Picture 10">
            <a:extLst>
              <a:ext uri="{FF2B5EF4-FFF2-40B4-BE49-F238E27FC236}">
                <a16:creationId xmlns:a16="http://schemas.microsoft.com/office/drawing/2014/main" id="{C2D75EE2-CF15-45F1-A961-37B449E2148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7DC6264-CDBA-4B90-8A0D-ECB4130D2804}"/>
              </a:ext>
            </a:extLst>
          </p:cNvPr>
          <p:cNvSpPr>
            <a:spLocks noGrp="1"/>
          </p:cNvSpPr>
          <p:nvPr>
            <p:ph type="title"/>
          </p:nvPr>
        </p:nvSpPr>
        <p:spPr>
          <a:xfrm>
            <a:off x="4916129" y="1964267"/>
            <a:ext cx="6243996" cy="2421464"/>
          </a:xfrm>
        </p:spPr>
        <p:txBody>
          <a:bodyPr vert="horz" lIns="91440" tIns="45720" rIns="91440" bIns="45720" rtlCol="0" anchor="b">
            <a:normAutofit/>
          </a:bodyPr>
          <a:lstStyle/>
          <a:p>
            <a:pPr algn="r"/>
            <a:r>
              <a:rPr lang="en-US" sz="4800" dirty="0" smtClean="0"/>
              <a:t>Self-compassion</a:t>
            </a:r>
            <a:endParaRPr lang="en-US" sz="4800" dirty="0"/>
          </a:p>
        </p:txBody>
      </p:sp>
      <p:sp>
        <p:nvSpPr>
          <p:cNvPr id="3" name="Text Placeholder 2">
            <a:extLst>
              <a:ext uri="{FF2B5EF4-FFF2-40B4-BE49-F238E27FC236}">
                <a16:creationId xmlns:a16="http://schemas.microsoft.com/office/drawing/2014/main" id="{23AC2642-90B7-463C-94FB-4252BD50C4F5}"/>
              </a:ext>
            </a:extLst>
          </p:cNvPr>
          <p:cNvSpPr>
            <a:spLocks noGrp="1"/>
          </p:cNvSpPr>
          <p:nvPr>
            <p:ph type="body" idx="1"/>
          </p:nvPr>
        </p:nvSpPr>
        <p:spPr>
          <a:xfrm>
            <a:off x="4916129" y="4385732"/>
            <a:ext cx="6243996" cy="1405467"/>
          </a:xfrm>
        </p:spPr>
        <p:txBody>
          <a:bodyPr vert="horz" lIns="91440" tIns="45720" rIns="91440" bIns="45720" rtlCol="0" anchor="t">
            <a:normAutofit/>
          </a:bodyPr>
          <a:lstStyle/>
          <a:p>
            <a:pPr algn="r"/>
            <a:r>
              <a:rPr lang="en-US" sz="1800" dirty="0"/>
              <a:t>What comes to mind when you hear this </a:t>
            </a:r>
            <a:r>
              <a:rPr lang="en-US" sz="1800" dirty="0" smtClean="0"/>
              <a:t>term</a:t>
            </a:r>
            <a:r>
              <a:rPr lang="en-US" sz="1800" dirty="0" smtClean="0"/>
              <a:t>?</a:t>
            </a:r>
            <a:endParaRPr lang="en-US" sz="1800" dirty="0"/>
          </a:p>
        </p:txBody>
      </p:sp>
      <p:pic>
        <p:nvPicPr>
          <p:cNvPr id="5" name="Picture 4" descr="Close-up of an oar in a lake">
            <a:extLst>
              <a:ext uri="{FF2B5EF4-FFF2-40B4-BE49-F238E27FC236}">
                <a16:creationId xmlns:a16="http://schemas.microsoft.com/office/drawing/2014/main" id="{479AAFDE-E172-4E46-8DC0-97C2319A8D98}"/>
              </a:ext>
            </a:extLst>
          </p:cNvPr>
          <p:cNvPicPr>
            <a:picLocks noChangeAspect="1"/>
          </p:cNvPicPr>
          <p:nvPr/>
        </p:nvPicPr>
        <p:blipFill rotWithShape="1">
          <a:blip r:embed="rId5"/>
          <a:srcRect l="36266" r="18677" b="-3"/>
          <a:stretch/>
        </p:blipFill>
        <p:spPr>
          <a:xfrm>
            <a:off x="20" y="975"/>
            <a:ext cx="4635988" cy="6858000"/>
          </a:xfrm>
          <a:prstGeom prst="rect">
            <a:avLst/>
          </a:prstGeom>
        </p:spPr>
      </p:pic>
    </p:spTree>
    <p:extLst>
      <p:ext uri="{BB962C8B-B14F-4D97-AF65-F5344CB8AC3E}">
        <p14:creationId xmlns:p14="http://schemas.microsoft.com/office/powerpoint/2010/main" val="484734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A711-EA41-48DA-BE5F-23EEBE854D2A}"/>
              </a:ext>
            </a:extLst>
          </p:cNvPr>
          <p:cNvSpPr>
            <a:spLocks noGrp="1"/>
          </p:cNvSpPr>
          <p:nvPr>
            <p:ph type="title"/>
          </p:nvPr>
        </p:nvSpPr>
        <p:spPr/>
        <p:txBody>
          <a:bodyPr/>
          <a:lstStyle/>
          <a:p>
            <a:pPr algn="ctr"/>
            <a:r>
              <a:rPr lang="en-US" dirty="0">
                <a:cs typeface="Calibri Light"/>
              </a:rPr>
              <a:t>Self-compassion</a:t>
            </a:r>
          </a:p>
        </p:txBody>
      </p:sp>
      <p:sp>
        <p:nvSpPr>
          <p:cNvPr id="5" name="Text Placeholder 4">
            <a:extLst>
              <a:ext uri="{FF2B5EF4-FFF2-40B4-BE49-F238E27FC236}">
                <a16:creationId xmlns:a16="http://schemas.microsoft.com/office/drawing/2014/main" id="{811ACA59-FE8E-47A0-859E-C4B96B289A11}"/>
              </a:ext>
            </a:extLst>
          </p:cNvPr>
          <p:cNvSpPr>
            <a:spLocks noGrp="1"/>
          </p:cNvSpPr>
          <p:nvPr>
            <p:ph type="body" sz="quarter" idx="3"/>
          </p:nvPr>
        </p:nvSpPr>
        <p:spPr/>
        <p:txBody>
          <a:bodyPr/>
          <a:lstStyle/>
          <a:p>
            <a:pPr algn="ctr"/>
            <a:r>
              <a:rPr lang="en-US" dirty="0">
                <a:cs typeface="Calibri"/>
              </a:rPr>
              <a:t>IS NOT</a:t>
            </a:r>
          </a:p>
        </p:txBody>
      </p:sp>
      <p:sp>
        <p:nvSpPr>
          <p:cNvPr id="4" name="Text Placeholder 3">
            <a:extLst>
              <a:ext uri="{FF2B5EF4-FFF2-40B4-BE49-F238E27FC236}">
                <a16:creationId xmlns:a16="http://schemas.microsoft.com/office/drawing/2014/main" id="{A9178B27-9DC1-4308-A7A9-C77EB2068704}"/>
              </a:ext>
            </a:extLst>
          </p:cNvPr>
          <p:cNvSpPr>
            <a:spLocks noGrp="1"/>
          </p:cNvSpPr>
          <p:nvPr>
            <p:ph type="body" idx="1"/>
          </p:nvPr>
        </p:nvSpPr>
        <p:spPr/>
        <p:txBody>
          <a:bodyPr/>
          <a:lstStyle/>
          <a:p>
            <a:pPr algn="ctr"/>
            <a:r>
              <a:rPr lang="en-US" dirty="0">
                <a:cs typeface="Calibri"/>
              </a:rPr>
              <a:t>IS</a:t>
            </a:r>
          </a:p>
        </p:txBody>
      </p:sp>
      <p:sp>
        <p:nvSpPr>
          <p:cNvPr id="3" name="Content Placeholder 2">
            <a:extLst>
              <a:ext uri="{FF2B5EF4-FFF2-40B4-BE49-F238E27FC236}">
                <a16:creationId xmlns:a16="http://schemas.microsoft.com/office/drawing/2014/main" id="{3D9B2FCE-51F2-4913-A824-56BB96E93A4F}"/>
              </a:ext>
            </a:extLst>
          </p:cNvPr>
          <p:cNvSpPr>
            <a:spLocks noGrp="1"/>
          </p:cNvSpPr>
          <p:nvPr>
            <p:ph sz="half" idx="2"/>
          </p:nvPr>
        </p:nvSpPr>
        <p:spPr>
          <a:xfrm>
            <a:off x="685801" y="2870201"/>
            <a:ext cx="5410202" cy="2920998"/>
          </a:xfrm>
        </p:spPr>
        <p:txBody>
          <a:bodyPr/>
          <a:lstStyle/>
          <a:p>
            <a:r>
              <a:rPr lang="en-US" sz="2800" dirty="0">
                <a:cs typeface="Calibri"/>
              </a:rPr>
              <a:t>Self-kindness</a:t>
            </a:r>
          </a:p>
          <a:p>
            <a:pPr>
              <a:buClr>
                <a:srgbClr val="FFFFFF"/>
              </a:buClr>
            </a:pPr>
            <a:r>
              <a:rPr lang="en-US" sz="2800" dirty="0" smtClean="0">
                <a:cs typeface="Calibri"/>
              </a:rPr>
              <a:t>Community/humanity/connection</a:t>
            </a:r>
            <a:endParaRPr lang="en-US" sz="2800" dirty="0">
              <a:cs typeface="Calibri"/>
            </a:endParaRPr>
          </a:p>
          <a:p>
            <a:pPr>
              <a:buClr>
                <a:srgbClr val="FFFFFF"/>
              </a:buClr>
            </a:pPr>
            <a:r>
              <a:rPr lang="en-US" sz="2800" dirty="0">
                <a:cs typeface="Calibri"/>
              </a:rPr>
              <a:t>Mindfulness or being present with reality</a:t>
            </a:r>
          </a:p>
        </p:txBody>
      </p:sp>
      <p:sp>
        <p:nvSpPr>
          <p:cNvPr id="6" name="Content Placeholder 5">
            <a:extLst>
              <a:ext uri="{FF2B5EF4-FFF2-40B4-BE49-F238E27FC236}">
                <a16:creationId xmlns:a16="http://schemas.microsoft.com/office/drawing/2014/main" id="{98C08677-51D5-4CE7-8DC0-7A98116D0948}"/>
              </a:ext>
            </a:extLst>
          </p:cNvPr>
          <p:cNvSpPr>
            <a:spLocks noGrp="1"/>
          </p:cNvSpPr>
          <p:nvPr>
            <p:ph sz="quarter" idx="4"/>
          </p:nvPr>
        </p:nvSpPr>
        <p:spPr/>
        <p:txBody>
          <a:bodyPr/>
          <a:lstStyle/>
          <a:p>
            <a:pPr algn="ctr"/>
            <a:r>
              <a:rPr lang="en-US" sz="2800" dirty="0">
                <a:cs typeface="Calibri"/>
              </a:rPr>
              <a:t>Self-esteem</a:t>
            </a:r>
            <a:endParaRPr lang="en-US" dirty="0"/>
          </a:p>
          <a:p>
            <a:pPr algn="ctr">
              <a:buClr>
                <a:srgbClr val="FFFFFF"/>
              </a:buClr>
            </a:pPr>
            <a:r>
              <a:rPr lang="en-US" sz="2800" dirty="0">
                <a:cs typeface="Calibri"/>
              </a:rPr>
              <a:t>Self-judgment</a:t>
            </a:r>
          </a:p>
          <a:p>
            <a:pPr algn="ctr">
              <a:buClr>
                <a:srgbClr val="FFFFFF"/>
              </a:buClr>
            </a:pPr>
            <a:r>
              <a:rPr lang="en-US" sz="2800" dirty="0">
                <a:cs typeface="Calibri"/>
              </a:rPr>
              <a:t>Isolation</a:t>
            </a:r>
          </a:p>
        </p:txBody>
      </p:sp>
    </p:spTree>
    <p:extLst>
      <p:ext uri="{BB962C8B-B14F-4D97-AF65-F5344CB8AC3E}">
        <p14:creationId xmlns:p14="http://schemas.microsoft.com/office/powerpoint/2010/main" val="25065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85DB-6958-4F5F-A12A-CC5F2DF04BE8}"/>
              </a:ext>
            </a:extLst>
          </p:cNvPr>
          <p:cNvSpPr>
            <a:spLocks noGrp="1"/>
          </p:cNvSpPr>
          <p:nvPr>
            <p:ph type="title"/>
          </p:nvPr>
        </p:nvSpPr>
        <p:spPr>
          <a:xfrm>
            <a:off x="685801" y="609600"/>
            <a:ext cx="10131425" cy="1456267"/>
          </a:xfrm>
        </p:spPr>
        <p:txBody>
          <a:bodyPr>
            <a:normAutofit/>
          </a:bodyPr>
          <a:lstStyle/>
          <a:p>
            <a:r>
              <a:rPr lang="en-US" dirty="0">
                <a:cs typeface="Calibri Light"/>
              </a:rPr>
              <a:t>Science and self-compassion</a:t>
            </a:r>
            <a:endParaRPr lang="en-US" dirty="0"/>
          </a:p>
        </p:txBody>
      </p:sp>
      <p:graphicFrame>
        <p:nvGraphicFramePr>
          <p:cNvPr id="5" name="Content Placeholder 2">
            <a:extLst>
              <a:ext uri="{FF2B5EF4-FFF2-40B4-BE49-F238E27FC236}">
                <a16:creationId xmlns:a16="http://schemas.microsoft.com/office/drawing/2014/main" id="{C1193136-F0FC-4DD5-84CA-C084B844B226}"/>
              </a:ext>
            </a:extLst>
          </p:cNvPr>
          <p:cNvGraphicFramePr>
            <a:graphicFrameLocks noGrp="1"/>
          </p:cNvGraphicFramePr>
          <p:nvPr>
            <p:ph idx="1"/>
            <p:extLst>
              <p:ext uri="{D42A27DB-BD31-4B8C-83A1-F6EECF244321}">
                <p14:modId xmlns:p14="http://schemas.microsoft.com/office/powerpoint/2010/main" val="929514101"/>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431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57E96-8F8D-497B-AC19-2E5D6900075B}"/>
              </a:ext>
            </a:extLst>
          </p:cNvPr>
          <p:cNvSpPr>
            <a:spLocks noGrp="1"/>
          </p:cNvSpPr>
          <p:nvPr>
            <p:ph type="title"/>
          </p:nvPr>
        </p:nvSpPr>
        <p:spPr>
          <a:xfrm>
            <a:off x="685799" y="1150076"/>
            <a:ext cx="3659389" cy="4557849"/>
          </a:xfrm>
        </p:spPr>
        <p:txBody>
          <a:bodyPr>
            <a:normAutofit/>
          </a:bodyPr>
          <a:lstStyle/>
          <a:p>
            <a:pPr algn="r"/>
            <a:r>
              <a:rPr lang="en-US" dirty="0">
                <a:cs typeface="Calibri Light"/>
              </a:rPr>
              <a:t>Truths about </a:t>
            </a:r>
            <a:r>
              <a:rPr lang="en-US" dirty="0" smtClean="0">
                <a:cs typeface="Calibri Light"/>
              </a:rPr>
              <a:t>self-compassion </a:t>
            </a:r>
            <a:r>
              <a:rPr lang="en-US" sz="2400" dirty="0" smtClean="0">
                <a:cs typeface="Calibri Light"/>
              </a:rPr>
              <a:t>(Bluth &amp; Phillips, 2016)</a:t>
            </a:r>
            <a:endParaRPr lang="en-US" dirty="0"/>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08D7E8-8178-4FED-9CD4-136EED8CACE2}"/>
              </a:ext>
            </a:extLst>
          </p:cNvPr>
          <p:cNvSpPr>
            <a:spLocks noGrp="1"/>
          </p:cNvSpPr>
          <p:nvPr>
            <p:ph idx="1"/>
          </p:nvPr>
        </p:nvSpPr>
        <p:spPr>
          <a:xfrm>
            <a:off x="4988658" y="1150076"/>
            <a:ext cx="6517543" cy="5319849"/>
          </a:xfrm>
        </p:spPr>
        <p:txBody>
          <a:bodyPr vert="horz" lIns="91440" tIns="45720" rIns="91440" bIns="45720" rtlCol="0" anchor="ctr">
            <a:noAutofit/>
          </a:bodyPr>
          <a:lstStyle/>
          <a:p>
            <a:r>
              <a:rPr lang="en-US" sz="2000" dirty="0">
                <a:cs typeface="Calibri"/>
              </a:rPr>
              <a:t>We do not lose motivation with increased self-compassion!</a:t>
            </a:r>
          </a:p>
          <a:p>
            <a:pPr lvl="1">
              <a:buClr>
                <a:srgbClr val="FFFFFF"/>
              </a:buClr>
            </a:pPr>
            <a:r>
              <a:rPr lang="en-US" sz="1800" dirty="0">
                <a:cs typeface="Calibri"/>
              </a:rPr>
              <a:t>Those with greater self-compassion are more productive (Akin, 2014) and procrastinate less (Sirois, 2013)</a:t>
            </a:r>
          </a:p>
          <a:p>
            <a:pPr>
              <a:buClr>
                <a:srgbClr val="FFFFFF"/>
              </a:buClr>
            </a:pPr>
            <a:r>
              <a:rPr lang="en-US" sz="2000" dirty="0">
                <a:cs typeface="Calibri"/>
              </a:rPr>
              <a:t>Self-compassion is NOT self-pity</a:t>
            </a:r>
          </a:p>
          <a:p>
            <a:pPr lvl="1">
              <a:buClr>
                <a:srgbClr val="FFFFFF"/>
              </a:buClr>
            </a:pPr>
            <a:r>
              <a:rPr lang="en-US" sz="1800" dirty="0">
                <a:cs typeface="Calibri"/>
              </a:rPr>
              <a:t>People with high self-compassion have greater empathy and compassion for others (Gusten &amp; Wagner, 2012; Neff &amp; Pommier, 2012) and have higher quality romantic relationships (Neff &amp; </a:t>
            </a:r>
            <a:r>
              <a:rPr lang="en-US" sz="1800" dirty="0" err="1">
                <a:cs typeface="Calibri"/>
              </a:rPr>
              <a:t>Beretavs</a:t>
            </a:r>
            <a:r>
              <a:rPr lang="en-US" sz="1800" dirty="0">
                <a:cs typeface="Calibri"/>
              </a:rPr>
              <a:t>, 2013)</a:t>
            </a:r>
          </a:p>
          <a:p>
            <a:pPr>
              <a:buClr>
                <a:srgbClr val="FFFFFF"/>
              </a:buClr>
            </a:pPr>
            <a:r>
              <a:rPr lang="en-US" sz="2000" dirty="0">
                <a:cs typeface="Calibri"/>
              </a:rPr>
              <a:t>Self-compassion strengths many areas of our lives</a:t>
            </a:r>
          </a:p>
          <a:p>
            <a:pPr lvl="1">
              <a:buClr>
                <a:srgbClr val="FFFFFF"/>
              </a:buClr>
            </a:pPr>
            <a:r>
              <a:rPr lang="en-US" sz="1800" dirty="0">
                <a:cs typeface="Calibri"/>
              </a:rPr>
              <a:t>We can cope better with traumas (</a:t>
            </a:r>
            <a:r>
              <a:rPr lang="en-US" sz="1800" dirty="0">
                <a:ea typeface="+mn-lt"/>
                <a:cs typeface="+mn-lt"/>
              </a:rPr>
              <a:t>Hiraoka et al., 2015; Zeller et al., 2014), divorce (Sbarra, Smith, &amp; Mehl, 2012), chronic pain (Costa &amp; Pinto-Gouveia, 2010), and academic failure (Neff, </a:t>
            </a:r>
            <a:r>
              <a:rPr lang="en-US" sz="1800" dirty="0" err="1">
                <a:ea typeface="+mn-lt"/>
                <a:cs typeface="+mn-lt"/>
              </a:rPr>
              <a:t>Hseih</a:t>
            </a:r>
            <a:r>
              <a:rPr lang="en-US" sz="1800" dirty="0">
                <a:ea typeface="+mn-lt"/>
                <a:cs typeface="+mn-lt"/>
              </a:rPr>
              <a:t>, &amp; </a:t>
            </a:r>
            <a:r>
              <a:rPr lang="en-US" sz="1800" dirty="0" err="1">
                <a:ea typeface="+mn-lt"/>
                <a:cs typeface="+mn-lt"/>
              </a:rPr>
              <a:t>Dejitthirat</a:t>
            </a:r>
            <a:r>
              <a:rPr lang="en-US" sz="1800" dirty="0">
                <a:ea typeface="+mn-lt"/>
                <a:cs typeface="+mn-lt"/>
              </a:rPr>
              <a:t>, 2005)</a:t>
            </a:r>
            <a:endParaRPr lang="en-US" sz="1800" dirty="0">
              <a:cs typeface="Calibri"/>
            </a:endParaRPr>
          </a:p>
        </p:txBody>
      </p:sp>
    </p:spTree>
    <p:extLst>
      <p:ext uri="{BB962C8B-B14F-4D97-AF65-F5344CB8AC3E}">
        <p14:creationId xmlns:p14="http://schemas.microsoft.com/office/powerpoint/2010/main" val="31754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65CD9-825D-44BD-8681-D42D260D4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F64C47-BE0B-4DA4-A62F-C6922DD208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3"/>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8E3AB3-FF79-4624-89EC-184D3DE3FEE5}"/>
              </a:ext>
            </a:extLst>
          </p:cNvPr>
          <p:cNvSpPr>
            <a:spLocks noGrp="1"/>
          </p:cNvSpPr>
          <p:nvPr>
            <p:ph type="title"/>
          </p:nvPr>
        </p:nvSpPr>
        <p:spPr>
          <a:xfrm>
            <a:off x="326368" y="643466"/>
            <a:ext cx="3482193" cy="4995333"/>
          </a:xfrm>
        </p:spPr>
        <p:txBody>
          <a:bodyPr>
            <a:normAutofit/>
          </a:bodyPr>
          <a:lstStyle/>
          <a:p>
            <a:r>
              <a:rPr lang="en-US" sz="3300" dirty="0">
                <a:solidFill>
                  <a:srgbClr val="FFFFFF"/>
                </a:solidFill>
                <a:cs typeface="Calibri Light"/>
              </a:rPr>
              <a:t>Cultivating </a:t>
            </a:r>
            <a:br>
              <a:rPr lang="en-US" sz="3300" dirty="0">
                <a:solidFill>
                  <a:srgbClr val="FFFFFF"/>
                </a:solidFill>
                <a:cs typeface="Calibri Light"/>
              </a:rPr>
            </a:br>
            <a:r>
              <a:rPr lang="en-US" sz="3300" dirty="0">
                <a:solidFill>
                  <a:srgbClr val="FFFFFF"/>
                </a:solidFill>
                <a:cs typeface="Calibri Light"/>
              </a:rPr>
              <a:t>self-compassion</a:t>
            </a:r>
            <a:endParaRPr lang="en-US" sz="3300" dirty="0">
              <a:solidFill>
                <a:srgbClr val="FFFFFF"/>
              </a:solidFill>
            </a:endParaRPr>
          </a:p>
        </p:txBody>
      </p:sp>
      <p:graphicFrame>
        <p:nvGraphicFramePr>
          <p:cNvPr id="6" name="Content Placeholder 2">
            <a:extLst>
              <a:ext uri="{FF2B5EF4-FFF2-40B4-BE49-F238E27FC236}">
                <a16:creationId xmlns:a16="http://schemas.microsoft.com/office/drawing/2014/main" id="{408DA7B7-A285-490A-9AE1-89F8731E1F7E}"/>
              </a:ext>
            </a:extLst>
          </p:cNvPr>
          <p:cNvGraphicFramePr>
            <a:graphicFrameLocks noGrp="1"/>
          </p:cNvGraphicFramePr>
          <p:nvPr>
            <p:ph idx="1"/>
            <p:extLst>
              <p:ext uri="{D42A27DB-BD31-4B8C-83A1-F6EECF244321}">
                <p14:modId xmlns:p14="http://schemas.microsoft.com/office/powerpoint/2010/main" val="842857646"/>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52164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ECFFDC-94DB-4DA3-94FE-22FEDDA8FA3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1" name="Picture 10">
            <a:extLst>
              <a:ext uri="{FF2B5EF4-FFF2-40B4-BE49-F238E27FC236}">
                <a16:creationId xmlns:a16="http://schemas.microsoft.com/office/drawing/2014/main" id="{C2D75EE2-CF15-45F1-A961-37B449E2148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0CD2964-4961-45C4-9FA5-11F0D601A49A}"/>
              </a:ext>
            </a:extLst>
          </p:cNvPr>
          <p:cNvSpPr>
            <a:spLocks noGrp="1"/>
          </p:cNvSpPr>
          <p:nvPr>
            <p:ph type="title"/>
          </p:nvPr>
        </p:nvSpPr>
        <p:spPr>
          <a:xfrm>
            <a:off x="4916129" y="1964267"/>
            <a:ext cx="6243996" cy="2421464"/>
          </a:xfrm>
        </p:spPr>
        <p:txBody>
          <a:bodyPr vert="horz" lIns="91440" tIns="45720" rIns="91440" bIns="45720" rtlCol="0" anchor="b">
            <a:normAutofit/>
          </a:bodyPr>
          <a:lstStyle/>
          <a:p>
            <a:pPr algn="r"/>
            <a:r>
              <a:rPr lang="en-US" sz="4800"/>
              <a:t>Motivation</a:t>
            </a:r>
          </a:p>
        </p:txBody>
      </p:sp>
      <p:sp>
        <p:nvSpPr>
          <p:cNvPr id="3" name="Text Placeholder 2">
            <a:extLst>
              <a:ext uri="{FF2B5EF4-FFF2-40B4-BE49-F238E27FC236}">
                <a16:creationId xmlns:a16="http://schemas.microsoft.com/office/drawing/2014/main" id="{747E646E-D35D-472D-9A5A-3C1DC01C883E}"/>
              </a:ext>
            </a:extLst>
          </p:cNvPr>
          <p:cNvSpPr>
            <a:spLocks noGrp="1"/>
          </p:cNvSpPr>
          <p:nvPr>
            <p:ph type="body" idx="1"/>
          </p:nvPr>
        </p:nvSpPr>
        <p:spPr>
          <a:xfrm>
            <a:off x="4916129" y="4385732"/>
            <a:ext cx="6243996" cy="1405467"/>
          </a:xfrm>
        </p:spPr>
        <p:txBody>
          <a:bodyPr vert="horz" lIns="91440" tIns="45720" rIns="91440" bIns="45720" rtlCol="0" anchor="t">
            <a:normAutofit/>
          </a:bodyPr>
          <a:lstStyle/>
          <a:p>
            <a:pPr algn="r"/>
            <a:r>
              <a:rPr lang="en-US" sz="1800"/>
              <a:t>Finding the why</a:t>
            </a:r>
          </a:p>
        </p:txBody>
      </p:sp>
      <p:pic>
        <p:nvPicPr>
          <p:cNvPr id="5" name="Picture 4" descr="Solo journey">
            <a:extLst>
              <a:ext uri="{FF2B5EF4-FFF2-40B4-BE49-F238E27FC236}">
                <a16:creationId xmlns:a16="http://schemas.microsoft.com/office/drawing/2014/main" id="{09DA17CE-21D6-4305-9960-88500F90C068}"/>
              </a:ext>
            </a:extLst>
          </p:cNvPr>
          <p:cNvPicPr>
            <a:picLocks noChangeAspect="1"/>
          </p:cNvPicPr>
          <p:nvPr/>
        </p:nvPicPr>
        <p:blipFill rotWithShape="1">
          <a:blip r:embed="rId5"/>
          <a:srcRect l="29619" r="19683" b="3"/>
          <a:stretch/>
        </p:blipFill>
        <p:spPr>
          <a:xfrm>
            <a:off x="20" y="975"/>
            <a:ext cx="4635988" cy="6858000"/>
          </a:xfrm>
          <a:prstGeom prst="rect">
            <a:avLst/>
          </a:prstGeom>
        </p:spPr>
      </p:pic>
    </p:spTree>
    <p:extLst>
      <p:ext uri="{BB962C8B-B14F-4D97-AF65-F5344CB8AC3E}">
        <p14:creationId xmlns:p14="http://schemas.microsoft.com/office/powerpoint/2010/main" val="38650635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66D2AD-45B3-4580-A691-E5968F9B5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5B2D66-8E18-46D7-967B-1A3B48ACF553}">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BFE41CA-01C7-4999-9BC7-050FDE7EA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TotalTime>
  <Words>1135</Words>
  <Application>Microsoft Office PowerPoint</Application>
  <PresentationFormat>Widescreen</PresentationFormat>
  <Paragraphs>157</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Celestial</vt:lpstr>
      <vt:lpstr>Just in Time: Conversation on Mental Health</vt:lpstr>
      <vt:lpstr>Before we get started</vt:lpstr>
      <vt:lpstr>Plan for our meeting</vt:lpstr>
      <vt:lpstr>Self-compassion</vt:lpstr>
      <vt:lpstr>Self-compassion</vt:lpstr>
      <vt:lpstr>Science and self-compassion</vt:lpstr>
      <vt:lpstr>Truths about self-compassion (Bluth &amp; Phillips, 2016)</vt:lpstr>
      <vt:lpstr>Cultivating  self-compassion</vt:lpstr>
      <vt:lpstr>Motivation</vt:lpstr>
      <vt:lpstr>What sucks the most</vt:lpstr>
      <vt:lpstr>Motivation</vt:lpstr>
      <vt:lpstr>DECI and Ryan's (1985, 2000)  SELF-DETERMINATION THEORY </vt:lpstr>
      <vt:lpstr>Building motivation into courses</vt:lpstr>
      <vt:lpstr>Resilience</vt:lpstr>
      <vt:lpstr>Resilience </vt:lpstr>
      <vt:lpstr>Resilience </vt:lpstr>
      <vt:lpstr>It's in the way we talk to ourselves!</vt:lpstr>
      <vt:lpstr>Practice Resilience</vt:lpstr>
      <vt:lpstr>Commitment</vt:lpstr>
      <vt:lpstr>Challenge</vt:lpstr>
      <vt:lpstr>Control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Design</dc:title>
  <dc:creator>Kodee Walls</dc:creator>
  <cp:lastModifiedBy>Kodee Walls</cp:lastModifiedBy>
  <cp:revision>455</cp:revision>
  <dcterms:created xsi:type="dcterms:W3CDTF">2021-04-21T00:34:05Z</dcterms:created>
  <dcterms:modified xsi:type="dcterms:W3CDTF">2021-04-21T17:59:47Z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