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2"/>
  </p:notesMasterIdLst>
  <p:sldIdLst>
    <p:sldId id="256" r:id="rId5"/>
    <p:sldId id="340" r:id="rId6"/>
    <p:sldId id="258" r:id="rId7"/>
    <p:sldId id="260" r:id="rId8"/>
    <p:sldId id="344" r:id="rId9"/>
    <p:sldId id="261" r:id="rId10"/>
    <p:sldId id="348" r:id="rId11"/>
    <p:sldId id="346" r:id="rId12"/>
    <p:sldId id="347" r:id="rId13"/>
    <p:sldId id="264" r:id="rId14"/>
    <p:sldId id="351" r:id="rId15"/>
    <p:sldId id="353" r:id="rId16"/>
    <p:sldId id="329" r:id="rId17"/>
    <p:sldId id="333" r:id="rId18"/>
    <p:sldId id="334" r:id="rId19"/>
    <p:sldId id="357" r:id="rId20"/>
    <p:sldId id="328" r:id="rId21"/>
    <p:sldId id="335" r:id="rId22"/>
    <p:sldId id="319" r:id="rId23"/>
    <p:sldId id="320" r:id="rId24"/>
    <p:sldId id="337" r:id="rId25"/>
    <p:sldId id="360" r:id="rId26"/>
    <p:sldId id="272" r:id="rId27"/>
    <p:sldId id="365" r:id="rId28"/>
    <p:sldId id="339" r:id="rId29"/>
    <p:sldId id="366" r:id="rId30"/>
    <p:sldId id="371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1"/>
    <p:restoredTop sz="86376"/>
  </p:normalViewPr>
  <p:slideViewPr>
    <p:cSldViewPr snapToGrid="0" snapToObjects="1">
      <p:cViewPr varScale="1">
        <p:scale>
          <a:sx n="135" d="100"/>
          <a:sy n="135" d="100"/>
        </p:scale>
        <p:origin x="18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4C635-55B4-E84C-8D51-B6B3ED4DD003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2FBE2-C2CE-5043-9524-09B6C2438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7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2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Averages went from 82.3% to 95.7% after I changed my assessments to a different type of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3A47-2D7A-7E41-A5B8-337823E7FA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3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7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2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3A47-2D7A-7E41-A5B8-337823E7FA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83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6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a company who changes their logo during pride month only to change it back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3A47-2D7A-7E41-A5B8-337823E7FA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69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2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9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50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 anything, BE OPEN ABOUT RESOURCES! Students don’t even know the resources they have </a:t>
            </a:r>
          </a:p>
          <a:p>
            <a:endParaRPr lang="en-US" dirty="0"/>
          </a:p>
          <a:p>
            <a:r>
              <a:rPr lang="en-US" dirty="0" err="1"/>
              <a:t>Lafene</a:t>
            </a:r>
            <a:r>
              <a:rPr lang="en-US" dirty="0"/>
              <a:t> – can arrange HRT appointments and prescriptions</a:t>
            </a:r>
          </a:p>
          <a:p>
            <a:r>
              <a:rPr lang="en-US" dirty="0"/>
              <a:t>Speech Pathology – voice training for students on campus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60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7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0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A2FBE2-C2CE-5043-9524-09B6C24387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993" y="1550591"/>
            <a:ext cx="7498079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192" y="2752280"/>
            <a:ext cx="658368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5715-B728-014D-870A-1F84FF3D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C817-4E3C-3E43-ABDC-3E97C8564D14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3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944B-E6C0-4B49-9884-33BAE2256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A2D3-8E15-5449-B471-AB5BC31E267B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27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880"/>
            <a:ext cx="2057400" cy="4388644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182880"/>
            <a:ext cx="547116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4E9FE-CE82-5945-8C12-145C87CD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80835-2EF5-444A-9B95-9E6732942619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8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914401"/>
            <a:ext cx="7637929" cy="3620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26B4C-4C48-944C-B298-ABCF9E83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0D50E-83AE-B944-BDDA-99DE69F8E0E5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4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879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87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BB145-AFA3-5C4F-B88A-8FAECB1D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28EB4-8F1D-6846-BA2C-D35AC671F4A6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4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5192" y="914400"/>
            <a:ext cx="3681608" cy="36488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9752B7-9A8D-6E47-9BC1-D6EA622F7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D07C1-FF4E-D846-9376-3498176A875E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1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0516" y="1151335"/>
            <a:ext cx="3657600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0516" y="1631156"/>
            <a:ext cx="3657600" cy="2963466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BA71A0-D91F-B24E-B680-5F0572C1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2604C6-78EE-7D4F-B0E0-116142FE15FD}" type="datetimeFigureOut">
              <a:rPr lang="en-US" altLang="en-US"/>
              <a:pPr/>
              <a:t>4/13/22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0E79BA-0006-9D41-8784-7BB3BB76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C6F3CE-014B-904D-AFF7-784249FA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CDBC23-8B1B-A04E-B3C0-378D638B8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4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2357AE-C63F-8A4F-A6F0-787E69E6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CB989-AF7E-504A-93B3-A534CF0AE147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84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F7C194-DDD3-D641-868F-C83B9216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13D7B5-DD9C-B541-881E-A19322A8AC40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692" y="204788"/>
            <a:ext cx="4503107" cy="438983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40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B58A-2B66-2545-930A-A272235D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39759-FBD6-4B49-A852-952CB14AA216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43" y="3485208"/>
            <a:ext cx="6136687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7443" y="205423"/>
            <a:ext cx="6136687" cy="32797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7443" y="3922787"/>
            <a:ext cx="6136687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E1126B-F75F-2444-AED3-04FA000C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F2BD4-8A67-1A48-A8FA-BAE19BF4460C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6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048A5C-A751-9249-977B-6556232E82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05840" y="182880"/>
            <a:ext cx="7637929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4C7208-DFEB-1340-9033-E90F7097E4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05840" y="914401"/>
            <a:ext cx="7637929" cy="362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1D980-0CFA-B54F-B2F7-82F6B47A4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466344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AE2FA84-FC98-6946-AE70-61FF329000AB}" type="datetimeFigureOut">
              <a:rPr lang="en-US" altLang="en-US"/>
              <a:pPr/>
              <a:t>4/13/22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04" r:id="rId1"/>
    <p:sldLayoutId id="2147493505" r:id="rId2"/>
    <p:sldLayoutId id="2147493506" r:id="rId3"/>
    <p:sldLayoutId id="2147493507" r:id="rId4"/>
    <p:sldLayoutId id="2147493508" r:id="rId5"/>
    <p:sldLayoutId id="2147493509" r:id="rId6"/>
    <p:sldLayoutId id="2147493510" r:id="rId7"/>
    <p:sldLayoutId id="2147493514" r:id="rId8"/>
    <p:sldLayoutId id="2147493511" r:id="rId9"/>
    <p:sldLayoutId id="2147493512" r:id="rId10"/>
    <p:sldLayoutId id="214749351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anose="020B0602030504020204" pitchFamily="34" charset="77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ＭＳ Ｐゴシック" charset="0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candfoxks.com/" TargetMode="External"/><Relationship Id="rId3" Type="http://schemas.openxmlformats.org/officeDocument/2006/relationships/hyperlink" Target="https://www.osagenation-nsn.gov/who-we-are/historic-preservation" TargetMode="External"/><Relationship Id="rId7" Type="http://schemas.openxmlformats.org/officeDocument/2006/relationships/hyperlink" Target="https://www.iowatribeofkansasandnebraska.com/history-of-the-ioway" TargetMode="External"/><Relationship Id="rId2" Type="http://schemas.openxmlformats.org/officeDocument/2006/relationships/hyperlink" Target="http://kawnation.com/?page_id=7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tik-nsn.gov/history/" TargetMode="External"/><Relationship Id="rId5" Type="http://schemas.openxmlformats.org/officeDocument/2006/relationships/hyperlink" Target="https://www.pbpindiantribe.com/about/" TargetMode="External"/><Relationship Id="rId4" Type="http://schemas.openxmlformats.org/officeDocument/2006/relationships/hyperlink" Target="https://www.pawneenation.org/page/home/pawnee-histo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D4D0-2510-714B-ACE5-A069B72AA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Tips &amp; Tricks for Integrating DEIB Initiatives in Your Classroom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3F610-3A0D-4D4C-976E-07C8879049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Trevor Bell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8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-State's multiculturalism statement to add to your syllabus. The link included will take you to a webpage to read the full statement.">
            <a:extLst>
              <a:ext uri="{FF2B5EF4-FFF2-40B4-BE49-F238E27FC236}">
                <a16:creationId xmlns:a16="http://schemas.microsoft.com/office/drawing/2014/main" id="{D02E4171-8D89-6242-A37C-F6FACD44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123" y="1108364"/>
            <a:ext cx="5688327" cy="3322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1EAFC6-F2B4-294C-B248-911414780922}"/>
              </a:ext>
            </a:extLst>
          </p:cNvPr>
          <p:cNvSpPr txBox="1"/>
          <p:nvPr/>
        </p:nvSpPr>
        <p:spPr>
          <a:xfrm>
            <a:off x="1122204" y="4552434"/>
            <a:ext cx="6543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www.k-state.edu</a:t>
            </a:r>
            <a:r>
              <a:rPr lang="en-US" dirty="0"/>
              <a:t>/provost/resources/teaching/</a:t>
            </a:r>
            <a:r>
              <a:rPr lang="en-US" dirty="0" err="1"/>
              <a:t>course.html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3D9648-FFCC-8FCA-1240-229F97BE2F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421" y="160119"/>
            <a:ext cx="747441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K-State Multiculturalism Syllabus Statement</a:t>
            </a:r>
          </a:p>
        </p:txBody>
      </p:sp>
    </p:spTree>
    <p:extLst>
      <p:ext uri="{BB962C8B-B14F-4D97-AF65-F5344CB8AC3E}">
        <p14:creationId xmlns:p14="http://schemas.microsoft.com/office/powerpoint/2010/main" val="388905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Rethinking Your Syllabus &amp;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Add a multiculturalism statement to your learning objectives and syllabus</a:t>
            </a:r>
          </a:p>
          <a:p>
            <a:r>
              <a:rPr lang="en-US" sz="2800" dirty="0"/>
              <a:t>Avoid attendance policies or reliance on “no make up” rules</a:t>
            </a:r>
          </a:p>
          <a:p>
            <a:pPr lvl="1"/>
            <a:r>
              <a:rPr lang="en-US" sz="2000" dirty="0"/>
              <a:t>Yes the university has policies but it assumes…</a:t>
            </a:r>
          </a:p>
          <a:p>
            <a:pPr lvl="2"/>
            <a:r>
              <a:rPr lang="en-US" sz="2000" dirty="0"/>
              <a:t>Assumes people have equal access to doctors for notes</a:t>
            </a:r>
          </a:p>
          <a:p>
            <a:pPr lvl="2"/>
            <a:r>
              <a:rPr lang="en-US" sz="2000" dirty="0"/>
              <a:t>Assumes people SHOULD disclose all their medical and mental history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52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Rethinking Your Syllabus &amp;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Diversity statements or prompts for relevant course proposals (graduate courses or research methods)</a:t>
            </a:r>
          </a:p>
          <a:p>
            <a:r>
              <a:rPr lang="en-US" sz="2800" dirty="0"/>
              <a:t>Rethink standardized testing</a:t>
            </a:r>
          </a:p>
          <a:p>
            <a:pPr lvl="1"/>
            <a:r>
              <a:rPr lang="en-US" sz="2400" dirty="0"/>
              <a:t>Allow your students a chance to connect the work to their own personal experience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7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xample of an open-ended assessment question that says, &quot;If you could break any social norm in the world, without getting in trouble, which one would it be and why?&quot; ">
            <a:extLst>
              <a:ext uri="{FF2B5EF4-FFF2-40B4-BE49-F238E27FC236}">
                <a16:creationId xmlns:a16="http://schemas.microsoft.com/office/drawing/2014/main" id="{49F1A166-6C6E-9640-8EE5-4326F4D42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96483" y="793373"/>
            <a:ext cx="6166863" cy="1388622"/>
          </a:xfrm>
        </p:spPr>
      </p:pic>
      <p:pic>
        <p:nvPicPr>
          <p:cNvPr id="7" name="Picture 6" descr="Example of an open-ended assessment question that says, &quot;Would you rather have a mental disorder and be trapped in the Prehistory/Greek, 400 BC - 19th Century, or the 13th - 18th Century? Why?&quot; ">
            <a:extLst>
              <a:ext uri="{FF2B5EF4-FFF2-40B4-BE49-F238E27FC236}">
                <a16:creationId xmlns:a16="http://schemas.microsoft.com/office/drawing/2014/main" id="{F74C65FE-A16B-7A44-8F3A-9CE114BF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358" y="2040571"/>
            <a:ext cx="6209988" cy="1561122"/>
          </a:xfrm>
          <a:prstGeom prst="rect">
            <a:avLst/>
          </a:prstGeom>
        </p:spPr>
      </p:pic>
      <p:pic>
        <p:nvPicPr>
          <p:cNvPr id="11" name="Picture 10" descr="Example of an open-ended assessment question that says, &quot;What is ONE movie or show you believe portrays an anxiety disorder (e.g., anything that causes severe stress) and why?&quot; ">
            <a:extLst>
              <a:ext uri="{FF2B5EF4-FFF2-40B4-BE49-F238E27FC236}">
                <a16:creationId xmlns:a16="http://schemas.microsoft.com/office/drawing/2014/main" id="{80CE9550-272D-F04F-8441-C874D2CF7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608" y="3515214"/>
            <a:ext cx="6192738" cy="150937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A572C3-E9BB-588D-5B38-F981556FE4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421" y="160119"/>
            <a:ext cx="745954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Open-Ended Personal Question Assessment</a:t>
            </a:r>
          </a:p>
        </p:txBody>
      </p:sp>
    </p:spTree>
    <p:extLst>
      <p:ext uri="{BB962C8B-B14F-4D97-AF65-F5344CB8AC3E}">
        <p14:creationId xmlns:p14="http://schemas.microsoft.com/office/powerpoint/2010/main" val="3989610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Rethinking Your Syllabus &amp;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Diversity statements or prompts for relevant course proposals (graduate courses or research methods)</a:t>
            </a:r>
          </a:p>
          <a:p>
            <a:r>
              <a:rPr lang="en-US" sz="2800" dirty="0"/>
              <a:t>Rethink standardized testing</a:t>
            </a:r>
          </a:p>
          <a:p>
            <a:r>
              <a:rPr lang="en-US" sz="2800" dirty="0"/>
              <a:t>Grade ANONYMOUSLY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6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803" y="2144768"/>
            <a:ext cx="7637929" cy="853964"/>
          </a:xfrm>
        </p:spPr>
        <p:txBody>
          <a:bodyPr/>
          <a:lstStyle/>
          <a:p>
            <a:r>
              <a:rPr lang="en-US" dirty="0"/>
              <a:t>Introducing Controversies &amp; Figures</a:t>
            </a:r>
          </a:p>
        </p:txBody>
      </p:sp>
    </p:spTree>
    <p:extLst>
      <p:ext uri="{BB962C8B-B14F-4D97-AF65-F5344CB8AC3E}">
        <p14:creationId xmlns:p14="http://schemas.microsoft.com/office/powerpoint/2010/main" val="75704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Introducing Controversies &amp;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ALL fields have contributed to societal problems</a:t>
            </a:r>
            <a:endParaRPr lang="en-US" sz="2000" dirty="0"/>
          </a:p>
          <a:p>
            <a:r>
              <a:rPr lang="en-US" sz="2800" dirty="0"/>
              <a:t>Our fields DO contribute to societal views and mainstream myths</a:t>
            </a:r>
          </a:p>
          <a:p>
            <a:pPr lvl="1"/>
            <a:r>
              <a:rPr lang="en-US" sz="2000" dirty="0"/>
              <a:t>So INTRODUCE these! Point these out! Call out the racist, sexist, ableist, homophobic views!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0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udent's answer to the question &quot;What is one thing you learned that you hope you never forget from this class? (This can be ANYTHING in class)&quot; The student answered with, &quot;Psychology had a dark past, but it has been getting better with new laws and regulations being put into place.&quot; ">
            <a:extLst>
              <a:ext uri="{FF2B5EF4-FFF2-40B4-BE49-F238E27FC236}">
                <a16:creationId xmlns:a16="http://schemas.microsoft.com/office/drawing/2014/main" id="{0C2665E3-7639-F441-A596-EA6AE47AD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84" y="2891706"/>
            <a:ext cx="7296150" cy="2219325"/>
          </a:xfrm>
          <a:prstGeom prst="rect">
            <a:avLst/>
          </a:prstGeom>
        </p:spPr>
      </p:pic>
      <p:pic>
        <p:nvPicPr>
          <p:cNvPr id="11" name="Picture 10" descr="A student's answer to the question &quot;What is one thing you learned that you hope you never forget from this class? (This can be ANYTHING in class)&quot; The student answered with, &quot;The history. As in today a lot of stuff that is regrettable today it's important to remember how we got here and why we don't do those things anymore.&quot; ">
            <a:extLst>
              <a:ext uri="{FF2B5EF4-FFF2-40B4-BE49-F238E27FC236}">
                <a16:creationId xmlns:a16="http://schemas.microsoft.com/office/drawing/2014/main" id="{E994A279-672C-C649-A851-979387038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34" y="862881"/>
            <a:ext cx="7162800" cy="20288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BFE7EF-762C-CDF8-57F1-389F5CDFE1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84276" y="113938"/>
            <a:ext cx="840711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Student Reviews about Covering Historical Controversies</a:t>
            </a:r>
          </a:p>
        </p:txBody>
      </p:sp>
    </p:spTree>
    <p:extLst>
      <p:ext uri="{BB962C8B-B14F-4D97-AF65-F5344CB8AC3E}">
        <p14:creationId xmlns:p14="http://schemas.microsoft.com/office/powerpoint/2010/main" val="64445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Introducing Controversies &amp;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ALL fields have contributed to societal problems</a:t>
            </a:r>
          </a:p>
          <a:p>
            <a:pPr lvl="1"/>
            <a:r>
              <a:rPr lang="en-US" sz="2000" dirty="0"/>
              <a:t>What we research can be used badl</a:t>
            </a:r>
            <a:r>
              <a:rPr lang="en-US" sz="2400" dirty="0"/>
              <a:t>y</a:t>
            </a:r>
          </a:p>
          <a:p>
            <a:r>
              <a:rPr lang="en-US" sz="2800" dirty="0"/>
              <a:t>We contribute to societal views and mainstream myths</a:t>
            </a:r>
          </a:p>
          <a:p>
            <a:r>
              <a:rPr lang="en-US" sz="2800" dirty="0"/>
              <a:t>Introduce hidden figures in your field! ALL fields have these</a:t>
            </a:r>
          </a:p>
        </p:txBody>
      </p:sp>
    </p:spTree>
    <p:extLst>
      <p:ext uri="{BB962C8B-B14F-4D97-AF65-F5344CB8AC3E}">
        <p14:creationId xmlns:p14="http://schemas.microsoft.com/office/powerpoint/2010/main" val="327444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B75DE26-D5C9-3143-B707-E0226FE9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870" y="153031"/>
            <a:ext cx="7170116" cy="4837439"/>
          </a:xfrm>
        </p:spPr>
      </p:pic>
      <p:pic>
        <p:nvPicPr>
          <p:cNvPr id="3" name="Content Placeholder 4" descr="A screenshot of Gamestop's Facebook profile photo for June 3rd, 2019. This is pride month. Their logo is a rainbow flag to show their support for the LGBTQIA+ community">
            <a:extLst>
              <a:ext uri="{FF2B5EF4-FFF2-40B4-BE49-F238E27FC236}">
                <a16:creationId xmlns:a16="http://schemas.microsoft.com/office/drawing/2014/main" id="{517EA0B6-2E9C-C0C0-CFA1-1D9A3BDD0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9633" y="153030"/>
            <a:ext cx="7170116" cy="483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6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Before we begin, let’s chat…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What are you hoping to get out of this talk?</a:t>
            </a:r>
          </a:p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In your own opinion, why is this important to discuss?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83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Gamestop's logo on June 30th, 2019. It is the last day of pride month. Their profile photo is no longer rainbow in support of LGBTQIA+ community">
            <a:extLst>
              <a:ext uri="{FF2B5EF4-FFF2-40B4-BE49-F238E27FC236}">
                <a16:creationId xmlns:a16="http://schemas.microsoft.com/office/drawing/2014/main" id="{45CDF99A-C1F5-4A4A-9EF3-3763887F1C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6633" y="168385"/>
            <a:ext cx="7350735" cy="4806731"/>
          </a:xfrm>
        </p:spPr>
      </p:pic>
    </p:spTree>
    <p:extLst>
      <p:ext uri="{BB962C8B-B14F-4D97-AF65-F5344CB8AC3E}">
        <p14:creationId xmlns:p14="http://schemas.microsoft.com/office/powerpoint/2010/main" val="24656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21" y="2144768"/>
            <a:ext cx="7637929" cy="853964"/>
          </a:xfrm>
        </p:spPr>
        <p:txBody>
          <a:bodyPr/>
          <a:lstStyle/>
          <a:p>
            <a:r>
              <a:rPr lang="en-US" dirty="0"/>
              <a:t>Be the Advocate Your Students Need</a:t>
            </a:r>
          </a:p>
        </p:txBody>
      </p:sp>
    </p:spTree>
    <p:extLst>
      <p:ext uri="{BB962C8B-B14F-4D97-AF65-F5344CB8AC3E}">
        <p14:creationId xmlns:p14="http://schemas.microsoft.com/office/powerpoint/2010/main" val="249948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Be the Advocate Your Students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We are ALL taught stereotypes about groups from the time we were born</a:t>
            </a:r>
          </a:p>
          <a:p>
            <a:pPr lvl="1"/>
            <a:r>
              <a:rPr lang="en-US" sz="2000" dirty="0"/>
              <a:t>It is up to us to undo what we were taught</a:t>
            </a:r>
          </a:p>
          <a:p>
            <a:r>
              <a:rPr lang="en-US" sz="2800" dirty="0"/>
              <a:t>Normalize your pronouns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15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example of Trevor Bell's email signature. His pronouns are listed in the second line underneath his name. The pronoun have a hyperlink to a website that explains what pronouns are and why it is important to include them.">
            <a:extLst>
              <a:ext uri="{FF2B5EF4-FFF2-40B4-BE49-F238E27FC236}">
                <a16:creationId xmlns:a16="http://schemas.microsoft.com/office/drawing/2014/main" id="{EE8EC375-DBF4-9745-9987-ABB5DCC1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455760"/>
            <a:ext cx="8559800" cy="193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743EB-785F-444B-A55A-9FB71AEA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35" y="275819"/>
            <a:ext cx="7637929" cy="54864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Email Signature Example with Pronouns</a:t>
            </a:r>
          </a:p>
        </p:txBody>
      </p:sp>
    </p:spTree>
    <p:extLst>
      <p:ext uri="{BB962C8B-B14F-4D97-AF65-F5344CB8AC3E}">
        <p14:creationId xmlns:p14="http://schemas.microsoft.com/office/powerpoint/2010/main" val="262495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Be the Advocate Your Students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We are ALL taught stereotypes about groups from the time we were born</a:t>
            </a:r>
          </a:p>
          <a:p>
            <a:r>
              <a:rPr lang="en-US" sz="2800" dirty="0"/>
              <a:t>Normalize your pronouns</a:t>
            </a:r>
          </a:p>
          <a:p>
            <a:r>
              <a:rPr lang="en-US" sz="2800" dirty="0"/>
              <a:t>Show that you care and see what is going on</a:t>
            </a:r>
          </a:p>
          <a:p>
            <a:pPr lvl="1"/>
            <a:r>
              <a:rPr lang="en-US" sz="2000" dirty="0"/>
              <a:t>Signs in your office</a:t>
            </a:r>
          </a:p>
          <a:p>
            <a:pPr lvl="1"/>
            <a:r>
              <a:rPr lang="en-US" sz="2000" dirty="0"/>
              <a:t>Recognizing other holidays in your classroom (out loud)</a:t>
            </a:r>
          </a:p>
          <a:p>
            <a:pPr lvl="1"/>
            <a:r>
              <a:rPr lang="en-US" sz="2000" dirty="0"/>
              <a:t>Provide your students with resources and events around campus (LGBT+ Resource Center, Diversity and Multicultural Student Affairs, Student Organizations)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9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30" y="2144768"/>
            <a:ext cx="7637929" cy="853964"/>
          </a:xfrm>
        </p:spPr>
        <p:txBody>
          <a:bodyPr/>
          <a:lstStyle/>
          <a:p>
            <a:pPr algn="ctr"/>
            <a:r>
              <a:rPr lang="en-US" dirty="0"/>
              <a:t>Take Home Message </a:t>
            </a:r>
          </a:p>
        </p:txBody>
      </p:sp>
    </p:spTree>
    <p:extLst>
      <p:ext uri="{BB962C8B-B14F-4D97-AF65-F5344CB8AC3E}">
        <p14:creationId xmlns:p14="http://schemas.microsoft.com/office/powerpoint/2010/main" val="67160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Take Home Message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DEIB is important to us as educators</a:t>
            </a:r>
          </a:p>
          <a:p>
            <a:pPr lvl="1"/>
            <a:r>
              <a:rPr lang="en-US" sz="2000" dirty="0"/>
              <a:t>It separates a tolerant environment vs. an accepting environment</a:t>
            </a:r>
          </a:p>
          <a:p>
            <a:r>
              <a:rPr lang="en-US" sz="2800" dirty="0"/>
              <a:t>You might think “I don’t have time to do this or </a:t>
            </a:r>
            <a:r>
              <a:rPr lang="en-US" sz="2800" dirty="0" err="1"/>
              <a:t>reprep</a:t>
            </a:r>
            <a:r>
              <a:rPr lang="en-US" sz="2800" dirty="0"/>
              <a:t> this course,” but that is an excuse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03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2144768"/>
            <a:ext cx="7637929" cy="853964"/>
          </a:xfrm>
        </p:spPr>
        <p:txBody>
          <a:bodyPr/>
          <a:lstStyle/>
          <a:p>
            <a:pPr algn="ctr"/>
            <a:r>
              <a:rPr lang="en-US" dirty="0"/>
              <a:t>A Special Thanks to YOU! </a:t>
            </a:r>
          </a:p>
        </p:txBody>
      </p:sp>
      <p:sp>
        <p:nvSpPr>
          <p:cNvPr id="3" name="Content Placeholder 2" descr="A textbook with the words &quot;A Special Thanks to YOU!&quot;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72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8138161" cy="853964"/>
          </a:xfrm>
        </p:spPr>
        <p:txBody>
          <a:bodyPr/>
          <a:lstStyle/>
          <a:p>
            <a:r>
              <a:rPr lang="en-US" dirty="0"/>
              <a:t>Indigenous Land Grant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932688"/>
            <a:ext cx="7637929" cy="3923791"/>
          </a:xfrm>
        </p:spPr>
        <p:txBody>
          <a:bodyPr/>
          <a:lstStyle/>
          <a:p>
            <a:r>
              <a:rPr lang="en-US" sz="1400" dirty="0"/>
              <a:t>As the first land-grant institution established under the 1862 Morrill Act, </a:t>
            </a:r>
            <a:r>
              <a:rPr lang="en-US" sz="1400" b="1" dirty="0"/>
              <a:t>we acknowledge that the state of Kansas is historically home to many Native nations, including the </a:t>
            </a:r>
            <a:r>
              <a:rPr lang="en-US" sz="1400" b="1" dirty="0">
                <a:hlinkClick r:id="rId2"/>
              </a:rPr>
              <a:t>Kaw</a:t>
            </a:r>
            <a:r>
              <a:rPr lang="en-US" sz="1400" b="1" dirty="0"/>
              <a:t>, </a:t>
            </a:r>
            <a:r>
              <a:rPr lang="en-US" sz="1400" b="1" dirty="0">
                <a:hlinkClick r:id="rId3"/>
              </a:rPr>
              <a:t>Osage</a:t>
            </a:r>
            <a:r>
              <a:rPr lang="en-US" sz="1400" b="1" dirty="0"/>
              <a:t>, and </a:t>
            </a:r>
            <a:r>
              <a:rPr lang="en-US" sz="1400" b="1" dirty="0">
                <a:hlinkClick r:id="rId4"/>
              </a:rPr>
              <a:t>Pawnee</a:t>
            </a:r>
            <a:r>
              <a:rPr lang="en-US" sz="1400" b="1" dirty="0"/>
              <a:t>, among others. Furthermore, Kansas is the current home to four federally recognized Native nations: The </a:t>
            </a:r>
            <a:r>
              <a:rPr lang="en-US" sz="1400" b="1" dirty="0">
                <a:hlinkClick r:id="rId5"/>
              </a:rPr>
              <a:t>Prairie Band Potawatomie</a:t>
            </a:r>
            <a:r>
              <a:rPr lang="en-US" sz="1400" b="1" dirty="0"/>
              <a:t>, the </a:t>
            </a:r>
            <a:r>
              <a:rPr lang="en-US" sz="1400" b="1" dirty="0">
                <a:hlinkClick r:id="rId6"/>
              </a:rPr>
              <a:t>Kickapoo Tribe of Kansas</a:t>
            </a:r>
            <a:r>
              <a:rPr lang="en-US" sz="1400" b="1" dirty="0"/>
              <a:t>, the </a:t>
            </a:r>
            <a:r>
              <a:rPr lang="en-US" sz="1400" b="1" dirty="0">
                <a:hlinkClick r:id="rId7"/>
              </a:rPr>
              <a:t>Iowa Tribe of Kansas and Nebraska</a:t>
            </a:r>
            <a:r>
              <a:rPr lang="en-US" sz="1400" b="1" dirty="0"/>
              <a:t>, and </a:t>
            </a:r>
            <a:r>
              <a:rPr lang="en-US" sz="1400" b="1" dirty="0">
                <a:hlinkClick r:id="rId8"/>
              </a:rPr>
              <a:t>Sac and Fox Nation of Missouri in Kansas and Nebraska</a:t>
            </a:r>
            <a:r>
              <a:rPr lang="en-US" sz="1400" b="1" dirty="0"/>
              <a:t>.</a:t>
            </a:r>
          </a:p>
          <a:p>
            <a:r>
              <a:rPr lang="en-US" sz="1400" dirty="0"/>
              <a:t>Many Native nations utilized the western plains of Kansas as their hunting grounds, and others – such as the Delaware – were moved through this region during Indian removal efforts to make way for White settlers. </a:t>
            </a:r>
            <a:r>
              <a:rPr lang="en-US" sz="1400" b="1" dirty="0"/>
              <a:t>It’s important to acknowledge this, since the land that serves as the foundation for this institution was, and still is, stolen land.</a:t>
            </a:r>
          </a:p>
          <a:p>
            <a:r>
              <a:rPr lang="en-US" sz="1400" dirty="0"/>
              <a:t>We remember these truths because K-State’s status as a land-grant institution is a story that exists within ongoing settler-colonialism, and rests on the dispossession of Indigenous peoples and nations from their lands. These truths are often invisible to many. </a:t>
            </a:r>
            <a:r>
              <a:rPr lang="en-US" sz="1400" b="1" dirty="0"/>
              <a:t>The recognition that K-State’s history begins and continues through Indigenous contexts is essential.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D4D0-2510-714B-ACE5-A069B72AA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93" y="1794431"/>
            <a:ext cx="7498079" cy="1102519"/>
          </a:xfrm>
        </p:spPr>
        <p:txBody>
          <a:bodyPr/>
          <a:lstStyle/>
          <a:p>
            <a:r>
              <a:rPr lang="en-US" dirty="0"/>
              <a:t>What will we cover in today’s talk?</a:t>
            </a:r>
          </a:p>
        </p:txBody>
      </p:sp>
    </p:spTree>
    <p:extLst>
      <p:ext uri="{BB962C8B-B14F-4D97-AF65-F5344CB8AC3E}">
        <p14:creationId xmlns:p14="http://schemas.microsoft.com/office/powerpoint/2010/main" val="6287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Outline for Today’s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1) Rethinking your syllabus &amp; assignments</a:t>
            </a:r>
          </a:p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2) Adjusting Classroom Assignments</a:t>
            </a:r>
          </a:p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3) Introducing Historical Controversies &amp; Underrepresented Figures to Your Topics</a:t>
            </a:r>
          </a:p>
          <a:p>
            <a:r>
              <a:rPr lang="en-US" sz="2800" dirty="0">
                <a:latin typeface="+mn-lt"/>
                <a:cs typeface="Calibri" panose="020F0502020204030204" pitchFamily="34" charset="0"/>
              </a:rPr>
              <a:t>4) Be the Advocate Your Students Need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3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D4D0-2510-714B-ACE5-A069B72AA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93" y="1794431"/>
            <a:ext cx="7498079" cy="1102519"/>
          </a:xfrm>
        </p:spPr>
        <p:txBody>
          <a:bodyPr/>
          <a:lstStyle/>
          <a:p>
            <a:r>
              <a:rPr lang="en-US" dirty="0"/>
              <a:t>Think back to a time you felt SEEN in a class you’ve taken</a:t>
            </a:r>
          </a:p>
        </p:txBody>
      </p:sp>
    </p:spTree>
    <p:extLst>
      <p:ext uri="{BB962C8B-B14F-4D97-AF65-F5344CB8AC3E}">
        <p14:creationId xmlns:p14="http://schemas.microsoft.com/office/powerpoint/2010/main" val="19210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Rethinking Your Syllabus &amp;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Add a multiculturalism statement to your learning objectives (if possible)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5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ext box with an example of student learning outcomes. The fifth student outcome says, &quot;Understand how the dark side of psychology contributed to discrimination against historically underrepresented and excluded groups through manipulated views, myths, and falsified data.&quot;">
            <a:extLst>
              <a:ext uri="{FF2B5EF4-FFF2-40B4-BE49-F238E27FC236}">
                <a16:creationId xmlns:a16="http://schemas.microsoft.com/office/drawing/2014/main" id="{3BCA1809-1A06-4F40-B5C0-044840491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21" y="972705"/>
            <a:ext cx="7493000" cy="353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A2FEC-75D1-C8EA-3F02-55DC5AB2A0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421" y="160119"/>
            <a:ext cx="689515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anose="020B0600070205080204" pitchFamily="34" charset="-128"/>
                <a:cs typeface="+mn-cs"/>
              </a:rPr>
              <a:t>Student Learning Outcome Example</a:t>
            </a:r>
          </a:p>
        </p:txBody>
      </p:sp>
    </p:spTree>
    <p:extLst>
      <p:ext uri="{BB962C8B-B14F-4D97-AF65-F5344CB8AC3E}">
        <p14:creationId xmlns:p14="http://schemas.microsoft.com/office/powerpoint/2010/main" val="203306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D3C2-3611-EE48-8F8E-788E8A30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78725"/>
            <a:ext cx="7637929" cy="853964"/>
          </a:xfrm>
        </p:spPr>
        <p:txBody>
          <a:bodyPr/>
          <a:lstStyle/>
          <a:p>
            <a:r>
              <a:rPr lang="en-US" dirty="0"/>
              <a:t>Rethinking Your Syllabus &amp;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90205-31E7-4144-B52B-549F2512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39" y="1188721"/>
            <a:ext cx="7637929" cy="3620022"/>
          </a:xfrm>
        </p:spPr>
        <p:txBody>
          <a:bodyPr/>
          <a:lstStyle/>
          <a:p>
            <a:r>
              <a:rPr lang="en-US" sz="2800" dirty="0"/>
              <a:t>Add a multiculturalism statement to your learning objectives (if possible)</a:t>
            </a:r>
          </a:p>
          <a:p>
            <a:pPr lvl="1"/>
            <a:r>
              <a:rPr lang="en-US" dirty="0"/>
              <a:t>“In this course, you will discover how historically underrepresented and excluded groups were….”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5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iversity-Vertical-Branding-Widescreen-July2020.potx" id="{6E30CCC1-CD18-E246-921F-40464F11EDB9}" vid="{B0978761-DC1E-D446-BB31-46A0316FB1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</TotalTime>
  <Words>849</Words>
  <Application>Microsoft Macintosh PowerPoint</Application>
  <PresentationFormat>On-screen Show (16:9)</PresentationFormat>
  <Paragraphs>100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Lucida Sans</vt:lpstr>
      <vt:lpstr>Office Theme</vt:lpstr>
      <vt:lpstr>Tips &amp; Tricks for Integrating DEIB Initiatives in Your Classroom</vt:lpstr>
      <vt:lpstr>Before we begin, let’s chat…</vt:lpstr>
      <vt:lpstr>Indigenous Land Grant Acknowledgement</vt:lpstr>
      <vt:lpstr>What will we cover in today’s talk?</vt:lpstr>
      <vt:lpstr>Outline for Today’s Chat</vt:lpstr>
      <vt:lpstr>Think back to a time you felt SEEN in a class you’ve taken</vt:lpstr>
      <vt:lpstr>Rethinking Your Syllabus &amp; Assignments</vt:lpstr>
      <vt:lpstr>Student Learning Outcome Example</vt:lpstr>
      <vt:lpstr>Rethinking Your Syllabus &amp; Assignments</vt:lpstr>
      <vt:lpstr>K-State Multiculturalism Syllabus Statement</vt:lpstr>
      <vt:lpstr>Rethinking Your Syllabus &amp; Assignments</vt:lpstr>
      <vt:lpstr>Rethinking Your Syllabus &amp; Assignments</vt:lpstr>
      <vt:lpstr>Open-Ended Personal Question Assessment</vt:lpstr>
      <vt:lpstr>Rethinking Your Syllabus &amp; Assignments</vt:lpstr>
      <vt:lpstr>Introducing Controversies &amp; Figures</vt:lpstr>
      <vt:lpstr>Introducing Controversies &amp; Figures</vt:lpstr>
      <vt:lpstr>Student Reviews about Covering Historical Controversies</vt:lpstr>
      <vt:lpstr>Introducing Controversies &amp; Figures</vt:lpstr>
      <vt:lpstr>PowerPoint Presentation</vt:lpstr>
      <vt:lpstr>PowerPoint Presentation</vt:lpstr>
      <vt:lpstr>Be the Advocate Your Students Need</vt:lpstr>
      <vt:lpstr>Be the Advocate Your Students Need</vt:lpstr>
      <vt:lpstr>Email Signature Example with Pronouns</vt:lpstr>
      <vt:lpstr>Be the Advocate Your Students Need</vt:lpstr>
      <vt:lpstr>Take Home Message </vt:lpstr>
      <vt:lpstr>Take Home Message </vt:lpstr>
      <vt:lpstr>A Special Thanks to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&amp; Tricks for Integrating DEIB Initiatives in Your Classroom</dc:title>
  <dc:creator>Trevor Bell</dc:creator>
  <cp:lastModifiedBy>Trevor Bell</cp:lastModifiedBy>
  <cp:revision>43</cp:revision>
  <dcterms:created xsi:type="dcterms:W3CDTF">2022-04-11T21:17:23Z</dcterms:created>
  <dcterms:modified xsi:type="dcterms:W3CDTF">2022-04-13T22:37:46Z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