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9" r:id="rId10"/>
    <p:sldId id="264" r:id="rId11"/>
    <p:sldId id="265" r:id="rId12"/>
    <p:sldId id="266" r:id="rId13"/>
    <p:sldId id="270" r:id="rId14"/>
    <p:sldId id="268" r:id="rId15"/>
    <p:sldId id="267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544124-5153-4913-9317-51B4F748EF84}" v="3762" dt="2023-08-28T16:49:39.8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80BD25-507B-40DF-9EEE-62AFAA989DFE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3C96824-2A71-4BF1-9F62-27A34296D8D1}">
      <dgm:prSet custT="1"/>
      <dgm:spPr/>
      <dgm:t>
        <a:bodyPr/>
        <a:lstStyle/>
        <a:p>
          <a:r>
            <a:rPr lang="en-US" sz="2000" b="1" u="sng" baseline="0" dirty="0"/>
            <a:t>Clarity:</a:t>
          </a:r>
          <a:r>
            <a:rPr lang="en-US" sz="2000" baseline="0" dirty="0"/>
            <a:t> define what you want model to do and kind of output you want (e.g., a summary, an analysis)</a:t>
          </a:r>
          <a:endParaRPr lang="en-US" sz="2000" dirty="0"/>
        </a:p>
      </dgm:t>
    </dgm:pt>
    <dgm:pt modelId="{D22520D3-E080-4B9B-9E3E-F0021A1AF150}" type="parTrans" cxnId="{A8B66551-754C-4956-A5AD-9675CFCCC34B}">
      <dgm:prSet/>
      <dgm:spPr/>
      <dgm:t>
        <a:bodyPr/>
        <a:lstStyle/>
        <a:p>
          <a:endParaRPr lang="en-US"/>
        </a:p>
      </dgm:t>
    </dgm:pt>
    <dgm:pt modelId="{047A6AE7-256F-4E45-96E1-A14654536C87}" type="sibTrans" cxnId="{A8B66551-754C-4956-A5AD-9675CFCCC34B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D95BEF04-A532-4AC3-A8A0-FE069065E37A}">
      <dgm:prSet/>
      <dgm:spPr/>
      <dgm:t>
        <a:bodyPr/>
        <a:lstStyle/>
        <a:p>
          <a:r>
            <a:rPr lang="en-US" b="1" u="sng" baseline="0" dirty="0"/>
            <a:t>Context:</a:t>
          </a:r>
          <a:r>
            <a:rPr lang="en-US" baseline="0" dirty="0"/>
            <a:t>  provide clear context and instructions</a:t>
          </a:r>
          <a:endParaRPr lang="en-US" dirty="0"/>
        </a:p>
      </dgm:t>
    </dgm:pt>
    <dgm:pt modelId="{98B7564D-53B5-4BC1-A363-7C836BCA6672}" type="parTrans" cxnId="{327F2083-CC23-4ED8-9575-BA28B08499CF}">
      <dgm:prSet/>
      <dgm:spPr/>
      <dgm:t>
        <a:bodyPr/>
        <a:lstStyle/>
        <a:p>
          <a:endParaRPr lang="en-US"/>
        </a:p>
      </dgm:t>
    </dgm:pt>
    <dgm:pt modelId="{3EE4FFC2-63FB-46CC-BF2F-C5A2DFD537DE}" type="sibTrans" cxnId="{327F2083-CC23-4ED8-9575-BA28B08499CF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F69C52ED-F7DA-45B2-8B7B-69B60EFDADA3}">
      <dgm:prSet/>
      <dgm:spPr/>
      <dgm:t>
        <a:bodyPr/>
        <a:lstStyle/>
        <a:p>
          <a:r>
            <a:rPr lang="en-US" b="1" u="sng" baseline="0"/>
            <a:t>Precision:</a:t>
          </a:r>
          <a:r>
            <a:rPr lang="en-US" baseline="0"/>
            <a:t> specifically ask for what you want (e.g., a list, a paragraph)</a:t>
          </a:r>
          <a:endParaRPr lang="en-US"/>
        </a:p>
      </dgm:t>
    </dgm:pt>
    <dgm:pt modelId="{A8BBC118-5C77-48FA-8EA1-7E2E7B3C5A9C}" type="parTrans" cxnId="{2AB8FEC6-A274-4643-AF68-030C05EC2B28}">
      <dgm:prSet/>
      <dgm:spPr/>
      <dgm:t>
        <a:bodyPr/>
        <a:lstStyle/>
        <a:p>
          <a:endParaRPr lang="en-US"/>
        </a:p>
      </dgm:t>
    </dgm:pt>
    <dgm:pt modelId="{62D09FEF-747A-4F4D-8F62-4B8AA60DCE57}" type="sibTrans" cxnId="{2AB8FEC6-A274-4643-AF68-030C05EC2B28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2BEFED2D-0B21-48A7-BDA4-8A3D27F11718}">
      <dgm:prSet/>
      <dgm:spPr/>
      <dgm:t>
        <a:bodyPr/>
        <a:lstStyle/>
        <a:p>
          <a:r>
            <a:rPr lang="en-US" b="1" u="sng" baseline="0"/>
            <a:t>Role-play:</a:t>
          </a:r>
          <a:r>
            <a:rPr lang="en-US" baseline="0"/>
            <a:t>  give ChatGPT a role to play</a:t>
          </a:r>
          <a:endParaRPr lang="en-US"/>
        </a:p>
      </dgm:t>
    </dgm:pt>
    <dgm:pt modelId="{48DD2069-6A36-4161-BA41-18010916F7E7}" type="parTrans" cxnId="{44553019-9B25-4C76-8ABD-A0E321180183}">
      <dgm:prSet/>
      <dgm:spPr/>
      <dgm:t>
        <a:bodyPr/>
        <a:lstStyle/>
        <a:p>
          <a:endParaRPr lang="en-US"/>
        </a:p>
      </dgm:t>
    </dgm:pt>
    <dgm:pt modelId="{E6E5C494-EB11-4004-A125-2701EAFB2AEA}" type="sibTrans" cxnId="{44553019-9B25-4C76-8ABD-A0E321180183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2A328781-8671-4DC1-9BCC-E49EB4F9EE9E}" type="pres">
      <dgm:prSet presAssocID="{F480BD25-507B-40DF-9EEE-62AFAA989DFE}" presName="Name0" presStyleCnt="0">
        <dgm:presLayoutVars>
          <dgm:animLvl val="lvl"/>
          <dgm:resizeHandles val="exact"/>
        </dgm:presLayoutVars>
      </dgm:prSet>
      <dgm:spPr/>
    </dgm:pt>
    <dgm:pt modelId="{E03179A6-E3FE-4397-84BA-06A9ADBEEF09}" type="pres">
      <dgm:prSet presAssocID="{C3C96824-2A71-4BF1-9F62-27A34296D8D1}" presName="compositeNode" presStyleCnt="0">
        <dgm:presLayoutVars>
          <dgm:bulletEnabled val="1"/>
        </dgm:presLayoutVars>
      </dgm:prSet>
      <dgm:spPr/>
    </dgm:pt>
    <dgm:pt modelId="{6C913898-AE36-4FFC-9824-47D527108828}" type="pres">
      <dgm:prSet presAssocID="{C3C96824-2A71-4BF1-9F62-27A34296D8D1}" presName="bgRect" presStyleLbl="bgAccFollowNode1" presStyleIdx="0" presStyleCnt="4"/>
      <dgm:spPr/>
    </dgm:pt>
    <dgm:pt modelId="{F1F2DBBB-8503-44DA-A8BC-35551572FD98}" type="pres">
      <dgm:prSet presAssocID="{047A6AE7-256F-4E45-96E1-A14654536C87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2C3E2372-53B4-46A3-9A6A-F6B85B8CD577}" type="pres">
      <dgm:prSet presAssocID="{C3C96824-2A71-4BF1-9F62-27A34296D8D1}" presName="bottomLine" presStyleLbl="alignNode1" presStyleIdx="1" presStyleCnt="8">
        <dgm:presLayoutVars/>
      </dgm:prSet>
      <dgm:spPr/>
    </dgm:pt>
    <dgm:pt modelId="{27303C85-CB06-4DCD-9515-1F5AAAFF9833}" type="pres">
      <dgm:prSet presAssocID="{C3C96824-2A71-4BF1-9F62-27A34296D8D1}" presName="nodeText" presStyleLbl="bgAccFollowNode1" presStyleIdx="0" presStyleCnt="4">
        <dgm:presLayoutVars>
          <dgm:bulletEnabled val="1"/>
        </dgm:presLayoutVars>
      </dgm:prSet>
      <dgm:spPr/>
    </dgm:pt>
    <dgm:pt modelId="{FECC1E74-F6EE-4855-82E0-8B0CFB2A41D7}" type="pres">
      <dgm:prSet presAssocID="{047A6AE7-256F-4E45-96E1-A14654536C87}" presName="sibTrans" presStyleCnt="0"/>
      <dgm:spPr/>
    </dgm:pt>
    <dgm:pt modelId="{17ADCC9B-1D51-4B6C-A098-64468E920285}" type="pres">
      <dgm:prSet presAssocID="{D95BEF04-A532-4AC3-A8A0-FE069065E37A}" presName="compositeNode" presStyleCnt="0">
        <dgm:presLayoutVars>
          <dgm:bulletEnabled val="1"/>
        </dgm:presLayoutVars>
      </dgm:prSet>
      <dgm:spPr/>
    </dgm:pt>
    <dgm:pt modelId="{98900914-7D1A-4980-8003-404FC4B4735C}" type="pres">
      <dgm:prSet presAssocID="{D95BEF04-A532-4AC3-A8A0-FE069065E37A}" presName="bgRect" presStyleLbl="bgAccFollowNode1" presStyleIdx="1" presStyleCnt="4"/>
      <dgm:spPr/>
    </dgm:pt>
    <dgm:pt modelId="{C17EDCF6-51C7-485F-B0E1-65E0B524B0ED}" type="pres">
      <dgm:prSet presAssocID="{3EE4FFC2-63FB-46CC-BF2F-C5A2DFD537DE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9A017A0E-EFE2-41BE-808F-E2BE538B7499}" type="pres">
      <dgm:prSet presAssocID="{D95BEF04-A532-4AC3-A8A0-FE069065E37A}" presName="bottomLine" presStyleLbl="alignNode1" presStyleIdx="3" presStyleCnt="8">
        <dgm:presLayoutVars/>
      </dgm:prSet>
      <dgm:spPr/>
    </dgm:pt>
    <dgm:pt modelId="{117AC47F-B4E9-4531-9811-6EB80217E1E7}" type="pres">
      <dgm:prSet presAssocID="{D95BEF04-A532-4AC3-A8A0-FE069065E37A}" presName="nodeText" presStyleLbl="bgAccFollowNode1" presStyleIdx="1" presStyleCnt="4">
        <dgm:presLayoutVars>
          <dgm:bulletEnabled val="1"/>
        </dgm:presLayoutVars>
      </dgm:prSet>
      <dgm:spPr/>
    </dgm:pt>
    <dgm:pt modelId="{83439B7A-F0EB-48C5-B5DB-29AFA2F0EBDB}" type="pres">
      <dgm:prSet presAssocID="{3EE4FFC2-63FB-46CC-BF2F-C5A2DFD537DE}" presName="sibTrans" presStyleCnt="0"/>
      <dgm:spPr/>
    </dgm:pt>
    <dgm:pt modelId="{A70B642D-7BB7-4D8B-A92F-A907097A2F7D}" type="pres">
      <dgm:prSet presAssocID="{F69C52ED-F7DA-45B2-8B7B-69B60EFDADA3}" presName="compositeNode" presStyleCnt="0">
        <dgm:presLayoutVars>
          <dgm:bulletEnabled val="1"/>
        </dgm:presLayoutVars>
      </dgm:prSet>
      <dgm:spPr/>
    </dgm:pt>
    <dgm:pt modelId="{550152C3-CCEF-43D7-AF16-B7E08C77B45F}" type="pres">
      <dgm:prSet presAssocID="{F69C52ED-F7DA-45B2-8B7B-69B60EFDADA3}" presName="bgRect" presStyleLbl="bgAccFollowNode1" presStyleIdx="2" presStyleCnt="4"/>
      <dgm:spPr/>
    </dgm:pt>
    <dgm:pt modelId="{5341DBB9-ADFF-41E7-A87E-E17BE4B74A7C}" type="pres">
      <dgm:prSet presAssocID="{62D09FEF-747A-4F4D-8F62-4B8AA60DCE57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EEBC791D-1D43-4680-BAE4-7DCD726DCD66}" type="pres">
      <dgm:prSet presAssocID="{F69C52ED-F7DA-45B2-8B7B-69B60EFDADA3}" presName="bottomLine" presStyleLbl="alignNode1" presStyleIdx="5" presStyleCnt="8">
        <dgm:presLayoutVars/>
      </dgm:prSet>
      <dgm:spPr/>
    </dgm:pt>
    <dgm:pt modelId="{D1BDAE5F-7EFE-4231-8248-952E3D5650CE}" type="pres">
      <dgm:prSet presAssocID="{F69C52ED-F7DA-45B2-8B7B-69B60EFDADA3}" presName="nodeText" presStyleLbl="bgAccFollowNode1" presStyleIdx="2" presStyleCnt="4">
        <dgm:presLayoutVars>
          <dgm:bulletEnabled val="1"/>
        </dgm:presLayoutVars>
      </dgm:prSet>
      <dgm:spPr/>
    </dgm:pt>
    <dgm:pt modelId="{F30AB6E8-7E68-4D66-B9F0-5E7BA1627F98}" type="pres">
      <dgm:prSet presAssocID="{62D09FEF-747A-4F4D-8F62-4B8AA60DCE57}" presName="sibTrans" presStyleCnt="0"/>
      <dgm:spPr/>
    </dgm:pt>
    <dgm:pt modelId="{F99A62C5-1384-48BF-B5F6-2D1374C475CD}" type="pres">
      <dgm:prSet presAssocID="{2BEFED2D-0B21-48A7-BDA4-8A3D27F11718}" presName="compositeNode" presStyleCnt="0">
        <dgm:presLayoutVars>
          <dgm:bulletEnabled val="1"/>
        </dgm:presLayoutVars>
      </dgm:prSet>
      <dgm:spPr/>
    </dgm:pt>
    <dgm:pt modelId="{504E9FDD-2C6C-4183-AF56-BA0CD3022DC5}" type="pres">
      <dgm:prSet presAssocID="{2BEFED2D-0B21-48A7-BDA4-8A3D27F11718}" presName="bgRect" presStyleLbl="bgAccFollowNode1" presStyleIdx="3" presStyleCnt="4"/>
      <dgm:spPr/>
    </dgm:pt>
    <dgm:pt modelId="{0EE56597-8E77-490B-BB6E-0A2006FF507F}" type="pres">
      <dgm:prSet presAssocID="{E6E5C494-EB11-4004-A125-2701EAFB2AEA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B3D0FB70-964A-498F-B1F0-950E0669ACA5}" type="pres">
      <dgm:prSet presAssocID="{2BEFED2D-0B21-48A7-BDA4-8A3D27F11718}" presName="bottomLine" presStyleLbl="alignNode1" presStyleIdx="7" presStyleCnt="8">
        <dgm:presLayoutVars/>
      </dgm:prSet>
      <dgm:spPr/>
    </dgm:pt>
    <dgm:pt modelId="{2A73220C-2841-4C5C-BFD2-DBBF49B402C4}" type="pres">
      <dgm:prSet presAssocID="{2BEFED2D-0B21-48A7-BDA4-8A3D27F11718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44553019-9B25-4C76-8ABD-A0E321180183}" srcId="{F480BD25-507B-40DF-9EEE-62AFAA989DFE}" destId="{2BEFED2D-0B21-48A7-BDA4-8A3D27F11718}" srcOrd="3" destOrd="0" parTransId="{48DD2069-6A36-4161-BA41-18010916F7E7}" sibTransId="{E6E5C494-EB11-4004-A125-2701EAFB2AEA}"/>
    <dgm:cxn modelId="{E7C7D239-2090-4A91-B20C-2311F14410CD}" type="presOf" srcId="{C3C96824-2A71-4BF1-9F62-27A34296D8D1}" destId="{6C913898-AE36-4FFC-9824-47D527108828}" srcOrd="0" destOrd="0" presId="urn:microsoft.com/office/officeart/2016/7/layout/BasicLinearProcessNumbered"/>
    <dgm:cxn modelId="{BEFA8841-848F-4704-BE6D-2DE050BAAF3B}" type="presOf" srcId="{F69C52ED-F7DA-45B2-8B7B-69B60EFDADA3}" destId="{D1BDAE5F-7EFE-4231-8248-952E3D5650CE}" srcOrd="1" destOrd="0" presId="urn:microsoft.com/office/officeart/2016/7/layout/BasicLinearProcessNumbered"/>
    <dgm:cxn modelId="{A086CB45-C66D-4105-B8F3-58D0B07A915B}" type="presOf" srcId="{F480BD25-507B-40DF-9EEE-62AFAA989DFE}" destId="{2A328781-8671-4DC1-9BCC-E49EB4F9EE9E}" srcOrd="0" destOrd="0" presId="urn:microsoft.com/office/officeart/2016/7/layout/BasicLinearProcessNumbered"/>
    <dgm:cxn modelId="{A8B66551-754C-4956-A5AD-9675CFCCC34B}" srcId="{F480BD25-507B-40DF-9EEE-62AFAA989DFE}" destId="{C3C96824-2A71-4BF1-9F62-27A34296D8D1}" srcOrd="0" destOrd="0" parTransId="{D22520D3-E080-4B9B-9E3E-F0021A1AF150}" sibTransId="{047A6AE7-256F-4E45-96E1-A14654536C87}"/>
    <dgm:cxn modelId="{327F2083-CC23-4ED8-9575-BA28B08499CF}" srcId="{F480BD25-507B-40DF-9EEE-62AFAA989DFE}" destId="{D95BEF04-A532-4AC3-A8A0-FE069065E37A}" srcOrd="1" destOrd="0" parTransId="{98B7564D-53B5-4BC1-A363-7C836BCA6672}" sibTransId="{3EE4FFC2-63FB-46CC-BF2F-C5A2DFD537DE}"/>
    <dgm:cxn modelId="{1C4B3A9A-92B6-46C0-B0B4-34EDBF3C980C}" type="presOf" srcId="{C3C96824-2A71-4BF1-9F62-27A34296D8D1}" destId="{27303C85-CB06-4DCD-9515-1F5AAAFF9833}" srcOrd="1" destOrd="0" presId="urn:microsoft.com/office/officeart/2016/7/layout/BasicLinearProcessNumbered"/>
    <dgm:cxn modelId="{8C48A2A8-FDC5-4BC2-891D-B3647DBE443C}" type="presOf" srcId="{2BEFED2D-0B21-48A7-BDA4-8A3D27F11718}" destId="{504E9FDD-2C6C-4183-AF56-BA0CD3022DC5}" srcOrd="0" destOrd="0" presId="urn:microsoft.com/office/officeart/2016/7/layout/BasicLinearProcessNumbered"/>
    <dgm:cxn modelId="{FB289FA9-AB75-4A0E-A419-25C4F4E518C3}" type="presOf" srcId="{62D09FEF-747A-4F4D-8F62-4B8AA60DCE57}" destId="{5341DBB9-ADFF-41E7-A87E-E17BE4B74A7C}" srcOrd="0" destOrd="0" presId="urn:microsoft.com/office/officeart/2016/7/layout/BasicLinearProcessNumbered"/>
    <dgm:cxn modelId="{B95608AD-2639-4554-949A-C9D387F47F1E}" type="presOf" srcId="{D95BEF04-A532-4AC3-A8A0-FE069065E37A}" destId="{117AC47F-B4E9-4531-9811-6EB80217E1E7}" srcOrd="1" destOrd="0" presId="urn:microsoft.com/office/officeart/2016/7/layout/BasicLinearProcessNumbered"/>
    <dgm:cxn modelId="{DD6673B5-D81C-4D96-A905-69FAF30F1B6B}" type="presOf" srcId="{E6E5C494-EB11-4004-A125-2701EAFB2AEA}" destId="{0EE56597-8E77-490B-BB6E-0A2006FF507F}" srcOrd="0" destOrd="0" presId="urn:microsoft.com/office/officeart/2016/7/layout/BasicLinearProcessNumbered"/>
    <dgm:cxn modelId="{466EC8BF-A2FD-4B45-B86E-0CDB616B65CE}" type="presOf" srcId="{3EE4FFC2-63FB-46CC-BF2F-C5A2DFD537DE}" destId="{C17EDCF6-51C7-485F-B0E1-65E0B524B0ED}" srcOrd="0" destOrd="0" presId="urn:microsoft.com/office/officeart/2016/7/layout/BasicLinearProcessNumbered"/>
    <dgm:cxn modelId="{2AB8FEC6-A274-4643-AF68-030C05EC2B28}" srcId="{F480BD25-507B-40DF-9EEE-62AFAA989DFE}" destId="{F69C52ED-F7DA-45B2-8B7B-69B60EFDADA3}" srcOrd="2" destOrd="0" parTransId="{A8BBC118-5C77-48FA-8EA1-7E2E7B3C5A9C}" sibTransId="{62D09FEF-747A-4F4D-8F62-4B8AA60DCE57}"/>
    <dgm:cxn modelId="{1708B8D5-1C69-4B40-ACDF-4D324D8D86D0}" type="presOf" srcId="{047A6AE7-256F-4E45-96E1-A14654536C87}" destId="{F1F2DBBB-8503-44DA-A8BC-35551572FD98}" srcOrd="0" destOrd="0" presId="urn:microsoft.com/office/officeart/2016/7/layout/BasicLinearProcessNumbered"/>
    <dgm:cxn modelId="{0DC727D9-2389-413B-9CD9-731023265578}" type="presOf" srcId="{2BEFED2D-0B21-48A7-BDA4-8A3D27F11718}" destId="{2A73220C-2841-4C5C-BFD2-DBBF49B402C4}" srcOrd="1" destOrd="0" presId="urn:microsoft.com/office/officeart/2016/7/layout/BasicLinearProcessNumbered"/>
    <dgm:cxn modelId="{E38F7FE5-BF6F-4CAF-924F-49BDEF00EDB7}" type="presOf" srcId="{D95BEF04-A532-4AC3-A8A0-FE069065E37A}" destId="{98900914-7D1A-4980-8003-404FC4B4735C}" srcOrd="0" destOrd="0" presId="urn:microsoft.com/office/officeart/2016/7/layout/BasicLinearProcessNumbered"/>
    <dgm:cxn modelId="{3FDD15F0-F686-402C-AAB1-6DC311661BFE}" type="presOf" srcId="{F69C52ED-F7DA-45B2-8B7B-69B60EFDADA3}" destId="{550152C3-CCEF-43D7-AF16-B7E08C77B45F}" srcOrd="0" destOrd="0" presId="urn:microsoft.com/office/officeart/2016/7/layout/BasicLinearProcessNumbered"/>
    <dgm:cxn modelId="{4E2522FF-5634-4579-A733-1C9A2CF89FCC}" type="presParOf" srcId="{2A328781-8671-4DC1-9BCC-E49EB4F9EE9E}" destId="{E03179A6-E3FE-4397-84BA-06A9ADBEEF09}" srcOrd="0" destOrd="0" presId="urn:microsoft.com/office/officeart/2016/7/layout/BasicLinearProcessNumbered"/>
    <dgm:cxn modelId="{1EA7DAE2-7160-4683-AE1D-B33BB9572595}" type="presParOf" srcId="{E03179A6-E3FE-4397-84BA-06A9ADBEEF09}" destId="{6C913898-AE36-4FFC-9824-47D527108828}" srcOrd="0" destOrd="0" presId="urn:microsoft.com/office/officeart/2016/7/layout/BasicLinearProcessNumbered"/>
    <dgm:cxn modelId="{4547AA71-5250-401C-B07E-155C7542823E}" type="presParOf" srcId="{E03179A6-E3FE-4397-84BA-06A9ADBEEF09}" destId="{F1F2DBBB-8503-44DA-A8BC-35551572FD98}" srcOrd="1" destOrd="0" presId="urn:microsoft.com/office/officeart/2016/7/layout/BasicLinearProcessNumbered"/>
    <dgm:cxn modelId="{F5C46808-87E8-4F2F-9D7E-CDEBAA155140}" type="presParOf" srcId="{E03179A6-E3FE-4397-84BA-06A9ADBEEF09}" destId="{2C3E2372-53B4-46A3-9A6A-F6B85B8CD577}" srcOrd="2" destOrd="0" presId="urn:microsoft.com/office/officeart/2016/7/layout/BasicLinearProcessNumbered"/>
    <dgm:cxn modelId="{B01D2405-E614-4B7A-BDF0-C8CBF5186BFD}" type="presParOf" srcId="{E03179A6-E3FE-4397-84BA-06A9ADBEEF09}" destId="{27303C85-CB06-4DCD-9515-1F5AAAFF9833}" srcOrd="3" destOrd="0" presId="urn:microsoft.com/office/officeart/2016/7/layout/BasicLinearProcessNumbered"/>
    <dgm:cxn modelId="{8A2E51A0-8E78-44D4-B4EE-292F66EEC868}" type="presParOf" srcId="{2A328781-8671-4DC1-9BCC-E49EB4F9EE9E}" destId="{FECC1E74-F6EE-4855-82E0-8B0CFB2A41D7}" srcOrd="1" destOrd="0" presId="urn:microsoft.com/office/officeart/2016/7/layout/BasicLinearProcessNumbered"/>
    <dgm:cxn modelId="{CA9447A8-4422-44BB-80BA-D52229C877DD}" type="presParOf" srcId="{2A328781-8671-4DC1-9BCC-E49EB4F9EE9E}" destId="{17ADCC9B-1D51-4B6C-A098-64468E920285}" srcOrd="2" destOrd="0" presId="urn:microsoft.com/office/officeart/2016/7/layout/BasicLinearProcessNumbered"/>
    <dgm:cxn modelId="{0C88EE27-3396-4D1E-A7E5-0754E8E63715}" type="presParOf" srcId="{17ADCC9B-1D51-4B6C-A098-64468E920285}" destId="{98900914-7D1A-4980-8003-404FC4B4735C}" srcOrd="0" destOrd="0" presId="urn:microsoft.com/office/officeart/2016/7/layout/BasicLinearProcessNumbered"/>
    <dgm:cxn modelId="{3A3074CC-3556-4756-BC9E-BDE3D009BAB2}" type="presParOf" srcId="{17ADCC9B-1D51-4B6C-A098-64468E920285}" destId="{C17EDCF6-51C7-485F-B0E1-65E0B524B0ED}" srcOrd="1" destOrd="0" presId="urn:microsoft.com/office/officeart/2016/7/layout/BasicLinearProcessNumbered"/>
    <dgm:cxn modelId="{66F5B0B7-1AEA-4300-811D-7034690A0279}" type="presParOf" srcId="{17ADCC9B-1D51-4B6C-A098-64468E920285}" destId="{9A017A0E-EFE2-41BE-808F-E2BE538B7499}" srcOrd="2" destOrd="0" presId="urn:microsoft.com/office/officeart/2016/7/layout/BasicLinearProcessNumbered"/>
    <dgm:cxn modelId="{61902070-22E9-48DD-B717-CB8683E7C565}" type="presParOf" srcId="{17ADCC9B-1D51-4B6C-A098-64468E920285}" destId="{117AC47F-B4E9-4531-9811-6EB80217E1E7}" srcOrd="3" destOrd="0" presId="urn:microsoft.com/office/officeart/2016/7/layout/BasicLinearProcessNumbered"/>
    <dgm:cxn modelId="{8169C371-A1E6-4E4D-9BC9-13F2C3C04164}" type="presParOf" srcId="{2A328781-8671-4DC1-9BCC-E49EB4F9EE9E}" destId="{83439B7A-F0EB-48C5-B5DB-29AFA2F0EBDB}" srcOrd="3" destOrd="0" presId="urn:microsoft.com/office/officeart/2016/7/layout/BasicLinearProcessNumbered"/>
    <dgm:cxn modelId="{352FBE37-ABF8-40D9-9E32-3815FBABBF32}" type="presParOf" srcId="{2A328781-8671-4DC1-9BCC-E49EB4F9EE9E}" destId="{A70B642D-7BB7-4D8B-A92F-A907097A2F7D}" srcOrd="4" destOrd="0" presId="urn:microsoft.com/office/officeart/2016/7/layout/BasicLinearProcessNumbered"/>
    <dgm:cxn modelId="{6FC96863-A174-400D-8773-C7374271B4A2}" type="presParOf" srcId="{A70B642D-7BB7-4D8B-A92F-A907097A2F7D}" destId="{550152C3-CCEF-43D7-AF16-B7E08C77B45F}" srcOrd="0" destOrd="0" presId="urn:microsoft.com/office/officeart/2016/7/layout/BasicLinearProcessNumbered"/>
    <dgm:cxn modelId="{79FB195C-9471-4BD3-BE7E-E4E5D5528965}" type="presParOf" srcId="{A70B642D-7BB7-4D8B-A92F-A907097A2F7D}" destId="{5341DBB9-ADFF-41E7-A87E-E17BE4B74A7C}" srcOrd="1" destOrd="0" presId="urn:microsoft.com/office/officeart/2016/7/layout/BasicLinearProcessNumbered"/>
    <dgm:cxn modelId="{2A102964-7449-4996-9459-5A42D4C9DDB2}" type="presParOf" srcId="{A70B642D-7BB7-4D8B-A92F-A907097A2F7D}" destId="{EEBC791D-1D43-4680-BAE4-7DCD726DCD66}" srcOrd="2" destOrd="0" presId="urn:microsoft.com/office/officeart/2016/7/layout/BasicLinearProcessNumbered"/>
    <dgm:cxn modelId="{2347B0E9-C2B9-4022-8EFD-4EACFAC0C08F}" type="presParOf" srcId="{A70B642D-7BB7-4D8B-A92F-A907097A2F7D}" destId="{D1BDAE5F-7EFE-4231-8248-952E3D5650CE}" srcOrd="3" destOrd="0" presId="urn:microsoft.com/office/officeart/2016/7/layout/BasicLinearProcessNumbered"/>
    <dgm:cxn modelId="{03629813-1698-4049-8275-BA4274EAEF56}" type="presParOf" srcId="{2A328781-8671-4DC1-9BCC-E49EB4F9EE9E}" destId="{F30AB6E8-7E68-4D66-B9F0-5E7BA1627F98}" srcOrd="5" destOrd="0" presId="urn:microsoft.com/office/officeart/2016/7/layout/BasicLinearProcessNumbered"/>
    <dgm:cxn modelId="{4AF35541-1076-4264-B243-FA8216EA31EE}" type="presParOf" srcId="{2A328781-8671-4DC1-9BCC-E49EB4F9EE9E}" destId="{F99A62C5-1384-48BF-B5F6-2D1374C475CD}" srcOrd="6" destOrd="0" presId="urn:microsoft.com/office/officeart/2016/7/layout/BasicLinearProcessNumbered"/>
    <dgm:cxn modelId="{F731D743-3C16-4969-86EE-2EE66B1958DC}" type="presParOf" srcId="{F99A62C5-1384-48BF-B5F6-2D1374C475CD}" destId="{504E9FDD-2C6C-4183-AF56-BA0CD3022DC5}" srcOrd="0" destOrd="0" presId="urn:microsoft.com/office/officeart/2016/7/layout/BasicLinearProcessNumbered"/>
    <dgm:cxn modelId="{E74909AA-3DFB-4CB7-A1CF-88F88878AA3D}" type="presParOf" srcId="{F99A62C5-1384-48BF-B5F6-2D1374C475CD}" destId="{0EE56597-8E77-490B-BB6E-0A2006FF507F}" srcOrd="1" destOrd="0" presId="urn:microsoft.com/office/officeart/2016/7/layout/BasicLinearProcessNumbered"/>
    <dgm:cxn modelId="{A61C3383-393D-4065-9CF2-E006990A22F6}" type="presParOf" srcId="{F99A62C5-1384-48BF-B5F6-2D1374C475CD}" destId="{B3D0FB70-964A-498F-B1F0-950E0669ACA5}" srcOrd="2" destOrd="0" presId="urn:microsoft.com/office/officeart/2016/7/layout/BasicLinearProcessNumbered"/>
    <dgm:cxn modelId="{85921B39-8E01-4D4B-9BC9-894A077D95B6}" type="presParOf" srcId="{F99A62C5-1384-48BF-B5F6-2D1374C475CD}" destId="{2A73220C-2841-4C5C-BFD2-DBBF49B402C4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906BEB-32B0-46E1-9A9F-4A764F6ADE80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BB8FE0-D4FC-4A6E-BC87-B91490E8E92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baseline="0" dirty="0"/>
            <a:t>Some, like </a:t>
          </a:r>
          <a:r>
            <a:rPr lang="en-US" sz="2000" baseline="0" dirty="0" err="1"/>
            <a:t>ChatGPT</a:t>
          </a:r>
          <a:r>
            <a:rPr lang="en-US" sz="2000" baseline="0" dirty="0"/>
            <a:t>, are not connected to the internet</a:t>
          </a:r>
          <a:endParaRPr lang="en-US" sz="2000" dirty="0"/>
        </a:p>
      </dgm:t>
    </dgm:pt>
    <dgm:pt modelId="{090BC916-428F-4CAE-A637-282F91BBB3BE}" type="parTrans" cxnId="{3CA768C1-718B-4AEB-B660-3EA0DA120CBA}">
      <dgm:prSet/>
      <dgm:spPr/>
      <dgm:t>
        <a:bodyPr/>
        <a:lstStyle/>
        <a:p>
          <a:endParaRPr lang="en-US"/>
        </a:p>
      </dgm:t>
    </dgm:pt>
    <dgm:pt modelId="{66B481BA-ABCA-4EFA-95FB-A7F878A9DD99}" type="sibTrans" cxnId="{3CA768C1-718B-4AEB-B660-3EA0DA120CBA}">
      <dgm:prSet/>
      <dgm:spPr/>
      <dgm:t>
        <a:bodyPr/>
        <a:lstStyle/>
        <a:p>
          <a:endParaRPr lang="en-US"/>
        </a:p>
      </dgm:t>
    </dgm:pt>
    <dgm:pt modelId="{BE9F1239-7825-4BED-BA02-08F3F2BB3B0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aseline="0" dirty="0" err="1"/>
            <a:t>ChatGPT's</a:t>
          </a:r>
          <a:r>
            <a:rPr lang="en-US" sz="1800" baseline="0" dirty="0"/>
            <a:t> information is only current up to 2021</a:t>
          </a:r>
          <a:endParaRPr lang="en-US" sz="1800" dirty="0"/>
        </a:p>
      </dgm:t>
    </dgm:pt>
    <dgm:pt modelId="{D20E7244-D4EE-47AC-BAF0-F69BC449CD35}" type="parTrans" cxnId="{8B4BF487-81F7-47CB-87E5-47CEDCD97B2C}">
      <dgm:prSet/>
      <dgm:spPr/>
      <dgm:t>
        <a:bodyPr/>
        <a:lstStyle/>
        <a:p>
          <a:endParaRPr lang="en-US"/>
        </a:p>
      </dgm:t>
    </dgm:pt>
    <dgm:pt modelId="{FC468428-8571-4956-9A62-2E5835ADD926}" type="sibTrans" cxnId="{8B4BF487-81F7-47CB-87E5-47CEDCD97B2C}">
      <dgm:prSet/>
      <dgm:spPr/>
      <dgm:t>
        <a:bodyPr/>
        <a:lstStyle/>
        <a:p>
          <a:endParaRPr lang="en-US"/>
        </a:p>
      </dgm:t>
    </dgm:pt>
    <dgm:pt modelId="{C998B4A9-BEE8-4F4C-945F-319E720E544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aseline="0" dirty="0"/>
            <a:t>Use Microsoft Bing or Google Bard because they are connected to the internet and current</a:t>
          </a:r>
          <a:endParaRPr lang="en-US" sz="1800" dirty="0"/>
        </a:p>
      </dgm:t>
    </dgm:pt>
    <dgm:pt modelId="{7CCE58ED-471B-40BE-85E7-B218BF427982}" type="parTrans" cxnId="{F62671EE-F95E-4D9E-8422-593F3717F22B}">
      <dgm:prSet/>
      <dgm:spPr/>
      <dgm:t>
        <a:bodyPr/>
        <a:lstStyle/>
        <a:p>
          <a:endParaRPr lang="en-US"/>
        </a:p>
      </dgm:t>
    </dgm:pt>
    <dgm:pt modelId="{25718075-BA7D-4C42-8959-A8CEF56819D1}" type="sibTrans" cxnId="{F62671EE-F95E-4D9E-8422-593F3717F22B}">
      <dgm:prSet/>
      <dgm:spPr/>
      <dgm:t>
        <a:bodyPr/>
        <a:lstStyle/>
        <a:p>
          <a:endParaRPr lang="en-US"/>
        </a:p>
      </dgm:t>
    </dgm:pt>
    <dgm:pt modelId="{08E4BA3A-2E76-4F29-85DB-E691E449959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baseline="0"/>
            <a:t>AI is not connected to Library resources such as articles and books</a:t>
          </a:r>
          <a:endParaRPr lang="en-US" sz="2000"/>
        </a:p>
      </dgm:t>
    </dgm:pt>
    <dgm:pt modelId="{6C31C396-A85B-47DE-A4B6-124642438076}" type="parTrans" cxnId="{728619C4-477B-446A-8168-5936B50004FA}">
      <dgm:prSet/>
      <dgm:spPr/>
      <dgm:t>
        <a:bodyPr/>
        <a:lstStyle/>
        <a:p>
          <a:endParaRPr lang="en-US"/>
        </a:p>
      </dgm:t>
    </dgm:pt>
    <dgm:pt modelId="{61BD2735-C2E5-45AD-89EF-18B7910AD544}" type="sibTrans" cxnId="{728619C4-477B-446A-8168-5936B50004FA}">
      <dgm:prSet/>
      <dgm:spPr/>
      <dgm:t>
        <a:bodyPr/>
        <a:lstStyle/>
        <a:p>
          <a:endParaRPr lang="en-US"/>
        </a:p>
      </dgm:t>
    </dgm:pt>
    <dgm:pt modelId="{E8012FDE-E944-45C2-A075-6E77C269974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aseline="0"/>
            <a:t>Another that is considered proprietary (i.e. owned by a company) and behind a paywall is inaccessible to AI</a:t>
          </a:r>
          <a:endParaRPr lang="en-US" sz="1800"/>
        </a:p>
      </dgm:t>
    </dgm:pt>
    <dgm:pt modelId="{6658CAD9-9C50-49EE-B4D4-682E39CCEDE3}" type="parTrans" cxnId="{A0A95425-61AA-495D-A70A-9457143657F6}">
      <dgm:prSet/>
      <dgm:spPr/>
      <dgm:t>
        <a:bodyPr/>
        <a:lstStyle/>
        <a:p>
          <a:endParaRPr lang="en-US"/>
        </a:p>
      </dgm:t>
    </dgm:pt>
    <dgm:pt modelId="{02B9A9F7-1506-4F4E-892E-E952253B2F07}" type="sibTrans" cxnId="{A0A95425-61AA-495D-A70A-9457143657F6}">
      <dgm:prSet/>
      <dgm:spPr/>
      <dgm:t>
        <a:bodyPr/>
        <a:lstStyle/>
        <a:p>
          <a:endParaRPr lang="en-US"/>
        </a:p>
      </dgm:t>
    </dgm:pt>
    <dgm:pt modelId="{E6811D91-97EE-4D07-B378-5070DC8AF7E0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baseline="0"/>
            <a:t>Always check output from AI</a:t>
          </a:r>
          <a:endParaRPr lang="en-US" sz="2000"/>
        </a:p>
      </dgm:t>
    </dgm:pt>
    <dgm:pt modelId="{F3D76925-0001-470F-89B6-40E19942ABBD}" type="parTrans" cxnId="{1EE1B840-1E6F-43E2-84D7-1F32897F34D1}">
      <dgm:prSet/>
      <dgm:spPr/>
      <dgm:t>
        <a:bodyPr/>
        <a:lstStyle/>
        <a:p>
          <a:endParaRPr lang="en-US"/>
        </a:p>
      </dgm:t>
    </dgm:pt>
    <dgm:pt modelId="{712F1636-B291-4047-BF42-F3DEC096E1E8}" type="sibTrans" cxnId="{1EE1B840-1E6F-43E2-84D7-1F32897F34D1}">
      <dgm:prSet/>
      <dgm:spPr/>
      <dgm:t>
        <a:bodyPr/>
        <a:lstStyle/>
        <a:p>
          <a:endParaRPr lang="en-US"/>
        </a:p>
      </dgm:t>
    </dgm:pt>
    <dgm:pt modelId="{EF48D7A0-C3FC-485B-B02C-164D01A71C1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aseline="0"/>
            <a:t>It can output garbage (e.g., made-up information, sentences that do not make sense, a writing tone that is not appropriate for professional writing)</a:t>
          </a:r>
          <a:endParaRPr lang="en-US" sz="1800"/>
        </a:p>
      </dgm:t>
    </dgm:pt>
    <dgm:pt modelId="{0E758769-BDE0-4F85-BD4D-0E72A5F9CB05}" type="parTrans" cxnId="{EEF1472A-D43B-43E5-AD8E-4421D28FBF3A}">
      <dgm:prSet/>
      <dgm:spPr/>
      <dgm:t>
        <a:bodyPr/>
        <a:lstStyle/>
        <a:p>
          <a:endParaRPr lang="en-US"/>
        </a:p>
      </dgm:t>
    </dgm:pt>
    <dgm:pt modelId="{3195D173-7993-4B35-A592-47B402B85A29}" type="sibTrans" cxnId="{EEF1472A-D43B-43E5-AD8E-4421D28FBF3A}">
      <dgm:prSet/>
      <dgm:spPr/>
      <dgm:t>
        <a:bodyPr/>
        <a:lstStyle/>
        <a:p>
          <a:endParaRPr lang="en-US"/>
        </a:p>
      </dgm:t>
    </dgm:pt>
    <dgm:pt modelId="{86230E6D-90E5-43A4-8AB3-A0F7C9AF4449}" type="pres">
      <dgm:prSet presAssocID="{46906BEB-32B0-46E1-9A9F-4A764F6ADE80}" presName="root" presStyleCnt="0">
        <dgm:presLayoutVars>
          <dgm:dir/>
          <dgm:resizeHandles val="exact"/>
        </dgm:presLayoutVars>
      </dgm:prSet>
      <dgm:spPr/>
    </dgm:pt>
    <dgm:pt modelId="{3E3B2CCB-13E2-4BB0-8996-A08698665EA0}" type="pres">
      <dgm:prSet presAssocID="{1FBB8FE0-D4FC-4A6E-BC87-B91490E8E927}" presName="compNode" presStyleCnt="0"/>
      <dgm:spPr/>
    </dgm:pt>
    <dgm:pt modelId="{6E4CFD55-AABE-4F46-8F8E-C894DC418730}" type="pres">
      <dgm:prSet presAssocID="{1FBB8FE0-D4FC-4A6E-BC87-B91490E8E92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rum Set"/>
        </a:ext>
      </dgm:extLst>
    </dgm:pt>
    <dgm:pt modelId="{744AA39A-E30A-4A08-A3E2-2A98F646F080}" type="pres">
      <dgm:prSet presAssocID="{1FBB8FE0-D4FC-4A6E-BC87-B91490E8E927}" presName="iconSpace" presStyleCnt="0"/>
      <dgm:spPr/>
    </dgm:pt>
    <dgm:pt modelId="{A313430B-B87E-4E25-A163-5F1530C21C0B}" type="pres">
      <dgm:prSet presAssocID="{1FBB8FE0-D4FC-4A6E-BC87-B91490E8E927}" presName="parTx" presStyleLbl="revTx" presStyleIdx="0" presStyleCnt="6">
        <dgm:presLayoutVars>
          <dgm:chMax val="0"/>
          <dgm:chPref val="0"/>
        </dgm:presLayoutVars>
      </dgm:prSet>
      <dgm:spPr/>
    </dgm:pt>
    <dgm:pt modelId="{CA0A3657-6119-4C69-A4BD-3ABDBB210A78}" type="pres">
      <dgm:prSet presAssocID="{1FBB8FE0-D4FC-4A6E-BC87-B91490E8E927}" presName="txSpace" presStyleCnt="0"/>
      <dgm:spPr/>
    </dgm:pt>
    <dgm:pt modelId="{7AC893B9-3EAB-4E97-8BC2-94C8925DD75A}" type="pres">
      <dgm:prSet presAssocID="{1FBB8FE0-D4FC-4A6E-BC87-B91490E8E927}" presName="desTx" presStyleLbl="revTx" presStyleIdx="1" presStyleCnt="6">
        <dgm:presLayoutVars/>
      </dgm:prSet>
      <dgm:spPr/>
    </dgm:pt>
    <dgm:pt modelId="{A8EB5D25-A8DB-4491-9808-2B1476321BF5}" type="pres">
      <dgm:prSet presAssocID="{66B481BA-ABCA-4EFA-95FB-A7F878A9DD99}" presName="sibTrans" presStyleCnt="0"/>
      <dgm:spPr/>
    </dgm:pt>
    <dgm:pt modelId="{A0D38D58-2AC1-4A03-AB75-961CAD8AAF6A}" type="pres">
      <dgm:prSet presAssocID="{08E4BA3A-2E76-4F29-85DB-E691E4499597}" presName="compNode" presStyleCnt="0"/>
      <dgm:spPr/>
    </dgm:pt>
    <dgm:pt modelId="{9045B0DA-5F14-4CB9-AA2A-75BC6F5384E8}" type="pres">
      <dgm:prSet presAssocID="{08E4BA3A-2E76-4F29-85DB-E691E449959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2C30864-209C-4F65-809D-D88DAAA6C715}" type="pres">
      <dgm:prSet presAssocID="{08E4BA3A-2E76-4F29-85DB-E691E4499597}" presName="iconSpace" presStyleCnt="0"/>
      <dgm:spPr/>
    </dgm:pt>
    <dgm:pt modelId="{54FEB403-5BB6-4D18-B22C-79E2BCF6E35F}" type="pres">
      <dgm:prSet presAssocID="{08E4BA3A-2E76-4F29-85DB-E691E4499597}" presName="parTx" presStyleLbl="revTx" presStyleIdx="2" presStyleCnt="6">
        <dgm:presLayoutVars>
          <dgm:chMax val="0"/>
          <dgm:chPref val="0"/>
        </dgm:presLayoutVars>
      </dgm:prSet>
      <dgm:spPr/>
    </dgm:pt>
    <dgm:pt modelId="{5BC69A5F-891C-4022-A4DA-891D669E8151}" type="pres">
      <dgm:prSet presAssocID="{08E4BA3A-2E76-4F29-85DB-E691E4499597}" presName="txSpace" presStyleCnt="0"/>
      <dgm:spPr/>
    </dgm:pt>
    <dgm:pt modelId="{21B331F6-78C3-4C40-A50B-FA53047475A2}" type="pres">
      <dgm:prSet presAssocID="{08E4BA3A-2E76-4F29-85DB-E691E4499597}" presName="desTx" presStyleLbl="revTx" presStyleIdx="3" presStyleCnt="6">
        <dgm:presLayoutVars/>
      </dgm:prSet>
      <dgm:spPr/>
    </dgm:pt>
    <dgm:pt modelId="{38EC7E7E-9BB5-4748-9075-D9AC4B785AA3}" type="pres">
      <dgm:prSet presAssocID="{61BD2735-C2E5-45AD-89EF-18B7910AD544}" presName="sibTrans" presStyleCnt="0"/>
      <dgm:spPr/>
    </dgm:pt>
    <dgm:pt modelId="{958419B2-7B9D-4207-8C4D-6488998315C4}" type="pres">
      <dgm:prSet presAssocID="{E6811D91-97EE-4D07-B378-5070DC8AF7E0}" presName="compNode" presStyleCnt="0"/>
      <dgm:spPr/>
    </dgm:pt>
    <dgm:pt modelId="{37A4CBEF-9530-4BCC-A475-7257B71DAF1F}" type="pres">
      <dgm:prSet presAssocID="{E6811D91-97EE-4D07-B378-5070DC8AF7E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rcles with Arrows"/>
        </a:ext>
      </dgm:extLst>
    </dgm:pt>
    <dgm:pt modelId="{DA8C249F-91B3-4440-B203-786236F57762}" type="pres">
      <dgm:prSet presAssocID="{E6811D91-97EE-4D07-B378-5070DC8AF7E0}" presName="iconSpace" presStyleCnt="0"/>
      <dgm:spPr/>
    </dgm:pt>
    <dgm:pt modelId="{20B60D0E-6592-4AB0-B7DB-C22AEEA12ADD}" type="pres">
      <dgm:prSet presAssocID="{E6811D91-97EE-4D07-B378-5070DC8AF7E0}" presName="parTx" presStyleLbl="revTx" presStyleIdx="4" presStyleCnt="6">
        <dgm:presLayoutVars>
          <dgm:chMax val="0"/>
          <dgm:chPref val="0"/>
        </dgm:presLayoutVars>
      </dgm:prSet>
      <dgm:spPr/>
    </dgm:pt>
    <dgm:pt modelId="{C7C69EC7-7A89-4753-A055-F476B8E26A1B}" type="pres">
      <dgm:prSet presAssocID="{E6811D91-97EE-4D07-B378-5070DC8AF7E0}" presName="txSpace" presStyleCnt="0"/>
      <dgm:spPr/>
    </dgm:pt>
    <dgm:pt modelId="{761079EC-4084-412A-9FBF-387EAADBBEE2}" type="pres">
      <dgm:prSet presAssocID="{E6811D91-97EE-4D07-B378-5070DC8AF7E0}" presName="desTx" presStyleLbl="revTx" presStyleIdx="5" presStyleCnt="6">
        <dgm:presLayoutVars/>
      </dgm:prSet>
      <dgm:spPr/>
    </dgm:pt>
  </dgm:ptLst>
  <dgm:cxnLst>
    <dgm:cxn modelId="{2D3A3A04-84B3-4DD5-BD2F-9539DDDB8B0A}" type="presOf" srcId="{46906BEB-32B0-46E1-9A9F-4A764F6ADE80}" destId="{86230E6D-90E5-43A4-8AB3-A0F7C9AF4449}" srcOrd="0" destOrd="0" presId="urn:microsoft.com/office/officeart/2018/5/layout/CenteredIconLabelDescriptionList"/>
    <dgm:cxn modelId="{A0A95425-61AA-495D-A70A-9457143657F6}" srcId="{08E4BA3A-2E76-4F29-85DB-E691E4499597}" destId="{E8012FDE-E944-45C2-A075-6E77C2699745}" srcOrd="0" destOrd="0" parTransId="{6658CAD9-9C50-49EE-B4D4-682E39CCEDE3}" sibTransId="{02B9A9F7-1506-4F4E-892E-E952253B2F07}"/>
    <dgm:cxn modelId="{EEF1472A-D43B-43E5-AD8E-4421D28FBF3A}" srcId="{E6811D91-97EE-4D07-B378-5070DC8AF7E0}" destId="{EF48D7A0-C3FC-485B-B02C-164D01A71C14}" srcOrd="0" destOrd="0" parTransId="{0E758769-BDE0-4F85-BD4D-0E72A5F9CB05}" sibTransId="{3195D173-7993-4B35-A592-47B402B85A29}"/>
    <dgm:cxn modelId="{1EE1B840-1E6F-43E2-84D7-1F32897F34D1}" srcId="{46906BEB-32B0-46E1-9A9F-4A764F6ADE80}" destId="{E6811D91-97EE-4D07-B378-5070DC8AF7E0}" srcOrd="2" destOrd="0" parTransId="{F3D76925-0001-470F-89B6-40E19942ABBD}" sibTransId="{712F1636-B291-4047-BF42-F3DEC096E1E8}"/>
    <dgm:cxn modelId="{31F75F6E-3FD8-409E-9872-ECFBB1A17DDC}" type="presOf" srcId="{EF48D7A0-C3FC-485B-B02C-164D01A71C14}" destId="{761079EC-4084-412A-9FBF-387EAADBBEE2}" srcOrd="0" destOrd="0" presId="urn:microsoft.com/office/officeart/2018/5/layout/CenteredIconLabelDescriptionList"/>
    <dgm:cxn modelId="{FDA88A56-8B56-4BE1-AA0F-F3CA8383D7F3}" type="presOf" srcId="{BE9F1239-7825-4BED-BA02-08F3F2BB3B0E}" destId="{7AC893B9-3EAB-4E97-8BC2-94C8925DD75A}" srcOrd="0" destOrd="0" presId="urn:microsoft.com/office/officeart/2018/5/layout/CenteredIconLabelDescriptionList"/>
    <dgm:cxn modelId="{47594583-758B-40E2-859D-EB04D0A41B11}" type="presOf" srcId="{E8012FDE-E944-45C2-A075-6E77C2699745}" destId="{21B331F6-78C3-4C40-A50B-FA53047475A2}" srcOrd="0" destOrd="0" presId="urn:microsoft.com/office/officeart/2018/5/layout/CenteredIconLabelDescriptionList"/>
    <dgm:cxn modelId="{8B4BF487-81F7-47CB-87E5-47CEDCD97B2C}" srcId="{1FBB8FE0-D4FC-4A6E-BC87-B91490E8E927}" destId="{BE9F1239-7825-4BED-BA02-08F3F2BB3B0E}" srcOrd="0" destOrd="0" parTransId="{D20E7244-D4EE-47AC-BAF0-F69BC449CD35}" sibTransId="{FC468428-8571-4956-9A62-2E5835ADD926}"/>
    <dgm:cxn modelId="{89853DB2-1330-45D0-B859-4569F4723F7D}" type="presOf" srcId="{08E4BA3A-2E76-4F29-85DB-E691E4499597}" destId="{54FEB403-5BB6-4D18-B22C-79E2BCF6E35F}" srcOrd="0" destOrd="0" presId="urn:microsoft.com/office/officeart/2018/5/layout/CenteredIconLabelDescriptionList"/>
    <dgm:cxn modelId="{C8F134B5-0F31-42B2-BD43-BE6244F1D6B0}" type="presOf" srcId="{E6811D91-97EE-4D07-B378-5070DC8AF7E0}" destId="{20B60D0E-6592-4AB0-B7DB-C22AEEA12ADD}" srcOrd="0" destOrd="0" presId="urn:microsoft.com/office/officeart/2018/5/layout/CenteredIconLabelDescriptionList"/>
    <dgm:cxn modelId="{D6CAA7BD-66B3-4036-91F6-0FE506E46466}" type="presOf" srcId="{1FBB8FE0-D4FC-4A6E-BC87-B91490E8E927}" destId="{A313430B-B87E-4E25-A163-5F1530C21C0B}" srcOrd="0" destOrd="0" presId="urn:microsoft.com/office/officeart/2018/5/layout/CenteredIconLabelDescriptionList"/>
    <dgm:cxn modelId="{3CA768C1-718B-4AEB-B660-3EA0DA120CBA}" srcId="{46906BEB-32B0-46E1-9A9F-4A764F6ADE80}" destId="{1FBB8FE0-D4FC-4A6E-BC87-B91490E8E927}" srcOrd="0" destOrd="0" parTransId="{090BC916-428F-4CAE-A637-282F91BBB3BE}" sibTransId="{66B481BA-ABCA-4EFA-95FB-A7F878A9DD99}"/>
    <dgm:cxn modelId="{728619C4-477B-446A-8168-5936B50004FA}" srcId="{46906BEB-32B0-46E1-9A9F-4A764F6ADE80}" destId="{08E4BA3A-2E76-4F29-85DB-E691E4499597}" srcOrd="1" destOrd="0" parTransId="{6C31C396-A85B-47DE-A4B6-124642438076}" sibTransId="{61BD2735-C2E5-45AD-89EF-18B7910AD544}"/>
    <dgm:cxn modelId="{F62671EE-F95E-4D9E-8422-593F3717F22B}" srcId="{1FBB8FE0-D4FC-4A6E-BC87-B91490E8E927}" destId="{C998B4A9-BEE8-4F4C-945F-319E720E5443}" srcOrd="1" destOrd="0" parTransId="{7CCE58ED-471B-40BE-85E7-B218BF427982}" sibTransId="{25718075-BA7D-4C42-8959-A8CEF56819D1}"/>
    <dgm:cxn modelId="{61B27DF6-88AC-49FF-99C0-060F4ED61530}" type="presOf" srcId="{C998B4A9-BEE8-4F4C-945F-319E720E5443}" destId="{7AC893B9-3EAB-4E97-8BC2-94C8925DD75A}" srcOrd="0" destOrd="1" presId="urn:microsoft.com/office/officeart/2018/5/layout/CenteredIconLabelDescriptionList"/>
    <dgm:cxn modelId="{2E734D9B-9566-469F-8AEF-81D8CA046EB2}" type="presParOf" srcId="{86230E6D-90E5-43A4-8AB3-A0F7C9AF4449}" destId="{3E3B2CCB-13E2-4BB0-8996-A08698665EA0}" srcOrd="0" destOrd="0" presId="urn:microsoft.com/office/officeart/2018/5/layout/CenteredIconLabelDescriptionList"/>
    <dgm:cxn modelId="{F72F6AAC-71CB-4309-9EAE-41E1ABFA7A83}" type="presParOf" srcId="{3E3B2CCB-13E2-4BB0-8996-A08698665EA0}" destId="{6E4CFD55-AABE-4F46-8F8E-C894DC418730}" srcOrd="0" destOrd="0" presId="urn:microsoft.com/office/officeart/2018/5/layout/CenteredIconLabelDescriptionList"/>
    <dgm:cxn modelId="{66C76DDF-04E8-411C-95E5-82B6E34761F7}" type="presParOf" srcId="{3E3B2CCB-13E2-4BB0-8996-A08698665EA0}" destId="{744AA39A-E30A-4A08-A3E2-2A98F646F080}" srcOrd="1" destOrd="0" presId="urn:microsoft.com/office/officeart/2018/5/layout/CenteredIconLabelDescriptionList"/>
    <dgm:cxn modelId="{DC955319-4CC3-49D6-8DF3-D18A4BE7CCE1}" type="presParOf" srcId="{3E3B2CCB-13E2-4BB0-8996-A08698665EA0}" destId="{A313430B-B87E-4E25-A163-5F1530C21C0B}" srcOrd="2" destOrd="0" presId="urn:microsoft.com/office/officeart/2018/5/layout/CenteredIconLabelDescriptionList"/>
    <dgm:cxn modelId="{B52B2250-DC4E-477B-821E-3C8F2BFC757D}" type="presParOf" srcId="{3E3B2CCB-13E2-4BB0-8996-A08698665EA0}" destId="{CA0A3657-6119-4C69-A4BD-3ABDBB210A78}" srcOrd="3" destOrd="0" presId="urn:microsoft.com/office/officeart/2018/5/layout/CenteredIconLabelDescriptionList"/>
    <dgm:cxn modelId="{0B72F547-BD89-4022-9720-675C8189C752}" type="presParOf" srcId="{3E3B2CCB-13E2-4BB0-8996-A08698665EA0}" destId="{7AC893B9-3EAB-4E97-8BC2-94C8925DD75A}" srcOrd="4" destOrd="0" presId="urn:microsoft.com/office/officeart/2018/5/layout/CenteredIconLabelDescriptionList"/>
    <dgm:cxn modelId="{781780AD-6FE5-4456-85EB-E533DD8819D8}" type="presParOf" srcId="{86230E6D-90E5-43A4-8AB3-A0F7C9AF4449}" destId="{A8EB5D25-A8DB-4491-9808-2B1476321BF5}" srcOrd="1" destOrd="0" presId="urn:microsoft.com/office/officeart/2018/5/layout/CenteredIconLabelDescriptionList"/>
    <dgm:cxn modelId="{0DB3D484-D969-453F-9FF3-F4F88F994383}" type="presParOf" srcId="{86230E6D-90E5-43A4-8AB3-A0F7C9AF4449}" destId="{A0D38D58-2AC1-4A03-AB75-961CAD8AAF6A}" srcOrd="2" destOrd="0" presId="urn:microsoft.com/office/officeart/2018/5/layout/CenteredIconLabelDescriptionList"/>
    <dgm:cxn modelId="{329BDF0C-F7B1-4B43-BCB4-60977D9DB31F}" type="presParOf" srcId="{A0D38D58-2AC1-4A03-AB75-961CAD8AAF6A}" destId="{9045B0DA-5F14-4CB9-AA2A-75BC6F5384E8}" srcOrd="0" destOrd="0" presId="urn:microsoft.com/office/officeart/2018/5/layout/CenteredIconLabelDescriptionList"/>
    <dgm:cxn modelId="{A0433D89-ECF3-4BDF-80F0-F30779883AB0}" type="presParOf" srcId="{A0D38D58-2AC1-4A03-AB75-961CAD8AAF6A}" destId="{A2C30864-209C-4F65-809D-D88DAAA6C715}" srcOrd="1" destOrd="0" presId="urn:microsoft.com/office/officeart/2018/5/layout/CenteredIconLabelDescriptionList"/>
    <dgm:cxn modelId="{4149661E-0521-42DA-8385-B6C1F991E3F5}" type="presParOf" srcId="{A0D38D58-2AC1-4A03-AB75-961CAD8AAF6A}" destId="{54FEB403-5BB6-4D18-B22C-79E2BCF6E35F}" srcOrd="2" destOrd="0" presId="urn:microsoft.com/office/officeart/2018/5/layout/CenteredIconLabelDescriptionList"/>
    <dgm:cxn modelId="{03E68B77-3723-4606-88DC-4A587BA27E08}" type="presParOf" srcId="{A0D38D58-2AC1-4A03-AB75-961CAD8AAF6A}" destId="{5BC69A5F-891C-4022-A4DA-891D669E8151}" srcOrd="3" destOrd="0" presId="urn:microsoft.com/office/officeart/2018/5/layout/CenteredIconLabelDescriptionList"/>
    <dgm:cxn modelId="{E9F4F364-8A37-4708-9B45-71C864D14FC4}" type="presParOf" srcId="{A0D38D58-2AC1-4A03-AB75-961CAD8AAF6A}" destId="{21B331F6-78C3-4C40-A50B-FA53047475A2}" srcOrd="4" destOrd="0" presId="urn:microsoft.com/office/officeart/2018/5/layout/CenteredIconLabelDescriptionList"/>
    <dgm:cxn modelId="{0389827D-F43A-4400-B025-7D563975239B}" type="presParOf" srcId="{86230E6D-90E5-43A4-8AB3-A0F7C9AF4449}" destId="{38EC7E7E-9BB5-4748-9075-D9AC4B785AA3}" srcOrd="3" destOrd="0" presId="urn:microsoft.com/office/officeart/2018/5/layout/CenteredIconLabelDescriptionList"/>
    <dgm:cxn modelId="{B63B8032-6856-4212-9D28-938ADB765CA0}" type="presParOf" srcId="{86230E6D-90E5-43A4-8AB3-A0F7C9AF4449}" destId="{958419B2-7B9D-4207-8C4D-6488998315C4}" srcOrd="4" destOrd="0" presId="urn:microsoft.com/office/officeart/2018/5/layout/CenteredIconLabelDescriptionList"/>
    <dgm:cxn modelId="{D5C2A80A-2DDB-4ADA-9924-5F6382CDF552}" type="presParOf" srcId="{958419B2-7B9D-4207-8C4D-6488998315C4}" destId="{37A4CBEF-9530-4BCC-A475-7257B71DAF1F}" srcOrd="0" destOrd="0" presId="urn:microsoft.com/office/officeart/2018/5/layout/CenteredIconLabelDescriptionList"/>
    <dgm:cxn modelId="{609A9B43-4803-4BDB-83D2-BD1565CB1504}" type="presParOf" srcId="{958419B2-7B9D-4207-8C4D-6488998315C4}" destId="{DA8C249F-91B3-4440-B203-786236F57762}" srcOrd="1" destOrd="0" presId="urn:microsoft.com/office/officeart/2018/5/layout/CenteredIconLabelDescriptionList"/>
    <dgm:cxn modelId="{966A0254-2ECE-44EC-8BFE-718D94E015AF}" type="presParOf" srcId="{958419B2-7B9D-4207-8C4D-6488998315C4}" destId="{20B60D0E-6592-4AB0-B7DB-C22AEEA12ADD}" srcOrd="2" destOrd="0" presId="urn:microsoft.com/office/officeart/2018/5/layout/CenteredIconLabelDescriptionList"/>
    <dgm:cxn modelId="{54075FA4-91AB-4E09-8493-6F0E7840F68B}" type="presParOf" srcId="{958419B2-7B9D-4207-8C4D-6488998315C4}" destId="{C7C69EC7-7A89-4753-A055-F476B8E26A1B}" srcOrd="3" destOrd="0" presId="urn:microsoft.com/office/officeart/2018/5/layout/CenteredIconLabelDescriptionList"/>
    <dgm:cxn modelId="{EE9E724B-1AE7-45E8-8C7A-0457844104F9}" type="presParOf" srcId="{958419B2-7B9D-4207-8C4D-6488998315C4}" destId="{761079EC-4084-412A-9FBF-387EAADBBEE2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913898-AE36-4FFC-9824-47D527108828}">
      <dsp:nvSpPr>
        <dsp:cNvPr id="0" name=""/>
        <dsp:cNvSpPr/>
      </dsp:nvSpPr>
      <dsp:spPr>
        <a:xfrm>
          <a:off x="3252" y="83774"/>
          <a:ext cx="2580205" cy="361228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163" tIns="330200" rIns="201163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baseline="0" dirty="0"/>
            <a:t>Clarity:</a:t>
          </a:r>
          <a:r>
            <a:rPr lang="en-US" sz="2000" kern="1200" baseline="0" dirty="0"/>
            <a:t> define what you want model to do and kind of output you want (e.g., a summary, an analysis)</a:t>
          </a:r>
          <a:endParaRPr lang="en-US" sz="2000" kern="1200" dirty="0"/>
        </a:p>
      </dsp:txBody>
      <dsp:txXfrm>
        <a:off x="3252" y="1456443"/>
        <a:ext cx="2580205" cy="2167372"/>
      </dsp:txXfrm>
    </dsp:sp>
    <dsp:sp modelId="{F1F2DBBB-8503-44DA-A8BC-35551572FD98}">
      <dsp:nvSpPr>
        <dsp:cNvPr id="0" name=""/>
        <dsp:cNvSpPr/>
      </dsp:nvSpPr>
      <dsp:spPr>
        <a:xfrm>
          <a:off x="751511" y="445003"/>
          <a:ext cx="1083686" cy="10836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488" tIns="12700" rIns="8448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910213" y="603705"/>
        <a:ext cx="766282" cy="766282"/>
      </dsp:txXfrm>
    </dsp:sp>
    <dsp:sp modelId="{2C3E2372-53B4-46A3-9A6A-F6B85B8CD577}">
      <dsp:nvSpPr>
        <dsp:cNvPr id="0" name=""/>
        <dsp:cNvSpPr/>
      </dsp:nvSpPr>
      <dsp:spPr>
        <a:xfrm>
          <a:off x="3252" y="3695990"/>
          <a:ext cx="2580205" cy="72"/>
        </a:xfrm>
        <a:prstGeom prst="rect">
          <a:avLst/>
        </a:prstGeom>
        <a:solidFill>
          <a:schemeClr val="accent2">
            <a:hueOff val="218827"/>
            <a:satOff val="-685"/>
            <a:lumOff val="308"/>
            <a:alphaOff val="0"/>
          </a:schemeClr>
        </a:solidFill>
        <a:ln w="12700" cap="flat" cmpd="sng" algn="ctr">
          <a:solidFill>
            <a:schemeClr val="accent2">
              <a:hueOff val="218827"/>
              <a:satOff val="-685"/>
              <a:lumOff val="3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00914-7D1A-4980-8003-404FC4B4735C}">
      <dsp:nvSpPr>
        <dsp:cNvPr id="0" name=""/>
        <dsp:cNvSpPr/>
      </dsp:nvSpPr>
      <dsp:spPr>
        <a:xfrm>
          <a:off x="2841478" y="83774"/>
          <a:ext cx="2580205" cy="3612287"/>
        </a:xfrm>
        <a:prstGeom prst="rect">
          <a:avLst/>
        </a:prstGeom>
        <a:solidFill>
          <a:schemeClr val="accent2">
            <a:tint val="40000"/>
            <a:alpha val="90000"/>
            <a:hueOff val="567369"/>
            <a:satOff val="-1060"/>
            <a:lumOff val="13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567369"/>
              <a:satOff val="-1060"/>
              <a:lumOff val="1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163" tIns="330200" rIns="201163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baseline="0" dirty="0"/>
            <a:t>Context:</a:t>
          </a:r>
          <a:r>
            <a:rPr lang="en-US" sz="2000" kern="1200" baseline="0" dirty="0"/>
            <a:t>  provide clear context and instructions</a:t>
          </a:r>
          <a:endParaRPr lang="en-US" sz="2000" kern="1200" dirty="0"/>
        </a:p>
      </dsp:txBody>
      <dsp:txXfrm>
        <a:off x="2841478" y="1456443"/>
        <a:ext cx="2580205" cy="2167372"/>
      </dsp:txXfrm>
    </dsp:sp>
    <dsp:sp modelId="{C17EDCF6-51C7-485F-B0E1-65E0B524B0ED}">
      <dsp:nvSpPr>
        <dsp:cNvPr id="0" name=""/>
        <dsp:cNvSpPr/>
      </dsp:nvSpPr>
      <dsp:spPr>
        <a:xfrm>
          <a:off x="3589737" y="445003"/>
          <a:ext cx="1083686" cy="1083686"/>
        </a:xfrm>
        <a:prstGeom prst="ellipse">
          <a:avLst/>
        </a:prstGeom>
        <a:solidFill>
          <a:schemeClr val="accent2">
            <a:hueOff val="437655"/>
            <a:satOff val="-1370"/>
            <a:lumOff val="616"/>
            <a:alphaOff val="0"/>
          </a:schemeClr>
        </a:solidFill>
        <a:ln w="12700" cap="flat" cmpd="sng" algn="ctr">
          <a:solidFill>
            <a:schemeClr val="accent2">
              <a:hueOff val="437655"/>
              <a:satOff val="-1370"/>
              <a:lumOff val="6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488" tIns="12700" rIns="8448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748439" y="603705"/>
        <a:ext cx="766282" cy="766282"/>
      </dsp:txXfrm>
    </dsp:sp>
    <dsp:sp modelId="{9A017A0E-EFE2-41BE-808F-E2BE538B7499}">
      <dsp:nvSpPr>
        <dsp:cNvPr id="0" name=""/>
        <dsp:cNvSpPr/>
      </dsp:nvSpPr>
      <dsp:spPr>
        <a:xfrm>
          <a:off x="2841478" y="3695990"/>
          <a:ext cx="2580205" cy="72"/>
        </a:xfrm>
        <a:prstGeom prst="rect">
          <a:avLst/>
        </a:prstGeom>
        <a:solidFill>
          <a:schemeClr val="accent2">
            <a:hueOff val="656482"/>
            <a:satOff val="-2055"/>
            <a:lumOff val="924"/>
            <a:alphaOff val="0"/>
          </a:schemeClr>
        </a:solidFill>
        <a:ln w="12700" cap="flat" cmpd="sng" algn="ctr">
          <a:solidFill>
            <a:schemeClr val="accent2">
              <a:hueOff val="656482"/>
              <a:satOff val="-2055"/>
              <a:lumOff val="9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152C3-CCEF-43D7-AF16-B7E08C77B45F}">
      <dsp:nvSpPr>
        <dsp:cNvPr id="0" name=""/>
        <dsp:cNvSpPr/>
      </dsp:nvSpPr>
      <dsp:spPr>
        <a:xfrm>
          <a:off x="5679704" y="83774"/>
          <a:ext cx="2580205" cy="3612287"/>
        </a:xfrm>
        <a:prstGeom prst="rect">
          <a:avLst/>
        </a:prstGeom>
        <a:solidFill>
          <a:schemeClr val="accent2">
            <a:tint val="40000"/>
            <a:alpha val="90000"/>
            <a:hueOff val="1134738"/>
            <a:satOff val="-2120"/>
            <a:lumOff val="26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134738"/>
              <a:satOff val="-2120"/>
              <a:lumOff val="2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163" tIns="330200" rIns="201163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baseline="0"/>
            <a:t>Precision:</a:t>
          </a:r>
          <a:r>
            <a:rPr lang="en-US" sz="2000" kern="1200" baseline="0"/>
            <a:t> specifically ask for what you want (e.g., a list, a paragraph)</a:t>
          </a:r>
          <a:endParaRPr lang="en-US" sz="2000" kern="1200"/>
        </a:p>
      </dsp:txBody>
      <dsp:txXfrm>
        <a:off x="5679704" y="1456443"/>
        <a:ext cx="2580205" cy="2167372"/>
      </dsp:txXfrm>
    </dsp:sp>
    <dsp:sp modelId="{5341DBB9-ADFF-41E7-A87E-E17BE4B74A7C}">
      <dsp:nvSpPr>
        <dsp:cNvPr id="0" name=""/>
        <dsp:cNvSpPr/>
      </dsp:nvSpPr>
      <dsp:spPr>
        <a:xfrm>
          <a:off x="6427963" y="445003"/>
          <a:ext cx="1083686" cy="1083686"/>
        </a:xfrm>
        <a:prstGeom prst="ellipse">
          <a:avLst/>
        </a:prstGeom>
        <a:solidFill>
          <a:schemeClr val="accent2">
            <a:hueOff val="875309"/>
            <a:satOff val="-2740"/>
            <a:lumOff val="1233"/>
            <a:alphaOff val="0"/>
          </a:schemeClr>
        </a:solidFill>
        <a:ln w="12700" cap="flat" cmpd="sng" algn="ctr">
          <a:solidFill>
            <a:schemeClr val="accent2">
              <a:hueOff val="875309"/>
              <a:satOff val="-274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488" tIns="12700" rIns="8448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586665" y="603705"/>
        <a:ext cx="766282" cy="766282"/>
      </dsp:txXfrm>
    </dsp:sp>
    <dsp:sp modelId="{EEBC791D-1D43-4680-BAE4-7DCD726DCD66}">
      <dsp:nvSpPr>
        <dsp:cNvPr id="0" name=""/>
        <dsp:cNvSpPr/>
      </dsp:nvSpPr>
      <dsp:spPr>
        <a:xfrm>
          <a:off x="5679704" y="3695990"/>
          <a:ext cx="2580205" cy="72"/>
        </a:xfrm>
        <a:prstGeom prst="rect">
          <a:avLst/>
        </a:prstGeom>
        <a:solidFill>
          <a:schemeClr val="accent2">
            <a:hueOff val="1094136"/>
            <a:satOff val="-3425"/>
            <a:lumOff val="1541"/>
            <a:alphaOff val="0"/>
          </a:schemeClr>
        </a:solidFill>
        <a:ln w="12700" cap="flat" cmpd="sng" algn="ctr">
          <a:solidFill>
            <a:schemeClr val="accent2">
              <a:hueOff val="1094136"/>
              <a:satOff val="-3425"/>
              <a:lumOff val="15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E9FDD-2C6C-4183-AF56-BA0CD3022DC5}">
      <dsp:nvSpPr>
        <dsp:cNvPr id="0" name=""/>
        <dsp:cNvSpPr/>
      </dsp:nvSpPr>
      <dsp:spPr>
        <a:xfrm>
          <a:off x="8517930" y="83774"/>
          <a:ext cx="2580205" cy="3612287"/>
        </a:xfrm>
        <a:prstGeom prst="rect">
          <a:avLst/>
        </a:prstGeom>
        <a:solidFill>
          <a:schemeClr val="accent2">
            <a:tint val="40000"/>
            <a:alpha val="90000"/>
            <a:hueOff val="1702107"/>
            <a:satOff val="-3180"/>
            <a:lumOff val="39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702107"/>
              <a:satOff val="-3180"/>
              <a:lumOff val="3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163" tIns="330200" rIns="201163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baseline="0"/>
            <a:t>Role-play:</a:t>
          </a:r>
          <a:r>
            <a:rPr lang="en-US" sz="2000" kern="1200" baseline="0"/>
            <a:t>  give ChatGPT a role to play</a:t>
          </a:r>
          <a:endParaRPr lang="en-US" sz="2000" kern="1200"/>
        </a:p>
      </dsp:txBody>
      <dsp:txXfrm>
        <a:off x="8517930" y="1456443"/>
        <a:ext cx="2580205" cy="2167372"/>
      </dsp:txXfrm>
    </dsp:sp>
    <dsp:sp modelId="{0EE56597-8E77-490B-BB6E-0A2006FF507F}">
      <dsp:nvSpPr>
        <dsp:cNvPr id="0" name=""/>
        <dsp:cNvSpPr/>
      </dsp:nvSpPr>
      <dsp:spPr>
        <a:xfrm>
          <a:off x="9266189" y="445003"/>
          <a:ext cx="1083686" cy="1083686"/>
        </a:xfrm>
        <a:prstGeom prst="ellipse">
          <a:avLst/>
        </a:prstGeom>
        <a:solidFill>
          <a:schemeClr val="accent2">
            <a:hueOff val="1312964"/>
            <a:satOff val="-4110"/>
            <a:lumOff val="1849"/>
            <a:alphaOff val="0"/>
          </a:schemeClr>
        </a:solidFill>
        <a:ln w="12700" cap="flat" cmpd="sng" algn="ctr">
          <a:solidFill>
            <a:schemeClr val="accent2">
              <a:hueOff val="1312964"/>
              <a:satOff val="-4110"/>
              <a:lumOff val="18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488" tIns="12700" rIns="8448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9424891" y="603705"/>
        <a:ext cx="766282" cy="766282"/>
      </dsp:txXfrm>
    </dsp:sp>
    <dsp:sp modelId="{B3D0FB70-964A-498F-B1F0-950E0669ACA5}">
      <dsp:nvSpPr>
        <dsp:cNvPr id="0" name=""/>
        <dsp:cNvSpPr/>
      </dsp:nvSpPr>
      <dsp:spPr>
        <a:xfrm>
          <a:off x="8517930" y="3695990"/>
          <a:ext cx="2580205" cy="72"/>
        </a:xfrm>
        <a:prstGeom prst="rect">
          <a:avLst/>
        </a:prstGeom>
        <a:solidFill>
          <a:schemeClr val="accent2">
            <a:hueOff val="1531791"/>
            <a:satOff val="-4795"/>
            <a:lumOff val="2157"/>
            <a:alphaOff val="0"/>
          </a:schemeClr>
        </a:solidFill>
        <a:ln w="12700" cap="flat" cmpd="sng" algn="ctr">
          <a:solidFill>
            <a:schemeClr val="accent2">
              <a:hueOff val="1531791"/>
              <a:satOff val="-4795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CFD55-AABE-4F46-8F8E-C894DC418730}">
      <dsp:nvSpPr>
        <dsp:cNvPr id="0" name=""/>
        <dsp:cNvSpPr/>
      </dsp:nvSpPr>
      <dsp:spPr>
        <a:xfrm>
          <a:off x="1153200" y="298946"/>
          <a:ext cx="1238835" cy="12388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3430B-B87E-4E25-A163-5F1530C21C0B}">
      <dsp:nvSpPr>
        <dsp:cNvPr id="0" name=""/>
        <dsp:cNvSpPr/>
      </dsp:nvSpPr>
      <dsp:spPr>
        <a:xfrm>
          <a:off x="2853" y="1705733"/>
          <a:ext cx="3539531" cy="93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baseline="0" dirty="0"/>
            <a:t>Some, like </a:t>
          </a:r>
          <a:r>
            <a:rPr lang="en-US" sz="2000" kern="1200" baseline="0" dirty="0" err="1"/>
            <a:t>ChatGPT</a:t>
          </a:r>
          <a:r>
            <a:rPr lang="en-US" sz="2000" kern="1200" baseline="0" dirty="0"/>
            <a:t>, are not connected to the internet</a:t>
          </a:r>
          <a:endParaRPr lang="en-US" sz="2000" kern="1200" dirty="0"/>
        </a:p>
      </dsp:txBody>
      <dsp:txXfrm>
        <a:off x="2853" y="1705733"/>
        <a:ext cx="3539531" cy="931500"/>
      </dsp:txXfrm>
    </dsp:sp>
    <dsp:sp modelId="{7AC893B9-3EAB-4E97-8BC2-94C8925DD75A}">
      <dsp:nvSpPr>
        <dsp:cNvPr id="0" name=""/>
        <dsp:cNvSpPr/>
      </dsp:nvSpPr>
      <dsp:spPr>
        <a:xfrm>
          <a:off x="2853" y="2715350"/>
          <a:ext cx="3539531" cy="1489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 err="1"/>
            <a:t>ChatGPT's</a:t>
          </a:r>
          <a:r>
            <a:rPr lang="en-US" sz="1800" kern="1200" baseline="0" dirty="0"/>
            <a:t> information is only current up to 2021</a:t>
          </a:r>
          <a:endParaRPr lang="en-US" sz="1800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Use Microsoft Bing or Google Bard because they are connected to the internet and current</a:t>
          </a:r>
          <a:endParaRPr lang="en-US" sz="1800" kern="1200" dirty="0"/>
        </a:p>
      </dsp:txBody>
      <dsp:txXfrm>
        <a:off x="2853" y="2715350"/>
        <a:ext cx="3539531" cy="1489439"/>
      </dsp:txXfrm>
    </dsp:sp>
    <dsp:sp modelId="{9045B0DA-5F14-4CB9-AA2A-75BC6F5384E8}">
      <dsp:nvSpPr>
        <dsp:cNvPr id="0" name=""/>
        <dsp:cNvSpPr/>
      </dsp:nvSpPr>
      <dsp:spPr>
        <a:xfrm>
          <a:off x="5312150" y="298946"/>
          <a:ext cx="1238835" cy="12388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FEB403-5BB6-4D18-B22C-79E2BCF6E35F}">
      <dsp:nvSpPr>
        <dsp:cNvPr id="0" name=""/>
        <dsp:cNvSpPr/>
      </dsp:nvSpPr>
      <dsp:spPr>
        <a:xfrm>
          <a:off x="4161802" y="1705733"/>
          <a:ext cx="3539531" cy="93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baseline="0"/>
            <a:t>AI is not connected to Library resources such as articles and books</a:t>
          </a:r>
          <a:endParaRPr lang="en-US" sz="2000" kern="1200"/>
        </a:p>
      </dsp:txBody>
      <dsp:txXfrm>
        <a:off x="4161802" y="1705733"/>
        <a:ext cx="3539531" cy="931500"/>
      </dsp:txXfrm>
    </dsp:sp>
    <dsp:sp modelId="{21B331F6-78C3-4C40-A50B-FA53047475A2}">
      <dsp:nvSpPr>
        <dsp:cNvPr id="0" name=""/>
        <dsp:cNvSpPr/>
      </dsp:nvSpPr>
      <dsp:spPr>
        <a:xfrm>
          <a:off x="4161802" y="2715350"/>
          <a:ext cx="3539531" cy="1489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/>
            <a:t>Another that is considered proprietary (i.e. owned by a company) and behind a paywall is inaccessible to AI</a:t>
          </a:r>
          <a:endParaRPr lang="en-US" sz="1800" kern="1200"/>
        </a:p>
      </dsp:txBody>
      <dsp:txXfrm>
        <a:off x="4161802" y="2715350"/>
        <a:ext cx="3539531" cy="1489439"/>
      </dsp:txXfrm>
    </dsp:sp>
    <dsp:sp modelId="{37A4CBEF-9530-4BCC-A475-7257B71DAF1F}">
      <dsp:nvSpPr>
        <dsp:cNvPr id="0" name=""/>
        <dsp:cNvSpPr/>
      </dsp:nvSpPr>
      <dsp:spPr>
        <a:xfrm>
          <a:off x="9471099" y="298946"/>
          <a:ext cx="1238835" cy="12388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B60D0E-6592-4AB0-B7DB-C22AEEA12ADD}">
      <dsp:nvSpPr>
        <dsp:cNvPr id="0" name=""/>
        <dsp:cNvSpPr/>
      </dsp:nvSpPr>
      <dsp:spPr>
        <a:xfrm>
          <a:off x="8320751" y="1705733"/>
          <a:ext cx="3539531" cy="93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baseline="0"/>
            <a:t>Always check output from AI</a:t>
          </a:r>
          <a:endParaRPr lang="en-US" sz="2000" kern="1200"/>
        </a:p>
      </dsp:txBody>
      <dsp:txXfrm>
        <a:off x="8320751" y="1705733"/>
        <a:ext cx="3539531" cy="931500"/>
      </dsp:txXfrm>
    </dsp:sp>
    <dsp:sp modelId="{761079EC-4084-412A-9FBF-387EAADBBEE2}">
      <dsp:nvSpPr>
        <dsp:cNvPr id="0" name=""/>
        <dsp:cNvSpPr/>
      </dsp:nvSpPr>
      <dsp:spPr>
        <a:xfrm>
          <a:off x="8320751" y="2715350"/>
          <a:ext cx="3539531" cy="1489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/>
            <a:t>It can output garbage (e.g., made-up information, sentences that do not make sense, a writing tone that is not appropriate for professional writing)</a:t>
          </a:r>
          <a:endParaRPr lang="en-US" sz="1800" kern="1200"/>
        </a:p>
      </dsp:txBody>
      <dsp:txXfrm>
        <a:off x="8320751" y="2715350"/>
        <a:ext cx="3539531" cy="1489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57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4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40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4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54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8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47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8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12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9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8/28/2023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244252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libguides.slcc.edu/ChatGPT/Citati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pralves.net/post/2019/03/28/how-ai-machine-learning-are-advancing-academic-research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kinsey.com/featured-insights/mckinsey-explainers/what-is-ai" TargetMode="External"/><Relationship Id="rId2" Type="http://schemas.openxmlformats.org/officeDocument/2006/relationships/hyperlink" Target="https://www.oneusefulthing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ducative.io/blog/what-is-prompt-engineering" TargetMode="External"/><Relationship Id="rId4" Type="http://schemas.openxmlformats.org/officeDocument/2006/relationships/hyperlink" Target="https://www.datacamp.com/tutorial/a-beginners-guide-to-chatgpt-prompt-engineerin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openai.com/" TargetMode="External"/><Relationship Id="rId7" Type="http://schemas.openxmlformats.org/officeDocument/2006/relationships/hyperlink" Target="https://www.midjourney.com/home/?callbackUrl=%2Fapp%2F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ng.com/create" TargetMode="External"/><Relationship Id="rId5" Type="http://schemas.openxmlformats.org/officeDocument/2006/relationships/hyperlink" Target="https://bard.google.com/" TargetMode="External"/><Relationship Id="rId4" Type="http://schemas.openxmlformats.org/officeDocument/2006/relationships/hyperlink" Target="https://www.bing.com/?/ai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D Machine Parts">
            <a:extLst>
              <a:ext uri="{FF2B5EF4-FFF2-40B4-BE49-F238E27FC236}">
                <a16:creationId xmlns:a16="http://schemas.microsoft.com/office/drawing/2014/main" id="{EFB130AB-43D1-26D5-A4D3-6661F03827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6245" b="6250"/>
          <a:stretch/>
        </p:blipFill>
        <p:spPr>
          <a:xfrm>
            <a:off x="-688" y="-4"/>
            <a:ext cx="12192687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E5D3E1D-E29B-4EB1-B0BC-8E518A9D1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68203" cy="4900616"/>
            <a:chOff x="0" y="0"/>
            <a:chExt cx="12268203" cy="49006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86DADC-00D0-46CD-8875-8318CDEDC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185333" y="0"/>
              <a:ext cx="4900616" cy="4900616"/>
            </a:xfrm>
            <a:prstGeom prst="rect">
              <a:avLst/>
            </a:prstGeom>
            <a:gradFill flip="none" rotWithShape="1">
              <a:gsLst>
                <a:gs pos="21000">
                  <a:schemeClr val="bg1">
                    <a:alpha val="60000"/>
                  </a:schemeClr>
                </a:gs>
                <a:gs pos="0">
                  <a:schemeClr val="bg1">
                    <a:alpha val="80000"/>
                  </a:schemeClr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18E9BB-F3FC-4063-8F10-9765CCC6B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5952" y="0"/>
              <a:ext cx="4900615" cy="4900616"/>
            </a:xfrm>
            <a:prstGeom prst="rect">
              <a:avLst/>
            </a:prstGeom>
            <a:gradFill flip="none" rotWithShape="1">
              <a:gsLst>
                <a:gs pos="21000">
                  <a:schemeClr val="bg1">
                    <a:alpha val="60000"/>
                  </a:schemeClr>
                </a:gs>
                <a:gs pos="0">
                  <a:schemeClr val="bg1">
                    <a:alpha val="80000"/>
                  </a:schemeClr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80E9C3C-A83A-468A-B017-C9B761AD6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" y="1"/>
              <a:ext cx="12268200" cy="4867276"/>
              <a:chOff x="3" y="1"/>
              <a:chExt cx="12268200" cy="486727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EE96DB7-0857-4CC9-B38F-0B8261FEE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>
                <a:off x="633687" y="-633138"/>
                <a:ext cx="4866731" cy="61341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8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77C2B3D-6B7B-4C1B-B83E-A57076E929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6767787" y="-633683"/>
                <a:ext cx="4866731" cy="61341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8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573EC5E-308D-4279-A5EB-49D2FA3DF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676525" y="0"/>
              <a:ext cx="9515473" cy="3766109"/>
              <a:chOff x="2676525" y="0"/>
              <a:chExt cx="9515473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33E206B-0D28-4259-82F4-0F4636588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434262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8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3DDB511-2E8B-4DC9-8AC7-2C207E308D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676525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8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968D79-E8A3-4370-8003-80BDA05B4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9515473" cy="3766109"/>
              <a:chOff x="0" y="0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6EB6CF5-5B7E-4543-B6B4-CC293DA746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57737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D84D4D6-D711-4555-AEFE-76A2280B64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8086" y="1717675"/>
            <a:ext cx="10101462" cy="1210396"/>
          </a:xfr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cs typeface="Calibri Light"/>
              </a:rPr>
              <a:t>Using ChatGPT and other AI Tools</a:t>
            </a:r>
            <a:endParaRPr lang="en-US" sz="45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0D050C3-946A-4155-B469-3FE5492E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0D7BFBB-BF60-4EF1-AF1C-731347DB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0150CBC-E30B-417C-9BB2-CE6BB1A64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76020D6-6ADB-408E-A69F-4EA6F51A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226C8E5-1D99-421D-AB3C-2AF296A15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7669339-D0C4-4CF0-9A76-5BFBCDB798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8B31604-91C4-4CB0-8097-02EE0ADDC1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48340F5-A593-469A-98DC-B6D90D3B2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59E3068-3000-4C82-ACA8-367498951E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2E1C398-D8F7-4828-9F7F-80D61DAE2B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13B333C-60FD-4260-80E0-190666C9D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C05F582-AA63-4A8C-915E-66057E4B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0B597-8200-145B-C2E4-EA63DDFE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998" y="123993"/>
            <a:ext cx="5399999" cy="1516121"/>
          </a:xfrm>
        </p:spPr>
        <p:txBody>
          <a:bodyPr anchor="b">
            <a:normAutofit/>
          </a:bodyPr>
          <a:lstStyle/>
          <a:p>
            <a:r>
              <a:rPr lang="en-US" sz="4700" dirty="0"/>
              <a:t>How Do You Learn to Use </a:t>
            </a:r>
            <a:r>
              <a:rPr lang="en-US" sz="4700" dirty="0" err="1"/>
              <a:t>ChatGPT</a:t>
            </a:r>
            <a:r>
              <a:rPr lang="en-US" sz="4700" dirty="0"/>
              <a:t>?</a:t>
            </a:r>
          </a:p>
        </p:txBody>
      </p:sp>
      <p:pic>
        <p:nvPicPr>
          <p:cNvPr id="4" name="Picture 3" descr="Female Engineer Using Laptop · Free Stock Photo">
            <a:extLst>
              <a:ext uri="{FF2B5EF4-FFF2-40B4-BE49-F238E27FC236}">
                <a16:creationId xmlns:a16="http://schemas.microsoft.com/office/drawing/2014/main" id="{6918BC27-B593-8DA4-8422-FDB25B07F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89" r="1384" b="-1"/>
          <a:stretch/>
        </p:blipFill>
        <p:spPr>
          <a:xfrm>
            <a:off x="20" y="10"/>
            <a:ext cx="6444556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0B9EA-F208-F0D1-9F96-7F79C06E2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576" y="1788008"/>
            <a:ext cx="5645673" cy="48636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>
              <a:lnSpc>
                <a:spcPct val="115000"/>
              </a:lnSpc>
            </a:pPr>
            <a:r>
              <a:rPr lang="en-US" sz="2000" dirty="0"/>
              <a:t>You have to practice!</a:t>
            </a:r>
          </a:p>
          <a:p>
            <a:pPr marL="269875" indent="-269875">
              <a:lnSpc>
                <a:spcPct val="115000"/>
              </a:lnSpc>
            </a:pPr>
            <a:r>
              <a:rPr lang="en-US" sz="2000" dirty="0"/>
              <a:t>Let's try out a prompt in class: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000" dirty="0"/>
              <a:t>We are learning about political behavior at work.  You are not understanding the concept well and would like ChatGPT's help in:</a:t>
            </a:r>
          </a:p>
          <a:p>
            <a:pPr marL="1079500" lvl="2" indent="-269875">
              <a:lnSpc>
                <a:spcPct val="115000"/>
              </a:lnSpc>
            </a:pPr>
            <a:r>
              <a:rPr lang="en-US" sz="2000" dirty="0"/>
              <a:t>Defining political behavior at work</a:t>
            </a:r>
          </a:p>
          <a:p>
            <a:pPr marL="1079500" lvl="2" indent="-269875">
              <a:lnSpc>
                <a:spcPct val="115000"/>
              </a:lnSpc>
            </a:pPr>
            <a:r>
              <a:rPr lang="en-US" sz="2000" dirty="0"/>
              <a:t>Providing examples of what political behavior looks like at work</a:t>
            </a:r>
          </a:p>
          <a:p>
            <a:pPr marL="1079500" lvl="2" indent="-269875">
              <a:lnSpc>
                <a:spcPct val="115000"/>
              </a:lnSpc>
            </a:pPr>
            <a:r>
              <a:rPr lang="en-US" sz="2000" dirty="0"/>
              <a:t>The consequences of political behavior in the workplace</a:t>
            </a:r>
          </a:p>
          <a:p>
            <a:pPr marL="269875" indent="-269875">
              <a:lnSpc>
                <a:spcPct val="115000"/>
              </a:lnSpc>
            </a:pPr>
            <a:r>
              <a:rPr lang="en-US" sz="2000" dirty="0"/>
              <a:t>How would you write this prompt?</a:t>
            </a:r>
          </a:p>
          <a:p>
            <a:pPr marL="1079500" lvl="2" indent="-269875">
              <a:lnSpc>
                <a:spcPct val="115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5781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4F9B187-EC02-44E0-99C7-5D629D664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6B683D-13FA-4605-8648-01FC9C82F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52A959-AA36-4E4C-940B-F33A7BE0A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FFC38A9-EA65-4BD6-A6E1-CAD07CCB8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9E36CA9-9013-4306-B36F-2E349B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E8D3FFE-4362-43F6-99D3-1B83F7AD5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AA39D6-8796-468A-8C18-D17C0BBF2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5967788-298A-4B75-B02F-0625E5F84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D0FB4E1-29BE-427B-9999-B25351A07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9914662-C165-4AD1-89C0-F6C47C1090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4C8199-BC83-4D02-8937-CF9AB0F4CF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28F3F3-1D22-45C2-8627-C7E4E74BD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9D8267F7-1115-4F9A-BEF5-BB6664BC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CBEB8-27CA-7FA8-F1D6-F928253EC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540000"/>
            <a:ext cx="4554821" cy="2186096"/>
          </a:xfrm>
        </p:spPr>
        <p:txBody>
          <a:bodyPr anchor="t">
            <a:normAutofit/>
          </a:bodyPr>
          <a:lstStyle/>
          <a:p>
            <a:r>
              <a:rPr lang="en-US" sz="4700" dirty="0"/>
              <a:t>Studying with ChatGPT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4E221E-E4F3-4D25-8DC8-8A3D08C83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491700" y="811038"/>
            <a:ext cx="6131951" cy="5783897"/>
            <a:chOff x="4925125" y="3600"/>
            <a:chExt cx="7266875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DCB79C8-6A25-43E7-AC87-D1D7C607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BABC8D9-79F4-4665-99B3-4EA1B520E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08BC036-0C59-4D8B-8F96-46D122C90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Magnifying glass on clear background">
            <a:extLst>
              <a:ext uri="{FF2B5EF4-FFF2-40B4-BE49-F238E27FC236}">
                <a16:creationId xmlns:a16="http://schemas.microsoft.com/office/drawing/2014/main" id="{23773690-B334-18B7-20A9-6EFEB909D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30" r="3625" b="3"/>
          <a:stretch/>
        </p:blipFill>
        <p:spPr>
          <a:xfrm>
            <a:off x="20" y="-1"/>
            <a:ext cx="685798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6D52A-DEB7-49CC-8EB5-1512FA13D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863" y="2413721"/>
            <a:ext cx="4994273" cy="418710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69875" indent="-269875"/>
            <a:r>
              <a:rPr lang="en-US" sz="2400" dirty="0"/>
              <a:t>Let's see if we can get ChatGPT to create quiz questions to test our learning:</a:t>
            </a:r>
          </a:p>
          <a:p>
            <a:pPr marL="719455" lvl="1" indent="-269875"/>
            <a:r>
              <a:rPr lang="en-US" sz="2400" dirty="0"/>
              <a:t>We learned about SQ3R last week.  </a:t>
            </a:r>
          </a:p>
          <a:p>
            <a:pPr marL="719455" lvl="1" indent="-269875"/>
            <a:r>
              <a:rPr lang="en-US" sz="2400" dirty="0"/>
              <a:t>How would you write a prompt to get ChatGPT to provide quiz questions for you to test your basic knowledge of SQ3R?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258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C8C0F4-5C44-4C3F-B321-5CB3E2BAB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DDDF1-8882-C010-9894-4D2B6E51D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2181946"/>
          </a:xfrm>
        </p:spPr>
        <p:txBody>
          <a:bodyPr anchor="t">
            <a:normAutofit/>
          </a:bodyPr>
          <a:lstStyle/>
          <a:p>
            <a:r>
              <a:rPr lang="en-US" sz="4700"/>
              <a:t>Writing a Cover Letter with ChatGPT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888E8-7EDB-2CA1-9E41-454058740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65" y="2947120"/>
            <a:ext cx="4882460" cy="37916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sz="2000" dirty="0"/>
              <a:t>Let's pretend we are applying for an internship at Google</a:t>
            </a:r>
          </a:p>
          <a:p>
            <a:pPr marL="719455" lvl="1" indent="-269875"/>
            <a:r>
              <a:rPr lang="en-US" sz="2000" dirty="0"/>
              <a:t>Search for "Google internships" for more information</a:t>
            </a:r>
          </a:p>
          <a:p>
            <a:pPr marL="719455" lvl="1" indent="-269875"/>
            <a:r>
              <a:rPr lang="en-US" sz="2000" dirty="0"/>
              <a:t>Find an internship you might be interested in</a:t>
            </a:r>
          </a:p>
          <a:p>
            <a:pPr marL="719455" lvl="1" indent="-269875"/>
            <a:r>
              <a:rPr lang="en-US" sz="2000" dirty="0"/>
              <a:t>Ask ChatGPT to write a cover letter for the internship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0A5F84-BD20-4A3E-81BA-9F4444101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62F19C-23B5-44FC-88CF-01A430872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82D9667-DCFB-45CA-8EDC-7E5E0EE42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E8752FF-502D-43D5-9828-8C4216648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71B6A5BB-4FAB-0C5C-3F5D-EC2C031E06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51" r="-3" b="-3"/>
          <a:stretch/>
        </p:blipFill>
        <p:spPr>
          <a:xfrm>
            <a:off x="4896763" y="-1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1942978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1CA4-70E7-AB0A-4CF4-2C0FDCB26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ChatGPT and Other LLM AI Have Limitations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913DFE6-2915-53E4-1D3A-41A2312797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0986527"/>
              </p:ext>
            </p:extLst>
          </p:nvPr>
        </p:nvGraphicFramePr>
        <p:xfrm>
          <a:off x="197100" y="2274887"/>
          <a:ext cx="11863136" cy="4503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0345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4F9B187-EC02-44E0-99C7-5D629D664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6B683D-13FA-4605-8648-01FC9C82F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52A959-AA36-4E4C-940B-F33A7BE0A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FFC38A9-EA65-4BD6-A6E1-CAD07CCB8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9E36CA9-9013-4306-B36F-2E349B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E8D3FFE-4362-43F6-99D3-1B83F7AD5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AA39D6-8796-468A-8C18-D17C0BBF2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5967788-298A-4B75-B02F-0625E5F84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D0FB4E1-29BE-427B-9999-B25351A07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9914662-C165-4AD1-89C0-F6C47C1090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4C8199-BC83-4D02-8937-CF9AB0F4CF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28F3F3-1D22-45C2-8627-C7E4E74BD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9D8267F7-1115-4F9A-BEF5-BB6664BC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1B236-3938-92B6-3793-4BF555817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715" y="540000"/>
            <a:ext cx="5545421" cy="2186096"/>
          </a:xfrm>
        </p:spPr>
        <p:txBody>
          <a:bodyPr anchor="t">
            <a:normAutofit/>
          </a:bodyPr>
          <a:lstStyle/>
          <a:p>
            <a:r>
              <a:rPr lang="en-US" sz="4700"/>
              <a:t>What Can ChatGPT and AI Do for Us?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4E221E-E4F3-4D25-8DC8-8A3D08C83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491700" y="811038"/>
            <a:ext cx="6131951" cy="5783897"/>
            <a:chOff x="4925125" y="3600"/>
            <a:chExt cx="7266875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DCB79C8-6A25-43E7-AC87-D1D7C607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BABC8D9-79F4-4665-99B3-4EA1B520E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08BC036-0C59-4D8B-8F96-46D122C90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Writing an appointment on a paper agenda">
            <a:extLst>
              <a:ext uri="{FF2B5EF4-FFF2-40B4-BE49-F238E27FC236}">
                <a16:creationId xmlns:a16="http://schemas.microsoft.com/office/drawing/2014/main" id="{EFCB0A14-1790-E5E8-B314-B5D9F8A58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47" b="-3"/>
          <a:stretch/>
        </p:blipFill>
        <p:spPr>
          <a:xfrm>
            <a:off x="20" y="-1"/>
            <a:ext cx="685798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DB8F3-0C35-4D6D-BA96-A892A8041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063" y="1943821"/>
            <a:ext cx="5692773" cy="47078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69875" indent="-269875">
              <a:lnSpc>
                <a:spcPct val="115000"/>
              </a:lnSpc>
            </a:pPr>
            <a:r>
              <a:rPr lang="en-US" sz="2000" dirty="0"/>
              <a:t>Save us time!</a:t>
            </a:r>
          </a:p>
          <a:p>
            <a:pPr marL="269875" indent="-269875">
              <a:lnSpc>
                <a:spcPct val="115000"/>
              </a:lnSpc>
            </a:pPr>
            <a:r>
              <a:rPr lang="en-US" sz="2000" dirty="0"/>
              <a:t>Improve our writing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000" dirty="0"/>
              <a:t>Create an outline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000" dirty="0"/>
              <a:t>Generating initial text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000" dirty="0"/>
              <a:t>Correcting text we have already written</a:t>
            </a:r>
          </a:p>
          <a:p>
            <a:pPr marL="269875" indent="-269875">
              <a:lnSpc>
                <a:spcPct val="115000"/>
              </a:lnSpc>
            </a:pPr>
            <a:r>
              <a:rPr lang="en-US" sz="2000" dirty="0"/>
              <a:t>Learn difficult concepts </a:t>
            </a:r>
          </a:p>
          <a:p>
            <a:pPr marL="269875" indent="-269875">
              <a:lnSpc>
                <a:spcPct val="115000"/>
              </a:lnSpc>
            </a:pPr>
            <a:r>
              <a:rPr lang="en-US" sz="2000" dirty="0"/>
              <a:t>Study for quizzes and exams 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000" dirty="0"/>
              <a:t>Create flashcards or quizzes</a:t>
            </a:r>
          </a:p>
          <a:p>
            <a:pPr marL="269875" indent="-269875">
              <a:lnSpc>
                <a:spcPct val="115000"/>
              </a:lnSpc>
            </a:pPr>
            <a:r>
              <a:rPr lang="en-US" sz="2000" dirty="0"/>
              <a:t>Summarize a new topic</a:t>
            </a:r>
          </a:p>
          <a:p>
            <a:pPr marL="269875" indent="-269875">
              <a:lnSpc>
                <a:spcPct val="115000"/>
              </a:lnSpc>
            </a:pPr>
            <a:r>
              <a:rPr lang="en-US" sz="2000" dirty="0"/>
              <a:t>Create study plans and schedules</a:t>
            </a:r>
          </a:p>
        </p:txBody>
      </p:sp>
    </p:spTree>
    <p:extLst>
      <p:ext uri="{BB962C8B-B14F-4D97-AF65-F5344CB8AC3E}">
        <p14:creationId xmlns:p14="http://schemas.microsoft.com/office/powerpoint/2010/main" val="2463286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0D050C3-946A-4155-B469-3FE5492E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D7BFBB-BF60-4EF1-AF1C-731347DB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0150CBC-E30B-417C-9BB2-CE6BB1A64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76020D6-6ADB-408E-A69F-4EA6F51A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226C8E5-1D99-421D-AB3C-2AF296A15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7669339-D0C4-4CF0-9A76-5BFBCDB798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B31604-91C4-4CB0-8097-02EE0ADDC1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48340F5-A593-469A-98DC-B6D90D3B2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59E3068-3000-4C82-ACA8-367498951E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2E1C398-D8F7-4828-9F7F-80D61DAE2B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3B333C-60FD-4260-80E0-190666C9D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C05F582-AA63-4A8C-915E-66057E4B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DA688-D3F8-7B26-CE2E-A3E1E3A7D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487" y="159000"/>
            <a:ext cx="6159226" cy="949994"/>
          </a:xfrm>
        </p:spPr>
        <p:txBody>
          <a:bodyPr anchor="b">
            <a:normAutofit/>
          </a:bodyPr>
          <a:lstStyle/>
          <a:p>
            <a:r>
              <a:rPr lang="en-US" sz="4700" dirty="0"/>
              <a:t>Cite Your Use of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E0FEC-E3CB-113A-83A3-E1E899ADB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001" y="1472430"/>
            <a:ext cx="6474998" cy="48041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69875" indent="-269875">
              <a:lnSpc>
                <a:spcPct val="115000"/>
              </a:lnSpc>
            </a:pPr>
            <a:r>
              <a:rPr lang="en-US" sz="2000" dirty="0"/>
              <a:t>When you use AI, you need to cite your use of AI in your paper or project.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000" dirty="0"/>
              <a:t>Suggestions for citing AI:  </a:t>
            </a:r>
            <a:r>
              <a:rPr lang="en-US" sz="2000" dirty="0">
                <a:solidFill>
                  <a:srgbClr val="00B0F0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https://libguides.slcc.edu/ChatGPT/Citations</a:t>
            </a:r>
            <a:r>
              <a:rPr lang="en-US" sz="2000" dirty="0">
                <a:solidFill>
                  <a:srgbClr val="00B0F0"/>
                </a:solidFill>
                <a:ea typeface="+mn-lt"/>
                <a:cs typeface="+mn-lt"/>
              </a:rPr>
              <a:t> </a:t>
            </a:r>
          </a:p>
          <a:p>
            <a:pPr marL="269875" indent="-269875">
              <a:lnSpc>
                <a:spcPct val="115000"/>
              </a:lnSpc>
            </a:pPr>
            <a:r>
              <a:rPr lang="en-US" sz="2000" dirty="0"/>
              <a:t>For your classes, be sure to look at the syllabus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000" dirty="0"/>
              <a:t>Does your professor have an AI policy?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000" dirty="0"/>
              <a:t>Does your professor want you to describe how you used AI in your paper or project?</a:t>
            </a:r>
          </a:p>
          <a:p>
            <a:pPr marL="1079500" lvl="2" indent="-269875">
              <a:lnSpc>
                <a:spcPct val="115000"/>
              </a:lnSpc>
            </a:pPr>
            <a:r>
              <a:rPr lang="en-US" sz="2000" dirty="0"/>
              <a:t>Does the professor want details like specific prompts you used?</a:t>
            </a:r>
          </a:p>
          <a:p>
            <a:pPr marL="1079500" lvl="2" indent="-269875">
              <a:lnSpc>
                <a:spcPct val="115000"/>
              </a:lnSpc>
            </a:pPr>
            <a:r>
              <a:rPr lang="en-US" sz="2000" dirty="0"/>
              <a:t>Do you need to describe how you checked and changed the AI output?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6BFD0-54C4-823A-0F20-B7B3FBDF8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374"/>
          <a:stretch/>
        </p:blipFill>
        <p:spPr>
          <a:xfrm>
            <a:off x="0" y="26416"/>
            <a:ext cx="5658748" cy="68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74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9039D-DA36-AB1B-0DE0-1BC64C57A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996700"/>
          </a:xfrm>
        </p:spPr>
        <p:txBody>
          <a:bodyPr/>
          <a:lstStyle/>
          <a:p>
            <a:r>
              <a:rPr lang="en-US" dirty="0"/>
              <a:t>Other AI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1DF73-C516-6FBB-B817-D8EC3E44B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25587"/>
            <a:ext cx="11101136" cy="47831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69875" indent="-269875"/>
            <a:r>
              <a:rPr lang="en-US" sz="2400" dirty="0"/>
              <a:t>"One Useful Thing" blog by Ethan Mollick: 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https://www.oneusefulthing.org/</a:t>
            </a:r>
            <a:endParaRPr lang="en-US" sz="2400" dirty="0">
              <a:solidFill>
                <a:srgbClr val="00B0F0"/>
              </a:solidFill>
              <a:ea typeface="+mn-lt"/>
              <a:cs typeface="+mn-lt"/>
            </a:endParaRPr>
          </a:p>
          <a:p>
            <a:pPr marL="269875" indent="-269875"/>
            <a:r>
              <a:rPr lang="en-US" sz="2400" dirty="0">
                <a:ea typeface="+mn-lt"/>
                <a:cs typeface="+mn-lt"/>
              </a:rPr>
              <a:t>"What Is AI?" by McKinsey &amp; Company:  </a:t>
            </a:r>
            <a:r>
              <a:rPr lang="en-US" sz="2400" dirty="0">
                <a:solidFill>
                  <a:srgbClr val="00B0F0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https://www.mckinsey.com/featured-insights/mckinsey-explainers/what-is-ai</a:t>
            </a:r>
            <a:r>
              <a:rPr lang="en-US" sz="2400" dirty="0">
                <a:solidFill>
                  <a:srgbClr val="00B0F0"/>
                </a:solidFill>
                <a:ea typeface="+mn-lt"/>
                <a:cs typeface="+mn-lt"/>
              </a:rPr>
              <a:t> </a:t>
            </a:r>
          </a:p>
          <a:p>
            <a:pPr marL="269875" indent="-269875"/>
            <a:r>
              <a:rPr lang="en-US" sz="2400" dirty="0">
                <a:ea typeface="+mn-lt"/>
                <a:cs typeface="+mn-lt"/>
              </a:rPr>
              <a:t>"A Beginner's Guide to ChatGPT Prompt Engineering" by </a:t>
            </a:r>
            <a:r>
              <a:rPr lang="en-US" sz="2400" dirty="0" err="1">
                <a:ea typeface="+mn-lt"/>
                <a:cs typeface="+mn-lt"/>
              </a:rPr>
              <a:t>DataCamp</a:t>
            </a:r>
            <a:r>
              <a:rPr lang="en-US" sz="2400" dirty="0">
                <a:ea typeface="+mn-lt"/>
                <a:cs typeface="+mn-lt"/>
              </a:rPr>
              <a:t>:  </a:t>
            </a:r>
            <a:r>
              <a:rPr lang="en-US" sz="2400" dirty="0">
                <a:solidFill>
                  <a:srgbClr val="00B0F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https://www.datacamp.com/tutorial/a-beginners-guide-to-chatgpt-prompt-engineering</a:t>
            </a:r>
            <a:endParaRPr lang="en-US" sz="2400" dirty="0"/>
          </a:p>
          <a:p>
            <a:pPr marL="269875" indent="-269875"/>
            <a:r>
              <a:rPr lang="en-US" sz="2400" dirty="0">
                <a:ea typeface="+mn-lt"/>
                <a:cs typeface="+mn-lt"/>
              </a:rPr>
              <a:t>"What Is Prompt Engineering?" by Educative: </a:t>
            </a:r>
            <a:r>
              <a:rPr lang="en-US" sz="2400" dirty="0">
                <a:solidFill>
                  <a:srgbClr val="00B0F0"/>
                </a:solidFill>
                <a:ea typeface="+mn-lt"/>
                <a:cs typeface="+mn-lt"/>
              </a:rPr>
              <a:t> </a:t>
            </a:r>
            <a:r>
              <a:rPr lang="en-US" sz="2400" dirty="0">
                <a:solidFill>
                  <a:srgbClr val="00B0F0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https://www.educative.io/blog/what-is-prompt-engineering</a:t>
            </a:r>
            <a:r>
              <a:rPr lang="en-US" sz="2400" dirty="0">
                <a:solidFill>
                  <a:srgbClr val="00B0F0"/>
                </a:solidFill>
                <a:ea typeface="+mn-lt"/>
                <a:cs typeface="+mn-lt"/>
              </a:rPr>
              <a:t> </a:t>
            </a:r>
          </a:p>
          <a:p>
            <a:pPr marL="269875" indent="-269875"/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4171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C8C0F4-5C44-4C3F-B321-5CB3E2BAB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C82AE1-A346-13C3-0D59-82B0135D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2181946"/>
          </a:xfrm>
        </p:spPr>
        <p:txBody>
          <a:bodyPr anchor="t">
            <a:normAutofit/>
          </a:bodyPr>
          <a:lstStyle/>
          <a:p>
            <a:r>
              <a:rPr lang="en-US" sz="4700"/>
              <a:t>What is Artificial Intelligence?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22601-0875-F247-972E-73D53498D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62" y="2007321"/>
            <a:ext cx="5759999" cy="43014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69875" indent="-269875"/>
            <a:r>
              <a:rPr lang="en-US" sz="2800" dirty="0"/>
              <a:t>"A machine's ability to perform the cognitive functions we associate with human minds, such as perceiving, reasoning, learning, interacting with an environment, problem solving, and even exercising creativity" </a:t>
            </a:r>
            <a:r>
              <a:rPr lang="en-US" dirty="0"/>
              <a:t>(McKinsey &amp; Company, 24 April 2023)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0A5F84-BD20-4A3E-81BA-9F4444101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62F19C-23B5-44FC-88CF-01A430872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82D9667-DCFB-45CA-8EDC-7E5E0EE42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E8752FF-502D-43D5-9828-8C4216648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Person with idea concept">
            <a:extLst>
              <a:ext uri="{FF2B5EF4-FFF2-40B4-BE49-F238E27FC236}">
                <a16:creationId xmlns:a16="http://schemas.microsoft.com/office/drawing/2014/main" id="{988A45DC-4C62-7448-DCC8-33B22C55A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39" r="10208" b="-3"/>
          <a:stretch/>
        </p:blipFill>
        <p:spPr>
          <a:xfrm>
            <a:off x="4896763" y="-1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812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67416F32-9D98-4340-82E8-E90CE00AD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8D85657-6A77-4466-887F-EE948B9CD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B807C163-87AF-4BC4-ADE2-4E5EAFEEE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F696E8E-5A50-4F12-9E0B-502F85061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B8A07F7-656D-4B06-860B-429032521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D932A44-B2F8-4EA5-A529-D1EF350CB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4211287-5AF6-4DE8-9550-CE2475D62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35D3D5B-2BDE-4FFA-AD19-2A6FA11B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5141913-6183-49C2-BACE-61AF501817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CBF2F32-98FF-4601-8322-C5E0724D9D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AF3E2D8-35DA-4B2D-891A-A1594F7DB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543934E-E678-45FF-8C62-1EF71BABE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9B54ED7-1C7F-4C59-B1CB-84D3D9C21C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ABFC7E0-9992-4076-88C6-3354EB12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C03209-5BD8-4B0B-847E-430FFF592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2971AB-0280-35F9-E7C5-4B19A2E9C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0001"/>
            <a:ext cx="11075080" cy="18095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/>
              <a:t>You Likely Already Use AI!</a:t>
            </a:r>
          </a:p>
        </p:txBody>
      </p:sp>
      <p:pic>
        <p:nvPicPr>
          <p:cNvPr id="4" name="Picture 3" descr="How to recover deleted text messages using your phone or computer">
            <a:extLst>
              <a:ext uri="{FF2B5EF4-FFF2-40B4-BE49-F238E27FC236}">
                <a16:creationId xmlns:a16="http://schemas.microsoft.com/office/drawing/2014/main" id="{197EF5F6-28B1-1A96-BE2B-7840446C0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67" t="-2479" r="1852" b="826"/>
          <a:stretch/>
        </p:blipFill>
        <p:spPr>
          <a:xfrm>
            <a:off x="1852745" y="1891668"/>
            <a:ext cx="2562127" cy="2103862"/>
          </a:xfrm>
          <a:prstGeom prst="rect">
            <a:avLst/>
          </a:prstGeom>
        </p:spPr>
      </p:pic>
      <p:pic>
        <p:nvPicPr>
          <p:cNvPr id="5" name="Picture 4" descr="Facial Recognition at Airports: What You Need to Know - The New York Times">
            <a:extLst>
              <a:ext uri="{FF2B5EF4-FFF2-40B4-BE49-F238E27FC236}">
                <a16:creationId xmlns:a16="http://schemas.microsoft.com/office/drawing/2014/main" id="{D69F138A-0643-C6B5-7D8C-94D970EDF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525" y="1946076"/>
            <a:ext cx="2955369" cy="1972367"/>
          </a:xfrm>
          <a:prstGeom prst="rect">
            <a:avLst/>
          </a:prstGeom>
        </p:spPr>
      </p:pic>
      <p:pic>
        <p:nvPicPr>
          <p:cNvPr id="6" name="Picture 5" descr="Upcoming Amazon Alexa Feature Can Mimic Voices of the Dead - CNET">
            <a:extLst>
              <a:ext uri="{FF2B5EF4-FFF2-40B4-BE49-F238E27FC236}">
                <a16:creationId xmlns:a16="http://schemas.microsoft.com/office/drawing/2014/main" id="{6DD94D59-EFD3-F544-51FC-39F871207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316" y="1965961"/>
            <a:ext cx="1963389" cy="1952481"/>
          </a:xfrm>
          <a:prstGeom prst="rect">
            <a:avLst/>
          </a:prstGeom>
        </p:spPr>
      </p:pic>
      <p:pic>
        <p:nvPicPr>
          <p:cNvPr id="7" name="Picture 6" descr="Self-Parking Cars: Quick Guide">
            <a:extLst>
              <a:ext uri="{FF2B5EF4-FFF2-40B4-BE49-F238E27FC236}">
                <a16:creationId xmlns:a16="http://schemas.microsoft.com/office/drawing/2014/main" id="{B6ABBEF9-4B06-5693-5F8F-CDB7610F6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729" y="4371079"/>
            <a:ext cx="2952981" cy="1972368"/>
          </a:xfrm>
          <a:prstGeom prst="rect">
            <a:avLst/>
          </a:prstGeom>
        </p:spPr>
      </p:pic>
      <p:pic>
        <p:nvPicPr>
          <p:cNvPr id="8" name="Picture 7" descr="How does the Instagram algorithm work in 2023?">
            <a:extLst>
              <a:ext uri="{FF2B5EF4-FFF2-40B4-BE49-F238E27FC236}">
                <a16:creationId xmlns:a16="http://schemas.microsoft.com/office/drawing/2014/main" id="{0155FCF4-2046-247A-A4C2-68CE2417D5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48" t="6426" r="20358" b="10442"/>
          <a:stretch/>
        </p:blipFill>
        <p:spPr>
          <a:xfrm>
            <a:off x="4743204" y="4213162"/>
            <a:ext cx="2853167" cy="2303732"/>
          </a:xfrm>
          <a:prstGeom prst="rect">
            <a:avLst/>
          </a:prstGeom>
        </p:spPr>
      </p:pic>
      <p:pic>
        <p:nvPicPr>
          <p:cNvPr id="9" name="Picture 8" descr="7 Ways Chatbots Help Teams Move Faster | Blog | Quiq">
            <a:extLst>
              <a:ext uri="{FF2B5EF4-FFF2-40B4-BE49-F238E27FC236}">
                <a16:creationId xmlns:a16="http://schemas.microsoft.com/office/drawing/2014/main" id="{1450A01D-32C9-3ADD-E948-82E2F5E36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985" y="4295132"/>
            <a:ext cx="3284257" cy="21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75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7F6730-8F76-4239-8CBA-B914B02A7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11E5CC-3C1F-4093-97B6-6433FBF9A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D720AE-B07F-482D-B526-4A9C632DA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76F0BCA-E2AA-4AED-9091-1E820FF25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71D2B33-982E-4EC0-9252-B8A7383C9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250D86D-299E-4837-B82C-B97DACC97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4EFAF9-4DE5-4C1F-BF17-0A5930FFF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857D782-AB09-4CB1-A94A-54F935E709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E95A3B-E29B-40AA-B9DD-FF0BA512F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A71F79C-8170-4729-A592-753969B849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AE5C556-02CA-4512-9F5F-7088484CF7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75FD132-C2ED-4807-B2DA-D428F9C44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1967F12-B0C4-4D31-8D63-89945DCD2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37000">
                <a:schemeClr val="bg2">
                  <a:alpha val="4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DF31C0-653D-48B4-3753-30741E78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00" y="4682500"/>
            <a:ext cx="6088061" cy="2181946"/>
          </a:xfrm>
        </p:spPr>
        <p:txBody>
          <a:bodyPr anchor="b">
            <a:normAutofit/>
          </a:bodyPr>
          <a:lstStyle/>
          <a:p>
            <a:r>
              <a:rPr lang="en-US" sz="4700"/>
              <a:t>ChatGPT and Large 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CEC45-6A40-96C2-79BB-645115EED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0" y="387626"/>
            <a:ext cx="6507161" cy="48905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69875" indent="-269875">
              <a:lnSpc>
                <a:spcPct val="115000"/>
              </a:lnSpc>
            </a:pPr>
            <a:r>
              <a:rPr lang="en-US" sz="2000" dirty="0"/>
              <a:t>Large language models (LLM) are a specific kind of AI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000" dirty="0"/>
              <a:t>Use machine learning by inputting text and documents to learn how people use language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000" dirty="0"/>
              <a:t>Predicts what word goes next based on the patterns it finds in the text and documents it learned from</a:t>
            </a:r>
          </a:p>
          <a:p>
            <a:pPr marL="1079500" lvl="2" indent="-269875">
              <a:lnSpc>
                <a:spcPct val="115000"/>
              </a:lnSpc>
            </a:pPr>
            <a:r>
              <a:rPr lang="en-US" sz="2000" dirty="0"/>
              <a:t>Just like your phone when you are texting!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000" dirty="0"/>
              <a:t>How the AI learns is a black box – engineers are not completely sure what the AI is doing to learn and make predictions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83B8B97-2EEE-4843-8C7F-758D84C59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37600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6C52333-1FA7-4EAF-8286-14B008B1B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9EC4961-FC08-40D1-8428-FF961619C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7240EBB-89C3-4662-887C-56272E083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Computer script on a screen">
            <a:extLst>
              <a:ext uri="{FF2B5EF4-FFF2-40B4-BE49-F238E27FC236}">
                <a16:creationId xmlns:a16="http://schemas.microsoft.com/office/drawing/2014/main" id="{81AD401E-DF9A-275F-3F97-7B8F64445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47" b="-3"/>
          <a:stretch/>
        </p:blipFill>
        <p:spPr>
          <a:xfrm>
            <a:off x="5665549" y="14791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1076166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4F9B187-EC02-44E0-99C7-5D629D664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6B683D-13FA-4605-8648-01FC9C82F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852A959-AA36-4E4C-940B-F33A7BE0A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FFC38A9-EA65-4BD6-A6E1-CAD07CCB8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9E36CA9-9013-4306-B36F-2E349B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E8D3FFE-4362-43F6-99D3-1B83F7AD5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7AA39D6-8796-468A-8C18-D17C0BBF2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5967788-298A-4B75-B02F-0625E5F84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D0FB4E1-29BE-427B-9999-B25351A07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9914662-C165-4AD1-89C0-F6C47C1090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84C8199-BC83-4D02-8937-CF9AB0F4CF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A28F3F3-1D22-45C2-8627-C7E4E74BD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9D8267F7-1115-4F9A-BEF5-BB6664BC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8EC1A6-6948-B248-5799-11EBEFD53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215" y="362200"/>
            <a:ext cx="6066121" cy="2186096"/>
          </a:xfrm>
        </p:spPr>
        <p:txBody>
          <a:bodyPr anchor="t">
            <a:normAutofit/>
          </a:bodyPr>
          <a:lstStyle/>
          <a:p>
            <a:r>
              <a:rPr lang="en-US" sz="4700"/>
              <a:t>Many Large Language Models Available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B4E221E-E4F3-4D25-8DC8-8A3D08C83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491700" y="811038"/>
            <a:ext cx="6131951" cy="5783897"/>
            <a:chOff x="4925125" y="3600"/>
            <a:chExt cx="7266875" cy="6854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DCB79C8-6A25-43E7-AC87-D1D7C607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BABC8D9-79F4-4665-99B3-4EA1B520E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08BC036-0C59-4D8B-8F96-46D122C90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Green dialogue boxes">
            <a:extLst>
              <a:ext uri="{FF2B5EF4-FFF2-40B4-BE49-F238E27FC236}">
                <a16:creationId xmlns:a16="http://schemas.microsoft.com/office/drawing/2014/main" id="{1566A539-EBF3-AB28-370E-EB4F2F78A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6" r="10466" b="2"/>
          <a:stretch/>
        </p:blipFill>
        <p:spPr>
          <a:xfrm>
            <a:off x="20" y="-1"/>
            <a:ext cx="685798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EDC37-69BF-F6DB-903F-3BC097307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8063" y="1994621"/>
            <a:ext cx="5972173" cy="46824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US" sz="2000" b="1" dirty="0"/>
              <a:t>Text</a:t>
            </a:r>
          </a:p>
          <a:p>
            <a:pPr marL="269875" indent="-269875">
              <a:lnSpc>
                <a:spcPct val="115000"/>
              </a:lnSpc>
            </a:pPr>
            <a:r>
              <a:rPr lang="en-US" sz="2000" dirty="0"/>
              <a:t>ChatGPT (</a:t>
            </a:r>
            <a:r>
              <a:rPr lang="en-US" sz="2000" dirty="0">
                <a:solidFill>
                  <a:srgbClr val="00B0F0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https://chat.openai.com/</a:t>
            </a:r>
            <a:r>
              <a:rPr lang="en-US" sz="2000" dirty="0">
                <a:ea typeface="+mn-lt"/>
                <a:cs typeface="+mn-lt"/>
              </a:rPr>
              <a:t>) </a:t>
            </a:r>
            <a:endParaRPr lang="en-US" sz="2000" dirty="0"/>
          </a:p>
          <a:p>
            <a:pPr marL="269875" indent="-269875">
              <a:lnSpc>
                <a:spcPct val="115000"/>
              </a:lnSpc>
            </a:pPr>
            <a:r>
              <a:rPr lang="en-US" sz="2000" dirty="0"/>
              <a:t>Microsoft Bing (</a:t>
            </a:r>
            <a:r>
              <a:rPr lang="en-US" sz="2000" dirty="0">
                <a:solidFill>
                  <a:srgbClr val="00B0F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https://www.bing.com/?/ai</a:t>
            </a:r>
            <a:r>
              <a:rPr lang="en-US" sz="2000" dirty="0"/>
              <a:t>)</a:t>
            </a:r>
          </a:p>
          <a:p>
            <a:pPr marL="269875" indent="-269875">
              <a:lnSpc>
                <a:spcPct val="115000"/>
              </a:lnSpc>
            </a:pPr>
            <a:r>
              <a:rPr lang="en-US" sz="2000" dirty="0"/>
              <a:t>Google Bard (</a:t>
            </a:r>
            <a:r>
              <a:rPr lang="en-US" sz="2000" dirty="0">
                <a:solidFill>
                  <a:srgbClr val="00B0F0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https://bard.google.com/</a:t>
            </a:r>
            <a:r>
              <a:rPr lang="en-US" sz="2000" dirty="0">
                <a:ea typeface="+mn-lt"/>
                <a:cs typeface="+mn-lt"/>
              </a:rPr>
              <a:t>)</a:t>
            </a:r>
          </a:p>
          <a:p>
            <a:pPr marL="269875" indent="-269875">
              <a:lnSpc>
                <a:spcPct val="115000"/>
              </a:lnSpc>
            </a:pPr>
            <a:endParaRPr lang="en-US" sz="2000" dirty="0">
              <a:ea typeface="+mn-lt"/>
              <a:cs typeface="+mn-lt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US" sz="2000" b="1" dirty="0"/>
              <a:t>Images</a:t>
            </a:r>
          </a:p>
          <a:p>
            <a:pPr marL="269875" indent="-269875">
              <a:lnSpc>
                <a:spcPct val="115000"/>
              </a:lnSpc>
            </a:pPr>
            <a:r>
              <a:rPr lang="en-US" sz="2000" dirty="0"/>
              <a:t>Microsoft Bing (</a:t>
            </a:r>
            <a:r>
              <a:rPr lang="en-US" sz="2000" dirty="0">
                <a:solidFill>
                  <a:srgbClr val="00B0F0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https://www.bing.com/create</a:t>
            </a:r>
            <a:r>
              <a:rPr lang="en-US" sz="2000" dirty="0">
                <a:ea typeface="+mn-lt"/>
                <a:cs typeface="+mn-lt"/>
              </a:rPr>
              <a:t>)</a:t>
            </a:r>
            <a:endParaRPr lang="en-US" sz="2000" dirty="0"/>
          </a:p>
          <a:p>
            <a:pPr marL="269875" indent="-269875">
              <a:lnSpc>
                <a:spcPct val="115000"/>
              </a:lnSpc>
            </a:pPr>
            <a:r>
              <a:rPr lang="en-US" sz="2000" dirty="0" err="1"/>
              <a:t>Midjourney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00B0F0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https://www.midjourney.com/</a:t>
            </a:r>
            <a:r>
              <a:rPr lang="en-US" sz="2000" dirty="0">
                <a:ea typeface="+mn-lt"/>
                <a:cs typeface="+mn-lt"/>
              </a:rPr>
              <a:t>) </a:t>
            </a:r>
            <a:endParaRPr lang="en-US" sz="2000" dirty="0"/>
          </a:p>
          <a:p>
            <a:pPr marL="269875" indent="-269875">
              <a:lnSpc>
                <a:spcPct val="115000"/>
              </a:lnSpc>
            </a:pPr>
            <a:endParaRPr lang="en-US" sz="1500" dirty="0"/>
          </a:p>
          <a:p>
            <a:pPr marL="269875" indent="-269875">
              <a:lnSpc>
                <a:spcPct val="115000"/>
              </a:lnSpc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240668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0D050C3-946A-4155-B469-3FE5492E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D7BFBB-BF60-4EF1-AF1C-731347DB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0150CBC-E30B-417C-9BB2-CE6BB1A64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76020D6-6ADB-408E-A69F-4EA6F51A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226C8E5-1D99-421D-AB3C-2AF296A15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7669339-D0C4-4CF0-9A76-5BFBCDB798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B31604-91C4-4CB0-8097-02EE0ADDC1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48340F5-A593-469A-98DC-B6D90D3B2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59E3068-3000-4C82-ACA8-367498951E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2E1C398-D8F7-4828-9F7F-80D61DAE2B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3B333C-60FD-4260-80E0-190666C9D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C05F582-AA63-4A8C-915E-66057E4B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44E277-F0F1-7ADD-BE59-0871A68EA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540000"/>
            <a:ext cx="4554821" cy="2186096"/>
          </a:xfrm>
        </p:spPr>
        <p:txBody>
          <a:bodyPr anchor="b">
            <a:normAutofit/>
          </a:bodyPr>
          <a:lstStyle/>
          <a:p>
            <a:r>
              <a:rPr lang="en-US" sz="3800"/>
              <a:t>How to Use ChatGPT (or Bing, or Bard, or Other LLMs)</a:t>
            </a:r>
          </a:p>
        </p:txBody>
      </p:sp>
      <p:pic>
        <p:nvPicPr>
          <p:cNvPr id="5" name="Picture 4" descr="Exclamation mark on a yellow background">
            <a:extLst>
              <a:ext uri="{FF2B5EF4-FFF2-40B4-BE49-F238E27FC236}">
                <a16:creationId xmlns:a16="http://schemas.microsoft.com/office/drawing/2014/main" id="{8F08E624-85ED-FF11-EA1F-34069E538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6" r="8228" b="4"/>
          <a:stretch/>
        </p:blipFill>
        <p:spPr>
          <a:xfrm>
            <a:off x="20" y="10"/>
            <a:ext cx="6444556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20FD5-7FF5-2B3A-030A-5EB3BB355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063" y="2947121"/>
            <a:ext cx="4537073" cy="33616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sz="2400" dirty="0"/>
              <a:t>Go to the website</a:t>
            </a:r>
          </a:p>
          <a:p>
            <a:pPr marL="719455" lvl="1" indent="-269875"/>
            <a:r>
              <a:rPr lang="en-US" sz="2400" dirty="0"/>
              <a:t>Many require an account</a:t>
            </a:r>
          </a:p>
          <a:p>
            <a:pPr marL="269875" indent="-269875"/>
            <a:r>
              <a:rPr lang="en-US" sz="2400" dirty="0"/>
              <a:t>Once you have signed up, you are ready to go!</a:t>
            </a:r>
          </a:p>
        </p:txBody>
      </p:sp>
    </p:spTree>
    <p:extLst>
      <p:ext uri="{BB962C8B-B14F-4D97-AF65-F5344CB8AC3E}">
        <p14:creationId xmlns:p14="http://schemas.microsoft.com/office/powerpoint/2010/main" val="1720466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0D050C3-946A-4155-B469-3FE5492E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D7BFBB-BF60-4EF1-AF1C-731347DB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0150CBC-E30B-417C-9BB2-CE6BB1A64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76020D6-6ADB-408E-A69F-4EA6F51A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226C8E5-1D99-421D-AB3C-2AF296A15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7669339-D0C4-4CF0-9A76-5BFBCDB798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B31604-91C4-4CB0-8097-02EE0ADDC1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48340F5-A593-469A-98DC-B6D90D3B2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59E3068-3000-4C82-ACA8-367498951E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2E1C398-D8F7-4828-9F7F-80D61DAE2B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3B333C-60FD-4260-80E0-190666C9D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C05F582-AA63-4A8C-915E-66057E4B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108507-CC2A-FFB4-4E7B-4E4C02603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576" y="-987797"/>
            <a:ext cx="6737832" cy="2186096"/>
          </a:xfrm>
        </p:spPr>
        <p:txBody>
          <a:bodyPr anchor="b">
            <a:normAutofit/>
          </a:bodyPr>
          <a:lstStyle/>
          <a:p>
            <a:r>
              <a:rPr lang="en-US" sz="5000" dirty="0"/>
              <a:t>Prompt Engineering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9D6FA-328F-1A18-1F15-D49D0ADC2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68" r="23477" b="6250"/>
          <a:stretch/>
        </p:blipFill>
        <p:spPr>
          <a:xfrm>
            <a:off x="20" y="63510"/>
            <a:ext cx="6444556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FED10-EE6B-0BA6-4ADE-23C4A506D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063" y="1406676"/>
            <a:ext cx="5705473" cy="52195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69875" indent="-269875">
              <a:lnSpc>
                <a:spcPct val="115000"/>
              </a:lnSpc>
            </a:pPr>
            <a:r>
              <a:rPr lang="en-US" sz="2000" dirty="0"/>
              <a:t>"The art of crafting prompts that effectively instruct ChatGPT [or other AI tools] to generate the desired output" (</a:t>
            </a:r>
            <a:r>
              <a:rPr lang="en-US" sz="2000" dirty="0" err="1"/>
              <a:t>DataCamp</a:t>
            </a:r>
            <a:r>
              <a:rPr lang="en-US" sz="2000" dirty="0"/>
              <a:t>, May 2023)</a:t>
            </a:r>
          </a:p>
          <a:p>
            <a:pPr marL="269875" indent="-269875">
              <a:lnSpc>
                <a:spcPct val="115000"/>
              </a:lnSpc>
            </a:pPr>
            <a:r>
              <a:rPr lang="en-US" sz="2000" dirty="0"/>
              <a:t>Always assume when you begin a session that ChatGPT doesn't know anything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000" dirty="0"/>
              <a:t>What exactly do you want ChatGPT to do?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000" dirty="0"/>
              <a:t>What will that output look like?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000" dirty="0"/>
              <a:t>Why do you need ChatGPT to do this task?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000" dirty="0"/>
              <a:t>What roles does ChatGPT play in doing the task?  (e.g., a student, a teacher)</a:t>
            </a:r>
          </a:p>
        </p:txBody>
      </p:sp>
    </p:spTree>
    <p:extLst>
      <p:ext uri="{BB962C8B-B14F-4D97-AF65-F5344CB8AC3E}">
        <p14:creationId xmlns:p14="http://schemas.microsoft.com/office/powerpoint/2010/main" val="3178926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807C163-87AF-4BC4-ADE2-4E5EAFEEE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96E8E-5A50-4F12-9E0B-502F85061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B8A07F7-656D-4B06-860B-429032521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D932A44-B2F8-4EA5-A529-D1EF350CB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4211287-5AF6-4DE8-9550-CE2475D62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35D3D5B-2BDE-4FFA-AD19-2A6FA11B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5141913-6183-49C2-BACE-61AF501817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CBF2F32-98FF-4601-8322-C5E0724D9D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AF3E2D8-35DA-4B2D-891A-A1594F7DB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543934E-E678-45FF-8C62-1EF71BABE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9B54ED7-1C7F-4C59-B1CB-84D3D9C21C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BFC7E0-9992-4076-88C6-3354EB12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03209-5BD8-4B0B-847E-430FFF592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EA1EBE-47DC-7828-A243-2368D710C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0001"/>
            <a:ext cx="11075080" cy="1809500"/>
          </a:xfrm>
        </p:spPr>
        <p:txBody>
          <a:bodyPr anchor="t">
            <a:normAutofit/>
          </a:bodyPr>
          <a:lstStyle/>
          <a:p>
            <a:r>
              <a:rPr lang="en-US" sz="5600"/>
              <a:t>More Effective Prompt Engineering (DataCamp, May 2023)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ED86F849-FBFB-22D5-66F6-14FF954326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6455368"/>
              </p:ext>
            </p:extLst>
          </p:nvPr>
        </p:nvGraphicFramePr>
        <p:xfrm>
          <a:off x="539750" y="2528888"/>
          <a:ext cx="11101388" cy="3779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5592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4F9B187-EC02-44E0-99C7-5D629D664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6B683D-13FA-4605-8648-01FC9C82F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852A959-AA36-4E4C-940B-F33A7BE0A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FFC38A9-EA65-4BD6-A6E1-CAD07CCB8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9E36CA9-9013-4306-B36F-2E349B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E8D3FFE-4362-43F6-99D3-1B83F7AD5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7AA39D6-8796-468A-8C18-D17C0BBF2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5967788-298A-4B75-B02F-0625E5F84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D0FB4E1-29BE-427B-9999-B25351A07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9914662-C165-4AD1-89C0-F6C47C1090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84C8199-BC83-4D02-8937-CF9AB0F4CF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A28F3F3-1D22-45C2-8627-C7E4E74BD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9D8267F7-1115-4F9A-BEF5-BB6664BC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D55D09-E691-7D05-2117-E23FF2A8D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540000"/>
            <a:ext cx="4554821" cy="2186096"/>
          </a:xfrm>
        </p:spPr>
        <p:txBody>
          <a:bodyPr anchor="t">
            <a:normAutofit/>
          </a:bodyPr>
          <a:lstStyle/>
          <a:p>
            <a:r>
              <a:rPr lang="en-US" dirty="0"/>
              <a:t>Be Careful!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B4E221E-E4F3-4D25-8DC8-8A3D08C83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491700" y="811038"/>
            <a:ext cx="6131951" cy="5783897"/>
            <a:chOff x="4925125" y="3600"/>
            <a:chExt cx="7266875" cy="6854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DCB79C8-6A25-43E7-AC87-D1D7C607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BABC8D9-79F4-4665-99B3-4EA1B520E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08BC036-0C59-4D8B-8F96-46D122C90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C48FE9D-6577-BDE6-035E-FAA0409EC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56" r="25094"/>
          <a:stretch/>
        </p:blipFill>
        <p:spPr>
          <a:xfrm>
            <a:off x="20" y="-1"/>
            <a:ext cx="685798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4108D-2505-8E02-8553-EE9279035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563" y="1550121"/>
            <a:ext cx="5692773" cy="49364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69875" indent="-269875">
              <a:lnSpc>
                <a:spcPct val="115000"/>
              </a:lnSpc>
            </a:pPr>
            <a:r>
              <a:rPr lang="en-US" sz="2400" dirty="0"/>
              <a:t>Never believe output from AI without verifying it!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400" dirty="0"/>
              <a:t>AI is known to hallucinate (i.e. make up facts and references)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400" dirty="0"/>
              <a:t>Verify with knowledge you already know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400" dirty="0"/>
              <a:t>Verify by using your textbook or other academic resources (e.g., the Library website)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2400" dirty="0"/>
              <a:t>Google information if you are unsure</a:t>
            </a:r>
          </a:p>
        </p:txBody>
      </p:sp>
    </p:spTree>
    <p:extLst>
      <p:ext uri="{BB962C8B-B14F-4D97-AF65-F5344CB8AC3E}">
        <p14:creationId xmlns:p14="http://schemas.microsoft.com/office/powerpoint/2010/main" val="1838486101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AnalogousFromLightSeedRightStep">
      <a:dk1>
        <a:srgbClr val="000000"/>
      </a:dk1>
      <a:lt1>
        <a:srgbClr val="FFFFFF"/>
      </a:lt1>
      <a:dk2>
        <a:srgbClr val="213B38"/>
      </a:dk2>
      <a:lt2>
        <a:srgbClr val="E2E5E8"/>
      </a:lt2>
      <a:accent1>
        <a:srgbClr val="B99C7E"/>
      </a:accent1>
      <a:accent2>
        <a:srgbClr val="A7A372"/>
      </a:accent2>
      <a:accent3>
        <a:srgbClr val="98A67E"/>
      </a:accent3>
      <a:accent4>
        <a:srgbClr val="84AD76"/>
      </a:accent4>
      <a:accent5>
        <a:srgbClr val="82AC89"/>
      </a:accent5>
      <a:accent6>
        <a:srgbClr val="76AD97"/>
      </a:accent6>
      <a:hlink>
        <a:srgbClr val="6084A9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1007</Words>
  <Application>Microsoft Office PowerPoint</Application>
  <PresentationFormat>Widescreen</PresentationFormat>
  <Paragraphs>94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Avenir Next LT Pro</vt:lpstr>
      <vt:lpstr>Bell MT</vt:lpstr>
      <vt:lpstr>Calibri Light</vt:lpstr>
      <vt:lpstr>GlowVTI</vt:lpstr>
      <vt:lpstr>Using ChatGPT and other AI Tools</vt:lpstr>
      <vt:lpstr>What is Artificial Intelligence?</vt:lpstr>
      <vt:lpstr>You Likely Already Use AI!</vt:lpstr>
      <vt:lpstr>ChatGPT and Large Language Models</vt:lpstr>
      <vt:lpstr>Many Large Language Models Available</vt:lpstr>
      <vt:lpstr>How to Use ChatGPT (or Bing, or Bard, or Other LLMs)</vt:lpstr>
      <vt:lpstr>Prompt Engineering</vt:lpstr>
      <vt:lpstr>More Effective Prompt Engineering (DataCamp, May 2023)</vt:lpstr>
      <vt:lpstr>Be Careful!</vt:lpstr>
      <vt:lpstr>How Do You Learn to Use ChatGPT?</vt:lpstr>
      <vt:lpstr>Studying with ChatGPT</vt:lpstr>
      <vt:lpstr>Writing a Cover Letter with ChatGPT</vt:lpstr>
      <vt:lpstr>ChatGPT and Other LLM AI Have Limitations</vt:lpstr>
      <vt:lpstr>What Can ChatGPT and AI Do for Us?</vt:lpstr>
      <vt:lpstr>Cite Your Use of AI</vt:lpstr>
      <vt:lpstr>Other AI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Clarissa Steele</cp:lastModifiedBy>
  <cp:revision>428</cp:revision>
  <dcterms:created xsi:type="dcterms:W3CDTF">2023-08-28T15:00:40Z</dcterms:created>
  <dcterms:modified xsi:type="dcterms:W3CDTF">2023-08-28T17:00:05Z</dcterms:modified>
</cp:coreProperties>
</file>