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6" r:id="rId11"/>
    <p:sldId id="268" r:id="rId12"/>
    <p:sldId id="265"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4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7D511-B5F7-9240-B9A5-38C8522FE362}" type="datetimeFigureOut">
              <a:rPr lang="en-US" smtClean="0"/>
              <a:t>1/16/24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803C6-0B21-6446-8D06-987902F0AFB7}" type="slidenum">
              <a:rPr lang="en-US" smtClean="0"/>
              <a:t>‹#›</a:t>
            </a:fld>
            <a:endParaRPr lang="en-US"/>
          </a:p>
        </p:txBody>
      </p:sp>
    </p:spTree>
    <p:extLst>
      <p:ext uri="{BB962C8B-B14F-4D97-AF65-F5344CB8AC3E}">
        <p14:creationId xmlns:p14="http://schemas.microsoft.com/office/powerpoint/2010/main" val="121473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A803C6-0B21-6446-8D06-987902F0AFB7}" type="slidenum">
              <a:rPr lang="en-US" smtClean="0"/>
              <a:t>7</a:t>
            </a:fld>
            <a:endParaRPr lang="en-US"/>
          </a:p>
        </p:txBody>
      </p:sp>
    </p:spTree>
    <p:extLst>
      <p:ext uri="{BB962C8B-B14F-4D97-AF65-F5344CB8AC3E}">
        <p14:creationId xmlns:p14="http://schemas.microsoft.com/office/powerpoint/2010/main" val="113558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A803C6-0B21-6446-8D06-987902F0AFB7}" type="slidenum">
              <a:rPr lang="en-US" smtClean="0"/>
              <a:t>8</a:t>
            </a:fld>
            <a:endParaRPr lang="en-US"/>
          </a:p>
        </p:txBody>
      </p:sp>
    </p:spTree>
    <p:extLst>
      <p:ext uri="{BB962C8B-B14F-4D97-AF65-F5344CB8AC3E}">
        <p14:creationId xmlns:p14="http://schemas.microsoft.com/office/powerpoint/2010/main" val="100135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A803C6-0B21-6446-8D06-987902F0AFB7}" type="slidenum">
              <a:rPr lang="en-US" smtClean="0"/>
              <a:t>9</a:t>
            </a:fld>
            <a:endParaRPr lang="en-US"/>
          </a:p>
        </p:txBody>
      </p:sp>
    </p:spTree>
    <p:extLst>
      <p:ext uri="{BB962C8B-B14F-4D97-AF65-F5344CB8AC3E}">
        <p14:creationId xmlns:p14="http://schemas.microsoft.com/office/powerpoint/2010/main" val="199313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A803C6-0B21-6446-8D06-987902F0AFB7}" type="slidenum">
              <a:rPr lang="en-US" smtClean="0"/>
              <a:t>10</a:t>
            </a:fld>
            <a:endParaRPr lang="en-US"/>
          </a:p>
        </p:txBody>
      </p:sp>
    </p:spTree>
    <p:extLst>
      <p:ext uri="{BB962C8B-B14F-4D97-AF65-F5344CB8AC3E}">
        <p14:creationId xmlns:p14="http://schemas.microsoft.com/office/powerpoint/2010/main" val="15846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A803C6-0B21-6446-8D06-987902F0AFB7}" type="slidenum">
              <a:rPr lang="en-US" smtClean="0"/>
              <a:t>11</a:t>
            </a:fld>
            <a:endParaRPr lang="en-US"/>
          </a:p>
        </p:txBody>
      </p:sp>
    </p:spTree>
    <p:extLst>
      <p:ext uri="{BB962C8B-B14F-4D97-AF65-F5344CB8AC3E}">
        <p14:creationId xmlns:p14="http://schemas.microsoft.com/office/powerpoint/2010/main" val="396427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A803C6-0B21-6446-8D06-987902F0AFB7}" type="slidenum">
              <a:rPr lang="en-US" smtClean="0"/>
              <a:t>12</a:t>
            </a:fld>
            <a:endParaRPr lang="en-US"/>
          </a:p>
        </p:txBody>
      </p:sp>
    </p:spTree>
    <p:extLst>
      <p:ext uri="{BB962C8B-B14F-4D97-AF65-F5344CB8AC3E}">
        <p14:creationId xmlns:p14="http://schemas.microsoft.com/office/powerpoint/2010/main" val="3498991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3F81-9641-BED5-18A5-A0A142051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F804BD-F67F-F648-36C7-B3185D98CE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919FF8-EA18-F181-763E-CF4C2B63735F}"/>
              </a:ext>
            </a:extLst>
          </p:cNvPr>
          <p:cNvSpPr>
            <a:spLocks noGrp="1"/>
          </p:cNvSpPr>
          <p:nvPr>
            <p:ph type="dt" sz="half" idx="10"/>
          </p:nvPr>
        </p:nvSpPr>
        <p:spPr/>
        <p:txBody>
          <a:bodyPr/>
          <a:lstStyle/>
          <a:p>
            <a:fld id="{1689E6A8-9CF4-F54E-A0C8-FDEB31D023B6}" type="datetimeFigureOut">
              <a:rPr lang="en-US" smtClean="0"/>
              <a:t>1/16/24</a:t>
            </a:fld>
            <a:endParaRPr lang="en-US"/>
          </a:p>
        </p:txBody>
      </p:sp>
      <p:sp>
        <p:nvSpPr>
          <p:cNvPr id="5" name="Footer Placeholder 4">
            <a:extLst>
              <a:ext uri="{FF2B5EF4-FFF2-40B4-BE49-F238E27FC236}">
                <a16:creationId xmlns:a16="http://schemas.microsoft.com/office/drawing/2014/main" id="{38649B01-B376-62E3-D3D1-8C3A06487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95416-5C3B-4938-1604-E73855609091}"/>
              </a:ext>
            </a:extLst>
          </p:cNvPr>
          <p:cNvSpPr>
            <a:spLocks noGrp="1"/>
          </p:cNvSpPr>
          <p:nvPr>
            <p:ph type="sldNum" sz="quarter" idx="12"/>
          </p:nvPr>
        </p:nvSpPr>
        <p:spPr/>
        <p:txBody>
          <a:bodyPr/>
          <a:lstStyle/>
          <a:p>
            <a:fld id="{BB3E7FB0-06CB-AC42-9FD8-6AEC9F1F2529}" type="slidenum">
              <a:rPr lang="en-US" smtClean="0"/>
              <a:t>‹#›</a:t>
            </a:fld>
            <a:endParaRPr lang="en-US"/>
          </a:p>
        </p:txBody>
      </p:sp>
    </p:spTree>
    <p:extLst>
      <p:ext uri="{BB962C8B-B14F-4D97-AF65-F5344CB8AC3E}">
        <p14:creationId xmlns:p14="http://schemas.microsoft.com/office/powerpoint/2010/main" val="39003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BCF30-BF24-3382-EFB0-3640DECF48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E45C55-2F47-2937-100A-47D5A74761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6B145-52A4-9344-3039-A9B63E1433E5}"/>
              </a:ext>
            </a:extLst>
          </p:cNvPr>
          <p:cNvSpPr>
            <a:spLocks noGrp="1"/>
          </p:cNvSpPr>
          <p:nvPr>
            <p:ph type="dt" sz="half" idx="10"/>
          </p:nvPr>
        </p:nvSpPr>
        <p:spPr/>
        <p:txBody>
          <a:bodyPr/>
          <a:lstStyle/>
          <a:p>
            <a:fld id="{1689E6A8-9CF4-F54E-A0C8-FDEB31D023B6}" type="datetimeFigureOut">
              <a:rPr lang="en-US" smtClean="0"/>
              <a:t>1/16/24</a:t>
            </a:fld>
            <a:endParaRPr lang="en-US"/>
          </a:p>
        </p:txBody>
      </p:sp>
      <p:sp>
        <p:nvSpPr>
          <p:cNvPr id="5" name="Footer Placeholder 4">
            <a:extLst>
              <a:ext uri="{FF2B5EF4-FFF2-40B4-BE49-F238E27FC236}">
                <a16:creationId xmlns:a16="http://schemas.microsoft.com/office/drawing/2014/main" id="{E7793383-3947-D47D-EF8A-3470F1718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1C469-7B07-1887-9074-BEFA88B2A1A7}"/>
              </a:ext>
            </a:extLst>
          </p:cNvPr>
          <p:cNvSpPr>
            <a:spLocks noGrp="1"/>
          </p:cNvSpPr>
          <p:nvPr>
            <p:ph type="sldNum" sz="quarter" idx="12"/>
          </p:nvPr>
        </p:nvSpPr>
        <p:spPr/>
        <p:txBody>
          <a:bodyPr/>
          <a:lstStyle/>
          <a:p>
            <a:fld id="{BB3E7FB0-06CB-AC42-9FD8-6AEC9F1F2529}" type="slidenum">
              <a:rPr lang="en-US" smtClean="0"/>
              <a:t>‹#›</a:t>
            </a:fld>
            <a:endParaRPr lang="en-US"/>
          </a:p>
        </p:txBody>
      </p:sp>
    </p:spTree>
    <p:extLst>
      <p:ext uri="{BB962C8B-B14F-4D97-AF65-F5344CB8AC3E}">
        <p14:creationId xmlns:p14="http://schemas.microsoft.com/office/powerpoint/2010/main" val="10655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623C19-BC2F-2D67-C20D-A88193A1A1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EC5CC6-0244-BFE4-77C1-64CB91906E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5CDA0-043B-49D8-8B31-55C5C4FCD750}"/>
              </a:ext>
            </a:extLst>
          </p:cNvPr>
          <p:cNvSpPr>
            <a:spLocks noGrp="1"/>
          </p:cNvSpPr>
          <p:nvPr>
            <p:ph type="dt" sz="half" idx="10"/>
          </p:nvPr>
        </p:nvSpPr>
        <p:spPr/>
        <p:txBody>
          <a:bodyPr/>
          <a:lstStyle/>
          <a:p>
            <a:fld id="{1689E6A8-9CF4-F54E-A0C8-FDEB31D023B6}" type="datetimeFigureOut">
              <a:rPr lang="en-US" smtClean="0"/>
              <a:t>1/16/24</a:t>
            </a:fld>
            <a:endParaRPr lang="en-US"/>
          </a:p>
        </p:txBody>
      </p:sp>
      <p:sp>
        <p:nvSpPr>
          <p:cNvPr id="5" name="Footer Placeholder 4">
            <a:extLst>
              <a:ext uri="{FF2B5EF4-FFF2-40B4-BE49-F238E27FC236}">
                <a16:creationId xmlns:a16="http://schemas.microsoft.com/office/drawing/2014/main" id="{56CDE412-8A7B-0048-A076-BC87C72DA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1AAF3-EB39-D533-D0DE-013D4EEB751D}"/>
              </a:ext>
            </a:extLst>
          </p:cNvPr>
          <p:cNvSpPr>
            <a:spLocks noGrp="1"/>
          </p:cNvSpPr>
          <p:nvPr>
            <p:ph type="sldNum" sz="quarter" idx="12"/>
          </p:nvPr>
        </p:nvSpPr>
        <p:spPr/>
        <p:txBody>
          <a:bodyPr/>
          <a:lstStyle/>
          <a:p>
            <a:fld id="{BB3E7FB0-06CB-AC42-9FD8-6AEC9F1F2529}" type="slidenum">
              <a:rPr lang="en-US" smtClean="0"/>
              <a:t>‹#›</a:t>
            </a:fld>
            <a:endParaRPr lang="en-US"/>
          </a:p>
        </p:txBody>
      </p:sp>
    </p:spTree>
    <p:extLst>
      <p:ext uri="{BB962C8B-B14F-4D97-AF65-F5344CB8AC3E}">
        <p14:creationId xmlns:p14="http://schemas.microsoft.com/office/powerpoint/2010/main" val="403354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A9BE-09D4-528E-17BF-DDA091741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BFB5BC-B8B6-2D1F-F9DF-C91BA45616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8BAAA-7EB5-C7FA-59B7-71A4AB98576C}"/>
              </a:ext>
            </a:extLst>
          </p:cNvPr>
          <p:cNvSpPr>
            <a:spLocks noGrp="1"/>
          </p:cNvSpPr>
          <p:nvPr>
            <p:ph type="dt" sz="half" idx="10"/>
          </p:nvPr>
        </p:nvSpPr>
        <p:spPr/>
        <p:txBody>
          <a:bodyPr/>
          <a:lstStyle/>
          <a:p>
            <a:fld id="{1689E6A8-9CF4-F54E-A0C8-FDEB31D023B6}" type="datetimeFigureOut">
              <a:rPr lang="en-US" smtClean="0"/>
              <a:t>1/16/24</a:t>
            </a:fld>
            <a:endParaRPr lang="en-US"/>
          </a:p>
        </p:txBody>
      </p:sp>
      <p:sp>
        <p:nvSpPr>
          <p:cNvPr id="5" name="Footer Placeholder 4">
            <a:extLst>
              <a:ext uri="{FF2B5EF4-FFF2-40B4-BE49-F238E27FC236}">
                <a16:creationId xmlns:a16="http://schemas.microsoft.com/office/drawing/2014/main" id="{969D3423-7843-3B28-D603-FAA1FEEDB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E0980-EA86-7F92-2878-90756199FD6C}"/>
              </a:ext>
            </a:extLst>
          </p:cNvPr>
          <p:cNvSpPr>
            <a:spLocks noGrp="1"/>
          </p:cNvSpPr>
          <p:nvPr>
            <p:ph type="sldNum" sz="quarter" idx="12"/>
          </p:nvPr>
        </p:nvSpPr>
        <p:spPr/>
        <p:txBody>
          <a:bodyPr/>
          <a:lstStyle/>
          <a:p>
            <a:fld id="{BB3E7FB0-06CB-AC42-9FD8-6AEC9F1F2529}" type="slidenum">
              <a:rPr lang="en-US" smtClean="0"/>
              <a:t>‹#›</a:t>
            </a:fld>
            <a:endParaRPr lang="en-US"/>
          </a:p>
        </p:txBody>
      </p:sp>
    </p:spTree>
    <p:extLst>
      <p:ext uri="{BB962C8B-B14F-4D97-AF65-F5344CB8AC3E}">
        <p14:creationId xmlns:p14="http://schemas.microsoft.com/office/powerpoint/2010/main" val="56445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99A1-756A-DC4E-4414-87FA4BFAA1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41A72B-E998-DD22-396B-985AFFFDA1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EE5B10-37A9-C17D-80FB-E7FE0E5ED15D}"/>
              </a:ext>
            </a:extLst>
          </p:cNvPr>
          <p:cNvSpPr>
            <a:spLocks noGrp="1"/>
          </p:cNvSpPr>
          <p:nvPr>
            <p:ph type="dt" sz="half" idx="10"/>
          </p:nvPr>
        </p:nvSpPr>
        <p:spPr/>
        <p:txBody>
          <a:bodyPr/>
          <a:lstStyle/>
          <a:p>
            <a:fld id="{1689E6A8-9CF4-F54E-A0C8-FDEB31D023B6}" type="datetimeFigureOut">
              <a:rPr lang="en-US" smtClean="0"/>
              <a:t>1/16/24</a:t>
            </a:fld>
            <a:endParaRPr lang="en-US"/>
          </a:p>
        </p:txBody>
      </p:sp>
      <p:sp>
        <p:nvSpPr>
          <p:cNvPr id="5" name="Footer Placeholder 4">
            <a:extLst>
              <a:ext uri="{FF2B5EF4-FFF2-40B4-BE49-F238E27FC236}">
                <a16:creationId xmlns:a16="http://schemas.microsoft.com/office/drawing/2014/main" id="{8FF0FDCD-5F07-8F95-51FC-D960BDD3E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C8FF9-81A8-1FE1-F900-47AF5EB33BC7}"/>
              </a:ext>
            </a:extLst>
          </p:cNvPr>
          <p:cNvSpPr>
            <a:spLocks noGrp="1"/>
          </p:cNvSpPr>
          <p:nvPr>
            <p:ph type="sldNum" sz="quarter" idx="12"/>
          </p:nvPr>
        </p:nvSpPr>
        <p:spPr/>
        <p:txBody>
          <a:bodyPr/>
          <a:lstStyle/>
          <a:p>
            <a:fld id="{BB3E7FB0-06CB-AC42-9FD8-6AEC9F1F2529}" type="slidenum">
              <a:rPr lang="en-US" smtClean="0"/>
              <a:t>‹#›</a:t>
            </a:fld>
            <a:endParaRPr lang="en-US"/>
          </a:p>
        </p:txBody>
      </p:sp>
    </p:spTree>
    <p:extLst>
      <p:ext uri="{BB962C8B-B14F-4D97-AF65-F5344CB8AC3E}">
        <p14:creationId xmlns:p14="http://schemas.microsoft.com/office/powerpoint/2010/main" val="187076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26266-FA10-EB82-6947-0F770A5D62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DA1033-D6C3-A6DB-F96A-8AC12198BE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01730A-6235-E331-897A-13B7DDA1AD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D3BF8B-4318-13E2-D3D4-C7C2F86B8F9F}"/>
              </a:ext>
            </a:extLst>
          </p:cNvPr>
          <p:cNvSpPr>
            <a:spLocks noGrp="1"/>
          </p:cNvSpPr>
          <p:nvPr>
            <p:ph type="dt" sz="half" idx="10"/>
          </p:nvPr>
        </p:nvSpPr>
        <p:spPr/>
        <p:txBody>
          <a:bodyPr/>
          <a:lstStyle/>
          <a:p>
            <a:fld id="{1689E6A8-9CF4-F54E-A0C8-FDEB31D023B6}" type="datetimeFigureOut">
              <a:rPr lang="en-US" smtClean="0"/>
              <a:t>1/16/24</a:t>
            </a:fld>
            <a:endParaRPr lang="en-US"/>
          </a:p>
        </p:txBody>
      </p:sp>
      <p:sp>
        <p:nvSpPr>
          <p:cNvPr id="6" name="Footer Placeholder 5">
            <a:extLst>
              <a:ext uri="{FF2B5EF4-FFF2-40B4-BE49-F238E27FC236}">
                <a16:creationId xmlns:a16="http://schemas.microsoft.com/office/drawing/2014/main" id="{29A7E6A7-6572-BB1B-7CEA-C85673591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241B1-CF36-3759-5846-799E00AE50BC}"/>
              </a:ext>
            </a:extLst>
          </p:cNvPr>
          <p:cNvSpPr>
            <a:spLocks noGrp="1"/>
          </p:cNvSpPr>
          <p:nvPr>
            <p:ph type="sldNum" sz="quarter" idx="12"/>
          </p:nvPr>
        </p:nvSpPr>
        <p:spPr/>
        <p:txBody>
          <a:bodyPr/>
          <a:lstStyle/>
          <a:p>
            <a:fld id="{BB3E7FB0-06CB-AC42-9FD8-6AEC9F1F2529}" type="slidenum">
              <a:rPr lang="en-US" smtClean="0"/>
              <a:t>‹#›</a:t>
            </a:fld>
            <a:endParaRPr lang="en-US"/>
          </a:p>
        </p:txBody>
      </p:sp>
    </p:spTree>
    <p:extLst>
      <p:ext uri="{BB962C8B-B14F-4D97-AF65-F5344CB8AC3E}">
        <p14:creationId xmlns:p14="http://schemas.microsoft.com/office/powerpoint/2010/main" val="38531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4A62-AE49-F03A-14C6-ED22E704E2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0A8D51-1DC5-6B87-16DA-BCFC789E45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B856D7-8D01-1DC8-57A4-D26C7A6976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25644C-B745-CA01-767C-949BD9CCFD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ED4D87-B4BB-8312-0EB0-2EB0CE791C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D2F42-6685-0C09-8056-8BE9F7E22D16}"/>
              </a:ext>
            </a:extLst>
          </p:cNvPr>
          <p:cNvSpPr>
            <a:spLocks noGrp="1"/>
          </p:cNvSpPr>
          <p:nvPr>
            <p:ph type="dt" sz="half" idx="10"/>
          </p:nvPr>
        </p:nvSpPr>
        <p:spPr/>
        <p:txBody>
          <a:bodyPr/>
          <a:lstStyle/>
          <a:p>
            <a:fld id="{1689E6A8-9CF4-F54E-A0C8-FDEB31D023B6}" type="datetimeFigureOut">
              <a:rPr lang="en-US" smtClean="0"/>
              <a:t>1/16/24</a:t>
            </a:fld>
            <a:endParaRPr lang="en-US"/>
          </a:p>
        </p:txBody>
      </p:sp>
      <p:sp>
        <p:nvSpPr>
          <p:cNvPr id="8" name="Footer Placeholder 7">
            <a:extLst>
              <a:ext uri="{FF2B5EF4-FFF2-40B4-BE49-F238E27FC236}">
                <a16:creationId xmlns:a16="http://schemas.microsoft.com/office/drawing/2014/main" id="{8750AE39-D00B-8BC4-226B-E3EE6557DC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6DF68B-0D9B-2AED-E088-72D1211349C3}"/>
              </a:ext>
            </a:extLst>
          </p:cNvPr>
          <p:cNvSpPr>
            <a:spLocks noGrp="1"/>
          </p:cNvSpPr>
          <p:nvPr>
            <p:ph type="sldNum" sz="quarter" idx="12"/>
          </p:nvPr>
        </p:nvSpPr>
        <p:spPr/>
        <p:txBody>
          <a:bodyPr/>
          <a:lstStyle/>
          <a:p>
            <a:fld id="{BB3E7FB0-06CB-AC42-9FD8-6AEC9F1F2529}" type="slidenum">
              <a:rPr lang="en-US" smtClean="0"/>
              <a:t>‹#›</a:t>
            </a:fld>
            <a:endParaRPr lang="en-US"/>
          </a:p>
        </p:txBody>
      </p:sp>
    </p:spTree>
    <p:extLst>
      <p:ext uri="{BB962C8B-B14F-4D97-AF65-F5344CB8AC3E}">
        <p14:creationId xmlns:p14="http://schemas.microsoft.com/office/powerpoint/2010/main" val="374971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40C6-6910-A885-8538-2964665520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A7CFA1-19F6-55E2-AB4D-C5C85AFDA088}"/>
              </a:ext>
            </a:extLst>
          </p:cNvPr>
          <p:cNvSpPr>
            <a:spLocks noGrp="1"/>
          </p:cNvSpPr>
          <p:nvPr>
            <p:ph type="dt" sz="half" idx="10"/>
          </p:nvPr>
        </p:nvSpPr>
        <p:spPr/>
        <p:txBody>
          <a:bodyPr/>
          <a:lstStyle/>
          <a:p>
            <a:fld id="{1689E6A8-9CF4-F54E-A0C8-FDEB31D023B6}" type="datetimeFigureOut">
              <a:rPr lang="en-US" smtClean="0"/>
              <a:t>1/16/24</a:t>
            </a:fld>
            <a:endParaRPr lang="en-US"/>
          </a:p>
        </p:txBody>
      </p:sp>
      <p:sp>
        <p:nvSpPr>
          <p:cNvPr id="4" name="Footer Placeholder 3">
            <a:extLst>
              <a:ext uri="{FF2B5EF4-FFF2-40B4-BE49-F238E27FC236}">
                <a16:creationId xmlns:a16="http://schemas.microsoft.com/office/drawing/2014/main" id="{F79417C9-8225-690E-1579-965BBF46A6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B1AFA7-880C-A20F-14CC-556354C35664}"/>
              </a:ext>
            </a:extLst>
          </p:cNvPr>
          <p:cNvSpPr>
            <a:spLocks noGrp="1"/>
          </p:cNvSpPr>
          <p:nvPr>
            <p:ph type="sldNum" sz="quarter" idx="12"/>
          </p:nvPr>
        </p:nvSpPr>
        <p:spPr/>
        <p:txBody>
          <a:bodyPr/>
          <a:lstStyle/>
          <a:p>
            <a:fld id="{BB3E7FB0-06CB-AC42-9FD8-6AEC9F1F2529}" type="slidenum">
              <a:rPr lang="en-US" smtClean="0"/>
              <a:t>‹#›</a:t>
            </a:fld>
            <a:endParaRPr lang="en-US"/>
          </a:p>
        </p:txBody>
      </p:sp>
    </p:spTree>
    <p:extLst>
      <p:ext uri="{BB962C8B-B14F-4D97-AF65-F5344CB8AC3E}">
        <p14:creationId xmlns:p14="http://schemas.microsoft.com/office/powerpoint/2010/main" val="1497921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ABB83A-774A-BC41-DCEC-630DEF5E3150}"/>
              </a:ext>
            </a:extLst>
          </p:cNvPr>
          <p:cNvSpPr>
            <a:spLocks noGrp="1"/>
          </p:cNvSpPr>
          <p:nvPr>
            <p:ph type="dt" sz="half" idx="10"/>
          </p:nvPr>
        </p:nvSpPr>
        <p:spPr/>
        <p:txBody>
          <a:bodyPr/>
          <a:lstStyle/>
          <a:p>
            <a:fld id="{1689E6A8-9CF4-F54E-A0C8-FDEB31D023B6}" type="datetimeFigureOut">
              <a:rPr lang="en-US" smtClean="0"/>
              <a:t>1/16/24</a:t>
            </a:fld>
            <a:endParaRPr lang="en-US"/>
          </a:p>
        </p:txBody>
      </p:sp>
      <p:sp>
        <p:nvSpPr>
          <p:cNvPr id="3" name="Footer Placeholder 2">
            <a:extLst>
              <a:ext uri="{FF2B5EF4-FFF2-40B4-BE49-F238E27FC236}">
                <a16:creationId xmlns:a16="http://schemas.microsoft.com/office/drawing/2014/main" id="{0510F429-53FA-3C1C-8EBE-9292AB2C34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8BCD5A-C7D8-E02C-7BB1-9452562603D0}"/>
              </a:ext>
            </a:extLst>
          </p:cNvPr>
          <p:cNvSpPr>
            <a:spLocks noGrp="1"/>
          </p:cNvSpPr>
          <p:nvPr>
            <p:ph type="sldNum" sz="quarter" idx="12"/>
          </p:nvPr>
        </p:nvSpPr>
        <p:spPr/>
        <p:txBody>
          <a:bodyPr/>
          <a:lstStyle/>
          <a:p>
            <a:fld id="{BB3E7FB0-06CB-AC42-9FD8-6AEC9F1F2529}" type="slidenum">
              <a:rPr lang="en-US" smtClean="0"/>
              <a:t>‹#›</a:t>
            </a:fld>
            <a:endParaRPr lang="en-US"/>
          </a:p>
        </p:txBody>
      </p:sp>
    </p:spTree>
    <p:extLst>
      <p:ext uri="{BB962C8B-B14F-4D97-AF65-F5344CB8AC3E}">
        <p14:creationId xmlns:p14="http://schemas.microsoft.com/office/powerpoint/2010/main" val="167429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358E-1957-7690-6B7B-6BB67C72A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508C97-B161-06F2-EC29-212767CA5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5E6325-4871-EEC2-CD0D-9B76B896A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FD4A0F-1CF7-A17E-E635-BC773F27DB4D}"/>
              </a:ext>
            </a:extLst>
          </p:cNvPr>
          <p:cNvSpPr>
            <a:spLocks noGrp="1"/>
          </p:cNvSpPr>
          <p:nvPr>
            <p:ph type="dt" sz="half" idx="10"/>
          </p:nvPr>
        </p:nvSpPr>
        <p:spPr/>
        <p:txBody>
          <a:bodyPr/>
          <a:lstStyle/>
          <a:p>
            <a:fld id="{1689E6A8-9CF4-F54E-A0C8-FDEB31D023B6}" type="datetimeFigureOut">
              <a:rPr lang="en-US" smtClean="0"/>
              <a:t>1/16/24</a:t>
            </a:fld>
            <a:endParaRPr lang="en-US"/>
          </a:p>
        </p:txBody>
      </p:sp>
      <p:sp>
        <p:nvSpPr>
          <p:cNvPr id="6" name="Footer Placeholder 5">
            <a:extLst>
              <a:ext uri="{FF2B5EF4-FFF2-40B4-BE49-F238E27FC236}">
                <a16:creationId xmlns:a16="http://schemas.microsoft.com/office/drawing/2014/main" id="{0221BCFA-703A-0721-41AF-3D4B43911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6E721-2762-6839-2987-27FF355F6810}"/>
              </a:ext>
            </a:extLst>
          </p:cNvPr>
          <p:cNvSpPr>
            <a:spLocks noGrp="1"/>
          </p:cNvSpPr>
          <p:nvPr>
            <p:ph type="sldNum" sz="quarter" idx="12"/>
          </p:nvPr>
        </p:nvSpPr>
        <p:spPr/>
        <p:txBody>
          <a:bodyPr/>
          <a:lstStyle/>
          <a:p>
            <a:fld id="{BB3E7FB0-06CB-AC42-9FD8-6AEC9F1F2529}" type="slidenum">
              <a:rPr lang="en-US" smtClean="0"/>
              <a:t>‹#›</a:t>
            </a:fld>
            <a:endParaRPr lang="en-US"/>
          </a:p>
        </p:txBody>
      </p:sp>
    </p:spTree>
    <p:extLst>
      <p:ext uri="{BB962C8B-B14F-4D97-AF65-F5344CB8AC3E}">
        <p14:creationId xmlns:p14="http://schemas.microsoft.com/office/powerpoint/2010/main" val="371841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CB6F-2556-8EF5-0217-971EA09770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9AEA5D-2BE1-5EB8-0BAB-31752B54ED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659849-C4BA-F784-385B-E09CAB1D9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5CE022-E858-64CD-3500-A720F9E5E93D}"/>
              </a:ext>
            </a:extLst>
          </p:cNvPr>
          <p:cNvSpPr>
            <a:spLocks noGrp="1"/>
          </p:cNvSpPr>
          <p:nvPr>
            <p:ph type="dt" sz="half" idx="10"/>
          </p:nvPr>
        </p:nvSpPr>
        <p:spPr/>
        <p:txBody>
          <a:bodyPr/>
          <a:lstStyle/>
          <a:p>
            <a:fld id="{1689E6A8-9CF4-F54E-A0C8-FDEB31D023B6}" type="datetimeFigureOut">
              <a:rPr lang="en-US" smtClean="0"/>
              <a:t>1/16/24</a:t>
            </a:fld>
            <a:endParaRPr lang="en-US"/>
          </a:p>
        </p:txBody>
      </p:sp>
      <p:sp>
        <p:nvSpPr>
          <p:cNvPr id="6" name="Footer Placeholder 5">
            <a:extLst>
              <a:ext uri="{FF2B5EF4-FFF2-40B4-BE49-F238E27FC236}">
                <a16:creationId xmlns:a16="http://schemas.microsoft.com/office/drawing/2014/main" id="{B81873F7-FAA8-E451-D075-AD74391809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F0C347-9B4A-CC96-EEA5-0FCD963747F7}"/>
              </a:ext>
            </a:extLst>
          </p:cNvPr>
          <p:cNvSpPr>
            <a:spLocks noGrp="1"/>
          </p:cNvSpPr>
          <p:nvPr>
            <p:ph type="sldNum" sz="quarter" idx="12"/>
          </p:nvPr>
        </p:nvSpPr>
        <p:spPr/>
        <p:txBody>
          <a:bodyPr/>
          <a:lstStyle/>
          <a:p>
            <a:fld id="{BB3E7FB0-06CB-AC42-9FD8-6AEC9F1F2529}" type="slidenum">
              <a:rPr lang="en-US" smtClean="0"/>
              <a:t>‹#›</a:t>
            </a:fld>
            <a:endParaRPr lang="en-US"/>
          </a:p>
        </p:txBody>
      </p:sp>
    </p:spTree>
    <p:extLst>
      <p:ext uri="{BB962C8B-B14F-4D97-AF65-F5344CB8AC3E}">
        <p14:creationId xmlns:p14="http://schemas.microsoft.com/office/powerpoint/2010/main" val="33950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FB6CB-AC9E-C87A-D802-DCCA4E56BB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856A10-FFAA-F302-FC85-C5DB9C1A0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69068-40FE-D505-4EC5-C17D34A748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9E6A8-9CF4-F54E-A0C8-FDEB31D023B6}" type="datetimeFigureOut">
              <a:rPr lang="en-US" smtClean="0"/>
              <a:t>1/16/24</a:t>
            </a:fld>
            <a:endParaRPr lang="en-US"/>
          </a:p>
        </p:txBody>
      </p:sp>
      <p:sp>
        <p:nvSpPr>
          <p:cNvPr id="5" name="Footer Placeholder 4">
            <a:extLst>
              <a:ext uri="{FF2B5EF4-FFF2-40B4-BE49-F238E27FC236}">
                <a16:creationId xmlns:a16="http://schemas.microsoft.com/office/drawing/2014/main" id="{21C12723-9060-686B-11A8-609D551908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E14E77-D900-904C-B00D-2C9E8A3323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E7FB0-06CB-AC42-9FD8-6AEC9F1F2529}" type="slidenum">
              <a:rPr lang="en-US" smtClean="0"/>
              <a:t>‹#›</a:t>
            </a:fld>
            <a:endParaRPr lang="en-US"/>
          </a:p>
        </p:txBody>
      </p:sp>
    </p:spTree>
    <p:extLst>
      <p:ext uri="{BB962C8B-B14F-4D97-AF65-F5344CB8AC3E}">
        <p14:creationId xmlns:p14="http://schemas.microsoft.com/office/powerpoint/2010/main" val="1799791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upport.google.com/youtube/answer/6373554?hl=en#zippy=%2Cautomatic-captions-on-long-form-videos-and-shorts" TargetMode="Externa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support.google.com/youtube/answer/2734705" TargetMode="External"/><Relationship Id="rId4" Type="http://schemas.openxmlformats.org/officeDocument/2006/relationships/hyperlink" Target="https://studio.youtube.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dcmp.org/learn/5-captioning-guidelines-for-the-dcm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igiday.com/media/silent-world-facebook-video/" TargetMode="External"/><Relationship Id="rId2" Type="http://schemas.openxmlformats.org/officeDocument/2006/relationships/hyperlink" Target="http://www.jofdl.nz/index.php/JOFDL/article/view/255" TargetMode="External"/><Relationship Id="rId1" Type="http://schemas.openxmlformats.org/officeDocument/2006/relationships/slideLayout" Target="../slideLayouts/slideLayout2.xml"/><Relationship Id="rId4" Type="http://schemas.openxmlformats.org/officeDocument/2006/relationships/hyperlink" Target="https://www.ada.gov/resources/web-"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hyperlink" Target="https://educationaltechnologyjournal.springeropen.com/articles/10.1186/s41239-022-00327-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F9E0B5-0094-E9F7-353A-EBEDCEC31072}"/>
              </a:ext>
            </a:extLst>
          </p:cNvPr>
          <p:cNvSpPr>
            <a:spLocks noGrp="1"/>
          </p:cNvSpPr>
          <p:nvPr>
            <p:ph type="ctrTitle"/>
          </p:nvPr>
        </p:nvSpPr>
        <p:spPr>
          <a:xfrm>
            <a:off x="965200" y="1383528"/>
            <a:ext cx="5925989" cy="3167510"/>
          </a:xfrm>
        </p:spPr>
        <p:txBody>
          <a:bodyPr anchor="b">
            <a:normAutofit fontScale="90000"/>
          </a:bodyPr>
          <a:lstStyle/>
          <a:p>
            <a:pPr algn="r"/>
            <a:r>
              <a:rPr lang="en-US" sz="7400" b="1"/>
              <a:t>Captioning Your Classroom Videos</a:t>
            </a:r>
          </a:p>
        </p:txBody>
      </p:sp>
      <p:sp>
        <p:nvSpPr>
          <p:cNvPr id="3" name="Subtitle 2">
            <a:extLst>
              <a:ext uri="{FF2B5EF4-FFF2-40B4-BE49-F238E27FC236}">
                <a16:creationId xmlns:a16="http://schemas.microsoft.com/office/drawing/2014/main" id="{C5D4F7F4-31EC-9EDA-6ECC-F1C25CD76E07}"/>
              </a:ext>
            </a:extLst>
          </p:cNvPr>
          <p:cNvSpPr>
            <a:spLocks noGrp="1"/>
          </p:cNvSpPr>
          <p:nvPr>
            <p:ph type="subTitle" idx="1"/>
          </p:nvPr>
        </p:nvSpPr>
        <p:spPr>
          <a:xfrm>
            <a:off x="7857360" y="2397211"/>
            <a:ext cx="2163815" cy="1569308"/>
          </a:xfrm>
        </p:spPr>
        <p:txBody>
          <a:bodyPr anchor="t">
            <a:normAutofit fontScale="92500" lnSpcReduction="10000"/>
          </a:bodyPr>
          <a:lstStyle/>
          <a:p>
            <a:pPr algn="r"/>
            <a:r>
              <a:rPr lang="en-US" dirty="0"/>
              <a:t>Tom Hallaq Ed.D.</a:t>
            </a:r>
          </a:p>
          <a:p>
            <a:pPr algn="l"/>
            <a:r>
              <a:rPr lang="en-US" dirty="0"/>
              <a:t>A.Q. Miller School of Media and Communication</a:t>
            </a:r>
          </a:p>
        </p:txBody>
      </p:sp>
      <p:pic>
        <p:nvPicPr>
          <p:cNvPr id="4" name="Graphic 3" descr="Closed Caption">
            <a:extLst>
              <a:ext uri="{FF2B5EF4-FFF2-40B4-BE49-F238E27FC236}">
                <a16:creationId xmlns:a16="http://schemas.microsoft.com/office/drawing/2014/main" id="{229942BB-20DF-F0D0-46B1-81A9E6CBB5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891187" y="1383528"/>
            <a:ext cx="4096159" cy="4201726"/>
          </a:xfrm>
          <a:prstGeom prst="rect">
            <a:avLst/>
          </a:prstGeom>
        </p:spPr>
      </p:pic>
    </p:spTree>
    <p:extLst>
      <p:ext uri="{BB962C8B-B14F-4D97-AF65-F5344CB8AC3E}">
        <p14:creationId xmlns:p14="http://schemas.microsoft.com/office/powerpoint/2010/main" val="1722612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9C0D6-EB7E-564D-C3F8-E7432BB7CA87}"/>
              </a:ext>
            </a:extLst>
          </p:cNvPr>
          <p:cNvSpPr>
            <a:spLocks noGrp="1"/>
          </p:cNvSpPr>
          <p:nvPr>
            <p:ph type="title"/>
          </p:nvPr>
        </p:nvSpPr>
        <p:spPr>
          <a:xfrm>
            <a:off x="838200" y="620742"/>
            <a:ext cx="10515600" cy="1325563"/>
          </a:xfrm>
        </p:spPr>
        <p:txBody>
          <a:bodyPr vert="horz" lIns="91440" tIns="45720" rIns="91440" bIns="45720" rtlCol="0" anchor="ctr">
            <a:normAutofit/>
          </a:bodyPr>
          <a:lstStyle/>
          <a:p>
            <a:pPr marL="0" marR="0">
              <a:spcAft>
                <a:spcPts val="0"/>
              </a:spcAft>
            </a:pPr>
            <a:r>
              <a:rPr lang="en-US" b="1" kern="1200">
                <a:solidFill>
                  <a:srgbClr val="FFFFFF"/>
                </a:solidFill>
                <a:latin typeface="+mj-lt"/>
                <a:ea typeface="+mj-ea"/>
                <a:cs typeface="+mj-cs"/>
              </a:rPr>
              <a:t>Captioning Your YouTube Videos</a:t>
            </a:r>
            <a:endParaRPr lang="en-US" kern="1200">
              <a:solidFill>
                <a:srgbClr val="FFFFFF"/>
              </a:solidFill>
              <a:effectLst/>
              <a:latin typeface="+mj-lt"/>
              <a:ea typeface="+mj-ea"/>
              <a:cs typeface="+mj-cs"/>
            </a:endParaRPr>
          </a:p>
        </p:txBody>
      </p:sp>
      <p:cxnSp>
        <p:nvCxnSpPr>
          <p:cNvPr id="14" name="Straight Connector 13">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1D72F5-4B69-E975-7D03-9708EEFAD741}"/>
              </a:ext>
            </a:extLst>
          </p:cNvPr>
          <p:cNvSpPr>
            <a:spLocks noGrp="1"/>
          </p:cNvSpPr>
          <p:nvPr>
            <p:ph idx="1"/>
          </p:nvPr>
        </p:nvSpPr>
        <p:spPr>
          <a:xfrm>
            <a:off x="838199" y="1946305"/>
            <a:ext cx="7243119" cy="4230657"/>
          </a:xfrm>
        </p:spPr>
        <p:txBody>
          <a:bodyPr vert="horz" lIns="91440" tIns="45720" rIns="91440" bIns="45720" rtlCol="0">
            <a:normAutofit lnSpcReduction="10000"/>
          </a:bodyPr>
          <a:lstStyle/>
          <a:p>
            <a:pPr>
              <a:spcBef>
                <a:spcPts val="600"/>
              </a:spcBef>
              <a:spcAft>
                <a:spcPts val="600"/>
              </a:spcAft>
            </a:pPr>
            <a:r>
              <a:rPr lang="en-US" sz="2200" b="0" i="0" u="none" strike="noStrike" dirty="0">
                <a:solidFill>
                  <a:srgbClr val="FFFFFF"/>
                </a:solidFill>
                <a:effectLst/>
              </a:rPr>
              <a:t>YouTube uses speech recognition technology to automatically create captions for your videos.</a:t>
            </a:r>
          </a:p>
          <a:p>
            <a:pPr>
              <a:spcBef>
                <a:spcPts val="600"/>
              </a:spcBef>
              <a:spcAft>
                <a:spcPts val="600"/>
              </a:spcAft>
            </a:pPr>
            <a:r>
              <a:rPr lang="en-US" sz="2200" b="0" i="0" u="none" strike="noStrike" dirty="0">
                <a:solidFill>
                  <a:srgbClr val="FFFFFF"/>
                </a:solidFill>
                <a:effectLst/>
              </a:rPr>
              <a:t>YouTube encourages creators to add professional captions first. If automatic captions are available, they'll automatically be published on the video. Automatic captions may not be ready at the time that you upload a video. Processing time depends on the complexity of the video's audio.</a:t>
            </a:r>
            <a:endParaRPr lang="en-US" sz="2200" dirty="0">
              <a:solidFill>
                <a:srgbClr val="FFFFFF"/>
              </a:solidFill>
            </a:endParaRPr>
          </a:p>
          <a:p>
            <a:pPr>
              <a:spcBef>
                <a:spcPts val="600"/>
              </a:spcBef>
              <a:spcAft>
                <a:spcPts val="600"/>
              </a:spcAft>
            </a:pPr>
            <a:r>
              <a:rPr lang="en-US" sz="2200" b="0" i="0" u="none" strike="noStrike" dirty="0">
                <a:solidFill>
                  <a:srgbClr val="FFFFFF"/>
                </a:solidFill>
                <a:effectLst/>
              </a:rPr>
              <a:t>If you’re new to creating caption files, you may want to use </a:t>
            </a:r>
            <a:r>
              <a:rPr lang="en-US" sz="2200" b="0" i="0" u="none" strike="noStrike" dirty="0" err="1">
                <a:solidFill>
                  <a:srgbClr val="FFFFFF"/>
                </a:solidFill>
                <a:effectLst/>
              </a:rPr>
              <a:t>SubRip</a:t>
            </a:r>
            <a:r>
              <a:rPr lang="en-US" sz="2200" b="0" i="0" u="none" strike="noStrike" dirty="0">
                <a:solidFill>
                  <a:srgbClr val="FFFFFF"/>
                </a:solidFill>
                <a:effectLst/>
              </a:rPr>
              <a:t> (.</a:t>
            </a:r>
            <a:r>
              <a:rPr lang="en-US" sz="2200" b="0" i="0" u="none" strike="noStrike" dirty="0" err="1">
                <a:solidFill>
                  <a:srgbClr val="FFFFFF"/>
                </a:solidFill>
                <a:effectLst/>
              </a:rPr>
              <a:t>srt</a:t>
            </a:r>
            <a:r>
              <a:rPr lang="en-US" sz="2200" b="0" i="0" u="none" strike="noStrike" dirty="0">
                <a:solidFill>
                  <a:srgbClr val="FFFFFF"/>
                </a:solidFill>
                <a:effectLst/>
              </a:rPr>
              <a:t>). It only requires basic timing info and can be edited using any plain text editing software. </a:t>
            </a:r>
          </a:p>
          <a:p>
            <a:pPr>
              <a:spcBef>
                <a:spcPts val="600"/>
              </a:spcBef>
              <a:spcAft>
                <a:spcPts val="600"/>
              </a:spcAft>
            </a:pPr>
            <a:r>
              <a:rPr lang="en-US" sz="2200" b="0" i="0" u="none" strike="noStrike" dirty="0">
                <a:solidFill>
                  <a:srgbClr val="FFFFFF"/>
                </a:solidFill>
                <a:effectLst/>
              </a:rPr>
              <a:t>Here’s how to format your text file for .</a:t>
            </a:r>
            <a:r>
              <a:rPr lang="en-US" sz="2200" b="0" i="0" u="none" strike="noStrike" dirty="0" err="1">
                <a:solidFill>
                  <a:srgbClr val="FFFFFF"/>
                </a:solidFill>
                <a:effectLst/>
              </a:rPr>
              <a:t>srt</a:t>
            </a:r>
            <a:r>
              <a:rPr lang="en-US" sz="2200" b="0" i="0" u="none" strike="noStrike" dirty="0">
                <a:solidFill>
                  <a:srgbClr val="FFFFFF"/>
                </a:solidFill>
                <a:effectLst/>
              </a:rPr>
              <a:t> captions: </a:t>
            </a:r>
          </a:p>
          <a:p>
            <a:pPr>
              <a:spcBef>
                <a:spcPts val="600"/>
              </a:spcBef>
              <a:spcAft>
                <a:spcPts val="600"/>
              </a:spcAft>
            </a:pPr>
            <a:endParaRPr lang="en-US" sz="2200" b="0" i="0" u="none" strike="noStrike" dirty="0">
              <a:solidFill>
                <a:srgbClr val="FFFFFF"/>
              </a:solidFill>
              <a:effectLst/>
            </a:endParaRPr>
          </a:p>
          <a:p>
            <a:pPr marL="0">
              <a:spcBef>
                <a:spcPts val="600"/>
              </a:spcBef>
              <a:spcAft>
                <a:spcPts val="600"/>
              </a:spcAft>
            </a:pPr>
            <a:endParaRPr lang="en-US" sz="1500" b="0" i="0" u="none" strike="noStrike" dirty="0">
              <a:solidFill>
                <a:srgbClr val="FFFFFF"/>
              </a:solidFill>
              <a:effectLst/>
            </a:endParaRPr>
          </a:p>
          <a:p>
            <a:pPr marL="0" marR="0">
              <a:spcBef>
                <a:spcPts val="600"/>
              </a:spcBef>
              <a:spcAft>
                <a:spcPts val="600"/>
              </a:spcAft>
            </a:pPr>
            <a:endParaRPr lang="en-US" sz="1500" dirty="0">
              <a:solidFill>
                <a:srgbClr val="FFFFFF"/>
              </a:solidFill>
              <a:effectLst/>
            </a:endParaRPr>
          </a:p>
        </p:txBody>
      </p:sp>
      <p:sp>
        <p:nvSpPr>
          <p:cNvPr id="4" name="Rounded Rectangle 3">
            <a:extLst>
              <a:ext uri="{FF2B5EF4-FFF2-40B4-BE49-F238E27FC236}">
                <a16:creationId xmlns:a16="http://schemas.microsoft.com/office/drawing/2014/main" id="{6EDD6320-5A0C-1226-3E2D-7A5546671BE7}"/>
              </a:ext>
            </a:extLst>
          </p:cNvPr>
          <p:cNvSpPr/>
          <p:nvPr/>
        </p:nvSpPr>
        <p:spPr>
          <a:xfrm>
            <a:off x="8483336" y="976184"/>
            <a:ext cx="3542457" cy="5877678"/>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DE82323-0D0C-9AC7-D186-8A27798080A0}"/>
              </a:ext>
            </a:extLst>
          </p:cNvPr>
          <p:cNvSpPr txBox="1"/>
          <p:nvPr/>
        </p:nvSpPr>
        <p:spPr>
          <a:xfrm>
            <a:off x="8637375" y="1285098"/>
            <a:ext cx="3234381" cy="5350476"/>
          </a:xfrm>
          <a:prstGeom prst="rect">
            <a:avLst/>
          </a:prstGeom>
          <a:ln w="25400">
            <a:solidFill>
              <a:schemeClr val="bg2">
                <a:alpha val="50000"/>
              </a:schemeClr>
            </a:solidFill>
          </a:ln>
        </p:spPr>
        <p:txBody>
          <a:bodyPr vert="horz" lIns="91440" tIns="45720" rIns="91440" bIns="45720" rtlCol="0">
            <a:noAutofit/>
          </a:bodyPr>
          <a:lstStyle/>
          <a:p>
            <a:pPr>
              <a:lnSpc>
                <a:spcPct val="90000"/>
              </a:lnSpc>
              <a:spcAft>
                <a:spcPts val="600"/>
              </a:spcAft>
            </a:pPr>
            <a:r>
              <a:rPr lang="en-US" sz="1600" i="0" u="none" strike="noStrike" dirty="0">
                <a:solidFill>
                  <a:schemeClr val="bg1"/>
                </a:solidFill>
                <a:effectLst/>
              </a:rPr>
              <a:t>1</a:t>
            </a:r>
            <a:br>
              <a:rPr lang="en-US" sz="1600" dirty="0">
                <a:solidFill>
                  <a:schemeClr val="bg1"/>
                </a:solidFill>
              </a:rPr>
            </a:br>
            <a:r>
              <a:rPr lang="en-US" sz="1600" i="0" u="none" strike="noStrike" dirty="0">
                <a:solidFill>
                  <a:schemeClr val="bg1"/>
                </a:solidFill>
                <a:effectLst/>
              </a:rPr>
              <a:t>00:00:00,599 --&gt; 00:00:04,160</a:t>
            </a:r>
            <a:br>
              <a:rPr lang="en-US" sz="1600" dirty="0">
                <a:solidFill>
                  <a:schemeClr val="bg1"/>
                </a:solidFill>
              </a:rPr>
            </a:br>
            <a:r>
              <a:rPr lang="en-US" sz="1600" i="0" u="none" strike="noStrike" dirty="0">
                <a:solidFill>
                  <a:schemeClr val="bg1"/>
                </a:solidFill>
                <a:effectLst/>
              </a:rPr>
              <a:t>&gt;&gt; ALICE: Hi, my name is Alice Miller and this is John Brown</a:t>
            </a:r>
            <a:br>
              <a:rPr lang="en-US" sz="1600" dirty="0">
                <a:solidFill>
                  <a:schemeClr val="bg1"/>
                </a:solidFill>
              </a:rPr>
            </a:br>
            <a:br>
              <a:rPr lang="en-US" sz="1600" dirty="0">
                <a:solidFill>
                  <a:schemeClr val="bg1"/>
                </a:solidFill>
              </a:rPr>
            </a:br>
            <a:r>
              <a:rPr lang="en-US" sz="1600" i="0" u="none" strike="noStrike" dirty="0">
                <a:solidFill>
                  <a:schemeClr val="bg1"/>
                </a:solidFill>
                <a:effectLst/>
              </a:rPr>
              <a:t>2</a:t>
            </a:r>
            <a:br>
              <a:rPr lang="en-US" sz="1600" dirty="0">
                <a:solidFill>
                  <a:schemeClr val="bg1"/>
                </a:solidFill>
              </a:rPr>
            </a:br>
            <a:r>
              <a:rPr lang="en-US" sz="1600" i="0" u="none" strike="noStrike" dirty="0">
                <a:solidFill>
                  <a:schemeClr val="bg1"/>
                </a:solidFill>
                <a:effectLst/>
              </a:rPr>
              <a:t>00:00:04,160 --&gt; 00:00:06,770</a:t>
            </a:r>
            <a:br>
              <a:rPr lang="en-US" sz="1600" dirty="0">
                <a:solidFill>
                  <a:schemeClr val="bg1"/>
                </a:solidFill>
              </a:rPr>
            </a:br>
            <a:r>
              <a:rPr lang="en-US" sz="1600" i="0" u="none" strike="noStrike" dirty="0">
                <a:solidFill>
                  <a:schemeClr val="bg1"/>
                </a:solidFill>
                <a:effectLst/>
              </a:rPr>
              <a:t>&gt;&gt; JOHN: and we're the owners of Miller Bakery.</a:t>
            </a:r>
            <a:br>
              <a:rPr lang="en-US" sz="1600" dirty="0">
                <a:solidFill>
                  <a:schemeClr val="bg1"/>
                </a:solidFill>
              </a:rPr>
            </a:br>
            <a:br>
              <a:rPr lang="en-US" sz="1600" dirty="0">
                <a:solidFill>
                  <a:schemeClr val="bg1"/>
                </a:solidFill>
              </a:rPr>
            </a:br>
            <a:r>
              <a:rPr lang="en-US" sz="1600" i="0" u="none" strike="noStrike" dirty="0">
                <a:solidFill>
                  <a:schemeClr val="bg1"/>
                </a:solidFill>
                <a:effectLst/>
              </a:rPr>
              <a:t>3</a:t>
            </a:r>
            <a:br>
              <a:rPr lang="en-US" sz="1600" dirty="0">
                <a:solidFill>
                  <a:schemeClr val="bg1"/>
                </a:solidFill>
              </a:rPr>
            </a:br>
            <a:r>
              <a:rPr lang="en-US" sz="1600" i="0" u="none" strike="noStrike" dirty="0">
                <a:solidFill>
                  <a:schemeClr val="bg1"/>
                </a:solidFill>
                <a:effectLst/>
              </a:rPr>
              <a:t>00:00:06,770 --&gt; 00:00:10,880</a:t>
            </a:r>
            <a:br>
              <a:rPr lang="en-US" sz="1600" dirty="0">
                <a:solidFill>
                  <a:schemeClr val="bg1"/>
                </a:solidFill>
              </a:rPr>
            </a:br>
            <a:r>
              <a:rPr lang="en-US" sz="1600" i="0" u="none" strike="noStrike" dirty="0">
                <a:solidFill>
                  <a:schemeClr val="bg1"/>
                </a:solidFill>
                <a:effectLst/>
              </a:rPr>
              <a:t>&gt;&gt; ALICE: Today we'll be teaching you how to make</a:t>
            </a:r>
            <a:br>
              <a:rPr lang="en-US" sz="1600" dirty="0">
                <a:solidFill>
                  <a:schemeClr val="bg1"/>
                </a:solidFill>
              </a:rPr>
            </a:br>
            <a:r>
              <a:rPr lang="en-US" sz="1600" i="0" u="none" strike="noStrike" dirty="0">
                <a:solidFill>
                  <a:schemeClr val="bg1"/>
                </a:solidFill>
                <a:effectLst/>
              </a:rPr>
              <a:t>our famous chocolate chip cookies!</a:t>
            </a:r>
            <a:br>
              <a:rPr lang="en-US" sz="1600" dirty="0">
                <a:solidFill>
                  <a:schemeClr val="bg1"/>
                </a:solidFill>
              </a:rPr>
            </a:br>
            <a:br>
              <a:rPr lang="en-US" sz="1600" dirty="0">
                <a:solidFill>
                  <a:schemeClr val="bg1"/>
                </a:solidFill>
              </a:rPr>
            </a:br>
            <a:r>
              <a:rPr lang="en-US" sz="1600" i="0" u="none" strike="noStrike" dirty="0">
                <a:solidFill>
                  <a:schemeClr val="bg1"/>
                </a:solidFill>
                <a:effectLst/>
              </a:rPr>
              <a:t>4</a:t>
            </a:r>
            <a:br>
              <a:rPr lang="en-US" sz="1600" dirty="0">
                <a:solidFill>
                  <a:schemeClr val="bg1"/>
                </a:solidFill>
              </a:rPr>
            </a:br>
            <a:r>
              <a:rPr lang="en-US" sz="1600" i="0" u="none" strike="noStrike" dirty="0">
                <a:solidFill>
                  <a:schemeClr val="bg1"/>
                </a:solidFill>
                <a:effectLst/>
              </a:rPr>
              <a:t>00:00:10,880 --&gt; 00:00:16,700</a:t>
            </a:r>
            <a:br>
              <a:rPr lang="en-US" sz="1600" dirty="0">
                <a:solidFill>
                  <a:schemeClr val="bg1"/>
                </a:solidFill>
              </a:rPr>
            </a:br>
            <a:r>
              <a:rPr lang="en-US" sz="1600" i="0" u="none" strike="noStrike" dirty="0">
                <a:solidFill>
                  <a:schemeClr val="bg1"/>
                </a:solidFill>
                <a:effectLst/>
              </a:rPr>
              <a:t>[intro music]</a:t>
            </a:r>
            <a:br>
              <a:rPr lang="en-US" sz="1600" dirty="0">
                <a:solidFill>
                  <a:schemeClr val="bg1"/>
                </a:solidFill>
              </a:rPr>
            </a:br>
            <a:br>
              <a:rPr lang="en-US" sz="1600" dirty="0">
                <a:solidFill>
                  <a:schemeClr val="bg1"/>
                </a:solidFill>
              </a:rPr>
            </a:br>
            <a:r>
              <a:rPr lang="en-US" sz="1600" i="0" u="none" strike="noStrike" dirty="0">
                <a:solidFill>
                  <a:schemeClr val="bg1"/>
                </a:solidFill>
                <a:effectLst/>
              </a:rPr>
              <a:t>5</a:t>
            </a:r>
            <a:br>
              <a:rPr lang="en-US" sz="1600" dirty="0">
                <a:solidFill>
                  <a:schemeClr val="bg1"/>
                </a:solidFill>
              </a:rPr>
            </a:br>
            <a:r>
              <a:rPr lang="en-US" sz="1600" i="0" u="none" strike="noStrike" dirty="0">
                <a:solidFill>
                  <a:schemeClr val="bg1"/>
                </a:solidFill>
                <a:effectLst/>
              </a:rPr>
              <a:t>00:00:16,700 --&gt; 00:00:21,480</a:t>
            </a:r>
            <a:br>
              <a:rPr lang="en-US" sz="1600" dirty="0">
                <a:solidFill>
                  <a:schemeClr val="bg1"/>
                </a:solidFill>
              </a:rPr>
            </a:br>
            <a:r>
              <a:rPr lang="en-US" sz="1600" i="0" u="none" strike="noStrike" dirty="0">
                <a:solidFill>
                  <a:schemeClr val="bg1"/>
                </a:solidFill>
                <a:effectLst/>
              </a:rPr>
              <a:t>Okay, so we have all the ingredients laid out here</a:t>
            </a:r>
          </a:p>
        </p:txBody>
      </p:sp>
    </p:spTree>
    <p:extLst>
      <p:ext uri="{BB962C8B-B14F-4D97-AF65-F5344CB8AC3E}">
        <p14:creationId xmlns:p14="http://schemas.microsoft.com/office/powerpoint/2010/main" val="153662678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9C0D6-EB7E-564D-C3F8-E7432BB7CA87}"/>
              </a:ext>
            </a:extLst>
          </p:cNvPr>
          <p:cNvSpPr>
            <a:spLocks noGrp="1"/>
          </p:cNvSpPr>
          <p:nvPr>
            <p:ph type="title"/>
          </p:nvPr>
        </p:nvSpPr>
        <p:spPr>
          <a:xfrm>
            <a:off x="838200" y="620742"/>
            <a:ext cx="10515600" cy="1325563"/>
          </a:xfrm>
        </p:spPr>
        <p:txBody>
          <a:bodyPr vert="horz" lIns="91440" tIns="45720" rIns="91440" bIns="45720" rtlCol="0" anchor="ctr">
            <a:normAutofit/>
          </a:bodyPr>
          <a:lstStyle/>
          <a:p>
            <a:pPr marL="0" marR="0">
              <a:spcAft>
                <a:spcPts val="0"/>
              </a:spcAft>
            </a:pPr>
            <a:r>
              <a:rPr lang="en-US" b="1" i="0" u="none" strike="noStrike" dirty="0">
                <a:effectLst/>
              </a:rPr>
              <a:t>SRT file structure</a:t>
            </a:r>
            <a:endParaRPr lang="en-US" kern="1200" dirty="0">
              <a:effectLst/>
              <a:latin typeface="+mj-lt"/>
              <a:ea typeface="+mj-ea"/>
              <a:cs typeface="+mj-cs"/>
            </a:endParaRPr>
          </a:p>
        </p:txBody>
      </p:sp>
      <p:cxnSp>
        <p:nvCxnSpPr>
          <p:cNvPr id="14" name="Straight Connector 13">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1D72F5-4B69-E975-7D03-9708EEFAD741}"/>
              </a:ext>
            </a:extLst>
          </p:cNvPr>
          <p:cNvSpPr>
            <a:spLocks noGrp="1"/>
          </p:cNvSpPr>
          <p:nvPr>
            <p:ph idx="1"/>
          </p:nvPr>
        </p:nvSpPr>
        <p:spPr>
          <a:xfrm>
            <a:off x="791935" y="1740724"/>
            <a:ext cx="7243119" cy="4230657"/>
          </a:xfrm>
        </p:spPr>
        <p:txBody>
          <a:bodyPr vert="horz" lIns="91440" tIns="45720" rIns="91440" bIns="45720" rtlCol="0">
            <a:noAutofit/>
          </a:bodyPr>
          <a:lstStyle/>
          <a:p>
            <a:pPr marL="0" indent="0" algn="l">
              <a:lnSpc>
                <a:spcPct val="120000"/>
              </a:lnSpc>
              <a:spcBef>
                <a:spcPts val="600"/>
              </a:spcBef>
              <a:spcAft>
                <a:spcPts val="600"/>
              </a:spcAft>
              <a:buNone/>
            </a:pPr>
            <a:r>
              <a:rPr lang="en-US" sz="1800" b="0" i="0" u="none" strike="noStrike" dirty="0">
                <a:effectLst/>
              </a:rPr>
              <a:t>An SRT file contains subtitles in the following format:</a:t>
            </a:r>
          </a:p>
          <a:p>
            <a:pPr algn="l">
              <a:lnSpc>
                <a:spcPct val="120000"/>
              </a:lnSpc>
              <a:spcBef>
                <a:spcPts val="600"/>
              </a:spcBef>
              <a:spcAft>
                <a:spcPts val="600"/>
              </a:spcAft>
              <a:buFont typeface="+mj-lt"/>
              <a:buAutoNum type="arabicPeriod"/>
            </a:pPr>
            <a:r>
              <a:rPr lang="en-US" sz="1800" b="0" i="0" u="none" strike="noStrike" dirty="0">
                <a:effectLst/>
              </a:rPr>
              <a:t>A </a:t>
            </a:r>
            <a:r>
              <a:rPr lang="en-US" sz="1800" b="1" i="0" u="none" strike="noStrike" dirty="0">
                <a:solidFill>
                  <a:schemeClr val="accent4"/>
                </a:solidFill>
                <a:effectLst/>
              </a:rPr>
              <a:t>numeric counter</a:t>
            </a:r>
            <a:r>
              <a:rPr lang="en-US" sz="1800" b="0" i="0" u="none" strike="noStrike" dirty="0">
                <a:solidFill>
                  <a:schemeClr val="accent4"/>
                </a:solidFill>
                <a:effectLst/>
              </a:rPr>
              <a:t> </a:t>
            </a:r>
            <a:r>
              <a:rPr lang="en-US" sz="1800" b="0" i="0" u="none" strike="noStrike" dirty="0">
                <a:effectLst/>
              </a:rPr>
              <a:t>identifying each sequential subtitle. Upon importing an SRT file, this counter is dismissed and then restored during the exporting.</a:t>
            </a:r>
          </a:p>
          <a:p>
            <a:pPr algn="l">
              <a:lnSpc>
                <a:spcPct val="120000"/>
              </a:lnSpc>
              <a:spcBef>
                <a:spcPts val="600"/>
              </a:spcBef>
              <a:spcAft>
                <a:spcPts val="600"/>
              </a:spcAft>
              <a:buFont typeface="+mj-lt"/>
              <a:buAutoNum type="arabicPeriod"/>
            </a:pPr>
            <a:r>
              <a:rPr lang="en-US" sz="1800" b="0" i="0" u="none" strike="noStrike" dirty="0">
                <a:effectLst/>
              </a:rPr>
              <a:t>A </a:t>
            </a:r>
            <a:r>
              <a:rPr lang="en-US" sz="1800" b="1" i="0" u="none" strike="noStrike" dirty="0">
                <a:solidFill>
                  <a:schemeClr val="accent4"/>
                </a:solidFill>
                <a:effectLst/>
              </a:rPr>
              <a:t>timecode</a:t>
            </a:r>
            <a:r>
              <a:rPr lang="en-US" sz="1800" b="0" i="0" u="none" strike="noStrike" dirty="0">
                <a:effectLst/>
              </a:rPr>
              <a:t> specifying when the subtitle should appear on the screen, followed by an arrow --&gt;, and the timecode saying when it should disappear. The timecode format used is </a:t>
            </a:r>
            <a:r>
              <a:rPr lang="en-US" sz="1800" b="1" i="0" u="none" strike="noStrike" dirty="0" err="1">
                <a:effectLst/>
              </a:rPr>
              <a:t>hours:minutes:seconds,milliseconds</a:t>
            </a:r>
            <a:r>
              <a:rPr lang="en-US" sz="1800" b="1" i="0" u="none" strike="noStrike" dirty="0">
                <a:effectLst/>
              </a:rPr>
              <a:t> </a:t>
            </a:r>
            <a:r>
              <a:rPr lang="en-US" sz="1800" b="0" i="0" u="none" strike="noStrike" dirty="0">
                <a:effectLst/>
              </a:rPr>
              <a:t>with time units fixed to two zero-padded digits and fractions fixed to three zero-padded digits (</a:t>
            </a:r>
            <a:r>
              <a:rPr lang="en-US" sz="1800" b="1" i="0" u="none" strike="noStrike" dirty="0">
                <a:effectLst/>
              </a:rPr>
              <a:t>00:00:00,000</a:t>
            </a:r>
            <a:r>
              <a:rPr lang="en-US" sz="1800" b="0" i="0" u="none" strike="noStrike" dirty="0">
                <a:effectLst/>
              </a:rPr>
              <a:t>).  </a:t>
            </a:r>
          </a:p>
          <a:p>
            <a:pPr algn="l">
              <a:lnSpc>
                <a:spcPct val="120000"/>
              </a:lnSpc>
              <a:spcBef>
                <a:spcPts val="600"/>
              </a:spcBef>
              <a:spcAft>
                <a:spcPts val="600"/>
              </a:spcAft>
              <a:buFont typeface="+mj-lt"/>
              <a:buAutoNum type="arabicPeriod"/>
            </a:pPr>
            <a:r>
              <a:rPr lang="en-US" sz="1800" b="1" i="0" u="none" strike="noStrike" dirty="0">
                <a:solidFill>
                  <a:schemeClr val="accent4"/>
                </a:solidFill>
                <a:effectLst/>
              </a:rPr>
              <a:t>Subtitle text</a:t>
            </a:r>
            <a:r>
              <a:rPr lang="en-US" sz="1800" b="0" i="0" u="none" strike="noStrike" dirty="0">
                <a:solidFill>
                  <a:schemeClr val="accent4"/>
                </a:solidFill>
                <a:effectLst/>
              </a:rPr>
              <a:t> </a:t>
            </a:r>
            <a:r>
              <a:rPr lang="en-US" sz="1800" b="0" i="0" u="none" strike="noStrike" dirty="0">
                <a:effectLst/>
              </a:rPr>
              <a:t>which can span one or multiple lines. The text is saved as a translation value on </a:t>
            </a:r>
            <a:r>
              <a:rPr lang="en-US" sz="1800" b="0" i="0" u="none" strike="noStrike" dirty="0" err="1">
                <a:effectLst/>
              </a:rPr>
              <a:t>Lokalise</a:t>
            </a:r>
            <a:r>
              <a:rPr lang="en-US" sz="1800" b="0" i="0" u="none" strike="noStrike" dirty="0">
                <a:effectLst/>
              </a:rPr>
              <a:t>.</a:t>
            </a:r>
          </a:p>
          <a:p>
            <a:pPr algn="l">
              <a:lnSpc>
                <a:spcPct val="120000"/>
              </a:lnSpc>
              <a:spcBef>
                <a:spcPts val="600"/>
              </a:spcBef>
              <a:spcAft>
                <a:spcPts val="600"/>
              </a:spcAft>
              <a:buFont typeface="+mj-lt"/>
              <a:buAutoNum type="arabicPeriod"/>
            </a:pPr>
            <a:r>
              <a:rPr lang="en-US" sz="1800" b="0" i="0" u="none" strike="noStrike" dirty="0">
                <a:effectLst/>
              </a:rPr>
              <a:t>A </a:t>
            </a:r>
            <a:r>
              <a:rPr lang="en-US" sz="1800" b="1" i="0" u="none" strike="noStrike" dirty="0">
                <a:solidFill>
                  <a:schemeClr val="accent4"/>
                </a:solidFill>
                <a:effectLst/>
              </a:rPr>
              <a:t>blank line</a:t>
            </a:r>
            <a:r>
              <a:rPr lang="en-US" sz="1800" b="0" i="0" u="none" strike="noStrike" dirty="0">
                <a:solidFill>
                  <a:schemeClr val="accent4"/>
                </a:solidFill>
                <a:effectLst/>
              </a:rPr>
              <a:t> </a:t>
            </a:r>
            <a:r>
              <a:rPr lang="en-US" sz="1800" b="0" i="0" u="none" strike="noStrike" dirty="0">
                <a:effectLst/>
              </a:rPr>
              <a:t>containing no text, indicating the end of the current subtitle.</a:t>
            </a:r>
          </a:p>
        </p:txBody>
      </p:sp>
      <p:sp>
        <p:nvSpPr>
          <p:cNvPr id="9" name="Rounded Rectangle 8">
            <a:extLst>
              <a:ext uri="{FF2B5EF4-FFF2-40B4-BE49-F238E27FC236}">
                <a16:creationId xmlns:a16="http://schemas.microsoft.com/office/drawing/2014/main" id="{B01996F7-D712-38B8-863B-3FE13C430C43}"/>
              </a:ext>
            </a:extLst>
          </p:cNvPr>
          <p:cNvSpPr/>
          <p:nvPr/>
        </p:nvSpPr>
        <p:spPr>
          <a:xfrm>
            <a:off x="8483336" y="976184"/>
            <a:ext cx="3542457" cy="5877678"/>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DE82323-0D0C-9AC7-D186-8A27798080A0}"/>
              </a:ext>
            </a:extLst>
          </p:cNvPr>
          <p:cNvSpPr txBox="1"/>
          <p:nvPr/>
        </p:nvSpPr>
        <p:spPr>
          <a:xfrm>
            <a:off x="8637375" y="1285098"/>
            <a:ext cx="3234381" cy="5350476"/>
          </a:xfrm>
          <a:prstGeom prst="rect">
            <a:avLst/>
          </a:prstGeom>
          <a:ln w="25400">
            <a:solidFill>
              <a:schemeClr val="bg2">
                <a:alpha val="50000"/>
              </a:schemeClr>
            </a:solidFill>
          </a:ln>
        </p:spPr>
        <p:txBody>
          <a:bodyPr vert="horz" lIns="91440" tIns="45720" rIns="91440" bIns="45720" rtlCol="0">
            <a:noAutofit/>
          </a:bodyPr>
          <a:lstStyle/>
          <a:p>
            <a:pPr>
              <a:lnSpc>
                <a:spcPct val="90000"/>
              </a:lnSpc>
              <a:spcAft>
                <a:spcPts val="600"/>
              </a:spcAft>
            </a:pPr>
            <a:r>
              <a:rPr lang="en-US" sz="1600" i="0" u="none" strike="noStrike" dirty="0">
                <a:solidFill>
                  <a:schemeClr val="bg1"/>
                </a:solidFill>
                <a:effectLst/>
              </a:rPr>
              <a:t>1</a:t>
            </a:r>
            <a:br>
              <a:rPr lang="en-US" sz="1600" dirty="0">
                <a:solidFill>
                  <a:schemeClr val="bg1"/>
                </a:solidFill>
              </a:rPr>
            </a:br>
            <a:r>
              <a:rPr lang="en-US" sz="1600" i="0" u="none" strike="noStrike" dirty="0">
                <a:solidFill>
                  <a:schemeClr val="bg1"/>
                </a:solidFill>
                <a:effectLst/>
              </a:rPr>
              <a:t>00:00:00,599 --&gt; 00:00:04,160</a:t>
            </a:r>
            <a:br>
              <a:rPr lang="en-US" sz="1600" dirty="0">
                <a:solidFill>
                  <a:schemeClr val="bg1"/>
                </a:solidFill>
              </a:rPr>
            </a:br>
            <a:r>
              <a:rPr lang="en-US" sz="1600" i="0" u="none" strike="noStrike" dirty="0">
                <a:solidFill>
                  <a:schemeClr val="bg1"/>
                </a:solidFill>
                <a:effectLst/>
              </a:rPr>
              <a:t>&gt;&gt; ALICE: Hi, my name is Alice Miller and this is John Brown</a:t>
            </a:r>
            <a:br>
              <a:rPr lang="en-US" sz="1600" dirty="0">
                <a:solidFill>
                  <a:schemeClr val="bg1"/>
                </a:solidFill>
              </a:rPr>
            </a:br>
            <a:br>
              <a:rPr lang="en-US" sz="1600" dirty="0">
                <a:solidFill>
                  <a:schemeClr val="bg1"/>
                </a:solidFill>
              </a:rPr>
            </a:br>
            <a:r>
              <a:rPr lang="en-US" sz="1600" i="0" u="none" strike="noStrike" dirty="0">
                <a:solidFill>
                  <a:schemeClr val="bg1"/>
                </a:solidFill>
                <a:effectLst/>
              </a:rPr>
              <a:t>2</a:t>
            </a:r>
            <a:br>
              <a:rPr lang="en-US" sz="1600" dirty="0">
                <a:solidFill>
                  <a:schemeClr val="bg1"/>
                </a:solidFill>
              </a:rPr>
            </a:br>
            <a:r>
              <a:rPr lang="en-US" sz="1600" i="0" u="none" strike="noStrike" dirty="0">
                <a:solidFill>
                  <a:schemeClr val="bg1"/>
                </a:solidFill>
                <a:effectLst/>
              </a:rPr>
              <a:t>00:00:04,160 --&gt; 00:00:06,770</a:t>
            </a:r>
            <a:br>
              <a:rPr lang="en-US" sz="1600" dirty="0">
                <a:solidFill>
                  <a:schemeClr val="bg1"/>
                </a:solidFill>
              </a:rPr>
            </a:br>
            <a:r>
              <a:rPr lang="en-US" sz="1600" i="0" u="none" strike="noStrike" dirty="0">
                <a:solidFill>
                  <a:schemeClr val="bg1"/>
                </a:solidFill>
                <a:effectLst/>
              </a:rPr>
              <a:t>&gt;&gt; JOHN: and we're the owners of Miller Bakery.</a:t>
            </a:r>
            <a:br>
              <a:rPr lang="en-US" sz="1600" dirty="0">
                <a:solidFill>
                  <a:schemeClr val="bg1"/>
                </a:solidFill>
              </a:rPr>
            </a:br>
            <a:br>
              <a:rPr lang="en-US" sz="1600" dirty="0">
                <a:solidFill>
                  <a:schemeClr val="bg1"/>
                </a:solidFill>
              </a:rPr>
            </a:br>
            <a:r>
              <a:rPr lang="en-US" sz="1600" i="0" u="none" strike="noStrike" dirty="0">
                <a:solidFill>
                  <a:schemeClr val="bg1"/>
                </a:solidFill>
                <a:effectLst/>
              </a:rPr>
              <a:t>3</a:t>
            </a:r>
            <a:br>
              <a:rPr lang="en-US" sz="1600" dirty="0">
                <a:solidFill>
                  <a:schemeClr val="bg1"/>
                </a:solidFill>
              </a:rPr>
            </a:br>
            <a:r>
              <a:rPr lang="en-US" sz="1600" i="0" u="none" strike="noStrike" dirty="0">
                <a:solidFill>
                  <a:schemeClr val="bg1"/>
                </a:solidFill>
                <a:effectLst/>
              </a:rPr>
              <a:t>00:00:06,770 --&gt; 00:00:10,880</a:t>
            </a:r>
            <a:br>
              <a:rPr lang="en-US" sz="1600" dirty="0">
                <a:solidFill>
                  <a:schemeClr val="bg1"/>
                </a:solidFill>
              </a:rPr>
            </a:br>
            <a:r>
              <a:rPr lang="en-US" sz="1600" i="0" u="none" strike="noStrike" dirty="0">
                <a:solidFill>
                  <a:schemeClr val="bg1"/>
                </a:solidFill>
                <a:effectLst/>
              </a:rPr>
              <a:t>&gt;&gt; ALICE: Today we'll be teaching you how to make</a:t>
            </a:r>
            <a:br>
              <a:rPr lang="en-US" sz="1600" dirty="0">
                <a:solidFill>
                  <a:schemeClr val="bg1"/>
                </a:solidFill>
              </a:rPr>
            </a:br>
            <a:r>
              <a:rPr lang="en-US" sz="1600" i="0" u="none" strike="noStrike" dirty="0">
                <a:solidFill>
                  <a:schemeClr val="bg1"/>
                </a:solidFill>
                <a:effectLst/>
              </a:rPr>
              <a:t>our famous chocolate chip cookies!</a:t>
            </a:r>
            <a:br>
              <a:rPr lang="en-US" sz="1600" dirty="0">
                <a:solidFill>
                  <a:schemeClr val="bg1"/>
                </a:solidFill>
              </a:rPr>
            </a:br>
            <a:br>
              <a:rPr lang="en-US" sz="1600" dirty="0">
                <a:solidFill>
                  <a:schemeClr val="bg1"/>
                </a:solidFill>
              </a:rPr>
            </a:br>
            <a:r>
              <a:rPr lang="en-US" sz="1600" i="0" u="none" strike="noStrike" dirty="0">
                <a:solidFill>
                  <a:schemeClr val="bg1"/>
                </a:solidFill>
                <a:effectLst/>
              </a:rPr>
              <a:t>4</a:t>
            </a:r>
            <a:br>
              <a:rPr lang="en-US" sz="1600" dirty="0">
                <a:solidFill>
                  <a:schemeClr val="bg1"/>
                </a:solidFill>
              </a:rPr>
            </a:br>
            <a:r>
              <a:rPr lang="en-US" sz="1600" i="0" u="none" strike="noStrike" dirty="0">
                <a:solidFill>
                  <a:schemeClr val="bg1"/>
                </a:solidFill>
                <a:effectLst/>
              </a:rPr>
              <a:t>00:00:10,880 --&gt; 00:00:16,700</a:t>
            </a:r>
            <a:br>
              <a:rPr lang="en-US" sz="1600" dirty="0">
                <a:solidFill>
                  <a:schemeClr val="bg1"/>
                </a:solidFill>
              </a:rPr>
            </a:br>
            <a:r>
              <a:rPr lang="en-US" sz="1600" i="0" u="none" strike="noStrike" dirty="0">
                <a:solidFill>
                  <a:schemeClr val="bg1"/>
                </a:solidFill>
                <a:effectLst/>
              </a:rPr>
              <a:t>[intro music]</a:t>
            </a:r>
            <a:br>
              <a:rPr lang="en-US" sz="1600" dirty="0">
                <a:solidFill>
                  <a:schemeClr val="bg1"/>
                </a:solidFill>
              </a:rPr>
            </a:br>
            <a:br>
              <a:rPr lang="en-US" sz="1600" dirty="0">
                <a:solidFill>
                  <a:schemeClr val="bg1"/>
                </a:solidFill>
              </a:rPr>
            </a:br>
            <a:r>
              <a:rPr lang="en-US" sz="1600" i="0" u="none" strike="noStrike" dirty="0">
                <a:solidFill>
                  <a:schemeClr val="bg1"/>
                </a:solidFill>
                <a:effectLst/>
              </a:rPr>
              <a:t>5</a:t>
            </a:r>
            <a:br>
              <a:rPr lang="en-US" sz="1600" dirty="0">
                <a:solidFill>
                  <a:schemeClr val="bg1"/>
                </a:solidFill>
              </a:rPr>
            </a:br>
            <a:r>
              <a:rPr lang="en-US" sz="1600" i="0" u="none" strike="noStrike" dirty="0">
                <a:solidFill>
                  <a:schemeClr val="bg1"/>
                </a:solidFill>
                <a:effectLst/>
              </a:rPr>
              <a:t>00:00:16,700 --&gt; 00:00:21,480</a:t>
            </a:r>
            <a:br>
              <a:rPr lang="en-US" sz="1600" dirty="0">
                <a:solidFill>
                  <a:schemeClr val="bg1"/>
                </a:solidFill>
              </a:rPr>
            </a:br>
            <a:r>
              <a:rPr lang="en-US" sz="1600" i="0" u="none" strike="noStrike" dirty="0">
                <a:solidFill>
                  <a:schemeClr val="bg1"/>
                </a:solidFill>
                <a:effectLst/>
              </a:rPr>
              <a:t>Okay, so we have all the ingredients laid out here</a:t>
            </a:r>
          </a:p>
        </p:txBody>
      </p:sp>
      <p:cxnSp>
        <p:nvCxnSpPr>
          <p:cNvPr id="4" name="Straight Arrow Connector 3">
            <a:extLst>
              <a:ext uri="{FF2B5EF4-FFF2-40B4-BE49-F238E27FC236}">
                <a16:creationId xmlns:a16="http://schemas.microsoft.com/office/drawing/2014/main" id="{A8A96B3B-7579-606B-0C58-8E5F9B0BDC7E}"/>
              </a:ext>
            </a:extLst>
          </p:cNvPr>
          <p:cNvCxnSpPr>
            <a:cxnSpLocks/>
          </p:cNvCxnSpPr>
          <p:nvPr/>
        </p:nvCxnSpPr>
        <p:spPr>
          <a:xfrm flipV="1">
            <a:off x="7851834" y="1466998"/>
            <a:ext cx="785541" cy="88078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A474924-2373-124A-332D-A257CBCB5FE8}"/>
              </a:ext>
            </a:extLst>
          </p:cNvPr>
          <p:cNvCxnSpPr>
            <a:cxnSpLocks/>
          </p:cNvCxnSpPr>
          <p:nvPr/>
        </p:nvCxnSpPr>
        <p:spPr>
          <a:xfrm flipV="1">
            <a:off x="7676195" y="2792561"/>
            <a:ext cx="985890" cy="675205"/>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5B59F6D-4262-2F50-062E-8FF7ADF197C9}"/>
              </a:ext>
            </a:extLst>
          </p:cNvPr>
          <p:cNvCxnSpPr>
            <a:cxnSpLocks/>
          </p:cNvCxnSpPr>
          <p:nvPr/>
        </p:nvCxnSpPr>
        <p:spPr>
          <a:xfrm flipV="1">
            <a:off x="7739112" y="4314022"/>
            <a:ext cx="922973" cy="125888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E00A8A0-5C3B-4EDC-A28A-27CD37ECB46D}"/>
              </a:ext>
            </a:extLst>
          </p:cNvPr>
          <p:cNvCxnSpPr>
            <a:cxnSpLocks/>
          </p:cNvCxnSpPr>
          <p:nvPr/>
        </p:nvCxnSpPr>
        <p:spPr>
          <a:xfrm flipV="1">
            <a:off x="7836456" y="5572902"/>
            <a:ext cx="1097479" cy="84325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66880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9C0D6-EB7E-564D-C3F8-E7432BB7CA87}"/>
              </a:ext>
            </a:extLst>
          </p:cNvPr>
          <p:cNvSpPr>
            <a:spLocks noGrp="1"/>
          </p:cNvSpPr>
          <p:nvPr>
            <p:ph type="title"/>
          </p:nvPr>
        </p:nvSpPr>
        <p:spPr>
          <a:xfrm>
            <a:off x="46122" y="1532085"/>
            <a:ext cx="3115265" cy="2396359"/>
          </a:xfrm>
        </p:spPr>
        <p:txBody>
          <a:bodyPr anchor="b">
            <a:normAutofit/>
          </a:bodyPr>
          <a:lstStyle/>
          <a:p>
            <a:pPr marL="0" marR="0" algn="r">
              <a:spcBef>
                <a:spcPts val="0"/>
              </a:spcBef>
              <a:spcAft>
                <a:spcPts val="0"/>
              </a:spcAft>
            </a:pPr>
            <a:r>
              <a:rPr lang="en-US" sz="4000" b="1" kern="100" dirty="0">
                <a:solidFill>
                  <a:srgbClr val="FFFFFF"/>
                </a:solidFill>
                <a:ea typeface="Calibri" panose="020F0502020204030204" pitchFamily="34" charset="0"/>
                <a:cs typeface="Times New Roman" panose="02020603050405020304" pitchFamily="18" charset="0"/>
              </a:rPr>
              <a:t>Captioning Your YouTube Videos</a:t>
            </a:r>
            <a:endParaRPr lang="en-US" sz="4000" kern="100" dirty="0">
              <a:solidFill>
                <a:srgbClr val="FFFFFF"/>
              </a:solidFill>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41D72F5-4B69-E975-7D03-9708EEFAD741}"/>
              </a:ext>
            </a:extLst>
          </p:cNvPr>
          <p:cNvSpPr>
            <a:spLocks/>
          </p:cNvSpPr>
          <p:nvPr/>
        </p:nvSpPr>
        <p:spPr>
          <a:xfrm>
            <a:off x="4905052" y="420131"/>
            <a:ext cx="6666833" cy="6227804"/>
          </a:xfrm>
          <a:prstGeom prst="rect">
            <a:avLst/>
          </a:prstGeom>
          <a:noFill/>
        </p:spPr>
        <p:txBody>
          <a:bodyPr>
            <a:noAutofit/>
          </a:bodyPr>
          <a:lstStyle/>
          <a:p>
            <a:pPr defTabSz="576072">
              <a:spcAft>
                <a:spcPts val="600"/>
              </a:spcAft>
            </a:pPr>
            <a:r>
              <a:rPr lang="en-US" sz="2000" kern="1200" dirty="0">
                <a:solidFill>
                  <a:srgbClr val="1F1F1F"/>
                </a:solidFill>
                <a:latin typeface="+mn-lt"/>
                <a:ea typeface="+mn-ea"/>
                <a:cs typeface="+mn-cs"/>
              </a:rPr>
              <a:t>“YouTube is constantly improving its speech recognition technology. But </a:t>
            </a:r>
            <a:r>
              <a:rPr lang="en-US" sz="2000" b="1" kern="1200" dirty="0">
                <a:solidFill>
                  <a:srgbClr val="1F1F1F"/>
                </a:solidFill>
                <a:latin typeface="+mn-lt"/>
                <a:ea typeface="+mn-ea"/>
                <a:cs typeface="+mn-cs"/>
              </a:rPr>
              <a:t>automatic captions might misrepresent the spoken content</a:t>
            </a:r>
            <a:r>
              <a:rPr lang="en-US" sz="2000" kern="1200" dirty="0">
                <a:solidFill>
                  <a:srgbClr val="1F1F1F"/>
                </a:solidFill>
                <a:latin typeface="+mn-lt"/>
                <a:ea typeface="+mn-ea"/>
                <a:cs typeface="+mn-cs"/>
              </a:rPr>
              <a:t> due to mispronunciations, accents, dialects, or background noise. Always review automatic captions and edit any parts that haven't been properly transcribed” (from </a:t>
            </a:r>
            <a:r>
              <a:rPr lang="en-US" sz="2000" kern="1200" dirty="0">
                <a:solidFill>
                  <a:srgbClr val="1F1F1F"/>
                </a:solidFill>
                <a:latin typeface="+mn-lt"/>
                <a:ea typeface="+mn-ea"/>
                <a:cs typeface="+mn-cs"/>
                <a:hlinkClick r:id="rId3"/>
              </a:rPr>
              <a:t>https://support.google.com/youtube/answer/6373554?hl=en#zippy=%2Cautomatic-captions-on-long-form-videos-and-shorts</a:t>
            </a:r>
            <a:r>
              <a:rPr lang="en-US" sz="2000" kern="1200" dirty="0">
                <a:solidFill>
                  <a:srgbClr val="1F1F1F"/>
                </a:solidFill>
                <a:latin typeface="+mn-lt"/>
                <a:ea typeface="+mn-ea"/>
                <a:cs typeface="+mn-cs"/>
              </a:rPr>
              <a:t>).  </a:t>
            </a:r>
          </a:p>
          <a:p>
            <a:pPr defTabSz="576072">
              <a:spcAft>
                <a:spcPts val="600"/>
              </a:spcAft>
            </a:pPr>
            <a:endParaRPr lang="en-US" sz="2000" kern="1200" dirty="0">
              <a:solidFill>
                <a:srgbClr val="1F1F1F"/>
              </a:solidFill>
              <a:latin typeface="+mn-lt"/>
              <a:ea typeface="+mn-ea"/>
              <a:cs typeface="+mn-cs"/>
            </a:endParaRPr>
          </a:p>
          <a:p>
            <a:pPr defTabSz="576072" eaLnBrk="0" fontAlgn="base" hangingPunct="0">
              <a:spcBef>
                <a:spcPct val="0"/>
              </a:spcBef>
              <a:spcAft>
                <a:spcPts val="600"/>
              </a:spcAft>
            </a:pPr>
            <a:r>
              <a:rPr lang="en-US" altLang="en-US" sz="2000" kern="1200" dirty="0">
                <a:solidFill>
                  <a:srgbClr val="1F1F1F"/>
                </a:solidFill>
                <a:latin typeface="+mn-lt"/>
                <a:ea typeface="+mn-ea"/>
                <a:cs typeface="+mn-cs"/>
              </a:rPr>
              <a:t>Here's how you can review automatic captions and make changes, if needed:</a:t>
            </a:r>
            <a:endParaRPr lang="en-US" altLang="en-US" sz="2000" kern="1200" dirty="0">
              <a:solidFill>
                <a:schemeClr val="tx1"/>
              </a:solidFill>
              <a:latin typeface="+mn-lt"/>
              <a:ea typeface="+mn-ea"/>
              <a:cs typeface="+mn-cs"/>
            </a:endParaRPr>
          </a:p>
          <a:p>
            <a:pPr defTabSz="576072" eaLnBrk="0" fontAlgn="base" hangingPunct="0">
              <a:spcBef>
                <a:spcPct val="0"/>
              </a:spcBef>
              <a:spcAft>
                <a:spcPts val="600"/>
              </a:spcAft>
              <a:buFontTx/>
              <a:buAutoNum type="arabicPeriod"/>
            </a:pPr>
            <a:r>
              <a:rPr lang="en-US" altLang="en-US" sz="2000" kern="1200" dirty="0">
                <a:solidFill>
                  <a:srgbClr val="1F1F1F"/>
                </a:solidFill>
                <a:latin typeface="+mn-lt"/>
                <a:ea typeface="+mn-ea"/>
                <a:cs typeface="+mn-cs"/>
              </a:rPr>
              <a:t>Sign into </a:t>
            </a:r>
            <a:r>
              <a:rPr lang="en-US" altLang="en-US" sz="2000" kern="1200" dirty="0">
                <a:solidFill>
                  <a:srgbClr val="673AB7"/>
                </a:solidFill>
                <a:latin typeface="+mn-lt"/>
                <a:ea typeface="+mn-ea"/>
                <a:cs typeface="+mn-cs"/>
                <a:hlinkClick r:id="rId4"/>
              </a:rPr>
              <a:t>YouTube Studio</a:t>
            </a:r>
            <a:r>
              <a:rPr lang="en-US" altLang="en-US" sz="2000" kern="1200" dirty="0">
                <a:solidFill>
                  <a:srgbClr val="1F1F1F"/>
                </a:solidFill>
                <a:latin typeface="+mn-lt"/>
                <a:ea typeface="+mn-ea"/>
                <a:cs typeface="+mn-cs"/>
              </a:rPr>
              <a:t>.</a:t>
            </a:r>
          </a:p>
          <a:p>
            <a:pPr defTabSz="576072" eaLnBrk="0" fontAlgn="base" hangingPunct="0">
              <a:spcBef>
                <a:spcPct val="0"/>
              </a:spcBef>
              <a:spcAft>
                <a:spcPts val="600"/>
              </a:spcAft>
              <a:buFontTx/>
              <a:buAutoNum type="arabicPeriod" startAt="2"/>
            </a:pPr>
            <a:r>
              <a:rPr lang="en-US" altLang="en-US" sz="2000" kern="1200" dirty="0">
                <a:solidFill>
                  <a:srgbClr val="1F1F1F"/>
                </a:solidFill>
                <a:latin typeface="+mn-lt"/>
                <a:ea typeface="+mn-ea"/>
                <a:cs typeface="+mn-cs"/>
              </a:rPr>
              <a:t>From the left menu, select </a:t>
            </a:r>
            <a:r>
              <a:rPr lang="en-US" altLang="en-US" sz="2000" b="1" kern="1200" dirty="0">
                <a:solidFill>
                  <a:srgbClr val="1F1F1F"/>
                </a:solidFill>
                <a:latin typeface="+mn-lt"/>
                <a:ea typeface="+mn-ea"/>
                <a:cs typeface="+mn-cs"/>
              </a:rPr>
              <a:t>Subtitles</a:t>
            </a:r>
            <a:r>
              <a:rPr lang="en-US" altLang="en-US" sz="2000" kern="1200" dirty="0">
                <a:solidFill>
                  <a:srgbClr val="1F1F1F"/>
                </a:solidFill>
                <a:latin typeface="+mn-lt"/>
                <a:ea typeface="+mn-ea"/>
                <a:cs typeface="+mn-cs"/>
              </a:rPr>
              <a:t>.</a:t>
            </a:r>
          </a:p>
          <a:p>
            <a:pPr defTabSz="576072" eaLnBrk="0" fontAlgn="base" hangingPunct="0">
              <a:spcBef>
                <a:spcPct val="0"/>
              </a:spcBef>
              <a:spcAft>
                <a:spcPts val="600"/>
              </a:spcAft>
              <a:buFontTx/>
              <a:buAutoNum type="arabicPeriod" startAt="3"/>
            </a:pPr>
            <a:r>
              <a:rPr lang="en-US" altLang="en-US" sz="2000" kern="1200" dirty="0">
                <a:solidFill>
                  <a:srgbClr val="1F1F1F"/>
                </a:solidFill>
                <a:latin typeface="+mn-lt"/>
                <a:ea typeface="+mn-ea"/>
                <a:cs typeface="+mn-cs"/>
              </a:rPr>
              <a:t>Click the video you want to add captions or subtitles to.</a:t>
            </a:r>
          </a:p>
          <a:p>
            <a:pPr defTabSz="576072" eaLnBrk="0" fontAlgn="base" hangingPunct="0">
              <a:spcBef>
                <a:spcPct val="0"/>
              </a:spcBef>
              <a:spcAft>
                <a:spcPts val="600"/>
              </a:spcAft>
              <a:buFontTx/>
              <a:buAutoNum type="arabicPeriod" startAt="4"/>
            </a:pPr>
            <a:r>
              <a:rPr lang="en-US" altLang="en-US" sz="2000" kern="1200" dirty="0">
                <a:solidFill>
                  <a:srgbClr val="1F1F1F"/>
                </a:solidFill>
                <a:latin typeface="+mn-lt"/>
                <a:ea typeface="+mn-ea"/>
                <a:cs typeface="+mn-cs"/>
              </a:rPr>
              <a:t>Under “Subtitles”, click More          next to the subtitles you want to edit.</a:t>
            </a:r>
          </a:p>
          <a:p>
            <a:pPr defTabSz="576072" eaLnBrk="0" fontAlgn="base" hangingPunct="0">
              <a:spcBef>
                <a:spcPct val="0"/>
              </a:spcBef>
              <a:spcAft>
                <a:spcPts val="600"/>
              </a:spcAft>
              <a:buFontTx/>
              <a:buAutoNum type="arabicPeriod" startAt="5"/>
            </a:pPr>
            <a:r>
              <a:rPr lang="en-US" altLang="en-US" sz="2000" kern="1200" dirty="0">
                <a:solidFill>
                  <a:srgbClr val="1F1F1F"/>
                </a:solidFill>
                <a:latin typeface="+mn-lt"/>
                <a:ea typeface="+mn-ea"/>
                <a:cs typeface="+mn-cs"/>
              </a:rPr>
              <a:t>Review automatic captions and </a:t>
            </a:r>
            <a:r>
              <a:rPr lang="en-US" altLang="en-US" sz="2000" kern="1200" dirty="0">
                <a:solidFill>
                  <a:srgbClr val="673AB7"/>
                </a:solidFill>
                <a:latin typeface="+mn-lt"/>
                <a:ea typeface="+mn-ea"/>
                <a:cs typeface="+mn-cs"/>
                <a:hlinkClick r:id="rId5"/>
              </a:rPr>
              <a:t>edit or remove</a:t>
            </a:r>
            <a:r>
              <a:rPr lang="en-US" altLang="en-US" sz="2000" kern="1200" dirty="0">
                <a:solidFill>
                  <a:srgbClr val="1F1F1F"/>
                </a:solidFill>
                <a:latin typeface="+mn-lt"/>
                <a:ea typeface="+mn-ea"/>
                <a:cs typeface="+mn-cs"/>
              </a:rPr>
              <a:t> any parts that haven't been properly transcribed.</a:t>
            </a:r>
          </a:p>
          <a:p>
            <a:pPr defTabSz="576072">
              <a:spcAft>
                <a:spcPts val="600"/>
              </a:spcAft>
            </a:pPr>
            <a:endParaRPr lang="en-US" sz="2000" kern="1200" dirty="0">
              <a:solidFill>
                <a:srgbClr val="1F1F1F"/>
              </a:solidFill>
              <a:latin typeface="+mn-lt"/>
              <a:ea typeface="+mn-ea"/>
              <a:cs typeface="+mn-cs"/>
            </a:endParaRPr>
          </a:p>
          <a:p>
            <a:pPr defTabSz="576072">
              <a:spcAft>
                <a:spcPts val="600"/>
              </a:spcAft>
            </a:pPr>
            <a:endParaRPr lang="en-US" sz="2000" kern="1200" dirty="0">
              <a:solidFill>
                <a:srgbClr val="1F1F1F"/>
              </a:solidFill>
              <a:latin typeface="+mn-lt"/>
              <a:ea typeface="+mn-ea"/>
              <a:cs typeface="+mn-cs"/>
            </a:endParaRPr>
          </a:p>
          <a:p>
            <a:pPr marL="0" marR="0" indent="0">
              <a:spcBef>
                <a:spcPts val="0"/>
              </a:spcBef>
              <a:spcAft>
                <a:spcPts val="600"/>
              </a:spcAft>
              <a:buNone/>
            </a:pPr>
            <a:endParaRPr lang="en-US" sz="2000" kern="100" dirty="0">
              <a:effectLs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C1F4F0D9-36EA-8EAC-3547-D7247683CAD8}"/>
              </a:ext>
            </a:extLst>
          </p:cNvPr>
          <p:cNvPicPr>
            <a:picLocks noChangeAspect="1"/>
          </p:cNvPicPr>
          <p:nvPr/>
        </p:nvPicPr>
        <p:blipFill>
          <a:blip r:embed="rId6"/>
          <a:stretch>
            <a:fillRect/>
          </a:stretch>
        </p:blipFill>
        <p:spPr>
          <a:xfrm>
            <a:off x="8249602" y="5165402"/>
            <a:ext cx="367462" cy="367462"/>
          </a:xfrm>
          <a:prstGeom prst="rect">
            <a:avLst/>
          </a:prstGeom>
        </p:spPr>
      </p:pic>
      <p:pic>
        <p:nvPicPr>
          <p:cNvPr id="7" name="Picture 6">
            <a:extLst>
              <a:ext uri="{FF2B5EF4-FFF2-40B4-BE49-F238E27FC236}">
                <a16:creationId xmlns:a16="http://schemas.microsoft.com/office/drawing/2014/main" id="{88D90960-94D1-9A27-641C-9DCDC1A3985C}"/>
              </a:ext>
            </a:extLst>
          </p:cNvPr>
          <p:cNvPicPr>
            <a:picLocks noChangeAspect="1"/>
          </p:cNvPicPr>
          <p:nvPr/>
        </p:nvPicPr>
        <p:blipFill>
          <a:blip r:embed="rId7"/>
          <a:stretch>
            <a:fillRect/>
          </a:stretch>
        </p:blipFill>
        <p:spPr>
          <a:xfrm>
            <a:off x="0" y="4584356"/>
            <a:ext cx="4048931" cy="2283779"/>
          </a:xfrm>
          <a:prstGeom prst="rect">
            <a:avLst/>
          </a:prstGeom>
        </p:spPr>
      </p:pic>
    </p:spTree>
    <p:extLst>
      <p:ext uri="{BB962C8B-B14F-4D97-AF65-F5344CB8AC3E}">
        <p14:creationId xmlns:p14="http://schemas.microsoft.com/office/powerpoint/2010/main" val="366682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AF7253-5ABE-4082-EE5D-6D050660A3BA}"/>
              </a:ext>
            </a:extLst>
          </p:cNvPr>
          <p:cNvSpPr>
            <a:spLocks noGrp="1"/>
          </p:cNvSpPr>
          <p:nvPr>
            <p:ph type="title"/>
          </p:nvPr>
        </p:nvSpPr>
        <p:spPr>
          <a:xfrm>
            <a:off x="5894962" y="479493"/>
            <a:ext cx="5458838" cy="1325563"/>
          </a:xfrm>
        </p:spPr>
        <p:txBody>
          <a:bodyPr>
            <a:normAutofit/>
          </a:bodyPr>
          <a:lstStyle/>
          <a:p>
            <a:r>
              <a:rPr lang="en-US" dirty="0">
                <a:solidFill>
                  <a:schemeClr val="accent1">
                    <a:lumMod val="75000"/>
                  </a:schemeClr>
                </a:solidFill>
              </a:rPr>
              <a:t>Some Core Guides for Successful Captioning</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white rectangle with black letters&#10;&#10;Description automatically generated">
            <a:extLst>
              <a:ext uri="{FF2B5EF4-FFF2-40B4-BE49-F238E27FC236}">
                <a16:creationId xmlns:a16="http://schemas.microsoft.com/office/drawing/2014/main" id="{670786C8-166F-5CDF-9531-F3671CB581B9}"/>
              </a:ext>
            </a:extLst>
          </p:cNvPr>
          <p:cNvPicPr>
            <a:picLocks noChangeAspect="1"/>
          </p:cNvPicPr>
          <p:nvPr/>
        </p:nvPicPr>
        <p:blipFill>
          <a:blip r:embed="rId2"/>
          <a:stretch>
            <a:fillRect/>
          </a:stretch>
        </p:blipFill>
        <p:spPr>
          <a:xfrm>
            <a:off x="703183" y="1546639"/>
            <a:ext cx="3200864" cy="240865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664DE728-F199-5AD3-63FB-5E6D53192DA6}"/>
              </a:ext>
            </a:extLst>
          </p:cNvPr>
          <p:cNvSpPr>
            <a:spLocks noGrp="1"/>
          </p:cNvSpPr>
          <p:nvPr>
            <p:ph idx="1"/>
          </p:nvPr>
        </p:nvSpPr>
        <p:spPr>
          <a:xfrm>
            <a:off x="4456386" y="1984443"/>
            <a:ext cx="6897414" cy="4192520"/>
          </a:xfrm>
        </p:spPr>
        <p:txBody>
          <a:bodyPr>
            <a:normAutofit lnSpcReduction="10000"/>
          </a:bodyPr>
          <a:lstStyle/>
          <a:p>
            <a:r>
              <a:rPr lang="en-US" sz="2200" dirty="0">
                <a:ea typeface="Calibri" panose="020F0502020204030204" pitchFamily="34" charset="0"/>
                <a:cs typeface="Times New Roman" panose="02020603050405020304" pitchFamily="18" charset="0"/>
              </a:rPr>
              <a:t>Auto </a:t>
            </a:r>
            <a:r>
              <a:rPr lang="en-US" sz="2200" kern="100" dirty="0">
                <a:effectLst/>
                <a:ea typeface="Calibri" panose="020F0502020204030204" pitchFamily="34" charset="0"/>
                <a:cs typeface="Times New Roman" panose="02020603050405020304" pitchFamily="18" charset="0"/>
              </a:rPr>
              <a:t>captions only caption dialogue – not complete for closed captions. </a:t>
            </a:r>
          </a:p>
          <a:p>
            <a:r>
              <a:rPr lang="en-US" sz="2200" dirty="0">
                <a:ea typeface="Calibri" panose="020F0502020204030204" pitchFamily="34" charset="0"/>
                <a:cs typeface="Times New Roman" panose="02020603050405020304" pitchFamily="18" charset="0"/>
              </a:rPr>
              <a:t>K</a:t>
            </a:r>
            <a:r>
              <a:rPr lang="en-US" sz="2200" dirty="0">
                <a:effectLst/>
                <a:ea typeface="Calibri" panose="020F0502020204030204" pitchFamily="34" charset="0"/>
                <a:cs typeface="Times New Roman" panose="02020603050405020304" pitchFamily="18" charset="0"/>
              </a:rPr>
              <a:t>eep captions to two lines – 32-35 characters. </a:t>
            </a:r>
          </a:p>
          <a:p>
            <a:r>
              <a:rPr lang="en-US" sz="2200" dirty="0">
                <a:ea typeface="Calibri" panose="020F0502020204030204" pitchFamily="34" charset="0"/>
                <a:cs typeface="Times New Roman" panose="02020603050405020304" pitchFamily="18" charset="0"/>
              </a:rPr>
              <a:t>I</a:t>
            </a:r>
            <a:r>
              <a:rPr lang="en-US" sz="2200" dirty="0">
                <a:effectLst/>
                <a:ea typeface="Calibri" panose="020F0502020204030204" pitchFamily="34" charset="0"/>
                <a:cs typeface="Times New Roman" panose="02020603050405020304" pitchFamily="18" charset="0"/>
              </a:rPr>
              <a:t>ndicate when a speaker changes</a:t>
            </a:r>
            <a:r>
              <a:rPr lang="en-US" sz="2200" dirty="0">
                <a:effectLst/>
              </a:rPr>
              <a:t> (Chevrons or Speaker 1, Speaker 2, etc.)</a:t>
            </a:r>
          </a:p>
          <a:p>
            <a:r>
              <a:rPr lang="en-US" sz="2200" kern="100" dirty="0">
                <a:effectLst/>
                <a:latin typeface="Calibri" panose="020F0502020204030204" pitchFamily="34" charset="0"/>
                <a:ea typeface="Calibri" panose="020F0502020204030204" pitchFamily="34" charset="0"/>
                <a:cs typeface="Times New Roman" panose="02020603050405020304" pitchFamily="18" charset="0"/>
              </a:rPr>
              <a:t>Less formatting is better – users are able to adjust personal settings. </a:t>
            </a:r>
          </a:p>
          <a:p>
            <a:r>
              <a:rPr lang="en-US" sz="2200" kern="100" dirty="0">
                <a:effectLst/>
                <a:latin typeface="Calibri" panose="020F0502020204030204" pitchFamily="34" charset="0"/>
                <a:ea typeface="Calibri" panose="020F0502020204030204" pitchFamily="34" charset="0"/>
                <a:cs typeface="Times New Roman" panose="02020603050405020304" pitchFamily="18" charset="0"/>
              </a:rPr>
              <a:t>SRT captions are always dropped at bottom center – Captions should not cover essential content.</a:t>
            </a:r>
          </a:p>
          <a:p>
            <a:r>
              <a:rPr lang="en-US" sz="2000" i="1" kern="100" dirty="0">
                <a:latin typeface="Calibri" panose="020F0502020204030204" pitchFamily="34" charset="0"/>
                <a:ea typeface="Calibri" panose="020F0502020204030204" pitchFamily="34" charset="0"/>
                <a:cs typeface="Times New Roman" panose="02020603050405020304" pitchFamily="18" charset="0"/>
              </a:rPr>
              <a:t>“I</a:t>
            </a:r>
            <a:r>
              <a:rPr lang="en-US" sz="2000" i="1" dirty="0">
                <a:effectLst/>
                <a:latin typeface="Calibri" panose="020F0502020204030204" pitchFamily="34" charset="0"/>
                <a:ea typeface="Calibri" panose="020F0502020204030204" pitchFamily="34" charset="0"/>
                <a:cs typeface="Times New Roman" panose="02020603050405020304" pitchFamily="18" charset="0"/>
              </a:rPr>
              <a:t>f it’s a sound I’ve never heard before, that I’m not familiar with, it’s hard for me to understand. So, simply using </a:t>
            </a:r>
            <a:r>
              <a:rPr lang="en-US" sz="2000" i="1" dirty="0">
                <a:latin typeface="Calibri" panose="020F0502020204030204" pitchFamily="34" charset="0"/>
                <a:ea typeface="Calibri" panose="020F0502020204030204" pitchFamily="34" charset="0"/>
                <a:cs typeface="Times New Roman" panose="02020603050405020304" pitchFamily="18" charset="0"/>
              </a:rPr>
              <a:t>‘</a:t>
            </a:r>
            <a:r>
              <a:rPr lang="en-US" sz="2000" i="1" dirty="0">
                <a:effectLst/>
                <a:latin typeface="Calibri" panose="020F0502020204030204" pitchFamily="34" charset="0"/>
                <a:ea typeface="Calibri" panose="020F0502020204030204" pitchFamily="34" charset="0"/>
                <a:cs typeface="Times New Roman" panose="02020603050405020304" pitchFamily="18" charset="0"/>
              </a:rPr>
              <a:t>music’ with notes doesn’t tell me much.”</a:t>
            </a:r>
            <a:endParaRPr lang="en-US" sz="20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effectLst/>
            </a:endParaRPr>
          </a:p>
          <a:p>
            <a:endParaRPr lang="en-US" sz="2200" dirty="0"/>
          </a:p>
        </p:txBody>
      </p:sp>
    </p:spTree>
    <p:extLst>
      <p:ext uri="{BB962C8B-B14F-4D97-AF65-F5344CB8AC3E}">
        <p14:creationId xmlns:p14="http://schemas.microsoft.com/office/powerpoint/2010/main" val="183860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11D2-0D6B-B019-08CB-42CB87997F3C}"/>
              </a:ext>
            </a:extLst>
          </p:cNvPr>
          <p:cNvSpPr>
            <a:spLocks noGrp="1"/>
          </p:cNvSpPr>
          <p:nvPr>
            <p:ph type="title"/>
          </p:nvPr>
        </p:nvSpPr>
        <p:spPr>
          <a:xfrm>
            <a:off x="6094105" y="802955"/>
            <a:ext cx="4977976" cy="1454051"/>
          </a:xfrm>
        </p:spPr>
        <p:txBody>
          <a:bodyPr>
            <a:normAutofit/>
          </a:bodyPr>
          <a:lstStyle/>
          <a:p>
            <a:r>
              <a:rPr lang="en-US" sz="3600" kern="100" dirty="0">
                <a:effectLst/>
                <a:ea typeface="Calibri" panose="020F0502020204030204" pitchFamily="34" charset="0"/>
                <a:cs typeface="Times New Roman" panose="02020603050405020304" pitchFamily="18" charset="0"/>
              </a:rPr>
              <a:t>Helpful Resources</a:t>
            </a:r>
            <a:endParaRPr lang="en-US" sz="3600" dirty="0"/>
          </a:p>
        </p:txBody>
      </p:sp>
      <p:pic>
        <p:nvPicPr>
          <p:cNvPr id="7" name="Graphic 6" descr="Ringer">
            <a:extLst>
              <a:ext uri="{FF2B5EF4-FFF2-40B4-BE49-F238E27FC236}">
                <a16:creationId xmlns:a16="http://schemas.microsoft.com/office/drawing/2014/main" id="{E122BC6B-FE24-51BF-5068-116F8A09A8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AC57E04C-02E6-4BB8-0201-BDCEEC1EEFA3}"/>
              </a:ext>
            </a:extLst>
          </p:cNvPr>
          <p:cNvSpPr>
            <a:spLocks noGrp="1"/>
          </p:cNvSpPr>
          <p:nvPr>
            <p:ph idx="1"/>
          </p:nvPr>
        </p:nvSpPr>
        <p:spPr>
          <a:xfrm>
            <a:off x="6090574" y="2432192"/>
            <a:ext cx="5712543" cy="3639289"/>
          </a:xfrm>
        </p:spPr>
        <p:txBody>
          <a:bodyPr anchor="ctr">
            <a:normAutofit/>
          </a:bodyPr>
          <a:lstStyle/>
          <a:p>
            <a:pPr marL="0" marR="0" indent="0">
              <a:spcBef>
                <a:spcPts val="0"/>
              </a:spcBef>
              <a:spcAft>
                <a:spcPts val="0"/>
              </a:spcAft>
              <a:buNone/>
            </a:pPr>
            <a:r>
              <a:rPr lang="en-US" sz="24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DCMP – best practices - </a:t>
            </a:r>
            <a:r>
              <a:rPr lang="en-US" sz="2400" u="sng"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4"/>
              </a:rPr>
              <a:t>https://dcmp.org/learn/5-captioning-guidelines-for-the-dcmp</a:t>
            </a:r>
            <a:r>
              <a:rPr lang="en-US" sz="24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24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AI Captioning software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Mac Whisper (free version + pro version for ~$15)</a:t>
            </a:r>
          </a:p>
          <a:p>
            <a:pPr marL="0" marR="0">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Whisper AI </a:t>
            </a:r>
          </a:p>
          <a:p>
            <a:endParaRPr lang="en-US" sz="18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7972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EB9C0D-7C96-5424-FDC2-637A3922CEA8}"/>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References</a:t>
            </a:r>
          </a:p>
        </p:txBody>
      </p:sp>
      <p:sp>
        <p:nvSpPr>
          <p:cNvPr id="3" name="Content Placeholder 2">
            <a:extLst>
              <a:ext uri="{FF2B5EF4-FFF2-40B4-BE49-F238E27FC236}">
                <a16:creationId xmlns:a16="http://schemas.microsoft.com/office/drawing/2014/main" id="{B6A0F9E3-F350-A19B-9A41-6BED450AD96A}"/>
              </a:ext>
            </a:extLst>
          </p:cNvPr>
          <p:cNvSpPr>
            <a:spLocks noGrp="1"/>
          </p:cNvSpPr>
          <p:nvPr>
            <p:ph idx="1"/>
          </p:nvPr>
        </p:nvSpPr>
        <p:spPr>
          <a:xfrm>
            <a:off x="557049" y="1439918"/>
            <a:ext cx="11175602" cy="5418082"/>
          </a:xfrm>
        </p:spPr>
        <p:txBody>
          <a:bodyPr anchor="ctr">
            <a:noAutofit/>
          </a:bodyPr>
          <a:lstStyle/>
          <a:p>
            <a:pPr marL="0" marR="0" indent="-457200">
              <a:spcBef>
                <a:spcPts val="0"/>
              </a:spcBef>
              <a:spcAft>
                <a:spcPts val="6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Americans with Disabilities Act of 1990. 42 U.S.C. § 12101 et seq. (1990).</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6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Brault, M. W. (2012). Americans with disabilities: 2010. United States Census Bureau. Retrieved from </a:t>
            </a:r>
            <a:r>
              <a:rPr lang="en-US" sz="1200" u="sng" kern="100" dirty="0">
                <a:effectLst/>
                <a:latin typeface="Calibri" panose="020F0502020204030204" pitchFamily="34" charset="0"/>
                <a:ea typeface="Calibri" panose="020F0502020204030204" pitchFamily="34" charset="0"/>
                <a:cs typeface="Calibri" panose="020F0502020204030204" pitchFamily="34" charset="0"/>
              </a:rPr>
              <a:t>https://www2.census.gov/library/publications/2012/demo/p70-131.pdf</a:t>
            </a:r>
            <a:endParaRPr lang="en-US" sz="12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6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CRTC. Broadcasting Regulatory Policy CRTC 2019-308-1: English-language closed captioning mandatory quality standards relating to the accuracy rate for live television 	programming – Correction, Pub. L. No. Public record: 1011-NOC2019-0009 (2019). Retrieved from </a:t>
            </a:r>
            <a:r>
              <a:rPr lang="en-US" sz="1200" u="sng" kern="100" dirty="0">
                <a:effectLst/>
                <a:latin typeface="Calibri" panose="020F0502020204030204" pitchFamily="34" charset="0"/>
                <a:ea typeface="Calibri" panose="020F0502020204030204" pitchFamily="34" charset="0"/>
                <a:cs typeface="Calibri" panose="020F0502020204030204" pitchFamily="34" charset="0"/>
              </a:rPr>
              <a:t>https://</a:t>
            </a:r>
            <a:r>
              <a:rPr lang="en-US" sz="1200" u="sng" kern="100" dirty="0" err="1">
                <a:effectLst/>
                <a:latin typeface="Calibri" panose="020F0502020204030204" pitchFamily="34" charset="0"/>
                <a:ea typeface="Calibri" panose="020F0502020204030204" pitchFamily="34" charset="0"/>
                <a:cs typeface="Calibri" panose="020F0502020204030204" pitchFamily="34" charset="0"/>
              </a:rPr>
              <a:t>crtc.gc.ca</a:t>
            </a:r>
            <a:r>
              <a:rPr lang="en-US" sz="1200" u="sng" kern="100" dirty="0">
                <a:effectLst/>
                <a:latin typeface="Calibri" panose="020F0502020204030204" pitchFamily="34" charset="0"/>
                <a:ea typeface="Calibri" panose="020F0502020204030204" pitchFamily="34" charset="0"/>
                <a:cs typeface="Calibri" panose="020F0502020204030204" pitchFamily="34" charset="0"/>
              </a:rPr>
              <a:t>/</a:t>
            </a:r>
            <a:r>
              <a:rPr lang="en-US" sz="1200" u="sng" kern="100" dirty="0" err="1">
                <a:effectLst/>
                <a:latin typeface="Calibri" panose="020F0502020204030204" pitchFamily="34" charset="0"/>
                <a:ea typeface="Calibri" panose="020F0502020204030204" pitchFamily="34" charset="0"/>
                <a:cs typeface="Calibri" panose="020F0502020204030204" pitchFamily="34" charset="0"/>
              </a:rPr>
              <a:t>eng</a:t>
            </a:r>
            <a:r>
              <a:rPr lang="en-US" sz="1200" u="sng" kern="100" dirty="0">
                <a:effectLst/>
                <a:latin typeface="Calibri" panose="020F0502020204030204" pitchFamily="34" charset="0"/>
                <a:ea typeface="Calibri" panose="020F0502020204030204" pitchFamily="34" charset="0"/>
                <a:cs typeface="Calibri" panose="020F0502020204030204" pitchFamily="34" charset="0"/>
              </a:rPr>
              <a:t>/archive/2019/2019-308-1.pdf</a:t>
            </a:r>
            <a:endParaRPr lang="en-US" sz="12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6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FCC. (2018). Closed captioning on television | Federal Communications Commission. Retrieved December 28, 2019, from	</a:t>
            </a:r>
            <a:r>
              <a:rPr lang="en-US" sz="1200" u="sng" kern="100" dirty="0">
                <a:effectLst/>
                <a:latin typeface="Calibri" panose="020F0502020204030204" pitchFamily="34" charset="0"/>
                <a:ea typeface="Calibri" panose="020F0502020204030204" pitchFamily="34" charset="0"/>
                <a:cs typeface="Calibri" panose="020F0502020204030204" pitchFamily="34" charset="0"/>
              </a:rPr>
              <a:t>https://</a:t>
            </a:r>
            <a:r>
              <a:rPr lang="en-US" sz="1200" u="sng" kern="100" dirty="0" err="1">
                <a:effectLst/>
                <a:latin typeface="Calibri" panose="020F0502020204030204" pitchFamily="34" charset="0"/>
                <a:ea typeface="Calibri" panose="020F0502020204030204" pitchFamily="34" charset="0"/>
                <a:cs typeface="Calibri" panose="020F0502020204030204" pitchFamily="34" charset="0"/>
              </a:rPr>
              <a:t>www.fcc.gov</a:t>
            </a:r>
            <a:r>
              <a:rPr lang="en-US" sz="1200" u="sng" kern="100" dirty="0">
                <a:effectLst/>
                <a:latin typeface="Calibri" panose="020F0502020204030204" pitchFamily="34" charset="0"/>
                <a:ea typeface="Calibri" panose="020F0502020204030204" pitchFamily="34" charset="0"/>
                <a:cs typeface="Calibri" panose="020F0502020204030204" pitchFamily="34" charset="0"/>
              </a:rPr>
              <a:t>/consumers/guides/closed-captioning-television</a:t>
            </a:r>
            <a:endParaRPr lang="en-US" sz="12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600"/>
              </a:spcAft>
              <a:buNone/>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Hutiri</a:t>
            </a:r>
            <a:r>
              <a:rPr lang="en-US" sz="1200" kern="100" dirty="0">
                <a:effectLst/>
                <a:latin typeface="Calibri" panose="020F0502020204030204" pitchFamily="34" charset="0"/>
                <a:ea typeface="Calibri" panose="020F0502020204030204" pitchFamily="34" charset="0"/>
                <a:cs typeface="Calibri" panose="020F0502020204030204" pitchFamily="34" charset="0"/>
              </a:rPr>
              <a:t>, W. T., &amp; Ding, A. Y. (2022, June). Bias in automated speaker recognition. In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Proceedings of the 2022 ACM Conference on Fairness, Accountability, and 	Transparency</a:t>
            </a:r>
            <a:r>
              <a:rPr lang="en-US" sz="1200" kern="100" dirty="0">
                <a:effectLst/>
                <a:latin typeface="Calibri" panose="020F0502020204030204" pitchFamily="34" charset="0"/>
                <a:ea typeface="Calibri" panose="020F0502020204030204" pitchFamily="34" charset="0"/>
                <a:cs typeface="Calibri" panose="020F0502020204030204" pitchFamily="34" charset="0"/>
              </a:rPr>
              <a:t>(pp. 230-247).</a:t>
            </a:r>
          </a:p>
          <a:p>
            <a:pPr marL="0" marR="0" indent="-457200">
              <a:spcBef>
                <a:spcPts val="0"/>
              </a:spcBef>
              <a:spcAft>
                <a:spcPts val="600"/>
              </a:spcAft>
              <a:buNone/>
            </a:pPr>
            <a:r>
              <a:rPr lang="en-US" sz="1200" kern="100" dirty="0">
                <a:latin typeface="Calibri" panose="020F0502020204030204" pitchFamily="34" charset="0"/>
                <a:ea typeface="Calibri" panose="020F0502020204030204" pitchFamily="34" charset="0"/>
                <a:cs typeface="Calibri" panose="020F0502020204030204" pitchFamily="34" charset="0"/>
              </a:rPr>
              <a:t>Lee, Y. B. B., &amp; Meyer, M. J. (1994). Closed-Captioned Educational Video: Implications for Post-Secondary Students.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6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National Association of the Deaf, et al. v. Netflix, Inc., 896 F.Supp.2d 196 (D. Mass. 2012).</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600"/>
              </a:spcAft>
              <a:buNone/>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Ofcom</a:t>
            </a:r>
            <a:r>
              <a:rPr lang="en-US" sz="1200" kern="100" dirty="0">
                <a:effectLst/>
                <a:latin typeface="Calibri" panose="020F0502020204030204" pitchFamily="34" charset="0"/>
                <a:ea typeface="Calibri" panose="020F0502020204030204" pitchFamily="34" charset="0"/>
                <a:cs typeface="Calibri" panose="020F0502020204030204" pitchFamily="34" charset="0"/>
              </a:rPr>
              <a:t>. (2006). Television access services. Retrieved from </a:t>
            </a:r>
            <a:r>
              <a:rPr lang="en-US" sz="1200" u="sng" kern="100" dirty="0">
                <a:effectLst/>
                <a:latin typeface="Calibri" panose="020F0502020204030204" pitchFamily="34" charset="0"/>
                <a:ea typeface="Calibri" panose="020F0502020204030204" pitchFamily="34" charset="0"/>
                <a:cs typeface="Calibri" panose="020F0502020204030204" pitchFamily="34" charset="0"/>
              </a:rPr>
              <a:t>https://</a:t>
            </a:r>
            <a:r>
              <a:rPr lang="en-US" sz="1200" u="sng" kern="100" dirty="0" err="1">
                <a:effectLst/>
                <a:latin typeface="Calibri" panose="020F0502020204030204" pitchFamily="34" charset="0"/>
                <a:ea typeface="Calibri" panose="020F0502020204030204" pitchFamily="34" charset="0"/>
                <a:cs typeface="Calibri" panose="020F0502020204030204" pitchFamily="34" charset="0"/>
              </a:rPr>
              <a:t>www.ofcom.org.uk</a:t>
            </a:r>
            <a:r>
              <a:rPr lang="en-US" sz="1200" u="sng" kern="100" dirty="0">
                <a:effectLst/>
                <a:latin typeface="Calibri" panose="020F0502020204030204" pitchFamily="34" charset="0"/>
                <a:ea typeface="Calibri" panose="020F0502020204030204" pitchFamily="34" charset="0"/>
                <a:cs typeface="Calibri" panose="020F0502020204030204" pitchFamily="34" charset="0"/>
              </a:rPr>
              <a:t>/__data/assets/</a:t>
            </a:r>
            <a:r>
              <a:rPr lang="en-US" sz="1200" u="sng" kern="100" dirty="0" err="1">
                <a:effectLst/>
                <a:latin typeface="Calibri" panose="020F0502020204030204" pitchFamily="34" charset="0"/>
                <a:ea typeface="Calibri" panose="020F0502020204030204" pitchFamily="34" charset="0"/>
                <a:cs typeface="Calibri" panose="020F0502020204030204" pitchFamily="34" charset="0"/>
              </a:rPr>
              <a:t>pdf_file</a:t>
            </a:r>
            <a:r>
              <a:rPr lang="en-US" sz="1200" u="sng" kern="100" dirty="0">
                <a:effectLst/>
                <a:latin typeface="Calibri" panose="020F0502020204030204" pitchFamily="34" charset="0"/>
                <a:ea typeface="Calibri" panose="020F0502020204030204" pitchFamily="34" charset="0"/>
                <a:cs typeface="Calibri" panose="020F0502020204030204" pitchFamily="34" charset="0"/>
              </a:rPr>
              <a:t>/0016/42442/</a:t>
            </a:r>
            <a:r>
              <a:rPr lang="en-US" sz="1200" u="sng" kern="100" dirty="0" err="1">
                <a:effectLst/>
                <a:latin typeface="Calibri" panose="020F0502020204030204" pitchFamily="34" charset="0"/>
                <a:ea typeface="Calibri" panose="020F0502020204030204" pitchFamily="34" charset="0"/>
                <a:cs typeface="Calibri" panose="020F0502020204030204" pitchFamily="34" charset="0"/>
              </a:rPr>
              <a:t>access.pdf</a:t>
            </a:r>
            <a:endParaRPr lang="en-US" sz="12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6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Parton, B. S. (2016). Video captions for online courses: Do YouTube’s auto-generated captions meet deaf students’ needs? Journal of Open  Flexible and Distance 	Learning, 	20(1), 8–18. Retrieved from </a:t>
            </a:r>
            <a:r>
              <a:rPr lang="en-US" sz="1200" u="sng" kern="100" dirty="0">
                <a:effectLst/>
                <a:latin typeface="Calibri" panose="020F0502020204030204" pitchFamily="34" charset="0"/>
                <a:ea typeface="Calibri" panose="020F0502020204030204" pitchFamily="34" charset="0"/>
                <a:cs typeface="Calibri" panose="020F0502020204030204" pitchFamily="34" charset="0"/>
                <a:hlinkClick r:id="rId2"/>
              </a:rPr>
              <a:t>http://www.jofdl.nz/index.php/JOFDL/article/view/255</a:t>
            </a:r>
            <a:endParaRPr lang="en-US" sz="1200" u="sng"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457200">
              <a:spcBef>
                <a:spcPts val="0"/>
              </a:spcBef>
              <a:spcAft>
                <a:spcPts val="600"/>
              </a:spcAft>
              <a:buNone/>
            </a:pPr>
            <a:r>
              <a:rPr lang="en-US" sz="1200" kern="100" dirty="0">
                <a:latin typeface="Calibri" panose="020F0502020204030204" pitchFamily="34" charset="0"/>
                <a:ea typeface="Calibri" panose="020F0502020204030204" pitchFamily="34" charset="0"/>
                <a:cs typeface="Calibri" panose="020F0502020204030204" pitchFamily="34" charset="0"/>
              </a:rPr>
              <a:t>Patel, S. (2016). 85 percent of Facebook video is watched without sound. </a:t>
            </a:r>
            <a:r>
              <a:rPr lang="en-US" sz="1200" kern="100" dirty="0" err="1">
                <a:latin typeface="Calibri" panose="020F0502020204030204" pitchFamily="34" charset="0"/>
                <a:ea typeface="Calibri" panose="020F0502020204030204" pitchFamily="34" charset="0"/>
                <a:cs typeface="Calibri" panose="020F0502020204030204" pitchFamily="34" charset="0"/>
              </a:rPr>
              <a:t>Digiday</a:t>
            </a:r>
            <a:r>
              <a:rPr lang="en-US" sz="1200" kern="100" dirty="0">
                <a:latin typeface="Calibri" panose="020F0502020204030204" pitchFamily="34" charset="0"/>
                <a:ea typeface="Calibri" panose="020F0502020204030204" pitchFamily="34" charset="0"/>
                <a:cs typeface="Calibri" panose="020F0502020204030204" pitchFamily="34" charset="0"/>
              </a:rPr>
              <a:t>. Retrieved November 16, 2018, from</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600"/>
              </a:spcAft>
              <a:buNone/>
            </a:pPr>
            <a:r>
              <a:rPr lang="en-US" sz="1200" kern="100" dirty="0">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1200" u="sng" kern="100" dirty="0">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rPr>
              <a:t>https://digiday.com/media/silent-world-</a:t>
            </a:r>
            <a:r>
              <a:rPr lang="en-US" sz="1200" kern="100" dirty="0">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rPr>
              <a:t>	</a:t>
            </a:r>
            <a:r>
              <a:rPr lang="en-US" sz="1200" u="sng" kern="100" dirty="0">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rPr>
              <a:t>facebook-video/</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6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Section 504 of the Rehabilitation Act of 1973. 29 U.S.C. § 701, sec. 794 (1973).</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6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Section 508 of the Rehabilitation Act of 1973, 29 U.S.C. § 794d (1998).</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600"/>
              </a:spcAft>
              <a:buNone/>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Tatman</a:t>
            </a:r>
            <a:r>
              <a:rPr lang="en-US" sz="1200" kern="100" dirty="0">
                <a:effectLst/>
                <a:latin typeface="Calibri" panose="020F0502020204030204" pitchFamily="34" charset="0"/>
                <a:ea typeface="Calibri" panose="020F0502020204030204" pitchFamily="34" charset="0"/>
                <a:cs typeface="Calibri" panose="020F0502020204030204" pitchFamily="34" charset="0"/>
              </a:rPr>
              <a:t>, R., &amp; Kasten, C. (2017, August). Effects of Talker Dialect, Gender &amp; Race on Accuracy of Bing Speech and YouTube Automatic Captions. In </a:t>
            </a:r>
            <a:r>
              <a:rPr lang="en-US" sz="1200" i="1" kern="100" dirty="0" err="1">
                <a:effectLst/>
                <a:latin typeface="Calibri" panose="020F0502020204030204" pitchFamily="34" charset="0"/>
                <a:ea typeface="Calibri" panose="020F0502020204030204" pitchFamily="34" charset="0"/>
                <a:cs typeface="Calibri" panose="020F0502020204030204" pitchFamily="34" charset="0"/>
              </a:rPr>
              <a:t>Interspeech</a:t>
            </a:r>
            <a:r>
              <a:rPr lang="en-US" sz="1200" kern="100" dirty="0">
                <a:effectLst/>
                <a:latin typeface="Calibri" panose="020F0502020204030204" pitchFamily="34" charset="0"/>
                <a:ea typeface="Calibri" panose="020F0502020204030204" pitchFamily="34" charset="0"/>
                <a:cs typeface="Calibri" panose="020F0502020204030204" pitchFamily="34" charset="0"/>
              </a:rPr>
              <a:t> (pp. 934-	938).</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6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Youngblood, N. E., &amp; Tirumala, L. N. (2022). Local television news station compliance with online captioning rules.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Universal Access in the Information Society</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21</a:t>
            </a:r>
            <a:r>
              <a:rPr lang="en-US" sz="1200" kern="100" dirty="0">
                <a:effectLst/>
                <a:latin typeface="Calibri" panose="020F0502020204030204" pitchFamily="34" charset="0"/>
                <a:ea typeface="Calibri" panose="020F0502020204030204" pitchFamily="34" charset="0"/>
                <a:cs typeface="Calibri" panose="020F0502020204030204" pitchFamily="34" charset="0"/>
              </a:rPr>
              <a:t>(1), 239-247 United States Department of Justice. (2022). Guidance on Web Accessibility and the ADA |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ADA.gov</a:t>
            </a:r>
            <a:r>
              <a:rPr lang="en-US" sz="1200" kern="100" dirty="0">
                <a:effectLst/>
                <a:latin typeface="Calibri" panose="020F0502020204030204" pitchFamily="34" charset="0"/>
                <a:ea typeface="Calibri" panose="020F0502020204030204" pitchFamily="34" charset="0"/>
                <a:cs typeface="Calibri" panose="020F0502020204030204" pitchFamily="34" charset="0"/>
              </a:rPr>
              <a:t>. Retrieved March 22, 2023, from 	</a:t>
            </a:r>
            <a:r>
              <a:rPr lang="en-US" sz="1200" u="sng" kern="100" dirty="0">
                <a:effectLst/>
                <a:latin typeface="Calibri" panose="020F0502020204030204" pitchFamily="34" charset="0"/>
                <a:ea typeface="Calibri" panose="020F0502020204030204" pitchFamily="34" charset="0"/>
                <a:cs typeface="Calibri" panose="020F0502020204030204" pitchFamily="34" charset="0"/>
                <a:hlinkClick r:id="rId4"/>
              </a:rPr>
              <a:t>https://www.ada.gov/resources/web-</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effectLst/>
                <a:latin typeface="Calibri" panose="020F0502020204030204" pitchFamily="34" charset="0"/>
                <a:ea typeface="Calibri" panose="020F0502020204030204" pitchFamily="34" charset="0"/>
                <a:cs typeface="Calibri" panose="020F0502020204030204" pitchFamily="34" charset="0"/>
              </a:rPr>
              <a:t>guidance/</a:t>
            </a:r>
          </a:p>
          <a:p>
            <a:pPr marL="0" marR="0" indent="-457200">
              <a:spcBef>
                <a:spcPts val="0"/>
              </a:spcBef>
              <a:spcAft>
                <a:spcPts val="600"/>
              </a:spcAft>
              <a:buNone/>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Z</a:t>
            </a:r>
            <a:r>
              <a:rPr lang="en-US" sz="1200" kern="100" dirty="0" err="1">
                <a:latin typeface="Calibri" panose="020F0502020204030204" pitchFamily="34" charset="0"/>
                <a:ea typeface="Calibri" panose="020F0502020204030204" pitchFamily="34" charset="0"/>
                <a:cs typeface="Calibri" panose="020F0502020204030204" pitchFamily="34" charset="0"/>
              </a:rPr>
              <a:t>denek</a:t>
            </a:r>
            <a:r>
              <a:rPr lang="en-US" sz="1200" kern="100" dirty="0">
                <a:latin typeface="Calibri" panose="020F0502020204030204" pitchFamily="34" charset="0"/>
                <a:ea typeface="Calibri" panose="020F0502020204030204" pitchFamily="34" charset="0"/>
                <a:cs typeface="Calibri" panose="020F0502020204030204" pitchFamily="34" charset="0"/>
              </a:rPr>
              <a:t>, S. (2015). Reading sounds: Closed-captioned media and popular culture. University of Chicago Press.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8363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B9143-2EEA-C87D-1E53-C4AA2F48B8D8}"/>
              </a:ext>
            </a:extLst>
          </p:cNvPr>
          <p:cNvSpPr>
            <a:spLocks noGrp="1"/>
          </p:cNvSpPr>
          <p:nvPr>
            <p:ph type="title"/>
          </p:nvPr>
        </p:nvSpPr>
        <p:spPr>
          <a:xfrm>
            <a:off x="145446" y="695283"/>
            <a:ext cx="3201366" cy="3387497"/>
          </a:xfrm>
        </p:spPr>
        <p:txBody>
          <a:bodyPr anchor="b">
            <a:normAutofit/>
          </a:bodyPr>
          <a:lstStyle/>
          <a:p>
            <a:r>
              <a:rPr lang="en-US" sz="4000" dirty="0">
                <a:solidFill>
                  <a:srgbClr val="FFFFFF"/>
                </a:solidFill>
              </a:rPr>
              <a:t>Legal Requirements for Captioning</a:t>
            </a:r>
          </a:p>
        </p:txBody>
      </p:sp>
      <p:pic>
        <p:nvPicPr>
          <p:cNvPr id="4" name="Picture 3">
            <a:extLst>
              <a:ext uri="{FF2B5EF4-FFF2-40B4-BE49-F238E27FC236}">
                <a16:creationId xmlns:a16="http://schemas.microsoft.com/office/drawing/2014/main" id="{2B26AD3F-0EAC-1521-FAA5-6D727D3BD414}"/>
              </a:ext>
            </a:extLst>
          </p:cNvPr>
          <p:cNvPicPr>
            <a:picLocks noChangeAspect="1"/>
          </p:cNvPicPr>
          <p:nvPr/>
        </p:nvPicPr>
        <p:blipFill>
          <a:blip r:embed="rId2"/>
          <a:stretch>
            <a:fillRect/>
          </a:stretch>
        </p:blipFill>
        <p:spPr>
          <a:xfrm>
            <a:off x="590825" y="4345873"/>
            <a:ext cx="2856165" cy="2142124"/>
          </a:xfrm>
          <a:prstGeom prst="rect">
            <a:avLst/>
          </a:prstGeom>
        </p:spPr>
      </p:pic>
      <p:sp>
        <p:nvSpPr>
          <p:cNvPr id="6" name="Rounded Rectangle 5">
            <a:extLst>
              <a:ext uri="{FF2B5EF4-FFF2-40B4-BE49-F238E27FC236}">
                <a16:creationId xmlns:a16="http://schemas.microsoft.com/office/drawing/2014/main" id="{3857A5BF-7E37-45AF-CD22-414DBD114D93}"/>
              </a:ext>
            </a:extLst>
          </p:cNvPr>
          <p:cNvSpPr/>
          <p:nvPr/>
        </p:nvSpPr>
        <p:spPr>
          <a:xfrm>
            <a:off x="4550979" y="301184"/>
            <a:ext cx="7115504" cy="80240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FB225708-D746-FC0E-234F-65EC3AD95F57}"/>
              </a:ext>
            </a:extLst>
          </p:cNvPr>
          <p:cNvSpPr/>
          <p:nvPr/>
        </p:nvSpPr>
        <p:spPr>
          <a:xfrm>
            <a:off x="4555633" y="1162958"/>
            <a:ext cx="7115504" cy="516461"/>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39B7C44A-DD94-F719-5B61-9CAF086F7341}"/>
              </a:ext>
            </a:extLst>
          </p:cNvPr>
          <p:cNvSpPr/>
          <p:nvPr/>
        </p:nvSpPr>
        <p:spPr>
          <a:xfrm>
            <a:off x="4550979" y="1746053"/>
            <a:ext cx="7115504" cy="1064794"/>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3C92E848-7BF3-14C8-0813-CA317D720B24}"/>
              </a:ext>
            </a:extLst>
          </p:cNvPr>
          <p:cNvSpPr/>
          <p:nvPr/>
        </p:nvSpPr>
        <p:spPr>
          <a:xfrm>
            <a:off x="4550979" y="2872482"/>
            <a:ext cx="7115504" cy="50814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E1817A-2603-AE59-551E-F40A0DDC61B2}"/>
              </a:ext>
            </a:extLst>
          </p:cNvPr>
          <p:cNvSpPr>
            <a:spLocks noGrp="1"/>
          </p:cNvSpPr>
          <p:nvPr>
            <p:ph idx="1"/>
          </p:nvPr>
        </p:nvSpPr>
        <p:spPr>
          <a:xfrm>
            <a:off x="4698858" y="511388"/>
            <a:ext cx="6555347" cy="6185389"/>
          </a:xfrm>
        </p:spPr>
        <p:txBody>
          <a:bodyPr anchor="ctr">
            <a:normAutofit lnSpcReduction="10000"/>
          </a:bodyPr>
          <a:lstStyle/>
          <a:p>
            <a:r>
              <a:rPr lang="en-US" sz="2000" kern="100" dirty="0">
                <a:effectLst/>
                <a:ea typeface="Calibri" panose="020F0502020204030204" pitchFamily="34" charset="0"/>
                <a:cs typeface="Times New Roman" panose="02020603050405020304" pitchFamily="18" charset="0"/>
              </a:rPr>
              <a:t>Sections 504 and 508 of the 1973 Rehabilitation Act - content from government agencies and public education organizations required to be accessible.</a:t>
            </a:r>
          </a:p>
          <a:p>
            <a:r>
              <a:rPr lang="en-US" sz="2000" kern="100" dirty="0">
                <a:effectLst/>
                <a:ea typeface="Calibri" panose="020F0502020204030204" pitchFamily="34" charset="0"/>
                <a:cs typeface="Times New Roman" panose="02020603050405020304" pitchFamily="18" charset="0"/>
              </a:rPr>
              <a:t>The Americans with Disabilities Act (ADA) of 1990 requires public spaces to be accessible.</a:t>
            </a:r>
          </a:p>
          <a:p>
            <a:r>
              <a:rPr lang="en-US" sz="2000" kern="100" dirty="0">
                <a:effectLst/>
                <a:ea typeface="Times New Roman" panose="02020603050405020304" pitchFamily="18" charset="0"/>
                <a:cs typeface="Times New Roman" panose="02020603050405020304" pitchFamily="18" charset="0"/>
              </a:rPr>
              <a:t>The 2010 21st Century Communication and Video Accessibility Act (CVAA), required broadcast stations caption online video that had been broadcast with captions. </a:t>
            </a:r>
          </a:p>
          <a:p>
            <a:r>
              <a:rPr lang="en-US" sz="2000" kern="100" dirty="0">
                <a:effectLst/>
                <a:ea typeface="Times New Roman" panose="02020603050405020304" pitchFamily="18" charset="0"/>
                <a:cs typeface="Times New Roman" panose="02020603050405020304" pitchFamily="18" charset="0"/>
              </a:rPr>
              <a:t>In 2014, the FCC called for the captioning requirement to be extended from entire shows to individual video clips.</a:t>
            </a:r>
            <a:endParaRPr lang="en-US" sz="2000" kern="100" dirty="0">
              <a:effectLst/>
              <a:ea typeface="Calibri" panose="020F0502020204030204" pitchFamily="34" charset="0"/>
              <a:cs typeface="Times New Roman" panose="02020603050405020304" pitchFamily="18" charset="0"/>
            </a:endParaRPr>
          </a:p>
          <a:p>
            <a:endParaRPr lang="en-US" sz="2000" kern="100" dirty="0">
              <a:ea typeface="Calibri" panose="020F0502020204030204" pitchFamily="34" charset="0"/>
              <a:cs typeface="Times New Roman" panose="02020603050405020304" pitchFamily="18" charset="0"/>
            </a:endParaRPr>
          </a:p>
          <a:p>
            <a:pPr marL="0" indent="0">
              <a:buNone/>
            </a:pPr>
            <a:r>
              <a:rPr lang="en-US" sz="2000" kern="100" dirty="0">
                <a:effectLst/>
                <a:ea typeface="Calibri" panose="020F0502020204030204" pitchFamily="34" charset="0"/>
                <a:cs typeface="Times New Roman" panose="02020603050405020304" pitchFamily="18" charset="0"/>
              </a:rPr>
              <a:t>While the ADA originally focused on the physical world, it also required many public facilities to provide captions for videos they showed (</a:t>
            </a:r>
            <a:r>
              <a:rPr lang="en-US" sz="2000" i="1" kern="100" dirty="0">
                <a:effectLst/>
                <a:ea typeface="Calibri" panose="020F0502020204030204" pitchFamily="34" charset="0"/>
                <a:cs typeface="Times New Roman" panose="02020603050405020304" pitchFamily="18" charset="0"/>
              </a:rPr>
              <a:t>Americans with Disabilities Act of 1990. 42 U.S.C. § 12101 et seq., 1990</a:t>
            </a:r>
            <a:r>
              <a:rPr lang="en-US" sz="2000" kern="100" dirty="0">
                <a:effectLst/>
                <a:ea typeface="Calibri" panose="020F0502020204030204" pitchFamily="34" charset="0"/>
                <a:cs typeface="Times New Roman" panose="02020603050405020304" pitchFamily="18" charset="0"/>
              </a:rPr>
              <a:t>). </a:t>
            </a:r>
          </a:p>
          <a:p>
            <a:pPr marL="0" indent="0">
              <a:buNone/>
            </a:pPr>
            <a:r>
              <a:rPr lang="en-US" sz="2000" kern="100" dirty="0">
                <a:ea typeface="Calibri" panose="020F0502020204030204" pitchFamily="34" charset="0"/>
                <a:cs typeface="Times New Roman" panose="02020603050405020304" pitchFamily="18" charset="0"/>
              </a:rPr>
              <a:t>T</a:t>
            </a:r>
            <a:r>
              <a:rPr lang="en-US" sz="2000" kern="100" dirty="0">
                <a:effectLst/>
                <a:ea typeface="Calibri" panose="020F0502020204030204" pitchFamily="34" charset="0"/>
                <a:cs typeface="Times New Roman" panose="02020603050405020304" pitchFamily="18" charset="0"/>
              </a:rPr>
              <a:t>he ADA has been expanded and is now being applied to the virtual world as well as the physical world – supported by a recent court case (</a:t>
            </a:r>
            <a:r>
              <a:rPr lang="en-US" sz="2000" i="1" kern="100" dirty="0">
                <a:effectLst/>
                <a:ea typeface="Calibri" panose="020F0502020204030204" pitchFamily="34" charset="0"/>
                <a:cs typeface="Times New Roman" panose="02020603050405020304" pitchFamily="18" charset="0"/>
              </a:rPr>
              <a:t>National Association of the Deaf, et al. v. Netflix, Inc., 896 F.Supp.2d 196 (D. Mass. 2012)., n.d.; United States Department of Justice, 2022</a:t>
            </a:r>
            <a:r>
              <a:rPr lang="en-US" sz="2000" kern="100" dirty="0">
                <a:effectLst/>
                <a:ea typeface="Calibri" panose="020F0502020204030204" pitchFamily="34" charset="0"/>
                <a:cs typeface="Times New Roman" panose="02020603050405020304" pitchFamily="18" charset="0"/>
              </a:rPr>
              <a:t>).</a:t>
            </a:r>
          </a:p>
          <a:p>
            <a:pPr marL="0" indent="0">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231123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9C0D6-EB7E-564D-C3F8-E7432BB7CA87}"/>
              </a:ext>
            </a:extLst>
          </p:cNvPr>
          <p:cNvSpPr>
            <a:spLocks noGrp="1"/>
          </p:cNvSpPr>
          <p:nvPr>
            <p:ph type="title"/>
          </p:nvPr>
        </p:nvSpPr>
        <p:spPr>
          <a:xfrm>
            <a:off x="341104" y="3867140"/>
            <a:ext cx="4651026" cy="1667569"/>
          </a:xfrm>
        </p:spPr>
        <p:txBody>
          <a:bodyPr anchor="b">
            <a:normAutofit/>
          </a:bodyPr>
          <a:lstStyle/>
          <a:p>
            <a:r>
              <a:rPr lang="en-US" sz="4000" dirty="0" err="1"/>
              <a:t>DHoH</a:t>
            </a:r>
            <a:r>
              <a:rPr lang="en-US" sz="4000" dirty="0"/>
              <a:t> Statistics</a:t>
            </a:r>
          </a:p>
        </p:txBody>
      </p:sp>
      <p:pic>
        <p:nvPicPr>
          <p:cNvPr id="4" name="Picture 3">
            <a:extLst>
              <a:ext uri="{FF2B5EF4-FFF2-40B4-BE49-F238E27FC236}">
                <a16:creationId xmlns:a16="http://schemas.microsoft.com/office/drawing/2014/main" id="{2419498A-80EB-5F3B-898F-5A746979A8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4651026" cy="1816115"/>
          </a:xfrm>
          <a:prstGeom prst="rect">
            <a:avLst/>
          </a:prstGeom>
        </p:spPr>
      </p:pic>
      <p:pic>
        <p:nvPicPr>
          <p:cNvPr id="7" name="Graphic 6" descr="Deaf">
            <a:extLst>
              <a:ext uri="{FF2B5EF4-FFF2-40B4-BE49-F238E27FC236}">
                <a16:creationId xmlns:a16="http://schemas.microsoft.com/office/drawing/2014/main" id="{FF9B3098-2CB6-C67D-7D0F-5E41E6BC3A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7337" y="1599720"/>
            <a:ext cx="2802660" cy="2802660"/>
          </a:xfrm>
          <a:prstGeom prst="rect">
            <a:avLst/>
          </a:prstGeom>
        </p:spPr>
      </p:pic>
      <p:sp>
        <p:nvSpPr>
          <p:cNvPr id="5" name="Rounded Rectangle 4">
            <a:extLst>
              <a:ext uri="{FF2B5EF4-FFF2-40B4-BE49-F238E27FC236}">
                <a16:creationId xmlns:a16="http://schemas.microsoft.com/office/drawing/2014/main" id="{47E6ED15-ED98-14C7-4A91-56607105C0C7}"/>
              </a:ext>
            </a:extLst>
          </p:cNvPr>
          <p:cNvSpPr/>
          <p:nvPr/>
        </p:nvSpPr>
        <p:spPr>
          <a:xfrm>
            <a:off x="4992130" y="111210"/>
            <a:ext cx="7027062" cy="62331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1D72F5-4B69-E975-7D03-9708EEFAD741}"/>
              </a:ext>
            </a:extLst>
          </p:cNvPr>
          <p:cNvSpPr>
            <a:spLocks noGrp="1"/>
          </p:cNvSpPr>
          <p:nvPr>
            <p:ph idx="1"/>
          </p:nvPr>
        </p:nvSpPr>
        <p:spPr>
          <a:xfrm>
            <a:off x="5185970" y="473354"/>
            <a:ext cx="6581690" cy="5911292"/>
          </a:xfrm>
        </p:spPr>
        <p:txBody>
          <a:bodyPr anchor="t">
            <a:normAutofit lnSpcReduction="10000"/>
          </a:bodyPr>
          <a:lstStyle/>
          <a:p>
            <a:r>
              <a:rPr lang="en-US" sz="2000" dirty="0">
                <a:effectLst/>
                <a:ea typeface="Calibri" panose="020F0502020204030204" pitchFamily="34" charset="0"/>
                <a:cs typeface="Times New Roman" panose="02020603050405020304" pitchFamily="18" charset="0"/>
              </a:rPr>
              <a:t>The U.S. alone has over </a:t>
            </a:r>
            <a:r>
              <a:rPr lang="en-US" sz="2000" b="1" dirty="0">
                <a:effectLst/>
                <a:ea typeface="Calibri" panose="020F0502020204030204" pitchFamily="34" charset="0"/>
                <a:cs typeface="Times New Roman" panose="02020603050405020304" pitchFamily="18" charset="0"/>
              </a:rPr>
              <a:t>8 million </a:t>
            </a:r>
            <a:r>
              <a:rPr lang="en-US" sz="2000" dirty="0">
                <a:effectLst/>
                <a:ea typeface="Calibri" panose="020F0502020204030204" pitchFamily="34" charset="0"/>
                <a:cs typeface="Times New Roman" panose="02020603050405020304" pitchFamily="18" charset="0"/>
              </a:rPr>
              <a:t>deaf or hard of hearing (</a:t>
            </a:r>
            <a:r>
              <a:rPr lang="en-US" sz="2000" dirty="0" err="1">
                <a:effectLst/>
                <a:ea typeface="Calibri" panose="020F0502020204030204" pitchFamily="34" charset="0"/>
                <a:cs typeface="Times New Roman" panose="02020603050405020304" pitchFamily="18" charset="0"/>
              </a:rPr>
              <a:t>DHoH</a:t>
            </a:r>
            <a:r>
              <a:rPr lang="en-US" sz="2000" dirty="0">
                <a:effectLst/>
                <a:ea typeface="Calibri" panose="020F0502020204030204" pitchFamily="34" charset="0"/>
                <a:cs typeface="Times New Roman" panose="02020603050405020304" pitchFamily="18" charset="0"/>
              </a:rPr>
              <a:t>) residents (Brault, 2012). </a:t>
            </a:r>
          </a:p>
          <a:p>
            <a:r>
              <a:rPr lang="en-US" sz="2000" kern="100" dirty="0">
                <a:effectLst/>
                <a:ea typeface="Calibri" panose="020F0502020204030204" pitchFamily="34" charset="0"/>
                <a:cs typeface="Times New Roman" panose="02020603050405020304" pitchFamily="18" charset="0"/>
              </a:rPr>
              <a:t>Although the majority of the videos are produced with sound (music, narration, etc.), they are designed so that the message remains clear even with the sound off (Patel, 2016).</a:t>
            </a:r>
          </a:p>
          <a:p>
            <a:r>
              <a:rPr lang="en-US" sz="2000" kern="100" dirty="0">
                <a:effectLst/>
                <a:ea typeface="Calibri" panose="020F0502020204030204" pitchFamily="34" charset="0"/>
                <a:cs typeface="Times New Roman" panose="02020603050405020304" pitchFamily="18" charset="0"/>
              </a:rPr>
              <a:t>From the perspective of higher education, videos produced require the ability of captions to accommodate students with disabilities. </a:t>
            </a:r>
          </a:p>
          <a:p>
            <a:r>
              <a:rPr lang="en-US" sz="2000" dirty="0">
                <a:ea typeface="Calibri" panose="020F0502020204030204" pitchFamily="34" charset="0"/>
                <a:cs typeface="Times New Roman" panose="02020603050405020304" pitchFamily="18" charset="0"/>
              </a:rPr>
              <a:t>A</a:t>
            </a:r>
            <a:r>
              <a:rPr lang="en-US" sz="2000" dirty="0">
                <a:effectLst/>
                <a:ea typeface="Calibri" panose="020F0502020204030204" pitchFamily="34" charset="0"/>
                <a:cs typeface="Times New Roman" panose="02020603050405020304" pitchFamily="18" charset="0"/>
              </a:rPr>
              <a:t>pproximately </a:t>
            </a:r>
            <a:r>
              <a:rPr lang="en-US" sz="2000" b="1" dirty="0">
                <a:effectLst/>
                <a:ea typeface="Calibri" panose="020F0502020204030204" pitchFamily="34" charset="0"/>
                <a:cs typeface="Times New Roman" panose="02020603050405020304" pitchFamily="18" charset="0"/>
              </a:rPr>
              <a:t>85 percent </a:t>
            </a:r>
            <a:r>
              <a:rPr lang="en-US" sz="2000" dirty="0">
                <a:effectLst/>
                <a:ea typeface="Calibri" panose="020F0502020204030204" pitchFamily="34" charset="0"/>
                <a:cs typeface="Times New Roman" panose="02020603050405020304" pitchFamily="18" charset="0"/>
              </a:rPr>
              <a:t>of social media users view videos with the sound muted, requiring the use of captions to understand many of the videos they encounter on their mobile devices.</a:t>
            </a:r>
            <a:r>
              <a:rPr lang="en-US" sz="2000" dirty="0">
                <a:effectLst/>
              </a:rPr>
              <a:t> </a:t>
            </a:r>
            <a:endParaRPr lang="en-US" sz="2000" dirty="0">
              <a:highlight>
                <a:srgbClr val="FFFFFF"/>
              </a:highlight>
              <a:cs typeface="Times New Roman" panose="02020603050405020304" pitchFamily="18" charset="0"/>
            </a:endParaRPr>
          </a:p>
          <a:p>
            <a:r>
              <a:rPr lang="en-US" sz="2000" kern="100" dirty="0">
                <a:ea typeface="Calibri" panose="020F0502020204030204" pitchFamily="34" charset="0"/>
                <a:cs typeface="Times New Roman" panose="02020603050405020304" pitchFamily="18" charset="0"/>
              </a:rPr>
              <a:t>C</a:t>
            </a:r>
            <a:r>
              <a:rPr lang="en-US" sz="2000" kern="100" dirty="0">
                <a:effectLst/>
                <a:ea typeface="Calibri" panose="020F0502020204030204" pitchFamily="34" charset="0"/>
                <a:cs typeface="Times New Roman" panose="02020603050405020304" pitchFamily="18" charset="0"/>
              </a:rPr>
              <a:t>aptioning social media content also promotes language acquisition and increased literacy (Tirumala and Youngblood, 2020).</a:t>
            </a:r>
          </a:p>
          <a:p>
            <a:r>
              <a:rPr lang="en-US" sz="2000" kern="100" dirty="0">
                <a:ea typeface="Calibri" panose="020F0502020204030204" pitchFamily="34" charset="0"/>
                <a:cs typeface="Times New Roman" panose="02020603050405020304" pitchFamily="18" charset="0"/>
              </a:rPr>
              <a:t>Increasingly, social media creators </a:t>
            </a:r>
            <a:r>
              <a:rPr lang="en-US" sz="2000" kern="100" dirty="0">
                <a:effectLst/>
                <a:ea typeface="Calibri" panose="020F0502020204030204" pitchFamily="34" charset="0"/>
                <a:cs typeface="Times New Roman" panose="02020603050405020304" pitchFamily="18" charset="0"/>
              </a:rPr>
              <a:t>create their own open captions, at times not even including speaking at all but relying solely on these open captions and visuals to communicate the message.</a:t>
            </a:r>
          </a:p>
          <a:p>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kern="100"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629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9C0D6-EB7E-564D-C3F8-E7432BB7CA87}"/>
              </a:ext>
            </a:extLst>
          </p:cNvPr>
          <p:cNvSpPr>
            <a:spLocks noGrp="1"/>
          </p:cNvSpPr>
          <p:nvPr>
            <p:ph type="title"/>
          </p:nvPr>
        </p:nvSpPr>
        <p:spPr>
          <a:xfrm>
            <a:off x="418225" y="2741039"/>
            <a:ext cx="3201366" cy="3387497"/>
          </a:xfrm>
        </p:spPr>
        <p:txBody>
          <a:bodyPr anchor="b">
            <a:normAutofit/>
          </a:bodyPr>
          <a:lstStyle/>
          <a:p>
            <a:pPr algn="r"/>
            <a:r>
              <a:rPr lang="en-US" sz="4000">
                <a:solidFill>
                  <a:srgbClr val="FFFFFF"/>
                </a:solidFill>
              </a:rPr>
              <a:t>Captions in Higher Education</a:t>
            </a:r>
            <a:endParaRPr lang="en-US" sz="4000" dirty="0">
              <a:solidFill>
                <a:srgbClr val="FFFFFF"/>
              </a:solidFill>
            </a:endParaRPr>
          </a:p>
        </p:txBody>
      </p:sp>
      <p:sp>
        <p:nvSpPr>
          <p:cNvPr id="3" name="Content Placeholder 2">
            <a:extLst>
              <a:ext uri="{FF2B5EF4-FFF2-40B4-BE49-F238E27FC236}">
                <a16:creationId xmlns:a16="http://schemas.microsoft.com/office/drawing/2014/main" id="{441D72F5-4B69-E975-7D03-9708EEFAD741}"/>
              </a:ext>
            </a:extLst>
          </p:cNvPr>
          <p:cNvSpPr>
            <a:spLocks noGrp="1"/>
          </p:cNvSpPr>
          <p:nvPr>
            <p:ph idx="1"/>
          </p:nvPr>
        </p:nvSpPr>
        <p:spPr>
          <a:xfrm>
            <a:off x="5041907" y="289289"/>
            <a:ext cx="6911209" cy="6279422"/>
          </a:xfrm>
        </p:spPr>
        <p:txBody>
          <a:bodyPr anchor="ctr">
            <a:normAutofit/>
          </a:bodyPr>
          <a:lstStyle/>
          <a:p>
            <a:r>
              <a:rPr lang="en-US" sz="2400" dirty="0">
                <a:highlight>
                  <a:srgbClr val="FFFFFF"/>
                </a:highlight>
                <a:latin typeface="Calibri" panose="020F0502020204030204" pitchFamily="34" charset="0"/>
                <a:ea typeface="Calibri" panose="020F0502020204030204" pitchFamily="34" charset="0"/>
                <a:cs typeface="Times New Roman" panose="02020603050405020304" pitchFamily="18" charset="0"/>
              </a:rPr>
              <a:t>A</a:t>
            </a:r>
            <a:r>
              <a:rPr lang="en-US" sz="24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1994 report submitted to the Office of Special Education and Rehabilitative Services found that although disabled students </a:t>
            </a:r>
            <a:r>
              <a:rPr lang="en-US" sz="2400" b="1"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retained more information </a:t>
            </a:r>
            <a:r>
              <a:rPr lang="en-US" sz="24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through print media, regular academic students retained more information through the use of </a:t>
            </a:r>
            <a:r>
              <a:rPr lang="en-US" sz="2400" b="1"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closed-captioned video </a:t>
            </a:r>
            <a:r>
              <a:rPr lang="en-US" sz="24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rather than text. </a:t>
            </a:r>
          </a:p>
          <a:p>
            <a:r>
              <a:rPr lang="en-US" sz="24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The authors theorize that a combination of </a:t>
            </a:r>
            <a:r>
              <a:rPr lang="en-US" sz="2400" b="1"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two learning modalities </a:t>
            </a:r>
            <a:r>
              <a:rPr lang="en-US" sz="24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are most effective in the learning process but “that the addition of the third modality (</a:t>
            </a:r>
            <a:r>
              <a:rPr lang="en-US" sz="2400" dirty="0" err="1">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i.e.,sound</a:t>
            </a:r>
            <a:r>
              <a:rPr lang="en-US" sz="24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may interfere with learning and retention” (Lee and Meyer 1994, pp. 10). </a:t>
            </a:r>
          </a:p>
        </p:txBody>
      </p:sp>
      <p:sp>
        <p:nvSpPr>
          <p:cNvPr id="7" name="TextBox 6">
            <a:extLst>
              <a:ext uri="{FF2B5EF4-FFF2-40B4-BE49-F238E27FC236}">
                <a16:creationId xmlns:a16="http://schemas.microsoft.com/office/drawing/2014/main" id="{6B9CA132-561D-76AA-76E7-DB8856AD1F83}"/>
              </a:ext>
            </a:extLst>
          </p:cNvPr>
          <p:cNvSpPr txBox="1"/>
          <p:nvPr/>
        </p:nvSpPr>
        <p:spPr>
          <a:xfrm>
            <a:off x="10" y="-2219"/>
            <a:ext cx="4037816" cy="2862322"/>
          </a:xfrm>
          <a:prstGeom prst="rect">
            <a:avLst/>
          </a:prstGeom>
          <a:solidFill>
            <a:srgbClr val="0070C0"/>
          </a:solidFill>
        </p:spPr>
        <p:txBody>
          <a:bodyPr wrap="square" rtlCol="0">
            <a:spAutoFit/>
          </a:bodyPr>
          <a:lstStyle/>
          <a:p>
            <a:endParaRPr lang="en-US" b="1" i="0" u="none" strike="noStrike" dirty="0">
              <a:solidFill>
                <a:schemeClr val="bg1">
                  <a:lumMod val="95000"/>
                </a:schemeClr>
              </a:solidFill>
              <a:effectLst/>
              <a:latin typeface="Google Sans"/>
            </a:endParaRPr>
          </a:p>
          <a:p>
            <a:pPr lvl="1"/>
            <a:r>
              <a:rPr lang="en-US" b="1" i="0" u="none" strike="noStrike" dirty="0">
                <a:solidFill>
                  <a:schemeClr val="bg1">
                    <a:lumMod val="95000"/>
                  </a:schemeClr>
                </a:solidFill>
                <a:effectLst/>
                <a:latin typeface="Google Sans"/>
              </a:rPr>
              <a:t>“Captions of classroom and video content enhance students' notetaking and are easy to repurpose into a searchable study guide to prepare for tests. The USFSP study also found that transcripts improved student test scores by 8%.” (</a:t>
            </a:r>
            <a:r>
              <a:rPr lang="en-US" b="1" dirty="0" err="1">
                <a:solidFill>
                  <a:schemeClr val="bg1">
                    <a:lumMod val="95000"/>
                  </a:schemeClr>
                </a:solidFill>
                <a:latin typeface="Google Sans"/>
              </a:rPr>
              <a:t>S</a:t>
            </a:r>
            <a:r>
              <a:rPr lang="en-US" b="1" i="0" u="none" strike="noStrike" dirty="0" err="1">
                <a:solidFill>
                  <a:schemeClr val="bg1">
                    <a:lumMod val="95000"/>
                  </a:schemeClr>
                </a:solidFill>
                <a:effectLst/>
                <a:latin typeface="Google Sans"/>
              </a:rPr>
              <a:t>orenson.com</a:t>
            </a:r>
            <a:r>
              <a:rPr lang="en-US" b="1" i="0" u="none" strike="noStrike" dirty="0">
                <a:solidFill>
                  <a:schemeClr val="bg1">
                    <a:lumMod val="95000"/>
                  </a:schemeClr>
                </a:solidFill>
                <a:effectLst/>
                <a:latin typeface="Google Sans"/>
              </a:rPr>
              <a:t>)</a:t>
            </a:r>
          </a:p>
          <a:p>
            <a:endParaRPr lang="en-US" b="0" i="0" u="none" strike="noStrike" dirty="0">
              <a:effectLst/>
              <a:latin typeface="Google Sans"/>
              <a:hlinkClick r:id="rId2"/>
            </a:endParaRPr>
          </a:p>
        </p:txBody>
      </p:sp>
    </p:spTree>
    <p:extLst>
      <p:ext uri="{BB962C8B-B14F-4D97-AF65-F5344CB8AC3E}">
        <p14:creationId xmlns:p14="http://schemas.microsoft.com/office/powerpoint/2010/main" val="138447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nt">
            <a:extLst>
              <a:ext uri="{FF2B5EF4-FFF2-40B4-BE49-F238E27FC236}">
                <a16:creationId xmlns:a16="http://schemas.microsoft.com/office/drawing/2014/main" id="{D380959B-464C-9ED8-C9EB-AB6FC997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6B83858-ED7D-57B6-6CAA-83168807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ubtitles">
            <a:extLst>
              <a:ext uri="{FF2B5EF4-FFF2-40B4-BE49-F238E27FC236}">
                <a16:creationId xmlns:a16="http://schemas.microsoft.com/office/drawing/2014/main" id="{834A7F10-4218-B512-C546-A85DC06473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2724" y="2382854"/>
            <a:ext cx="2950763" cy="2950763"/>
          </a:xfrm>
          <a:prstGeom prst="rect">
            <a:avLst/>
          </a:prstGeom>
        </p:spPr>
      </p:pic>
      <p:sp>
        <p:nvSpPr>
          <p:cNvPr id="3" name="Content Placeholder 2">
            <a:extLst>
              <a:ext uri="{FF2B5EF4-FFF2-40B4-BE49-F238E27FC236}">
                <a16:creationId xmlns:a16="http://schemas.microsoft.com/office/drawing/2014/main" id="{441D72F5-4B69-E975-7D03-9708EEFAD741}"/>
              </a:ext>
            </a:extLst>
          </p:cNvPr>
          <p:cNvSpPr>
            <a:spLocks noGrp="1"/>
          </p:cNvSpPr>
          <p:nvPr>
            <p:ph idx="1"/>
          </p:nvPr>
        </p:nvSpPr>
        <p:spPr>
          <a:xfrm>
            <a:off x="5410200" y="671735"/>
            <a:ext cx="6631838" cy="5869459"/>
          </a:xfrm>
        </p:spPr>
        <p:txBody>
          <a:bodyPr anchor="ctr">
            <a:noAutofit/>
          </a:bodyPr>
          <a:lstStyle/>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FCC recommends evaluating captions in four areas, </a:t>
            </a:r>
          </a:p>
          <a:p>
            <a:pPr marL="457200" lvl="1" indent="0">
              <a:spcBef>
                <a:spcPts val="0"/>
              </a:spcBef>
              <a:buNone/>
            </a:pPr>
            <a:r>
              <a:rPr lang="en-US" sz="1800"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well synchronized they are with the audio</a:t>
            </a:r>
          </a:p>
          <a:p>
            <a:pPr marL="457200" lvl="1" indent="0">
              <a:spcBef>
                <a:spcPts val="0"/>
              </a:spcBef>
              <a:buNone/>
            </a:pPr>
            <a:r>
              <a:rPr lang="en-US" sz="1800" kern="100" dirty="0">
                <a:latin typeface="Calibri" panose="020F0502020204030204" pitchFamily="34" charset="0"/>
                <a:ea typeface="Calibri" panose="020F0502020204030204" pitchFamily="34" charset="0"/>
                <a:cs typeface="Times New Roman" panose="02020603050405020304" pitchFamily="18" charset="0"/>
              </a:rPr>
              <a:t>- W</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hether or not they block important onscreen information</a:t>
            </a:r>
          </a:p>
          <a:p>
            <a:pPr marL="457200" lvl="1" indent="0">
              <a:spcBef>
                <a:spcPts val="0"/>
              </a:spcBef>
              <a:buNone/>
            </a:pPr>
            <a:r>
              <a:rPr lang="en-US" sz="1800" kern="100" dirty="0">
                <a:latin typeface="Calibri" panose="020F0502020204030204" pitchFamily="34" charset="0"/>
                <a:ea typeface="Calibri" panose="020F0502020204030204" pitchFamily="34" charset="0"/>
                <a:cs typeface="Times New Roman" panose="02020603050405020304" pitchFamily="18" charset="0"/>
              </a:rPr>
              <a:t>- W</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hether the captions run from the beginning to the end of a program</a:t>
            </a:r>
          </a:p>
          <a:p>
            <a:pPr marL="457200" lvl="1" indent="0">
              <a:spcBef>
                <a:spcPts val="0"/>
              </a:spcBef>
              <a:buNone/>
            </a:pPr>
            <a:r>
              <a:rPr lang="en-US" sz="1800" kern="100" dirty="0">
                <a:latin typeface="Calibri" panose="020F0502020204030204" pitchFamily="34" charset="0"/>
                <a:ea typeface="Calibri" panose="020F0502020204030204" pitchFamily="34" charset="0"/>
                <a:cs typeface="Times New Roman" panose="02020603050405020304" pitchFamily="18" charset="0"/>
              </a:rPr>
              <a:t>- 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ow accurately they reflect the onscreen audio information (FCC, 2018)</a:t>
            </a:r>
          </a:p>
          <a:p>
            <a:pPr marL="0" marR="0" indent="0">
              <a:spcBef>
                <a:spcPts val="0"/>
              </a:spcBef>
              <a:spcAft>
                <a:spcPts val="0"/>
              </a:spcAft>
              <a:buNone/>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To be accurate, captions must: </a:t>
            </a:r>
          </a:p>
          <a:p>
            <a:pPr marL="800100" lvl="1" indent="-342900">
              <a:spcBef>
                <a:spcPts val="0"/>
              </a:spcBef>
              <a:buFont typeface="+mj-lt"/>
              <a:buAutoNum type="arabicPeriod"/>
            </a:pPr>
            <a:r>
              <a:rPr lang="en-US" sz="1800" kern="100" dirty="0">
                <a:latin typeface="Calibri" panose="020F0502020204030204" pitchFamily="34" charset="0"/>
                <a:ea typeface="Calibri" panose="020F0502020204030204" pitchFamily="34" charset="0"/>
                <a:cs typeface="Times New Roman" panose="02020603050405020304" pitchFamily="18" charset="0"/>
              </a:rPr>
              <a:t>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atch the spoken words, lyrics, and sounds to the fullest extent possible, without paraphrasing. </a:t>
            </a:r>
          </a:p>
          <a:p>
            <a:pPr marL="800100" lvl="1" indent="-342900">
              <a:spcBef>
                <a:spcPts val="0"/>
              </a:spcBef>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Must include correct spelling, grammar, punctuation, and capitalization. </a:t>
            </a:r>
          </a:p>
          <a:p>
            <a:pPr marL="800100" lvl="1" indent="-342900">
              <a:spcBef>
                <a:spcPts val="0"/>
              </a:spcBef>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Include captions for nonverbal sounds such as background music, audible reactions, background sounds, and sound effects. </a:t>
            </a:r>
          </a:p>
          <a:p>
            <a:pPr marL="800100" lvl="1" indent="-342900">
              <a:spcBef>
                <a:spcPts val="0"/>
              </a:spcBef>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Identify each speaker correctly if there is more than one speaker, so that viewers can understand who is speaking at any given time. </a:t>
            </a:r>
          </a:p>
          <a:p>
            <a:pPr marL="800100" lvl="1" indent="-342900">
              <a:spcBef>
                <a:spcPts val="0"/>
              </a:spcBef>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 legible, with appropriate spacing between words to allow for readability. </a:t>
            </a:r>
          </a:p>
          <a:p>
            <a:pPr marL="800100" lvl="1" indent="-342900">
              <a:spcBef>
                <a:spcPts val="0"/>
              </a:spcBef>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Need to contain all words in the order spoken, without paraphrasing.</a:t>
            </a:r>
          </a:p>
          <a:p>
            <a:r>
              <a:rPr lang="en-US" sz="18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T</a:t>
            </a:r>
            <a:r>
              <a:rPr lang="en-US" sz="1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he industry standard = 99% accuracy.</a:t>
            </a:r>
          </a:p>
        </p:txBody>
      </p:sp>
      <p:sp>
        <p:nvSpPr>
          <p:cNvPr id="2" name="Title 1">
            <a:extLst>
              <a:ext uri="{FF2B5EF4-FFF2-40B4-BE49-F238E27FC236}">
                <a16:creationId xmlns:a16="http://schemas.microsoft.com/office/drawing/2014/main" id="{7089C0D6-EB7E-564D-C3F8-E7432BB7CA87}"/>
              </a:ext>
            </a:extLst>
          </p:cNvPr>
          <p:cNvSpPr>
            <a:spLocks noGrp="1"/>
          </p:cNvSpPr>
          <p:nvPr>
            <p:ph type="title"/>
          </p:nvPr>
        </p:nvSpPr>
        <p:spPr>
          <a:xfrm>
            <a:off x="775586" y="671735"/>
            <a:ext cx="3297550" cy="1711119"/>
          </a:xfrm>
        </p:spPr>
        <p:txBody>
          <a:bodyPr anchor="ctr">
            <a:normAutofit/>
          </a:bodyPr>
          <a:lstStyle/>
          <a:p>
            <a:pPr marL="0" marR="0">
              <a:spcBef>
                <a:spcPts val="0"/>
              </a:spcBef>
              <a:spcAft>
                <a:spcPts val="0"/>
              </a:spcAft>
            </a:pPr>
            <a:r>
              <a:rPr lang="en-US" sz="4000" b="1" kern="100" dirty="0">
                <a:effectLst/>
                <a:ea typeface="Calibri" panose="020F0502020204030204" pitchFamily="34" charset="0"/>
                <a:cs typeface="Times New Roman" panose="02020603050405020304" pitchFamily="18" charset="0"/>
              </a:rPr>
              <a:t>Accuracy of Captions</a:t>
            </a:r>
            <a:endParaRPr lang="en-US" sz="40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347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9C0D6-EB7E-564D-C3F8-E7432BB7CA87}"/>
              </a:ext>
            </a:extLst>
          </p:cNvPr>
          <p:cNvSpPr>
            <a:spLocks noGrp="1"/>
          </p:cNvSpPr>
          <p:nvPr>
            <p:ph type="title"/>
          </p:nvPr>
        </p:nvSpPr>
        <p:spPr>
          <a:xfrm>
            <a:off x="385517" y="421870"/>
            <a:ext cx="4150581" cy="1800165"/>
          </a:xfrm>
        </p:spPr>
        <p:txBody>
          <a:bodyPr anchor="t">
            <a:normAutofit/>
          </a:bodyPr>
          <a:lstStyle/>
          <a:p>
            <a:pPr marL="0" marR="0">
              <a:spcBef>
                <a:spcPts val="0"/>
              </a:spcBef>
              <a:spcAft>
                <a:spcPts val="0"/>
              </a:spcAft>
            </a:pPr>
            <a:r>
              <a:rPr lang="en-US" sz="4000" b="1" kern="100" dirty="0">
                <a:effectLst/>
                <a:ea typeface="Calibri" panose="020F0502020204030204" pitchFamily="34" charset="0"/>
                <a:cs typeface="Times New Roman" panose="02020603050405020304" pitchFamily="18" charset="0"/>
              </a:rPr>
              <a:t>Measuring Caption Accuracy</a:t>
            </a:r>
            <a:endParaRPr lang="en-US" sz="4000" kern="100" dirty="0">
              <a:effectLst/>
              <a:ea typeface="Calibri" panose="020F0502020204030204" pitchFamily="34" charset="0"/>
              <a:cs typeface="Times New Roman" panose="02020603050405020304" pitchFamily="18" charset="0"/>
            </a:endParaRPr>
          </a:p>
        </p:txBody>
      </p:sp>
      <p:pic>
        <p:nvPicPr>
          <p:cNvPr id="4" name="Picture 3" descr="Diagram&#10;&#10;Description automatically generated with low confidence">
            <a:extLst>
              <a:ext uri="{FF2B5EF4-FFF2-40B4-BE49-F238E27FC236}">
                <a16:creationId xmlns:a16="http://schemas.microsoft.com/office/drawing/2014/main" id="{BC8139B6-E77E-43A9-6D3A-68B36808A3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6110" y="2234549"/>
            <a:ext cx="11139778" cy="1531719"/>
          </a:xfrm>
          <a:prstGeom prst="rect">
            <a:avLst/>
          </a:prstGeom>
        </p:spPr>
      </p:pic>
      <p:sp>
        <p:nvSpPr>
          <p:cNvPr id="3" name="Content Placeholder 2">
            <a:extLst>
              <a:ext uri="{FF2B5EF4-FFF2-40B4-BE49-F238E27FC236}">
                <a16:creationId xmlns:a16="http://schemas.microsoft.com/office/drawing/2014/main" id="{441D72F5-4B69-E975-7D03-9708EEFAD741}"/>
              </a:ext>
            </a:extLst>
          </p:cNvPr>
          <p:cNvSpPr>
            <a:spLocks noGrp="1"/>
          </p:cNvSpPr>
          <p:nvPr>
            <p:ph idx="1"/>
          </p:nvPr>
        </p:nvSpPr>
        <p:spPr>
          <a:xfrm>
            <a:off x="5246415" y="978714"/>
            <a:ext cx="6235268" cy="5424777"/>
          </a:xfrm>
        </p:spPr>
        <p:txBody>
          <a:bodyPr anchor="t">
            <a:normAutofit fontScale="92500" lnSpcReduction="20000"/>
          </a:bodyPr>
          <a:lstStyle/>
          <a:p>
            <a:pPr marL="0" marR="0" indent="0">
              <a:spcBef>
                <a:spcPts val="0"/>
              </a:spcBef>
              <a:spcAft>
                <a:spcPts val="0"/>
              </a:spcAft>
              <a:buNone/>
            </a:pPr>
            <a:r>
              <a:rPr lang="en-US" sz="2200" dirty="0">
                <a:effectLst/>
                <a:ea typeface="Calibri" panose="020F0502020204030204" pitchFamily="34" charset="0"/>
                <a:cs typeface="Times New Roman" panose="02020603050405020304" pitchFamily="18" charset="0"/>
              </a:rPr>
              <a:t>Word Error Rate (WER) and Number, Edition, and Recognition (NER).</a:t>
            </a:r>
            <a:r>
              <a:rPr lang="en-US" sz="2200" dirty="0">
                <a:effectLst/>
              </a:rPr>
              <a:t> </a:t>
            </a:r>
          </a:p>
          <a:p>
            <a:pPr marL="0" marR="0">
              <a:spcBef>
                <a:spcPts val="0"/>
              </a:spcBef>
              <a:spcAft>
                <a:spcPts val="0"/>
              </a:spcAft>
            </a:pPr>
            <a:endParaRPr lang="en-US" sz="22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2200" kern="1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22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2200" kern="1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22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2200" kern="1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22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2200" kern="1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22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2200" kern="1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22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2200" kern="1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200" dirty="0">
                <a:effectLst/>
                <a:ea typeface="Calibri" panose="020F0502020204030204" pitchFamily="34" charset="0"/>
                <a:cs typeface="Times New Roman" panose="02020603050405020304" pitchFamily="18" charset="0"/>
              </a:rPr>
              <a:t>NER is often used for evaluating the accuracy and effectiveness of broadcast captions, particularly live captions. </a:t>
            </a:r>
            <a:endParaRPr lang="en-US" sz="22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2200" kern="100" dirty="0">
              <a:effectLst/>
              <a:ea typeface="Calibri" panose="020F0502020204030204" pitchFamily="34" charset="0"/>
              <a:cs typeface="Times New Roman" panose="02020603050405020304" pitchFamily="18" charset="0"/>
            </a:endParaRPr>
          </a:p>
          <a:p>
            <a:pPr marL="0" indent="0">
              <a:spcBef>
                <a:spcPts val="0"/>
              </a:spcBef>
              <a:buNone/>
            </a:pPr>
            <a:r>
              <a:rPr lang="en-US" sz="2200" kern="100" dirty="0">
                <a:ea typeface="Calibri" panose="020F0502020204030204" pitchFamily="34" charset="0"/>
                <a:cs typeface="Times New Roman" panose="02020603050405020304" pitchFamily="18" charset="0"/>
              </a:rPr>
              <a:t>Error Scoring – </a:t>
            </a:r>
            <a:endParaRPr lang="en-US" sz="2200" kern="100" dirty="0">
              <a:effectLst/>
              <a:ea typeface="Calibri" panose="020F0502020204030204" pitchFamily="34" charset="0"/>
              <a:cs typeface="Times New Roman" panose="02020603050405020304" pitchFamily="18" charset="0"/>
            </a:endParaRPr>
          </a:p>
          <a:p>
            <a:pPr marL="457200" lvl="1">
              <a:spcBef>
                <a:spcPts val="0"/>
              </a:spcBef>
            </a:pPr>
            <a:r>
              <a:rPr lang="en-US" sz="2200" kern="100" dirty="0">
                <a:effectLst/>
                <a:ea typeface="Calibri" panose="020F0502020204030204" pitchFamily="34" charset="0"/>
                <a:cs typeface="Times New Roman" panose="02020603050405020304" pitchFamily="18" charset="0"/>
              </a:rPr>
              <a:t>critical errors (false information)</a:t>
            </a:r>
          </a:p>
          <a:p>
            <a:pPr marL="457200" lvl="1">
              <a:spcBef>
                <a:spcPts val="0"/>
              </a:spcBef>
            </a:pPr>
            <a:r>
              <a:rPr lang="en-US" sz="2200" kern="100" dirty="0">
                <a:effectLst/>
                <a:ea typeface="Calibri" panose="020F0502020204030204" pitchFamily="34" charset="0"/>
                <a:cs typeface="Times New Roman" panose="02020603050405020304" pitchFamily="18" charset="0"/>
              </a:rPr>
              <a:t>major errors </a:t>
            </a:r>
          </a:p>
          <a:p>
            <a:pPr marL="457200" lvl="1">
              <a:spcBef>
                <a:spcPts val="0"/>
              </a:spcBef>
            </a:pPr>
            <a:r>
              <a:rPr lang="en-US" sz="2200" kern="100" dirty="0">
                <a:effectLst/>
                <a:ea typeface="Calibri" panose="020F0502020204030204" pitchFamily="34" charset="0"/>
                <a:cs typeface="Times New Roman" panose="02020603050405020304" pitchFamily="18" charset="0"/>
              </a:rPr>
              <a:t>minor errors </a:t>
            </a:r>
          </a:p>
          <a:p>
            <a:pPr marL="457200" lvl="1">
              <a:spcBef>
                <a:spcPts val="0"/>
              </a:spcBef>
            </a:pPr>
            <a:r>
              <a:rPr lang="en-US" sz="2200" kern="100" dirty="0">
                <a:effectLst/>
                <a:ea typeface="Calibri" panose="020F0502020204030204" pitchFamily="34" charset="0"/>
                <a:cs typeface="Times New Roman" panose="02020603050405020304" pitchFamily="18" charset="0"/>
              </a:rPr>
              <a:t>Paraphrasing (without changing the meaning)</a:t>
            </a:r>
          </a:p>
          <a:p>
            <a:pPr marL="0" marR="0">
              <a:spcBef>
                <a:spcPts val="0"/>
              </a:spcBef>
              <a:spcAft>
                <a:spcPts val="0"/>
              </a:spcAft>
            </a:pPr>
            <a:endParaRPr lang="en-US" sz="2000" kern="1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2000" kern="100" dirty="0">
              <a:effectLst/>
              <a:ea typeface="Calibri" panose="020F0502020204030204" pitchFamily="34" charset="0"/>
              <a:cs typeface="Times New Roman" panose="02020603050405020304" pitchFamily="18" charset="0"/>
            </a:endParaRPr>
          </a:p>
          <a:p>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61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9C0D6-EB7E-564D-C3F8-E7432BB7CA87}"/>
              </a:ext>
            </a:extLst>
          </p:cNvPr>
          <p:cNvSpPr>
            <a:spLocks noGrp="1"/>
          </p:cNvSpPr>
          <p:nvPr>
            <p:ph type="title"/>
          </p:nvPr>
        </p:nvSpPr>
        <p:spPr>
          <a:xfrm>
            <a:off x="710317" y="3433778"/>
            <a:ext cx="4150581" cy="1800165"/>
          </a:xfrm>
        </p:spPr>
        <p:txBody>
          <a:bodyPr anchor="t">
            <a:normAutofit/>
          </a:bodyPr>
          <a:lstStyle/>
          <a:p>
            <a:pPr marL="0" marR="0" algn="r">
              <a:spcBef>
                <a:spcPts val="0"/>
              </a:spcBef>
              <a:spcAft>
                <a:spcPts val="0"/>
              </a:spcAft>
            </a:pPr>
            <a:r>
              <a:rPr lang="en-US" sz="4000" b="1" kern="100" dirty="0">
                <a:ea typeface="Calibri" panose="020F0502020204030204" pitchFamily="34" charset="0"/>
                <a:cs typeface="Times New Roman" panose="02020603050405020304" pitchFamily="18" charset="0"/>
              </a:rPr>
              <a:t>C</a:t>
            </a:r>
            <a:r>
              <a:rPr lang="en-US" sz="4000" b="1" kern="100" dirty="0">
                <a:effectLst/>
                <a:ea typeface="Calibri" panose="020F0502020204030204" pitchFamily="34" charset="0"/>
                <a:cs typeface="Times New Roman" panose="02020603050405020304" pitchFamily="18" charset="0"/>
              </a:rPr>
              <a:t>aptioning Quality</a:t>
            </a:r>
            <a:endParaRPr lang="en-US" sz="4000" kern="100" dirty="0">
              <a:effectLst/>
              <a:ea typeface="Calibri" panose="020F0502020204030204" pitchFamily="34" charset="0"/>
              <a:cs typeface="Times New Roman" panose="02020603050405020304" pitchFamily="18" charset="0"/>
            </a:endParaRPr>
          </a:p>
        </p:txBody>
      </p:sp>
      <p:pic>
        <p:nvPicPr>
          <p:cNvPr id="7" name="Graphic 6" descr="Closed Caption">
            <a:extLst>
              <a:ext uri="{FF2B5EF4-FFF2-40B4-BE49-F238E27FC236}">
                <a16:creationId xmlns:a16="http://schemas.microsoft.com/office/drawing/2014/main" id="{A01A01AC-F818-85FA-11D8-5ADE86CBD6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808" y="172995"/>
            <a:ext cx="3455325" cy="3455325"/>
          </a:xfrm>
          <a:prstGeom prst="rect">
            <a:avLst/>
          </a:prstGeom>
        </p:spPr>
      </p:pic>
      <p:sp>
        <p:nvSpPr>
          <p:cNvPr id="12" name="Rectangle 11">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2B7041A5-6902-2CD5-B1D7-0EE0704126CE}"/>
              </a:ext>
            </a:extLst>
          </p:cNvPr>
          <p:cNvSpPr/>
          <p:nvPr/>
        </p:nvSpPr>
        <p:spPr>
          <a:xfrm>
            <a:off x="4992130" y="49425"/>
            <a:ext cx="7027062" cy="623312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1D72F5-4B69-E975-7D03-9708EEFAD741}"/>
              </a:ext>
            </a:extLst>
          </p:cNvPr>
          <p:cNvSpPr>
            <a:spLocks noGrp="1"/>
          </p:cNvSpPr>
          <p:nvPr>
            <p:ph idx="1"/>
          </p:nvPr>
        </p:nvSpPr>
        <p:spPr>
          <a:xfrm>
            <a:off x="5246415" y="271851"/>
            <a:ext cx="6628428" cy="6042454"/>
          </a:xfrm>
        </p:spPr>
        <p:txBody>
          <a:bodyPr anchor="t">
            <a:noAutofit/>
          </a:bodyPr>
          <a:lstStyle/>
          <a:p>
            <a:pPr marL="0" marR="0">
              <a:spcBef>
                <a:spcPts val="300"/>
              </a:spcBef>
              <a:spcAft>
                <a:spcPts val="6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YouTube auto-captions were notoriously problematic early on, earning them the moniker “</a:t>
            </a:r>
            <a:r>
              <a:rPr lang="en-US" sz="2000" b="1" kern="100" dirty="0" err="1">
                <a:effectLst/>
                <a:latin typeface="Calibri" panose="020F0502020204030204" pitchFamily="34" charset="0"/>
                <a:ea typeface="Calibri" panose="020F0502020204030204" pitchFamily="34" charset="0"/>
                <a:cs typeface="Times New Roman" panose="02020603050405020304" pitchFamily="18" charset="0"/>
              </a:rPr>
              <a:t>craptions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(Green, 2021) and researchers have expressed concern that these accuracy problems can make the captions almost unusable, particularly in areas like education (Parton, 2016).</a:t>
            </a:r>
          </a:p>
          <a:p>
            <a:pPr marL="0">
              <a:spcBef>
                <a:spcPts val="300"/>
              </a:spcBef>
              <a:spcAft>
                <a:spcPts val="6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YouTube captions errors have been found to be frequent, in one study averaging around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two errors per minute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with the majority of errors coming from the word substitution (Lee &amp; Cha, 2020).</a:t>
            </a:r>
          </a:p>
          <a:p>
            <a:pPr marL="0">
              <a:spcBef>
                <a:spcPts val="300"/>
              </a:spcBef>
              <a:spcAft>
                <a:spcPts val="6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ASR tools, including YouTube’s, have also been found to have built in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biases in terms of recognizing different American accents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Tatman</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&amp; Kasten, 2017) including those of non-US nationalities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Hutiri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&amp; Ding, 2022).</a:t>
            </a:r>
          </a:p>
          <a:p>
            <a:pPr marL="0">
              <a:spcBef>
                <a:spcPts val="300"/>
              </a:spcBef>
              <a:spcAft>
                <a:spcPts val="600"/>
              </a:spcAft>
            </a:pP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Zdenek</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(2015) also addresses the concerns of auto-generated captions and offers a book-length in-depth discussion of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how to write quality captions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including what information to caption.</a:t>
            </a:r>
          </a:p>
          <a:p>
            <a:pPr marL="0" indent="0">
              <a:spcBef>
                <a:spcPts val="300"/>
              </a:spcBef>
              <a:spcAft>
                <a:spcPts val="600"/>
              </a:spcAft>
              <a:buNone/>
            </a:pPr>
            <a:r>
              <a:rPr lang="en-US" sz="2000" kern="100" dirty="0" err="1">
                <a:latin typeface="Calibri" panose="020F0502020204030204" pitchFamily="34" charset="0"/>
                <a:ea typeface="Calibri" panose="020F0502020204030204" pitchFamily="34" charset="0"/>
                <a:cs typeface="Times New Roman" panose="02020603050405020304" pitchFamily="18" charset="0"/>
              </a:rPr>
              <a:t>Zdenek</a:t>
            </a:r>
            <a:r>
              <a:rPr lang="en-US" sz="2000" kern="100" dirty="0">
                <a:latin typeface="Calibri" panose="020F0502020204030204" pitchFamily="34" charset="0"/>
                <a:ea typeface="Calibri" panose="020F0502020204030204" pitchFamily="34" charset="0"/>
                <a:cs typeface="Times New Roman" panose="02020603050405020304" pitchFamily="18" charset="0"/>
              </a:rPr>
              <a:t>, S. (2015). </a:t>
            </a:r>
            <a:r>
              <a:rPr lang="en-US" sz="2000" i="1" kern="100" dirty="0">
                <a:latin typeface="Calibri" panose="020F0502020204030204" pitchFamily="34" charset="0"/>
                <a:ea typeface="Calibri" panose="020F0502020204030204" pitchFamily="34" charset="0"/>
                <a:cs typeface="Times New Roman" panose="02020603050405020304" pitchFamily="18" charset="0"/>
              </a:rPr>
              <a:t>Reading sounds: Closed-captioned media and popular media. University of Chicago Press.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971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1D72F5-4B69-E975-7D03-9708EEFAD741}"/>
              </a:ext>
            </a:extLst>
          </p:cNvPr>
          <p:cNvSpPr>
            <a:spLocks noGrp="1"/>
          </p:cNvSpPr>
          <p:nvPr>
            <p:ph idx="1"/>
          </p:nvPr>
        </p:nvSpPr>
        <p:spPr>
          <a:xfrm>
            <a:off x="780811" y="502953"/>
            <a:ext cx="6885322" cy="3535083"/>
          </a:xfrm>
        </p:spPr>
        <p:txBody>
          <a:bodyPr anchor="t">
            <a:normAutofit/>
          </a:bodyPr>
          <a:lstStyle/>
          <a:p>
            <a:pPr marL="0" marR="0" indent="0">
              <a:spcBef>
                <a:spcPts val="0"/>
              </a:spcBef>
              <a:spcAft>
                <a:spcPts val="6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table below shows the various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Flesch reading ease score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ranges, their respective grade levels, and their interpretation.</a:t>
            </a:r>
          </a:p>
          <a:p>
            <a:pPr marL="0" marR="0" indent="0">
              <a:spcBef>
                <a:spcPts val="0"/>
              </a:spcBef>
              <a:spcAft>
                <a:spcPts val="600"/>
              </a:spcAft>
              <a:buNone/>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a16="http://schemas.microsoft.com/office/drawing/2014/main" id="{886C085E-7AE1-30A9-E3D0-A3D0F8556898}"/>
              </a:ext>
            </a:extLst>
          </p:cNvPr>
          <p:cNvGraphicFramePr>
            <a:graphicFrameLocks noGrp="1"/>
          </p:cNvGraphicFramePr>
          <p:nvPr>
            <p:extLst>
              <p:ext uri="{D42A27DB-BD31-4B8C-83A1-F6EECF244321}">
                <p14:modId xmlns:p14="http://schemas.microsoft.com/office/powerpoint/2010/main" val="1896252465"/>
              </p:ext>
            </p:extLst>
          </p:nvPr>
        </p:nvGraphicFramePr>
        <p:xfrm>
          <a:off x="1095297" y="1776186"/>
          <a:ext cx="5453785" cy="3305604"/>
        </p:xfrm>
        <a:graphic>
          <a:graphicData uri="http://schemas.openxmlformats.org/drawingml/2006/table">
            <a:tbl>
              <a:tblPr firstRow="1" firstCol="1" bandRow="1">
                <a:tableStyleId>{5C22544A-7EE6-4342-B048-85BDC9FD1C3A}</a:tableStyleId>
              </a:tblPr>
              <a:tblGrid>
                <a:gridCol w="1075678">
                  <a:extLst>
                    <a:ext uri="{9D8B030D-6E8A-4147-A177-3AD203B41FA5}">
                      <a16:colId xmlns:a16="http://schemas.microsoft.com/office/drawing/2014/main" val="849115074"/>
                    </a:ext>
                  </a:extLst>
                </a:gridCol>
                <a:gridCol w="1752159">
                  <a:extLst>
                    <a:ext uri="{9D8B030D-6E8A-4147-A177-3AD203B41FA5}">
                      <a16:colId xmlns:a16="http://schemas.microsoft.com/office/drawing/2014/main" val="404410276"/>
                    </a:ext>
                  </a:extLst>
                </a:gridCol>
                <a:gridCol w="2625948">
                  <a:extLst>
                    <a:ext uri="{9D8B030D-6E8A-4147-A177-3AD203B41FA5}">
                      <a16:colId xmlns:a16="http://schemas.microsoft.com/office/drawing/2014/main" val="3099558725"/>
                    </a:ext>
                  </a:extLst>
                </a:gridCol>
              </a:tblGrid>
              <a:tr h="263828">
                <a:tc>
                  <a:txBody>
                    <a:bodyPr/>
                    <a:lstStyle/>
                    <a:p>
                      <a:pPr marL="0" marR="0" algn="ctr">
                        <a:spcBef>
                          <a:spcPts val="0"/>
                        </a:spcBef>
                        <a:spcAft>
                          <a:spcPts val="0"/>
                        </a:spcAft>
                      </a:pPr>
                      <a:r>
                        <a:rPr lang="en-US" sz="1500" kern="0">
                          <a:effectLst/>
                        </a:rPr>
                        <a:t>Score</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Grade</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Interpretation</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extLst>
                  <a:ext uri="{0D108BD9-81ED-4DB2-BD59-A6C34878D82A}">
                    <a16:rowId xmlns:a16="http://schemas.microsoft.com/office/drawing/2014/main" val="2162733957"/>
                  </a:ext>
                </a:extLst>
              </a:tr>
              <a:tr h="496616">
                <a:tc>
                  <a:txBody>
                    <a:bodyPr/>
                    <a:lstStyle/>
                    <a:p>
                      <a:pPr marL="0" marR="0" algn="ctr">
                        <a:spcBef>
                          <a:spcPts val="0"/>
                        </a:spcBef>
                        <a:spcAft>
                          <a:spcPts val="0"/>
                        </a:spcAft>
                      </a:pPr>
                      <a:r>
                        <a:rPr lang="en-US" sz="1500" kern="0">
                          <a:effectLst/>
                        </a:rPr>
                        <a:t>90-100</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Grade 5 and Below</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Very easy to read</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extLst>
                  <a:ext uri="{0D108BD9-81ED-4DB2-BD59-A6C34878D82A}">
                    <a16:rowId xmlns:a16="http://schemas.microsoft.com/office/drawing/2014/main" val="1720019710"/>
                  </a:ext>
                </a:extLst>
              </a:tr>
              <a:tr h="263828">
                <a:tc>
                  <a:txBody>
                    <a:bodyPr/>
                    <a:lstStyle/>
                    <a:p>
                      <a:pPr marL="0" marR="0" algn="ctr">
                        <a:spcBef>
                          <a:spcPts val="0"/>
                        </a:spcBef>
                        <a:spcAft>
                          <a:spcPts val="0"/>
                        </a:spcAft>
                      </a:pPr>
                      <a:r>
                        <a:rPr lang="en-US" sz="1500" kern="0">
                          <a:effectLst/>
                        </a:rPr>
                        <a:t>80-90</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Grade 6</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Easy to read</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extLst>
                  <a:ext uri="{0D108BD9-81ED-4DB2-BD59-A6C34878D82A}">
                    <a16:rowId xmlns:a16="http://schemas.microsoft.com/office/drawing/2014/main" val="4170666206"/>
                  </a:ext>
                </a:extLst>
              </a:tr>
              <a:tr h="263828">
                <a:tc>
                  <a:txBody>
                    <a:bodyPr/>
                    <a:lstStyle/>
                    <a:p>
                      <a:pPr marL="0" marR="0" algn="ctr">
                        <a:spcBef>
                          <a:spcPts val="0"/>
                        </a:spcBef>
                        <a:spcAft>
                          <a:spcPts val="0"/>
                        </a:spcAft>
                      </a:pPr>
                      <a:r>
                        <a:rPr lang="en-US" sz="1500" kern="0">
                          <a:effectLst/>
                        </a:rPr>
                        <a:t>70-80</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Grade 7</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Fairly easy to read</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extLst>
                  <a:ext uri="{0D108BD9-81ED-4DB2-BD59-A6C34878D82A}">
                    <a16:rowId xmlns:a16="http://schemas.microsoft.com/office/drawing/2014/main" val="3831435121"/>
                  </a:ext>
                </a:extLst>
              </a:tr>
              <a:tr h="496616">
                <a:tc>
                  <a:txBody>
                    <a:bodyPr/>
                    <a:lstStyle/>
                    <a:p>
                      <a:pPr marL="0" marR="0" algn="ctr">
                        <a:spcBef>
                          <a:spcPts val="0"/>
                        </a:spcBef>
                        <a:spcAft>
                          <a:spcPts val="0"/>
                        </a:spcAft>
                      </a:pPr>
                      <a:r>
                        <a:rPr lang="en-US" sz="1500" kern="0">
                          <a:effectLst/>
                        </a:rPr>
                        <a:t>60-70</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Grades 8 and 9</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dirty="0">
                          <a:effectLst/>
                        </a:rPr>
                        <a:t>Plain English </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extLst>
                  <a:ext uri="{0D108BD9-81ED-4DB2-BD59-A6C34878D82A}">
                    <a16:rowId xmlns:a16="http://schemas.microsoft.com/office/drawing/2014/main" val="2986064710"/>
                  </a:ext>
                </a:extLst>
              </a:tr>
              <a:tr h="496616">
                <a:tc>
                  <a:txBody>
                    <a:bodyPr/>
                    <a:lstStyle/>
                    <a:p>
                      <a:pPr marL="0" marR="0" algn="ctr">
                        <a:spcBef>
                          <a:spcPts val="0"/>
                        </a:spcBef>
                        <a:spcAft>
                          <a:spcPts val="0"/>
                        </a:spcAft>
                      </a:pPr>
                      <a:r>
                        <a:rPr lang="en-US" sz="1500" kern="0">
                          <a:effectLst/>
                        </a:rPr>
                        <a:t>50-60</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Grades 10 to 12</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Fairly difficult to read</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extLst>
                  <a:ext uri="{0D108BD9-81ED-4DB2-BD59-A6C34878D82A}">
                    <a16:rowId xmlns:a16="http://schemas.microsoft.com/office/drawing/2014/main" val="814636501"/>
                  </a:ext>
                </a:extLst>
              </a:tr>
              <a:tr h="263828">
                <a:tc>
                  <a:txBody>
                    <a:bodyPr/>
                    <a:lstStyle/>
                    <a:p>
                      <a:pPr marL="0" marR="0" algn="ctr">
                        <a:spcBef>
                          <a:spcPts val="0"/>
                        </a:spcBef>
                        <a:spcAft>
                          <a:spcPts val="0"/>
                        </a:spcAft>
                      </a:pPr>
                      <a:r>
                        <a:rPr lang="en-US" sz="1500" kern="0">
                          <a:effectLst/>
                        </a:rPr>
                        <a:t>30-50</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Undergrad</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Difficult to read</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extLst>
                  <a:ext uri="{0D108BD9-81ED-4DB2-BD59-A6C34878D82A}">
                    <a16:rowId xmlns:a16="http://schemas.microsoft.com/office/drawing/2014/main" val="2537473295"/>
                  </a:ext>
                </a:extLst>
              </a:tr>
              <a:tr h="263828">
                <a:tc>
                  <a:txBody>
                    <a:bodyPr/>
                    <a:lstStyle/>
                    <a:p>
                      <a:pPr marL="0" marR="0" algn="ctr">
                        <a:spcBef>
                          <a:spcPts val="0"/>
                        </a:spcBef>
                        <a:spcAft>
                          <a:spcPts val="0"/>
                        </a:spcAft>
                      </a:pPr>
                      <a:r>
                        <a:rPr lang="en-US" sz="1500" kern="0">
                          <a:effectLst/>
                        </a:rPr>
                        <a:t>10-30</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Graduate </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Very difficult to read</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extLst>
                  <a:ext uri="{0D108BD9-81ED-4DB2-BD59-A6C34878D82A}">
                    <a16:rowId xmlns:a16="http://schemas.microsoft.com/office/drawing/2014/main" val="1584264677"/>
                  </a:ext>
                </a:extLst>
              </a:tr>
              <a:tr h="496616">
                <a:tc>
                  <a:txBody>
                    <a:bodyPr/>
                    <a:lstStyle/>
                    <a:p>
                      <a:pPr marL="0" marR="0" algn="ctr">
                        <a:spcBef>
                          <a:spcPts val="0"/>
                        </a:spcBef>
                        <a:spcAft>
                          <a:spcPts val="0"/>
                        </a:spcAft>
                      </a:pPr>
                      <a:r>
                        <a:rPr lang="en-US" sz="1500" kern="0">
                          <a:effectLst/>
                        </a:rPr>
                        <a:t>0-10</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a:effectLst/>
                        </a:rPr>
                        <a:t>Professional </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tc>
                  <a:txBody>
                    <a:bodyPr/>
                    <a:lstStyle/>
                    <a:p>
                      <a:pPr marL="0" marR="0" algn="ctr">
                        <a:spcBef>
                          <a:spcPts val="0"/>
                        </a:spcBef>
                        <a:spcAft>
                          <a:spcPts val="0"/>
                        </a:spcAft>
                      </a:pPr>
                      <a:r>
                        <a:rPr lang="en-US" sz="1500" kern="0" dirty="0">
                          <a:effectLst/>
                        </a:rPr>
                        <a:t>Extremely difficult to read</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197" marR="58197" marT="0" marB="0"/>
                </a:tc>
                <a:extLst>
                  <a:ext uri="{0D108BD9-81ED-4DB2-BD59-A6C34878D82A}">
                    <a16:rowId xmlns:a16="http://schemas.microsoft.com/office/drawing/2014/main" val="1051680194"/>
                  </a:ext>
                </a:extLst>
              </a:tr>
            </a:tbl>
          </a:graphicData>
        </a:graphic>
      </p:graphicFrame>
      <p:sp>
        <p:nvSpPr>
          <p:cNvPr id="2" name="Title 1">
            <a:extLst>
              <a:ext uri="{FF2B5EF4-FFF2-40B4-BE49-F238E27FC236}">
                <a16:creationId xmlns:a16="http://schemas.microsoft.com/office/drawing/2014/main" id="{7089C0D6-EB7E-564D-C3F8-E7432BB7CA87}"/>
              </a:ext>
            </a:extLst>
          </p:cNvPr>
          <p:cNvSpPr>
            <a:spLocks noGrp="1"/>
          </p:cNvSpPr>
          <p:nvPr>
            <p:ph type="title"/>
          </p:nvPr>
        </p:nvSpPr>
        <p:spPr>
          <a:xfrm>
            <a:off x="8513805" y="1082788"/>
            <a:ext cx="3383280" cy="1642970"/>
          </a:xfrm>
        </p:spPr>
        <p:txBody>
          <a:bodyPr anchor="b">
            <a:normAutofit/>
          </a:bodyPr>
          <a:lstStyle/>
          <a:p>
            <a:pPr marL="0" marR="0">
              <a:spcBef>
                <a:spcPts val="0"/>
              </a:spcBef>
              <a:spcAft>
                <a:spcPts val="0"/>
              </a:spcAft>
            </a:pPr>
            <a:r>
              <a:rPr lang="en-US" sz="4000" b="1" kern="100" dirty="0">
                <a:solidFill>
                  <a:schemeClr val="bg1"/>
                </a:solidFill>
                <a:ea typeface="Calibri" panose="020F0502020204030204" pitchFamily="34" charset="0"/>
                <a:cs typeface="Times New Roman" panose="02020603050405020304" pitchFamily="18" charset="0"/>
              </a:rPr>
              <a:t>C</a:t>
            </a:r>
            <a:r>
              <a:rPr lang="en-US" sz="4000" b="1" kern="100" dirty="0">
                <a:solidFill>
                  <a:schemeClr val="bg1"/>
                </a:solidFill>
                <a:effectLst/>
                <a:ea typeface="Calibri" panose="020F0502020204030204" pitchFamily="34" charset="0"/>
                <a:cs typeface="Times New Roman" panose="02020603050405020304" pitchFamily="18" charset="0"/>
              </a:rPr>
              <a:t>aptioning Quality</a:t>
            </a:r>
            <a:endParaRPr lang="en-US" sz="4000" kern="100" dirty="0">
              <a:solidFill>
                <a:schemeClr val="bg1"/>
              </a:solidFill>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047B64D-1421-48D6-2022-45694CD685AF}"/>
              </a:ext>
            </a:extLst>
          </p:cNvPr>
          <p:cNvPicPr>
            <a:picLocks noChangeAspect="1"/>
          </p:cNvPicPr>
          <p:nvPr/>
        </p:nvPicPr>
        <p:blipFill>
          <a:blip r:embed="rId3"/>
          <a:stretch>
            <a:fillRect/>
          </a:stretch>
        </p:blipFill>
        <p:spPr>
          <a:xfrm>
            <a:off x="8123332" y="4555956"/>
            <a:ext cx="4092521" cy="2302043"/>
          </a:xfrm>
          <a:prstGeom prst="rect">
            <a:avLst/>
          </a:prstGeom>
        </p:spPr>
      </p:pic>
    </p:spTree>
    <p:extLst>
      <p:ext uri="{BB962C8B-B14F-4D97-AF65-F5344CB8AC3E}">
        <p14:creationId xmlns:p14="http://schemas.microsoft.com/office/powerpoint/2010/main" val="2251054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1D72F5-4B69-E975-7D03-9708EEFAD741}"/>
              </a:ext>
            </a:extLst>
          </p:cNvPr>
          <p:cNvSpPr>
            <a:spLocks noGrp="1"/>
          </p:cNvSpPr>
          <p:nvPr>
            <p:ph idx="1"/>
          </p:nvPr>
        </p:nvSpPr>
        <p:spPr>
          <a:xfrm>
            <a:off x="660201" y="540041"/>
            <a:ext cx="6753853" cy="3535083"/>
          </a:xfrm>
        </p:spPr>
        <p:txBody>
          <a:bodyPr anchor="t">
            <a:normAutofit fontScale="92500" lnSpcReduction="10000"/>
          </a:bodyPr>
          <a:lstStyle/>
          <a:p>
            <a:pPr marL="0" marR="0" indent="0">
              <a:spcBef>
                <a:spcPts val="0"/>
              </a:spcBef>
              <a:spcAft>
                <a:spcPts val="600"/>
              </a:spcAft>
              <a:buNone/>
            </a:pPr>
            <a:r>
              <a:rPr lang="en-US" sz="2600" dirty="0">
                <a:effectLst/>
                <a:ea typeface="Calibri" panose="020F0502020204030204" pitchFamily="34" charset="0"/>
                <a:cs typeface="Times New Roman" panose="02020603050405020304" pitchFamily="18" charset="0"/>
              </a:rPr>
              <a:t>Word Error Rate of TikTok’s auto-generated captions</a:t>
            </a:r>
            <a:r>
              <a:rPr lang="en-US" sz="2600" dirty="0">
                <a:effectLst/>
              </a:rPr>
              <a:t>:</a:t>
            </a:r>
            <a:endParaRPr lang="en-US" sz="2600" dirty="0"/>
          </a:p>
          <a:p>
            <a:pPr marL="0" marR="0">
              <a:spcBef>
                <a:spcPts val="0"/>
              </a:spcBef>
              <a:spcAft>
                <a:spcPts val="600"/>
              </a:spcAft>
            </a:pPr>
            <a:endParaRPr lang="en-US" sz="2600" dirty="0">
              <a:effectLst/>
            </a:endParaRPr>
          </a:p>
          <a:p>
            <a:pPr marL="0">
              <a:spcBef>
                <a:spcPts val="0"/>
              </a:spcBef>
              <a:spcAft>
                <a:spcPts val="600"/>
              </a:spcAft>
            </a:pPr>
            <a:r>
              <a:rPr lang="en-US" sz="2600" b="1" kern="100" dirty="0">
                <a:effectLst/>
                <a:ea typeface="Calibri" panose="020F0502020204030204" pitchFamily="34" charset="0"/>
                <a:cs typeface="Times New Roman" panose="02020603050405020304" pitchFamily="18" charset="0"/>
              </a:rPr>
              <a:t>97% </a:t>
            </a:r>
            <a:r>
              <a:rPr lang="en-US" sz="2600" kern="100" dirty="0">
                <a:effectLst/>
                <a:ea typeface="Calibri" panose="020F0502020204030204" pitchFamily="34" charset="0"/>
                <a:cs typeface="Times New Roman" panose="02020603050405020304" pitchFamily="18" charset="0"/>
              </a:rPr>
              <a:t>or higher for three of the four text samples at the 4th-grade reading level. </a:t>
            </a:r>
          </a:p>
          <a:p>
            <a:pPr marL="0" marR="0">
              <a:spcBef>
                <a:spcPts val="0"/>
              </a:spcBef>
              <a:spcAft>
                <a:spcPts val="600"/>
              </a:spcAft>
            </a:pPr>
            <a:r>
              <a:rPr lang="en-US" sz="2600" dirty="0">
                <a:effectLst/>
                <a:ea typeface="Calibri" panose="020F0502020204030204" pitchFamily="34" charset="0"/>
                <a:cs typeface="Times New Roman" panose="02020603050405020304" pitchFamily="18" charset="0"/>
              </a:rPr>
              <a:t>9th-grade reading level, only two had a word error rate </a:t>
            </a:r>
            <a:r>
              <a:rPr lang="en-US" sz="2600" b="1" dirty="0">
                <a:effectLst/>
                <a:ea typeface="Calibri" panose="020F0502020204030204" pitchFamily="34" charset="0"/>
                <a:cs typeface="Times New Roman" panose="02020603050405020304" pitchFamily="18" charset="0"/>
              </a:rPr>
              <a:t>below 5%</a:t>
            </a:r>
            <a:r>
              <a:rPr lang="en-US" sz="2600" dirty="0">
                <a:effectLst/>
                <a:ea typeface="Calibri" panose="020F0502020204030204" pitchFamily="34" charset="0"/>
                <a:cs typeface="Times New Roman" panose="02020603050405020304" pitchFamily="18" charset="0"/>
              </a:rPr>
              <a:t>. </a:t>
            </a:r>
          </a:p>
          <a:p>
            <a:pPr marL="0" marR="0">
              <a:spcBef>
                <a:spcPts val="0"/>
              </a:spcBef>
              <a:spcAft>
                <a:spcPts val="600"/>
              </a:spcAft>
            </a:pPr>
            <a:r>
              <a:rPr lang="en-US" sz="2600" dirty="0">
                <a:ea typeface="Calibri" panose="020F0502020204030204" pitchFamily="34" charset="0"/>
                <a:cs typeface="Times New Roman" panose="02020603050405020304" pitchFamily="18" charset="0"/>
              </a:rPr>
              <a:t>U</a:t>
            </a:r>
            <a:r>
              <a:rPr lang="en-US" sz="2600" dirty="0">
                <a:effectLst/>
                <a:ea typeface="Calibri" panose="020F0502020204030204" pitchFamily="34" charset="0"/>
                <a:cs typeface="Times New Roman" panose="02020603050405020304" pitchFamily="18" charset="0"/>
              </a:rPr>
              <a:t>ndergraduate reading level, three samples with a WER of </a:t>
            </a:r>
            <a:r>
              <a:rPr lang="en-US" sz="2600" b="1" dirty="0">
                <a:effectLst/>
                <a:ea typeface="Calibri" panose="020F0502020204030204" pitchFamily="34" charset="0"/>
                <a:cs typeface="Times New Roman" panose="02020603050405020304" pitchFamily="18" charset="0"/>
              </a:rPr>
              <a:t>6% or higher</a:t>
            </a:r>
            <a:r>
              <a:rPr lang="en-US" sz="2600" dirty="0">
                <a:effectLst/>
                <a:ea typeface="Calibri" panose="020F0502020204030204" pitchFamily="34" charset="0"/>
                <a:cs typeface="Times New Roman" panose="02020603050405020304" pitchFamily="18" charset="0"/>
              </a:rPr>
              <a:t>. </a:t>
            </a:r>
          </a:p>
          <a:p>
            <a:pPr marL="0">
              <a:spcBef>
                <a:spcPts val="0"/>
              </a:spcBef>
              <a:spcAft>
                <a:spcPts val="600"/>
              </a:spcAft>
            </a:pPr>
            <a:r>
              <a:rPr lang="en-US" sz="2600" kern="100" dirty="0">
                <a:ea typeface="Calibri" panose="020F0502020204030204" pitchFamily="34" charset="0"/>
                <a:cs typeface="Times New Roman" panose="02020603050405020304" pitchFamily="18" charset="0"/>
              </a:rPr>
              <a:t>G</a:t>
            </a:r>
            <a:r>
              <a:rPr lang="en-US" sz="2600" kern="100" dirty="0">
                <a:effectLst/>
                <a:ea typeface="Calibri" panose="020F0502020204030204" pitchFamily="34" charset="0"/>
                <a:cs typeface="Times New Roman" panose="02020603050405020304" pitchFamily="18" charset="0"/>
              </a:rPr>
              <a:t>raduate-level reading samples, WER ranged from </a:t>
            </a:r>
            <a:r>
              <a:rPr lang="en-US" sz="2600" b="1" kern="100" dirty="0">
                <a:effectLst/>
                <a:ea typeface="Calibri" panose="020F0502020204030204" pitchFamily="34" charset="0"/>
                <a:cs typeface="Times New Roman" panose="02020603050405020304" pitchFamily="18" charset="0"/>
              </a:rPr>
              <a:t>3% to 3.6%.</a:t>
            </a:r>
          </a:p>
          <a:p>
            <a:pPr marL="0" marR="0">
              <a:spcBef>
                <a:spcPts val="0"/>
              </a:spcBef>
              <a:spcAft>
                <a:spcPts val="600"/>
              </a:spcAft>
            </a:pPr>
            <a:endParaRPr lang="en-US" sz="500" dirty="0">
              <a:effectLst/>
            </a:endParaRPr>
          </a:p>
          <a:p>
            <a:pPr marL="0" marR="0" indent="0">
              <a:spcBef>
                <a:spcPts val="0"/>
              </a:spcBef>
              <a:spcAft>
                <a:spcPts val="600"/>
              </a:spcAft>
              <a:buNone/>
            </a:pPr>
            <a:endParaRPr lang="en-US" sz="5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26B1A43A-E9AD-53BF-04E7-04F350F450EF}"/>
              </a:ext>
            </a:extLst>
          </p:cNvPr>
          <p:cNvGraphicFramePr>
            <a:graphicFrameLocks noGrp="1"/>
          </p:cNvGraphicFramePr>
          <p:nvPr>
            <p:extLst>
              <p:ext uri="{D42A27DB-BD31-4B8C-83A1-F6EECF244321}">
                <p14:modId xmlns:p14="http://schemas.microsoft.com/office/powerpoint/2010/main" val="3039522887"/>
              </p:ext>
            </p:extLst>
          </p:nvPr>
        </p:nvGraphicFramePr>
        <p:xfrm>
          <a:off x="660201" y="4206210"/>
          <a:ext cx="6543787" cy="2086466"/>
        </p:xfrm>
        <a:graphic>
          <a:graphicData uri="http://schemas.openxmlformats.org/drawingml/2006/table">
            <a:tbl>
              <a:tblPr firstRow="1" firstCol="1" bandRow="1">
                <a:tableStyleId>{5C22544A-7EE6-4342-B048-85BDC9FD1C3A}</a:tableStyleId>
              </a:tblPr>
              <a:tblGrid>
                <a:gridCol w="1211253">
                  <a:extLst>
                    <a:ext uri="{9D8B030D-6E8A-4147-A177-3AD203B41FA5}">
                      <a16:colId xmlns:a16="http://schemas.microsoft.com/office/drawing/2014/main" val="430847811"/>
                    </a:ext>
                  </a:extLst>
                </a:gridCol>
                <a:gridCol w="979508">
                  <a:extLst>
                    <a:ext uri="{9D8B030D-6E8A-4147-A177-3AD203B41FA5}">
                      <a16:colId xmlns:a16="http://schemas.microsoft.com/office/drawing/2014/main" val="764588751"/>
                    </a:ext>
                  </a:extLst>
                </a:gridCol>
                <a:gridCol w="1116838">
                  <a:extLst>
                    <a:ext uri="{9D8B030D-6E8A-4147-A177-3AD203B41FA5}">
                      <a16:colId xmlns:a16="http://schemas.microsoft.com/office/drawing/2014/main" val="131343701"/>
                    </a:ext>
                  </a:extLst>
                </a:gridCol>
                <a:gridCol w="1927087">
                  <a:extLst>
                    <a:ext uri="{9D8B030D-6E8A-4147-A177-3AD203B41FA5}">
                      <a16:colId xmlns:a16="http://schemas.microsoft.com/office/drawing/2014/main" val="3770950778"/>
                    </a:ext>
                  </a:extLst>
                </a:gridCol>
                <a:gridCol w="1309101">
                  <a:extLst>
                    <a:ext uri="{9D8B030D-6E8A-4147-A177-3AD203B41FA5}">
                      <a16:colId xmlns:a16="http://schemas.microsoft.com/office/drawing/2014/main" val="1535128963"/>
                    </a:ext>
                  </a:extLst>
                </a:gridCol>
              </a:tblGrid>
              <a:tr h="501714">
                <a:tc>
                  <a:txBody>
                    <a:bodyPr/>
                    <a:lstStyle/>
                    <a:p>
                      <a:pPr marL="0" marR="0" algn="ctr">
                        <a:spcBef>
                          <a:spcPts val="0"/>
                        </a:spcBef>
                        <a:spcAft>
                          <a:spcPts val="0"/>
                        </a:spcAft>
                      </a:pPr>
                      <a:r>
                        <a:rPr lang="en-US" sz="1600" kern="0" dirty="0">
                          <a:effectLst/>
                        </a:rPr>
                        <a:t>Reading Level</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4th Grade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9th Grade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dirty="0">
                          <a:effectLst/>
                        </a:rPr>
                        <a:t>Undergraduate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Graduate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extLst>
                  <a:ext uri="{0D108BD9-81ED-4DB2-BD59-A6C34878D82A}">
                    <a16:rowId xmlns:a16="http://schemas.microsoft.com/office/drawing/2014/main" val="1397229270"/>
                  </a:ext>
                </a:extLst>
              </a:tr>
              <a:tr h="396188">
                <a:tc>
                  <a:txBody>
                    <a:bodyPr/>
                    <a:lstStyle/>
                    <a:p>
                      <a:pPr marL="0" marR="0" algn="ctr">
                        <a:spcBef>
                          <a:spcPts val="0"/>
                        </a:spcBef>
                        <a:spcAft>
                          <a:spcPts val="0"/>
                        </a:spcAft>
                      </a:pPr>
                      <a:r>
                        <a:rPr lang="en-US" sz="1600" kern="0">
                          <a:effectLst/>
                        </a:rPr>
                        <a:t>Sample 1</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1.90%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dirty="0">
                          <a:effectLst/>
                        </a:rPr>
                        <a:t>16.90%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2.30%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3.00%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extLst>
                  <a:ext uri="{0D108BD9-81ED-4DB2-BD59-A6C34878D82A}">
                    <a16:rowId xmlns:a16="http://schemas.microsoft.com/office/drawing/2014/main" val="207575195"/>
                  </a:ext>
                </a:extLst>
              </a:tr>
              <a:tr h="396188">
                <a:tc>
                  <a:txBody>
                    <a:bodyPr/>
                    <a:lstStyle/>
                    <a:p>
                      <a:pPr marL="0" marR="0" algn="ctr">
                        <a:spcBef>
                          <a:spcPts val="0"/>
                        </a:spcBef>
                        <a:spcAft>
                          <a:spcPts val="0"/>
                        </a:spcAft>
                      </a:pPr>
                      <a:r>
                        <a:rPr lang="en-US" sz="1600" kern="0">
                          <a:effectLst/>
                        </a:rPr>
                        <a:t>Sample 2</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3.10%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6.90%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6.00%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3.30%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extLst>
                  <a:ext uri="{0D108BD9-81ED-4DB2-BD59-A6C34878D82A}">
                    <a16:rowId xmlns:a16="http://schemas.microsoft.com/office/drawing/2014/main" val="2731317474"/>
                  </a:ext>
                </a:extLst>
              </a:tr>
              <a:tr h="396188">
                <a:tc>
                  <a:txBody>
                    <a:bodyPr/>
                    <a:lstStyle/>
                    <a:p>
                      <a:pPr marL="0" marR="0" algn="ctr">
                        <a:spcBef>
                          <a:spcPts val="0"/>
                        </a:spcBef>
                        <a:spcAft>
                          <a:spcPts val="0"/>
                        </a:spcAft>
                      </a:pPr>
                      <a:r>
                        <a:rPr lang="en-US" sz="1600" kern="0">
                          <a:effectLst/>
                        </a:rPr>
                        <a:t>Sample 3</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1.50%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4.30%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7.10%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3.50%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extLst>
                  <a:ext uri="{0D108BD9-81ED-4DB2-BD59-A6C34878D82A}">
                    <a16:rowId xmlns:a16="http://schemas.microsoft.com/office/drawing/2014/main" val="817098606"/>
                  </a:ext>
                </a:extLst>
              </a:tr>
              <a:tr h="396188">
                <a:tc>
                  <a:txBody>
                    <a:bodyPr/>
                    <a:lstStyle/>
                    <a:p>
                      <a:pPr marL="0" marR="0" algn="ctr">
                        <a:spcBef>
                          <a:spcPts val="0"/>
                        </a:spcBef>
                        <a:spcAft>
                          <a:spcPts val="0"/>
                        </a:spcAft>
                      </a:pPr>
                      <a:r>
                        <a:rPr lang="en-US" sz="1600" kern="0">
                          <a:effectLst/>
                        </a:rPr>
                        <a:t>Sample 4</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11%</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2.80%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a:effectLst/>
                        </a:rPr>
                        <a:t>7.80%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tc>
                  <a:txBody>
                    <a:bodyPr/>
                    <a:lstStyle/>
                    <a:p>
                      <a:pPr marL="0" marR="0" algn="ctr">
                        <a:spcBef>
                          <a:spcPts val="0"/>
                        </a:spcBef>
                        <a:spcAft>
                          <a:spcPts val="0"/>
                        </a:spcAft>
                      </a:pPr>
                      <a:r>
                        <a:rPr lang="en-US" sz="1600" kern="0" dirty="0">
                          <a:effectLst/>
                        </a:rPr>
                        <a:t>3.60%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263" marR="47263" marT="0" marB="0"/>
                </a:tc>
                <a:extLst>
                  <a:ext uri="{0D108BD9-81ED-4DB2-BD59-A6C34878D82A}">
                    <a16:rowId xmlns:a16="http://schemas.microsoft.com/office/drawing/2014/main" val="337833040"/>
                  </a:ext>
                </a:extLst>
              </a:tr>
            </a:tbl>
          </a:graphicData>
        </a:graphic>
      </p:graphicFrame>
      <p:sp>
        <p:nvSpPr>
          <p:cNvPr id="4" name="Title 1">
            <a:extLst>
              <a:ext uri="{FF2B5EF4-FFF2-40B4-BE49-F238E27FC236}">
                <a16:creationId xmlns:a16="http://schemas.microsoft.com/office/drawing/2014/main" id="{5318EB15-1074-EA7A-4953-28760E9D5F84}"/>
              </a:ext>
            </a:extLst>
          </p:cNvPr>
          <p:cNvSpPr txBox="1">
            <a:spLocks/>
          </p:cNvSpPr>
          <p:nvPr/>
        </p:nvSpPr>
        <p:spPr>
          <a:xfrm>
            <a:off x="8513805" y="1082788"/>
            <a:ext cx="3383280" cy="16429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4000" b="1" kern="100">
                <a:solidFill>
                  <a:schemeClr val="bg1"/>
                </a:solidFill>
                <a:ea typeface="Calibri" panose="020F0502020204030204" pitchFamily="34" charset="0"/>
                <a:cs typeface="Times New Roman" panose="02020603050405020304" pitchFamily="18" charset="0"/>
              </a:rPr>
              <a:t>Captioning Quality</a:t>
            </a:r>
            <a:endParaRPr lang="en-US" sz="4000" kern="100" dirty="0">
              <a:solidFill>
                <a:schemeClr val="bg1"/>
              </a:solidFill>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7FB7AEA5-7A31-DD5C-CEC8-3055B43FE545}"/>
              </a:ext>
            </a:extLst>
          </p:cNvPr>
          <p:cNvPicPr>
            <a:picLocks noChangeAspect="1"/>
          </p:cNvPicPr>
          <p:nvPr/>
        </p:nvPicPr>
        <p:blipFill>
          <a:blip r:embed="rId3"/>
          <a:stretch>
            <a:fillRect/>
          </a:stretch>
        </p:blipFill>
        <p:spPr>
          <a:xfrm>
            <a:off x="8123332" y="4555956"/>
            <a:ext cx="4092521" cy="2302043"/>
          </a:xfrm>
          <a:prstGeom prst="rect">
            <a:avLst/>
          </a:prstGeom>
        </p:spPr>
      </p:pic>
    </p:spTree>
    <p:extLst>
      <p:ext uri="{BB962C8B-B14F-4D97-AF65-F5344CB8AC3E}">
        <p14:creationId xmlns:p14="http://schemas.microsoft.com/office/powerpoint/2010/main" val="1166521350"/>
      </p:ext>
    </p:extLst>
  </p:cSld>
  <p:clrMapOvr>
    <a:masterClrMapping/>
  </p:clrMapOvr>
</p:sld>
</file>

<file path=ppt/theme/theme1.xml><?xml version="1.0" encoding="utf-8"?>
<a:theme xmlns:a="http://schemas.openxmlformats.org/drawingml/2006/main" name="Office Theme">
  <a:themeElements>
    <a:clrScheme name="Custom 7">
      <a:dk1>
        <a:srgbClr val="000000"/>
      </a:dk1>
      <a:lt1>
        <a:srgbClr val="EAEAEA"/>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2435</Words>
  <Application>Microsoft Macintosh PowerPoint</Application>
  <PresentationFormat>Widescreen</PresentationFormat>
  <Paragraphs>188</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Google Sans</vt:lpstr>
      <vt:lpstr>Times New Roman</vt:lpstr>
      <vt:lpstr>Office Theme</vt:lpstr>
      <vt:lpstr>Captioning Your Classroom Videos</vt:lpstr>
      <vt:lpstr>Legal Requirements for Captioning</vt:lpstr>
      <vt:lpstr>DHoH Statistics</vt:lpstr>
      <vt:lpstr>Captions in Higher Education</vt:lpstr>
      <vt:lpstr>Accuracy of Captions</vt:lpstr>
      <vt:lpstr>Measuring Caption Accuracy</vt:lpstr>
      <vt:lpstr>Captioning Quality</vt:lpstr>
      <vt:lpstr>Captioning Quality</vt:lpstr>
      <vt:lpstr>PowerPoint Presentation</vt:lpstr>
      <vt:lpstr>Captioning Your YouTube Videos</vt:lpstr>
      <vt:lpstr>SRT file structure</vt:lpstr>
      <vt:lpstr>Captioning Your YouTube Videos</vt:lpstr>
      <vt:lpstr>Some Core Guides for Successful Captioning</vt:lpstr>
      <vt:lpstr>Helpful Resources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Captioning Your Classroom Videos</dc:title>
  <dc:creator>Tom Hallaq</dc:creator>
  <cp:lastModifiedBy>Tom Hallaq</cp:lastModifiedBy>
  <cp:revision>28</cp:revision>
  <dcterms:created xsi:type="dcterms:W3CDTF">2024-01-02T18:55:58Z</dcterms:created>
  <dcterms:modified xsi:type="dcterms:W3CDTF">2024-01-16T23:10:47Z</dcterms:modified>
</cp:coreProperties>
</file>