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6" r:id="rId4"/>
    <p:sldId id="278" r:id="rId5"/>
    <p:sldId id="279" r:id="rId6"/>
    <p:sldId id="280" r:id="rId7"/>
    <p:sldId id="281" r:id="rId8"/>
    <p:sldId id="282" r:id="rId9"/>
    <p:sldId id="283" r:id="rId10"/>
    <p:sldId id="259" r:id="rId11"/>
    <p:sldId id="262" r:id="rId12"/>
    <p:sldId id="261" r:id="rId13"/>
    <p:sldId id="260" r:id="rId14"/>
    <p:sldId id="264" r:id="rId15"/>
    <p:sldId id="265" r:id="rId16"/>
    <p:sldId id="266" r:id="rId17"/>
    <p:sldId id="272" r:id="rId18"/>
    <p:sldId id="273" r:id="rId19"/>
    <p:sldId id="274" r:id="rId20"/>
    <p:sldId id="268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3"/>
    <p:restoredTop sz="81616"/>
  </p:normalViewPr>
  <p:slideViewPr>
    <p:cSldViewPr snapToGrid="0">
      <p:cViewPr varScale="1">
        <p:scale>
          <a:sx n="101" d="100"/>
          <a:sy n="101" d="100"/>
        </p:scale>
        <p:origin x="1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ABD37-6492-F242-B6FE-6FBEA279384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8F624-C794-AE4D-B631-376E32A15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17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(Kohlberg and Hersh (1977) Moral Development theory Conventional Level shows students follow the expectations of a social situation.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38F624-C794-AE4D-B631-376E32A15A7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6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0A760-18F9-8FF7-8089-47D89326A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1164" y="2379887"/>
            <a:ext cx="8361229" cy="2098226"/>
          </a:xfrm>
        </p:spPr>
        <p:txBody>
          <a:bodyPr/>
          <a:lstStyle/>
          <a:p>
            <a:r>
              <a:rPr lang="en-US" sz="5400" dirty="0"/>
              <a:t>Bringing Integrity Back to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EE83C-E64B-1DA2-63C5-1D54254ED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006" y="5423380"/>
            <a:ext cx="6831673" cy="1086237"/>
          </a:xfrm>
        </p:spPr>
        <p:txBody>
          <a:bodyPr>
            <a:normAutofit fontScale="92500"/>
          </a:bodyPr>
          <a:lstStyle/>
          <a:p>
            <a:r>
              <a:rPr lang="en-US" dirty="0"/>
              <a:t>Camilla J. Roberts</a:t>
            </a:r>
          </a:p>
          <a:p>
            <a:r>
              <a:rPr lang="en-US" dirty="0"/>
              <a:t>Director, Honor &amp; Integrity System, Kansas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2388313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C5575-0AE4-F579-EBFA-A791F90D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Students Cheat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3F1E3-03CA-A290-9420-A918F681F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Opportunities to do so </a:t>
            </a:r>
          </a:p>
          <a:p>
            <a:r>
              <a:rPr lang="en-US" sz="2400" dirty="0"/>
              <a:t>Under pressure or stress</a:t>
            </a:r>
          </a:p>
          <a:p>
            <a:r>
              <a:rPr lang="en-US" sz="2400" dirty="0"/>
              <a:t>No connection to the course</a:t>
            </a:r>
          </a:p>
          <a:p>
            <a:r>
              <a:rPr lang="en-US" sz="2400" dirty="0"/>
              <a:t>Fairness (“Others do it.”)</a:t>
            </a:r>
          </a:p>
          <a:p>
            <a:r>
              <a:rPr lang="en-US" sz="2400" dirty="0"/>
              <a:t>Class Reinforces Extrinsic, not Intrinsic Goals</a:t>
            </a:r>
          </a:p>
          <a:p>
            <a:r>
              <a:rPr lang="en-US" sz="2400" dirty="0"/>
              <a:t>Not Sure what Constitutes Cheating or Do Not Think They Would Be Caught</a:t>
            </a:r>
          </a:p>
        </p:txBody>
      </p:sp>
    </p:spTree>
    <p:extLst>
      <p:ext uri="{BB962C8B-B14F-4D97-AF65-F5344CB8AC3E}">
        <p14:creationId xmlns:p14="http://schemas.microsoft.com/office/powerpoint/2010/main" val="206724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901DA-3658-CF3C-CB1F-1AC28DC7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06305"/>
            <a:ext cx="10119815" cy="1485900"/>
          </a:xfrm>
        </p:spPr>
        <p:txBody>
          <a:bodyPr/>
          <a:lstStyle/>
          <a:p>
            <a:r>
              <a:rPr lang="en-US" dirty="0" err="1"/>
              <a:t>Astin’s</a:t>
            </a:r>
            <a:r>
              <a:rPr lang="en-US" dirty="0"/>
              <a:t> Theory of Challenge and Support</a:t>
            </a:r>
          </a:p>
        </p:txBody>
      </p:sp>
      <p:pic>
        <p:nvPicPr>
          <p:cNvPr id="5" name="Content Placeholder 4" descr="Diagram, text&#10;&#10;Description automatically generated with medium confidence">
            <a:extLst>
              <a:ext uri="{FF2B5EF4-FFF2-40B4-BE49-F238E27FC236}">
                <a16:creationId xmlns:a16="http://schemas.microsoft.com/office/drawing/2014/main" id="{70529FE9-F4B3-9EA8-2902-73EC808E9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2996" y="1348201"/>
            <a:ext cx="4735552" cy="472505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038BC8-8B79-4D54-29D1-1E46B305A546}"/>
              </a:ext>
            </a:extLst>
          </p:cNvPr>
          <p:cNvSpPr txBox="1"/>
          <p:nvPr/>
        </p:nvSpPr>
        <p:spPr>
          <a:xfrm>
            <a:off x="3057099" y="6172200"/>
            <a:ext cx="9134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Astin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W. (1984). Student involvement: A developmental theory for higher education. </a:t>
            </a:r>
            <a:r>
              <a:rPr lang="en-US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60045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College Student Personnel, 25</a:t>
            </a:r>
            <a:r>
              <a:rPr lang="en-U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(4), 297–308.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74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AD3D2-E51D-8D8C-7129-F9B4645BB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Perry’s Theory of Intellectual and Ethical Development</a:t>
            </a:r>
          </a:p>
        </p:txBody>
      </p:sp>
      <p:pic>
        <p:nvPicPr>
          <p:cNvPr id="17" name="Content Placeholder 16" descr="Diagram&#10;&#10;Description automatically generated">
            <a:extLst>
              <a:ext uri="{FF2B5EF4-FFF2-40B4-BE49-F238E27FC236}">
                <a16:creationId xmlns:a16="http://schemas.microsoft.com/office/drawing/2014/main" id="{2414315B-9D61-52A5-B447-2CD9DD98E1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051046"/>
            <a:ext cx="10193867" cy="5806954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D247427-071B-113B-AE63-7C2F0CB6A288}"/>
              </a:ext>
            </a:extLst>
          </p:cNvPr>
          <p:cNvSpPr txBox="1"/>
          <p:nvPr/>
        </p:nvSpPr>
        <p:spPr>
          <a:xfrm>
            <a:off x="1883391" y="6331228"/>
            <a:ext cx="9726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Perry, W. G. (1970). Forms of intellectual and ethical development in the college years: A scheme. Holt, Rinehart, and Winston.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roxima Nova"/>
              <a:ea typeface="Proxima Nova"/>
              <a:cs typeface="Proxima Nova"/>
              <a:sym typeface="Proxima Nov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77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2DC65-8E10-0ECF-7A1E-B5B094F5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2D4B3-5B0C-746C-2C1F-4E3ABA69E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9743"/>
            <a:ext cx="9601200" cy="39976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/>
              <a:t>Chickering and </a:t>
            </a:r>
            <a:r>
              <a:rPr lang="en-US" sz="2800" b="1" dirty="0" err="1"/>
              <a:t>Reisser’s</a:t>
            </a:r>
            <a:r>
              <a:rPr lang="en-US" sz="2800" b="1" dirty="0"/>
              <a:t> Seven Vectors of Student Development (1993)</a:t>
            </a:r>
          </a:p>
          <a:p>
            <a:r>
              <a:rPr lang="en-US" dirty="0"/>
              <a:t>Developing Competence</a:t>
            </a:r>
          </a:p>
          <a:p>
            <a:r>
              <a:rPr lang="en-US" dirty="0"/>
              <a:t>Managing Emotions</a:t>
            </a:r>
          </a:p>
          <a:p>
            <a:r>
              <a:rPr lang="en-US" dirty="0"/>
              <a:t>Moving Through Autonomy to Interdependence</a:t>
            </a:r>
          </a:p>
          <a:p>
            <a:r>
              <a:rPr lang="en-US" dirty="0"/>
              <a:t>Developing Mature Interpersonal Relationships</a:t>
            </a:r>
          </a:p>
          <a:p>
            <a:r>
              <a:rPr lang="en-US" dirty="0"/>
              <a:t>Establishing Identity</a:t>
            </a:r>
          </a:p>
          <a:p>
            <a:r>
              <a:rPr lang="en-US" dirty="0"/>
              <a:t>Developing Purpose</a:t>
            </a:r>
          </a:p>
          <a:p>
            <a:r>
              <a:rPr lang="en-US" dirty="0"/>
              <a:t>Developing Integrity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Chickering A. W. &amp; </a:t>
            </a:r>
            <a:r>
              <a:rPr lang="en-US" sz="1400" dirty="0" err="1"/>
              <a:t>Reisser</a:t>
            </a:r>
            <a:r>
              <a:rPr lang="en-US" sz="1400" dirty="0"/>
              <a:t>, L. (1993). Education and identity. San Francisco: Jossey-Bass.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7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54ADC-802B-9C59-8D51-8773939AD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Student’s Don’t Cheat and Building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C3680-5659-6033-813B-B8F874B34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norm on campus is to not cheat. </a:t>
            </a:r>
          </a:p>
          <a:p>
            <a:r>
              <a:rPr lang="en-US" dirty="0"/>
              <a:t>There are consequences to being academically dishonest and there is a high probability of being caught.</a:t>
            </a:r>
          </a:p>
          <a:p>
            <a:r>
              <a:rPr lang="en-US" dirty="0"/>
              <a:t>Students are committed to learning.</a:t>
            </a:r>
          </a:p>
        </p:txBody>
      </p:sp>
    </p:spTree>
    <p:extLst>
      <p:ext uri="{BB962C8B-B14F-4D97-AF65-F5344CB8AC3E}">
        <p14:creationId xmlns:p14="http://schemas.microsoft.com/office/powerpoint/2010/main" val="916162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336C7-32D9-E215-8134-62ACB076F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knowing this help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28E53-224C-3201-45FC-7B0E7532E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the needs of students</a:t>
            </a:r>
          </a:p>
          <a:p>
            <a:r>
              <a:rPr lang="en-US" dirty="0"/>
              <a:t>Challenge and support student</a:t>
            </a:r>
          </a:p>
          <a:p>
            <a:r>
              <a:rPr lang="en-US" dirty="0"/>
              <a:t>Building the community of integrity</a:t>
            </a:r>
          </a:p>
          <a:p>
            <a:pPr lvl="1"/>
            <a:r>
              <a:rPr lang="en-US" dirty="0"/>
              <a:t>Classroom expectations</a:t>
            </a:r>
          </a:p>
          <a:p>
            <a:pPr lvl="1"/>
            <a:r>
              <a:rPr lang="en-US" dirty="0"/>
              <a:t>Institutional expectations</a:t>
            </a:r>
          </a:p>
        </p:txBody>
      </p:sp>
    </p:spTree>
    <p:extLst>
      <p:ext uri="{BB962C8B-B14F-4D97-AF65-F5344CB8AC3E}">
        <p14:creationId xmlns:p14="http://schemas.microsoft.com/office/powerpoint/2010/main" val="1171801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86F17-C67C-B1EB-9C31-766B96E9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308B2-374D-ACAF-033C-53E57BBE0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to remember type of assessment related to student development.</a:t>
            </a:r>
          </a:p>
          <a:p>
            <a:r>
              <a:rPr lang="en-US" dirty="0"/>
              <a:t>Understanding group projects / collaboration</a:t>
            </a:r>
          </a:p>
          <a:p>
            <a:r>
              <a:rPr lang="en-US" dirty="0"/>
              <a:t>Need for all assessments (more low stake assessments)</a:t>
            </a:r>
          </a:p>
          <a:p>
            <a:r>
              <a:rPr lang="en-US" dirty="0"/>
              <a:t>Communication is important</a:t>
            </a:r>
          </a:p>
          <a:p>
            <a:r>
              <a:rPr lang="en-US" dirty="0"/>
              <a:t>Various Types of Assessments are important</a:t>
            </a:r>
          </a:p>
        </p:txBody>
      </p:sp>
    </p:spTree>
    <p:extLst>
      <p:ext uri="{BB962C8B-B14F-4D97-AF65-F5344CB8AC3E}">
        <p14:creationId xmlns:p14="http://schemas.microsoft.com/office/powerpoint/2010/main" val="3886384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33C54-DA97-203E-31F6-6DA8A902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Can 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A65A1-857B-1192-0954-FE65EAA01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3200"/>
            <a:ext cx="9601200" cy="4394200"/>
          </a:xfrm>
        </p:spPr>
        <p:txBody>
          <a:bodyPr>
            <a:normAutofit/>
          </a:bodyPr>
          <a:lstStyle/>
          <a:p>
            <a:r>
              <a:rPr lang="en-US" dirty="0"/>
              <a:t>Assessment Styles for first year students versus graduate students </a:t>
            </a:r>
            <a:r>
              <a:rPr lang="en-US" b="1" dirty="0"/>
              <a:t>(FAIRNESS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Remember dualistic vs. multiplicity</a:t>
            </a:r>
          </a:p>
          <a:p>
            <a:r>
              <a:rPr lang="en-US" dirty="0"/>
              <a:t>Assessments in teams versus individual </a:t>
            </a:r>
            <a:r>
              <a:rPr lang="en-US" b="1" dirty="0"/>
              <a:t>(HONESTY, RESPECT)</a:t>
            </a:r>
          </a:p>
          <a:p>
            <a:pPr lvl="1"/>
            <a:r>
              <a:rPr lang="en-US" dirty="0"/>
              <a:t>How can they work together?</a:t>
            </a:r>
          </a:p>
          <a:p>
            <a:pPr lvl="1"/>
            <a:r>
              <a:rPr lang="en-US" dirty="0"/>
              <a:t>Assessment from the teams as part of the “grade”</a:t>
            </a:r>
          </a:p>
          <a:p>
            <a:r>
              <a:rPr lang="en-US" dirty="0"/>
              <a:t>Rules, Policies, and Regulations in the Classroom </a:t>
            </a:r>
            <a:r>
              <a:rPr lang="en-US" b="1" dirty="0"/>
              <a:t>(RESEPCT, HONESTY)</a:t>
            </a:r>
          </a:p>
          <a:p>
            <a:pPr lvl="1"/>
            <a:r>
              <a:rPr lang="en-US" dirty="0"/>
              <a:t>Building community</a:t>
            </a:r>
          </a:p>
          <a:p>
            <a:r>
              <a:rPr lang="en-US" dirty="0"/>
              <a:t>Reiteration of everything </a:t>
            </a:r>
            <a:r>
              <a:rPr lang="en-US" b="1" dirty="0"/>
              <a:t>(RESPECT, RESPONSIBILITY)</a:t>
            </a:r>
          </a:p>
          <a:p>
            <a:pPr lvl="1"/>
            <a:r>
              <a:rPr lang="en-US" dirty="0"/>
              <a:t>Not hand holding, but working with students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7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33C54-DA97-203E-31F6-6DA8A902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Can 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A65A1-857B-1192-0954-FE65EAA01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3200"/>
            <a:ext cx="9601200" cy="4394200"/>
          </a:xfrm>
        </p:spPr>
        <p:txBody>
          <a:bodyPr>
            <a:normAutofit/>
          </a:bodyPr>
          <a:lstStyle/>
          <a:p>
            <a:r>
              <a:rPr lang="en-US" dirty="0"/>
              <a:t>Understanding authentic learning – what do you really need to assess? </a:t>
            </a:r>
            <a:r>
              <a:rPr lang="en-US" b="1" dirty="0"/>
              <a:t>(RESPONSIBILTY)</a:t>
            </a:r>
          </a:p>
          <a:p>
            <a:pPr lvl="1"/>
            <a:r>
              <a:rPr lang="en-US" dirty="0"/>
              <a:t>Lower Stakes Assessments possibly</a:t>
            </a:r>
          </a:p>
          <a:p>
            <a:r>
              <a:rPr lang="en-US" dirty="0"/>
              <a:t>Give them a voice</a:t>
            </a:r>
            <a:r>
              <a:rPr lang="en-US" b="1" dirty="0"/>
              <a:t> (RESPECT, TRUST, COURAGE)</a:t>
            </a:r>
          </a:p>
          <a:p>
            <a:pPr lvl="1"/>
            <a:r>
              <a:rPr lang="en-US" dirty="0"/>
              <a:t>Build the community</a:t>
            </a:r>
          </a:p>
          <a:p>
            <a:r>
              <a:rPr lang="en-US" dirty="0"/>
              <a:t>Find the source of motivation </a:t>
            </a:r>
            <a:r>
              <a:rPr lang="en-US" b="1" dirty="0"/>
              <a:t>(RESPECT, TRUST, COURAGE)</a:t>
            </a:r>
          </a:p>
          <a:p>
            <a:pPr lvl="1"/>
            <a:r>
              <a:rPr lang="en-US" dirty="0"/>
              <a:t>Allow them to decide topics (within reason)</a:t>
            </a:r>
          </a:p>
          <a:p>
            <a:pPr lvl="1"/>
            <a:r>
              <a:rPr lang="en-US" dirty="0"/>
              <a:t>Talk about why your class and integrity is important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22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33C54-DA97-203E-31F6-6DA8A902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Can 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A65A1-857B-1192-0954-FE65EAA01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3200"/>
            <a:ext cx="9601200" cy="4394200"/>
          </a:xfrm>
        </p:spPr>
        <p:txBody>
          <a:bodyPr>
            <a:normAutofit/>
          </a:bodyPr>
          <a:lstStyle/>
          <a:p>
            <a:r>
              <a:rPr lang="en-US" dirty="0"/>
              <a:t>Adapt teaching / assessments to a variety of learning styles </a:t>
            </a:r>
            <a:r>
              <a:rPr lang="en-US" b="1" dirty="0"/>
              <a:t>(FAIRNESS)</a:t>
            </a:r>
          </a:p>
          <a:p>
            <a:pPr lvl="1"/>
            <a:r>
              <a:rPr lang="en-US" dirty="0"/>
              <a:t>Writing, presentations, projects, etc.</a:t>
            </a:r>
          </a:p>
          <a:p>
            <a:r>
              <a:rPr lang="en-US" dirty="0"/>
              <a:t>Let them see examples of good, mediocre, and poor work </a:t>
            </a:r>
            <a:r>
              <a:rPr lang="en-US" b="1" dirty="0"/>
              <a:t>(HONESTY)</a:t>
            </a:r>
          </a:p>
          <a:p>
            <a:pPr lvl="1"/>
            <a:r>
              <a:rPr lang="en-US" dirty="0"/>
              <a:t>Provide a rubric for quality rather than just for a grade</a:t>
            </a:r>
          </a:p>
          <a:p>
            <a:r>
              <a:rPr lang="en-US" dirty="0"/>
              <a:t>Holding them accountable </a:t>
            </a:r>
            <a:r>
              <a:rPr lang="en-US" b="1" dirty="0"/>
              <a:t>(COURAGE, RESPONSIBILITY)</a:t>
            </a:r>
          </a:p>
          <a:p>
            <a:pPr lvl="1"/>
            <a:r>
              <a:rPr lang="en-US" dirty="0"/>
              <a:t>Students who know you will hold them accountable are less likely to try to do something inappropriate.</a:t>
            </a:r>
          </a:p>
          <a:p>
            <a:pPr lvl="1"/>
            <a:r>
              <a:rPr lang="en-US" dirty="0"/>
              <a:t>I can help, but students need to be held accountable and have due process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0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227D9-4CB6-AED9-0436-ACE9B012C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D5D47-2DD0-7300-C2C0-DD23E0725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Introduction</a:t>
            </a:r>
          </a:p>
          <a:p>
            <a:r>
              <a:rPr lang="en-US" sz="2800" dirty="0"/>
              <a:t>Fundamental Values of Academic Integrity</a:t>
            </a:r>
          </a:p>
          <a:p>
            <a:r>
              <a:rPr lang="en-US" sz="2800" dirty="0"/>
              <a:t>Student Decision Making and Development</a:t>
            </a:r>
          </a:p>
          <a:p>
            <a:pPr lvl="1"/>
            <a:r>
              <a:rPr lang="en-US" sz="2800" dirty="0"/>
              <a:t>Why Students Cheat</a:t>
            </a:r>
          </a:p>
          <a:p>
            <a:pPr lvl="1"/>
            <a:r>
              <a:rPr lang="en-US" sz="2800" dirty="0"/>
              <a:t>Student Development</a:t>
            </a:r>
          </a:p>
          <a:p>
            <a:pPr lvl="1"/>
            <a:r>
              <a:rPr lang="en-US" sz="2800" dirty="0"/>
              <a:t>Why Students Don’t Cheat and Community Building</a:t>
            </a:r>
          </a:p>
          <a:p>
            <a:r>
              <a:rPr lang="en-US" sz="2800" dirty="0"/>
              <a:t>Assessing Students</a:t>
            </a:r>
          </a:p>
          <a:p>
            <a:r>
              <a:rPr lang="en-US" sz="2800" dirty="0"/>
              <a:t>What you can do with this knowledge</a:t>
            </a:r>
          </a:p>
        </p:txBody>
      </p:sp>
    </p:spTree>
    <p:extLst>
      <p:ext uri="{BB962C8B-B14F-4D97-AF65-F5344CB8AC3E}">
        <p14:creationId xmlns:p14="http://schemas.microsoft.com/office/powerpoint/2010/main" val="3209353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CBE0-8019-918F-8D9E-178FFC4B0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BDBE2-C3E2-E70D-CDEE-A23F55DD2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6267"/>
            <a:ext cx="9601200" cy="5012265"/>
          </a:xfrm>
        </p:spPr>
        <p:txBody>
          <a:bodyPr>
            <a:normAutofit/>
          </a:bodyPr>
          <a:lstStyle/>
          <a:p>
            <a:r>
              <a:rPr lang="en-US" dirty="0"/>
              <a:t>Academic misconduct CANNOT be eliminated</a:t>
            </a:r>
          </a:p>
          <a:p>
            <a:pPr lvl="1"/>
            <a:r>
              <a:rPr lang="en-US" dirty="0"/>
              <a:t>It CAN be minimized, lessoned, or reduced</a:t>
            </a:r>
          </a:p>
          <a:p>
            <a:pPr lvl="1"/>
            <a:r>
              <a:rPr lang="en-US" dirty="0"/>
              <a:t>New challenges will continue to evolve</a:t>
            </a:r>
          </a:p>
          <a:p>
            <a:r>
              <a:rPr lang="en-US" dirty="0"/>
              <a:t>Education and awareness are key</a:t>
            </a:r>
          </a:p>
          <a:p>
            <a:r>
              <a:rPr lang="en-US" dirty="0"/>
              <a:t>It takes time to be vigilant and engaged</a:t>
            </a:r>
          </a:p>
          <a:p>
            <a:pPr lvl="1"/>
            <a:r>
              <a:rPr lang="en-US" dirty="0"/>
              <a:t>Focus on prevention of misconduct </a:t>
            </a:r>
          </a:p>
          <a:p>
            <a:r>
              <a:rPr lang="en-US" dirty="0"/>
              <a:t>It can be frustrating (especially at the end of the term)</a:t>
            </a:r>
          </a:p>
          <a:p>
            <a:r>
              <a:rPr lang="en-US" dirty="0"/>
              <a:t>Have the Courage to do what is Right – and do it with compassion</a:t>
            </a:r>
          </a:p>
          <a:p>
            <a:pPr lvl="1"/>
            <a:r>
              <a:rPr lang="en-US" dirty="0"/>
              <a:t>Address the issue with the student</a:t>
            </a:r>
          </a:p>
          <a:p>
            <a:pPr lvl="1"/>
            <a:r>
              <a:rPr lang="en-US" dirty="0"/>
              <a:t>Document the issue with an Integrity Violation</a:t>
            </a:r>
          </a:p>
          <a:p>
            <a:pPr lvl="1"/>
            <a:r>
              <a:rPr lang="en-US" dirty="0"/>
              <a:t>Follow-up with takedown notices</a:t>
            </a:r>
          </a:p>
        </p:txBody>
      </p:sp>
    </p:spTree>
    <p:extLst>
      <p:ext uri="{BB962C8B-B14F-4D97-AF65-F5344CB8AC3E}">
        <p14:creationId xmlns:p14="http://schemas.microsoft.com/office/powerpoint/2010/main" val="4281514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ABA7F3F-D56F-4C06-84AC-03FC83B06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15374B5-D7C8-4AA9-BE65-DB7A0CA9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C73A7452-ED0F-4903-A620-8D103E556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6A3F6CE-D581-4C37-8822-4F4A68325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3F39B1C-13A1-26AC-8C3B-151585E4C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28" y="1788454"/>
            <a:ext cx="8361229" cy="20982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cap="all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89378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227D9-4CB6-AED9-0436-ACE9B012C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Values of Academic 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D5D47-2DD0-7300-C2C0-DD23E0725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Honesty</a:t>
            </a:r>
          </a:p>
          <a:p>
            <a:r>
              <a:rPr lang="en-US" sz="2800" dirty="0"/>
              <a:t>Trust</a:t>
            </a:r>
          </a:p>
          <a:p>
            <a:r>
              <a:rPr lang="en-US" sz="2800" dirty="0"/>
              <a:t>Fairness</a:t>
            </a:r>
          </a:p>
          <a:p>
            <a:r>
              <a:rPr lang="en-US" sz="2800" dirty="0"/>
              <a:t>Respect</a:t>
            </a:r>
          </a:p>
          <a:p>
            <a:r>
              <a:rPr lang="en-US" sz="2800" dirty="0"/>
              <a:t>Responsibility</a:t>
            </a:r>
          </a:p>
          <a:p>
            <a:r>
              <a:rPr lang="en-US" sz="2800" dirty="0"/>
              <a:t>Courage</a:t>
            </a:r>
          </a:p>
        </p:txBody>
      </p:sp>
    </p:spTree>
    <p:extLst>
      <p:ext uri="{BB962C8B-B14F-4D97-AF65-F5344CB8AC3E}">
        <p14:creationId xmlns:p14="http://schemas.microsoft.com/office/powerpoint/2010/main" val="119837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E5AF7-BC7F-DA2D-93AE-FE968BA9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Honesty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B7261-0902-5159-79FC-2B12735A5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Be truthful 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Give credit to the owner of the work (i.e., musician, author, artist, speaker etc.)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Keep promises 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Provide factual evidence 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Aspire to objectivity, consider all sides and one's own potential preconceptions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578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A1F1-3C05-9592-99BD-DD3A084D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42066-9E3B-A7AB-5BB7-C0061FC7F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Clearly state expectations and follow through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Promote transparency in values, processes, and outcomes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Trust others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Give credence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Encourage mutual understanding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Act with genuineness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91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77A8B-F26D-69CD-5E5C-3F43F2C21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5A4F0-0829-B518-325D-E7F16ADF7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Apply rules and policies consistently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Engage with others equitably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Keep an open-mind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Be objective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Take responsibility for your own actions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10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2502C-7FD7-BB0E-A986-15CFCFD7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D08B-509B-5581-B416-74771BFAD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Practice active listening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Receive feedback willingly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Accept that others’ thoughts and ideas have validity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Show empathy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Seek open communication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Affirm others and accept differences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Recognize the consequences of our word and actions on others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59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F53A7-5974-4B36-ED87-5F6D3C2C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E113A-6C6B-937C-84A0-F99D85A1D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</a:rPr>
              <a:t>Hold yourself accountable for your actions </a:t>
            </a:r>
            <a:endParaRPr lang="en-US" sz="30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</a:rPr>
              <a:t>Engage with others in difficult conversations, even when silence might be easier </a:t>
            </a:r>
            <a:endParaRPr lang="en-US" sz="30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</a:rPr>
              <a:t>Know and follow institutional rules and conduct codes </a:t>
            </a:r>
            <a:endParaRPr lang="en-US" sz="30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</a:rPr>
              <a:t>Create, understand, and respect personal boundaries </a:t>
            </a:r>
            <a:endParaRPr lang="en-US" sz="30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</a:rPr>
              <a:t>Follow through with tasks and expectations </a:t>
            </a:r>
            <a:endParaRPr lang="en-US" sz="30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3000" b="0" i="0" u="none" strike="noStrike" dirty="0">
                <a:solidFill>
                  <a:srgbClr val="000000"/>
                </a:solidFill>
                <a:effectLst/>
              </a:rPr>
              <a:t>Model good behavior</a:t>
            </a:r>
            <a:endParaRPr lang="en-US" sz="3000" b="0" i="0" u="none" strike="noStrike" dirty="0">
              <a:solidFill>
                <a:srgbClr val="595959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2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95922-5D1C-A817-C392-F3B8CBAF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E1EE6-0AF1-8B63-AC31-2B87FB147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Be brave even when others might not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Take a stand to address a wrongdoing and support others doing the same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Endure discomfort for something you believe in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Be undaunted in defending integrity 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</a:rPr>
              <a:t>Be willing to take risk and risk failure</a:t>
            </a:r>
            <a:endParaRPr lang="en-US" sz="2800" b="0" i="0" u="none" strike="noStrike" dirty="0">
              <a:solidFill>
                <a:srgbClr val="595959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6288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2091</TotalTime>
  <Words>894</Words>
  <Application>Microsoft Office PowerPoint</Application>
  <PresentationFormat>Widescreen</PresentationFormat>
  <Paragraphs>142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Crop</vt:lpstr>
      <vt:lpstr>Bringing Integrity Back to Basics</vt:lpstr>
      <vt:lpstr>AGENDA</vt:lpstr>
      <vt:lpstr>Fundamental Values of Academic Integrity</vt:lpstr>
      <vt:lpstr>Honesty</vt:lpstr>
      <vt:lpstr>Trust</vt:lpstr>
      <vt:lpstr>Fairness</vt:lpstr>
      <vt:lpstr>Respect</vt:lpstr>
      <vt:lpstr>Responsibility</vt:lpstr>
      <vt:lpstr>Courage</vt:lpstr>
      <vt:lpstr>Why Students Cheat</vt:lpstr>
      <vt:lpstr>Astin’s Theory of Challenge and Support</vt:lpstr>
      <vt:lpstr>Perry’s Theory of Intellectual and Ethical Development</vt:lpstr>
      <vt:lpstr>Student Development</vt:lpstr>
      <vt:lpstr>Why Student’s Don’t Cheat and Building Community</vt:lpstr>
      <vt:lpstr>How does knowing this help us?</vt:lpstr>
      <vt:lpstr>Assessing Students</vt:lpstr>
      <vt:lpstr>What You Can Do…</vt:lpstr>
      <vt:lpstr>What You Can Do…</vt:lpstr>
      <vt:lpstr>What You Can Do…</vt:lpstr>
      <vt:lpstr>My Conclusions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INTEGRITY POST COVID</dc:title>
  <dc:creator>Camilla Roberts</dc:creator>
  <cp:lastModifiedBy>Camilla Roberts</cp:lastModifiedBy>
  <cp:revision>7</cp:revision>
  <dcterms:created xsi:type="dcterms:W3CDTF">2023-01-24T20:51:54Z</dcterms:created>
  <dcterms:modified xsi:type="dcterms:W3CDTF">2023-10-04T19:02:23Z</dcterms:modified>
</cp:coreProperties>
</file>