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Low angle exterior view of a modern building facade covered with aluminum discs under a clear, blue sky"/>
          <p:cNvSpPr/>
          <p:nvPr>
            <p:ph type="pic" sz="quarter" idx="21"/>
          </p:nvPr>
        </p:nvSpPr>
        <p:spPr>
          <a:xfrm>
            <a:off x="15417800" y="1270000"/>
            <a:ext cx="8144934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ow angle view of a modern, curved building under a cloudy sky"/>
          <p:cNvSpPr/>
          <p:nvPr>
            <p:ph type="pic" sz="quarter" idx="22"/>
          </p:nvPr>
        </p:nvSpPr>
        <p:spPr>
          <a:xfrm>
            <a:off x="15443200" y="7086600"/>
            <a:ext cx="8138580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View from inside a modern white building with glass panels, looking up to a bright, partly cloudy sky"/>
          <p:cNvSpPr/>
          <p:nvPr>
            <p:ph type="pic" idx="23"/>
          </p:nvPr>
        </p:nvSpPr>
        <p:spPr>
          <a:xfrm>
            <a:off x="-124635" y="1270000"/>
            <a:ext cx="16840169" cy="112437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ow angle view of the Azadi Tower in Tehran, Iran against a clear, bright sky"/>
          <p:cNvSpPr/>
          <p:nvPr>
            <p:ph type="pic" idx="21"/>
          </p:nvPr>
        </p:nvSpPr>
        <p:spPr>
          <a:xfrm>
            <a:off x="0" y="-1282700"/>
            <a:ext cx="24384000" cy="1628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View from inside a stone structure, looking out toward stairs and a clear, blue sky"/>
          <p:cNvSpPr/>
          <p:nvPr>
            <p:ph type="pic" idx="21"/>
          </p:nvPr>
        </p:nvSpPr>
        <p:spPr>
          <a:xfrm>
            <a:off x="0" y="-1270000"/>
            <a:ext cx="24384000" cy="16272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 modern white building with glass panels against a clear, blue sky"/>
          <p:cNvSpPr/>
          <p:nvPr>
            <p:ph type="pic" idx="21"/>
          </p:nvPr>
        </p:nvSpPr>
        <p:spPr>
          <a:xfrm>
            <a:off x="92710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Small section of a modern shell bridge in Qingdao, Shandong, China with a partly cloudy sky above"/>
          <p:cNvSpPr/>
          <p:nvPr>
            <p:ph type="pic" idx="22"/>
          </p:nvPr>
        </p:nvSpPr>
        <p:spPr>
          <a:xfrm>
            <a:off x="9271000" y="1263848"/>
            <a:ext cx="16773843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hyperlink" Target="mailto:abrunk@ksu.edu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ngie Brunk January 24, 2024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Angie Brunk January 24, 2024</a:t>
            </a:r>
          </a:p>
        </p:txBody>
      </p:sp>
      <p:sp>
        <p:nvSpPr>
          <p:cNvPr id="152" name="Creating an accessible and equitable classroo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Creating an accessible and equitable classroom</a:t>
            </a:r>
          </a:p>
        </p:txBody>
      </p:sp>
      <p:sp>
        <p:nvSpPr>
          <p:cNvPr id="15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mmunication"/>
          <p:cNvSpPr txBox="1"/>
          <p:nvPr>
            <p:ph type="title"/>
          </p:nvPr>
        </p:nvSpPr>
        <p:spPr>
          <a:xfrm>
            <a:off x="718819" y="226059"/>
            <a:ext cx="21971001" cy="1433164"/>
          </a:xfrm>
          <a:prstGeom prst="rect">
            <a:avLst/>
          </a:prstGeom>
        </p:spPr>
        <p:txBody>
          <a:bodyPr/>
          <a:lstStyle/>
          <a:p>
            <a:pPr/>
            <a:r>
              <a:t>Communication</a:t>
            </a:r>
          </a:p>
        </p:txBody>
      </p:sp>
      <p:sp>
        <p:nvSpPr>
          <p:cNvPr id="180" name="Provide as much information as possible early on about technology and activities you plan to use…"/>
          <p:cNvSpPr txBox="1"/>
          <p:nvPr>
            <p:ph type="body" idx="1"/>
          </p:nvPr>
        </p:nvSpPr>
        <p:spPr>
          <a:xfrm>
            <a:off x="231139" y="1959073"/>
            <a:ext cx="23921722" cy="11401990"/>
          </a:xfrm>
          <a:prstGeom prst="rect">
            <a:avLst/>
          </a:prstGeom>
        </p:spPr>
        <p:txBody>
          <a:bodyPr/>
          <a:lstStyle/>
          <a:p>
            <a:pPr/>
            <a:r>
              <a:t>Provide as much information as possible early on about technology and activities you plan to use</a:t>
            </a:r>
          </a:p>
          <a:p>
            <a:pPr lvl="1"/>
            <a:r>
              <a:t>Talk about the why when you can</a:t>
            </a:r>
          </a:p>
          <a:p>
            <a:pPr/>
            <a:r>
              <a:t>Share that if students have concerns about their ability to participate in any activity etc they can e-mail you or contact you during office hours</a:t>
            </a:r>
          </a:p>
          <a:p>
            <a:pPr/>
            <a:r>
              <a:t>If you have a disability, consider disclosing it!</a:t>
            </a:r>
          </a:p>
          <a:p>
            <a:pPr/>
            <a:r>
              <a:t>The more openly you communicate, the more opens students will be about their needs.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Flexibility and tough love-grayest of gray"/>
          <p:cNvSpPr txBox="1"/>
          <p:nvPr>
            <p:ph type="title"/>
          </p:nvPr>
        </p:nvSpPr>
        <p:spPr>
          <a:xfrm>
            <a:off x="414019" y="-964"/>
            <a:ext cx="21971001" cy="1433164"/>
          </a:xfrm>
          <a:prstGeom prst="rect">
            <a:avLst/>
          </a:prstGeom>
        </p:spPr>
        <p:txBody>
          <a:bodyPr/>
          <a:lstStyle/>
          <a:p>
            <a:pPr/>
            <a:r>
              <a:t>Flexibility and tough love-grayest of gray </a:t>
            </a:r>
          </a:p>
        </p:txBody>
      </p:sp>
      <p:sp>
        <p:nvSpPr>
          <p:cNvPr id="183" name="Disabled students need tough love too!…"/>
          <p:cNvSpPr txBox="1"/>
          <p:nvPr>
            <p:ph type="body" idx="1"/>
          </p:nvPr>
        </p:nvSpPr>
        <p:spPr>
          <a:xfrm>
            <a:off x="246277" y="1524506"/>
            <a:ext cx="23891446" cy="11745374"/>
          </a:xfrm>
          <a:prstGeom prst="rect">
            <a:avLst/>
          </a:prstGeom>
        </p:spPr>
        <p:txBody>
          <a:bodyPr/>
          <a:lstStyle/>
          <a:p>
            <a:pPr marL="603504" indent="-603504" defTabSz="2413955">
              <a:spcBef>
                <a:spcPts val="4400"/>
              </a:spcBef>
              <a:defRPr sz="4752"/>
            </a:pPr>
            <a:r>
              <a:t>Disabled students need tough love too!</a:t>
            </a:r>
          </a:p>
          <a:p>
            <a:pPr marL="603504" indent="-603504" defTabSz="2413955">
              <a:spcBef>
                <a:spcPts val="4400"/>
              </a:spcBef>
              <a:defRPr sz="4752"/>
            </a:pPr>
            <a:r>
              <a:t>Deadlines</a:t>
            </a:r>
          </a:p>
          <a:p>
            <a:pPr lvl="1" marL="1207008" indent="-603504" defTabSz="2413955">
              <a:spcBef>
                <a:spcPts val="4400"/>
              </a:spcBef>
              <a:defRPr sz="4752"/>
            </a:pPr>
            <a:r>
              <a:t>Why do you have the deadlines you have?</a:t>
            </a:r>
          </a:p>
          <a:p>
            <a:pPr lvl="1" marL="1207008" indent="-603504" defTabSz="2413955">
              <a:spcBef>
                <a:spcPts val="4400"/>
              </a:spcBef>
              <a:defRPr sz="4752"/>
            </a:pPr>
            <a:r>
              <a:t>How do deadlines usually work in your field?</a:t>
            </a:r>
          </a:p>
          <a:p>
            <a:pPr marL="603504" indent="-603504" defTabSz="2413955">
              <a:spcBef>
                <a:spcPts val="4400"/>
              </a:spcBef>
              <a:defRPr sz="4752"/>
            </a:pPr>
            <a:r>
              <a:t>Assignment formats</a:t>
            </a:r>
          </a:p>
          <a:p>
            <a:pPr lvl="1" marL="1207008" indent="-603504" defTabSz="2413955">
              <a:spcBef>
                <a:spcPts val="4400"/>
              </a:spcBef>
              <a:defRPr sz="4752"/>
            </a:pPr>
            <a:r>
              <a:t>Why are you using a particular format?</a:t>
            </a:r>
          </a:p>
          <a:p>
            <a:pPr lvl="1" marL="1207008" indent="-603504" defTabSz="2413955">
              <a:spcBef>
                <a:spcPts val="4400"/>
              </a:spcBef>
              <a:defRPr sz="4752"/>
            </a:pPr>
            <a:r>
              <a:t>Can you be flexible?</a:t>
            </a:r>
          </a:p>
          <a:p>
            <a:pPr lvl="1" marL="1207008" indent="-603504" defTabSz="2413955">
              <a:spcBef>
                <a:spcPts val="4400"/>
              </a:spcBef>
              <a:defRPr sz="4752"/>
            </a:pPr>
            <a:r>
              <a:t>What would you say to a student who fears public speaking/presentations?</a:t>
            </a:r>
          </a:p>
          <a:p>
            <a:pPr lvl="2" marL="1810511" indent="-603504" defTabSz="2413955">
              <a:spcBef>
                <a:spcPts val="4400"/>
              </a:spcBef>
              <a:defRPr sz="4752"/>
            </a:pPr>
            <a:r>
              <a:t>Usually not a documented disability</a:t>
            </a:r>
          </a:p>
          <a:p>
            <a:pPr lvl="2" marL="1810511" indent="-603504" defTabSz="2413955">
              <a:spcBef>
                <a:spcPts val="4400"/>
              </a:spcBef>
              <a:defRPr sz="4752"/>
            </a:pPr>
            <a:r>
              <a:t>How I answered 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Meaningful mentoring"/>
          <p:cNvSpPr txBox="1"/>
          <p:nvPr>
            <p:ph type="title"/>
          </p:nvPr>
        </p:nvSpPr>
        <p:spPr>
          <a:xfrm>
            <a:off x="474980" y="256540"/>
            <a:ext cx="21971001" cy="1433163"/>
          </a:xfrm>
          <a:prstGeom prst="rect">
            <a:avLst/>
          </a:prstGeom>
        </p:spPr>
        <p:txBody>
          <a:bodyPr/>
          <a:lstStyle/>
          <a:p>
            <a:pPr/>
            <a:r>
              <a:t>Meaningful mentoring</a:t>
            </a:r>
          </a:p>
        </p:txBody>
      </p:sp>
      <p:sp>
        <p:nvSpPr>
          <p:cNvPr id="186" name="Good intentions are no substitute for practical knowledge and experience…"/>
          <p:cNvSpPr txBox="1"/>
          <p:nvPr>
            <p:ph type="body" idx="1"/>
          </p:nvPr>
        </p:nvSpPr>
        <p:spPr>
          <a:xfrm>
            <a:off x="261620" y="1810104"/>
            <a:ext cx="23737779" cy="11223897"/>
          </a:xfrm>
          <a:prstGeom prst="rect">
            <a:avLst/>
          </a:prstGeom>
        </p:spPr>
        <p:txBody>
          <a:bodyPr/>
          <a:lstStyle/>
          <a:p>
            <a:pPr/>
            <a:r>
              <a:t>Good intentions are no substitute for practical knowledge and experience</a:t>
            </a:r>
          </a:p>
          <a:p>
            <a:pPr/>
            <a:r>
              <a:t>Your super brilliant disabled student will face discrimination</a:t>
            </a:r>
          </a:p>
          <a:p>
            <a:pPr lvl="1"/>
            <a:r>
              <a:t>Denial will not help your student</a:t>
            </a:r>
          </a:p>
          <a:p>
            <a:pPr/>
            <a:r>
              <a:t>Please match your disabled student to a disabled person you know in your field.</a:t>
            </a:r>
          </a:p>
          <a:p>
            <a:pPr lvl="1"/>
            <a:r>
              <a:t>If you don’t know one, ask yourself why. </a:t>
            </a:r>
          </a:p>
          <a:p>
            <a:pPr/>
            <a:r>
              <a:t>Don’t deny someone the chance to aquire knowledge!</a:t>
            </a:r>
          </a:p>
          <a:p>
            <a:pPr/>
            <a:r>
              <a:t>Striking a balance between realism and encouragement is challenging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aching equitably"/>
          <p:cNvSpPr txBox="1"/>
          <p:nvPr>
            <p:ph type="title"/>
          </p:nvPr>
        </p:nvSpPr>
        <p:spPr>
          <a:xfrm>
            <a:off x="444500" y="119379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Teaching equitably</a:t>
            </a:r>
          </a:p>
        </p:txBody>
      </p:sp>
      <p:sp>
        <p:nvSpPr>
          <p:cNvPr id="189" name="Understand that hot new activity or format won’t work for everyone!…"/>
          <p:cNvSpPr txBox="1"/>
          <p:nvPr>
            <p:ph type="body" idx="1"/>
          </p:nvPr>
        </p:nvSpPr>
        <p:spPr>
          <a:xfrm>
            <a:off x="328584" y="1677191"/>
            <a:ext cx="23726832" cy="11631499"/>
          </a:xfrm>
          <a:prstGeom prst="rect">
            <a:avLst/>
          </a:prstGeom>
        </p:spPr>
        <p:txBody>
          <a:bodyPr/>
          <a:lstStyle/>
          <a:p>
            <a:pPr/>
            <a:r>
              <a:t>Understand that hot new activity or format won’t work for everyone!</a:t>
            </a:r>
          </a:p>
          <a:p>
            <a:pPr lvl="1"/>
            <a:r>
              <a:t>Flipped classroom</a:t>
            </a:r>
          </a:p>
          <a:p>
            <a:pPr lvl="1"/>
            <a:r>
              <a:t>Active learning</a:t>
            </a:r>
          </a:p>
          <a:p>
            <a:pPr lvl="1"/>
            <a:r>
              <a:t>Non-standard classroom arrangements</a:t>
            </a:r>
          </a:p>
          <a:p>
            <a:pPr/>
            <a:r>
              <a:t>Think carefully about ice breakers, cultural references and metaphors</a:t>
            </a:r>
          </a:p>
          <a:p>
            <a:pPr/>
            <a:r>
              <a:t>Present information in multiple formats when possible</a:t>
            </a:r>
          </a:p>
          <a:p>
            <a:pPr/>
            <a:r>
              <a:t>It fine to try new things. Just be prepared to pivot if something does not work.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Equitable Materials"/>
          <p:cNvSpPr txBox="1"/>
          <p:nvPr>
            <p:ph type="title"/>
          </p:nvPr>
        </p:nvSpPr>
        <p:spPr>
          <a:xfrm>
            <a:off x="246379" y="88900"/>
            <a:ext cx="21971001" cy="1433163"/>
          </a:xfrm>
          <a:prstGeom prst="rect">
            <a:avLst/>
          </a:prstGeom>
        </p:spPr>
        <p:txBody>
          <a:bodyPr/>
          <a:lstStyle/>
          <a:p>
            <a:pPr/>
            <a:r>
              <a:t>Equitable Materials</a:t>
            </a:r>
          </a:p>
        </p:txBody>
      </p:sp>
      <p:sp>
        <p:nvSpPr>
          <p:cNvPr id="192" name="Keep the pressure on vendors!…"/>
          <p:cNvSpPr txBox="1"/>
          <p:nvPr>
            <p:ph type="body" idx="1"/>
          </p:nvPr>
        </p:nvSpPr>
        <p:spPr>
          <a:xfrm>
            <a:off x="246379" y="1505304"/>
            <a:ext cx="23777893" cy="11902253"/>
          </a:xfrm>
          <a:prstGeom prst="rect">
            <a:avLst/>
          </a:prstGeom>
        </p:spPr>
        <p:txBody>
          <a:bodyPr/>
          <a:lstStyle/>
          <a:p>
            <a:pPr/>
            <a:r>
              <a:t>Keep the pressure on vendors!</a:t>
            </a:r>
          </a:p>
          <a:p>
            <a:pPr lvl="1"/>
            <a:r>
              <a:t>Yes! Even the non-profit OER ones!</a:t>
            </a:r>
          </a:p>
          <a:p>
            <a:pPr lvl="1"/>
            <a:r>
              <a:t>Show me the VPATs.</a:t>
            </a:r>
          </a:p>
          <a:p>
            <a:pPr lvl="1"/>
            <a:r>
              <a:t>Ask vendors what they are doing to make their materials accessible</a:t>
            </a:r>
          </a:p>
          <a:p>
            <a:pPr/>
            <a:r>
              <a:t>If you have to use something that requires reformatting, give the student access center as much notice as possible.</a:t>
            </a:r>
          </a:p>
          <a:p>
            <a:pPr/>
            <a:r>
              <a:t>Videos should have closed captioning or ASL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reating your own materials"/>
          <p:cNvSpPr txBox="1"/>
          <p:nvPr>
            <p:ph type="title"/>
          </p:nvPr>
        </p:nvSpPr>
        <p:spPr>
          <a:xfrm>
            <a:off x="368300" y="165100"/>
            <a:ext cx="21971000" cy="1433163"/>
          </a:xfrm>
          <a:prstGeom prst="rect">
            <a:avLst/>
          </a:prstGeom>
        </p:spPr>
        <p:txBody>
          <a:bodyPr/>
          <a:lstStyle/>
          <a:p>
            <a:pPr/>
            <a:r>
              <a:t>Creating your own materials</a:t>
            </a:r>
          </a:p>
        </p:txBody>
      </p:sp>
      <p:sp>
        <p:nvSpPr>
          <p:cNvPr id="195" name="Color vision defects/color blindness are very, very common…"/>
          <p:cNvSpPr txBox="1"/>
          <p:nvPr>
            <p:ph type="body" idx="1"/>
          </p:nvPr>
        </p:nvSpPr>
        <p:spPr>
          <a:xfrm>
            <a:off x="456017" y="1749286"/>
            <a:ext cx="23471966" cy="11761206"/>
          </a:xfrm>
          <a:prstGeom prst="rect">
            <a:avLst/>
          </a:prstGeom>
        </p:spPr>
        <p:txBody>
          <a:bodyPr/>
          <a:lstStyle/>
          <a:p>
            <a:pPr/>
            <a:r>
              <a:t>Color vision defects/color blindness are very, very common</a:t>
            </a:r>
          </a:p>
          <a:p>
            <a:pPr/>
            <a:r>
              <a:t>Make sure any videos have closed captioning</a:t>
            </a:r>
          </a:p>
          <a:p>
            <a:pPr lvl="1"/>
            <a:r>
              <a:t>Autocaptions are a great place to start, but you will need to edit</a:t>
            </a:r>
          </a:p>
          <a:p>
            <a:pPr/>
            <a:r>
              <a:t>Make sure visual information is also conveyed in text or audio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Building equitable assignments and assessments"/>
          <p:cNvSpPr txBox="1"/>
          <p:nvPr>
            <p:ph type="title"/>
          </p:nvPr>
        </p:nvSpPr>
        <p:spPr>
          <a:xfrm>
            <a:off x="337820" y="119379"/>
            <a:ext cx="21971001" cy="1433164"/>
          </a:xfrm>
          <a:prstGeom prst="rect">
            <a:avLst/>
          </a:prstGeom>
        </p:spPr>
        <p:txBody>
          <a:bodyPr/>
          <a:lstStyle>
            <a:lvl1pPr defTabSz="2170121">
              <a:defRPr spc="-151" sz="7565"/>
            </a:lvl1pPr>
          </a:lstStyle>
          <a:p>
            <a:pPr/>
            <a:r>
              <a:t>Building equitable assignments and assessments</a:t>
            </a:r>
          </a:p>
        </p:txBody>
      </p:sp>
      <p:sp>
        <p:nvSpPr>
          <p:cNvPr id="198" name="Is the material students need to use for the assignment accessible?…"/>
          <p:cNvSpPr txBox="1"/>
          <p:nvPr>
            <p:ph type="body" idx="1"/>
          </p:nvPr>
        </p:nvSpPr>
        <p:spPr>
          <a:xfrm>
            <a:off x="388081" y="1502104"/>
            <a:ext cx="23607838" cy="11842597"/>
          </a:xfrm>
          <a:prstGeom prst="rect">
            <a:avLst/>
          </a:prstGeom>
        </p:spPr>
        <p:txBody>
          <a:bodyPr/>
          <a:lstStyle/>
          <a:p>
            <a:pPr/>
            <a:r>
              <a:t>Is the material students need to use for the assignment accessible?</a:t>
            </a:r>
          </a:p>
          <a:p>
            <a:pPr/>
            <a:r>
              <a:t>Is any required travel accessible and are you providing transport for students who need it?</a:t>
            </a:r>
          </a:p>
          <a:p>
            <a:pPr/>
            <a:r>
              <a:t>Do we really need to do closed book tests?</a:t>
            </a:r>
          </a:p>
          <a:p>
            <a:pPr lvl="1"/>
            <a:r>
              <a:t>We have a lot of non-traditional students and your ability to do closed book tests decreases with age</a:t>
            </a:r>
          </a:p>
          <a:p>
            <a:pPr lvl="1"/>
            <a:r>
              <a:t>COVID brain fog</a:t>
            </a:r>
          </a:p>
          <a:p>
            <a:pPr lvl="1"/>
            <a:r>
              <a:t>Taking stats in my mid forties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Angie Brunk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Angie Brunk</a:t>
            </a:r>
          </a:p>
          <a:p>
            <a:pPr/>
            <a:r>
              <a:rPr u="sng">
                <a:hlinkClick r:id="rId2" invalidUrl="" action="" tgtFrame="" tooltip="" history="1" highlightClick="0" endSnd="0"/>
              </a:rPr>
              <a:t>abrunk@ksu.edu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Housekee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Housekeeping</a:t>
            </a:r>
          </a:p>
        </p:txBody>
      </p:sp>
      <p:sp>
        <p:nvSpPr>
          <p:cNvPr id="156" name="This is a big topic and I can only give you a few pointers in this spa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This is a big topic and I can only give you a few pointers in this space</a:t>
            </a:r>
          </a:p>
          <a:p>
            <a:pPr/>
            <a:r>
              <a:t>Ask questions</a:t>
            </a:r>
          </a:p>
          <a:p>
            <a:pPr lvl="1"/>
            <a:r>
              <a:t>I am interruptible!</a:t>
            </a:r>
          </a:p>
          <a:p>
            <a:pPr/>
            <a:r>
              <a:t>Feel free to contact 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My perspective"/>
          <p:cNvSpPr txBox="1"/>
          <p:nvPr>
            <p:ph type="title"/>
          </p:nvPr>
        </p:nvSpPr>
        <p:spPr>
          <a:xfrm>
            <a:off x="581659" y="73660"/>
            <a:ext cx="21971001" cy="1433163"/>
          </a:xfrm>
          <a:prstGeom prst="rect">
            <a:avLst/>
          </a:prstGeom>
        </p:spPr>
        <p:txBody>
          <a:bodyPr/>
          <a:lstStyle/>
          <a:p>
            <a:pPr/>
            <a:r>
              <a:t>My perspective</a:t>
            </a:r>
          </a:p>
        </p:txBody>
      </p:sp>
      <p:sp>
        <p:nvSpPr>
          <p:cNvPr id="159" name="Born with a visual impairment…"/>
          <p:cNvSpPr txBox="1"/>
          <p:nvPr>
            <p:ph type="body" idx="1"/>
          </p:nvPr>
        </p:nvSpPr>
        <p:spPr>
          <a:xfrm>
            <a:off x="349987" y="1694962"/>
            <a:ext cx="23336597" cy="11359878"/>
          </a:xfrm>
          <a:prstGeom prst="rect">
            <a:avLst/>
          </a:prstGeom>
        </p:spPr>
        <p:txBody>
          <a:bodyPr/>
          <a:lstStyle/>
          <a:p>
            <a:pPr/>
            <a:r>
              <a:t>Born with a visual impairment</a:t>
            </a:r>
          </a:p>
          <a:p>
            <a:pPr/>
            <a:r>
              <a:t>Many years as a student and an instructor</a:t>
            </a:r>
          </a:p>
          <a:p>
            <a:pPr/>
            <a:r>
              <a:t>MAS human factors</a:t>
            </a:r>
          </a:p>
          <a:p>
            <a:pPr/>
            <a:r>
              <a:t>Research on accessible and inclusive pedagogy</a:t>
            </a:r>
          </a:p>
          <a:p>
            <a:pPr/>
            <a:r>
              <a:t>Social justice model of disability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How we think about disability"/>
          <p:cNvSpPr txBox="1"/>
          <p:nvPr>
            <p:ph type="title"/>
          </p:nvPr>
        </p:nvSpPr>
        <p:spPr>
          <a:xfrm>
            <a:off x="810259" y="43180"/>
            <a:ext cx="21971001" cy="1433163"/>
          </a:xfrm>
          <a:prstGeom prst="rect">
            <a:avLst/>
          </a:prstGeom>
        </p:spPr>
        <p:txBody>
          <a:bodyPr/>
          <a:lstStyle/>
          <a:p>
            <a:pPr/>
            <a:r>
              <a:t>How we think about disability</a:t>
            </a:r>
          </a:p>
        </p:txBody>
      </p:sp>
      <p:sp>
        <p:nvSpPr>
          <p:cNvPr id="162" name="Legalistic model…"/>
          <p:cNvSpPr txBox="1"/>
          <p:nvPr>
            <p:ph type="body" idx="1"/>
          </p:nvPr>
        </p:nvSpPr>
        <p:spPr>
          <a:xfrm>
            <a:off x="961173" y="1607060"/>
            <a:ext cx="22857135" cy="11481468"/>
          </a:xfrm>
          <a:prstGeom prst="rect">
            <a:avLst/>
          </a:prstGeom>
        </p:spPr>
        <p:txBody>
          <a:bodyPr/>
          <a:lstStyle/>
          <a:p>
            <a:pPr/>
            <a:r>
              <a:t>Legalistic model</a:t>
            </a:r>
          </a:p>
          <a:p>
            <a:pPr lvl="1"/>
            <a:r>
              <a:t>What do we need to offer a student in order to satisfy the law?</a:t>
            </a:r>
          </a:p>
          <a:p>
            <a:pPr/>
            <a:r>
              <a:t>Medical Model</a:t>
            </a:r>
          </a:p>
          <a:p>
            <a:pPr lvl="1"/>
            <a:r>
              <a:t>How can we fix the student?</a:t>
            </a:r>
          </a:p>
          <a:p>
            <a:pPr/>
            <a:r>
              <a:t>Social Justice Model</a:t>
            </a:r>
          </a:p>
          <a:p>
            <a:pPr lvl="1"/>
            <a:r>
              <a:t>How can we make the disabled student’s experience as similar as possible to the non-disabled students experience? </a:t>
            </a:r>
          </a:p>
          <a:p>
            <a:pPr lvl="1"/>
            <a:r>
              <a:t>Disability is part of the human condition</a:t>
            </a:r>
          </a:p>
          <a:p>
            <a:pPr lvl="1"/>
            <a:r>
              <a:t>Intersectionality</a:t>
            </a:r>
          </a:p>
          <a:p>
            <a:pPr lvl="1"/>
            <a:r>
              <a:t>Seeing shades of gray and complexity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What exactly is an accommodation?"/>
          <p:cNvSpPr txBox="1"/>
          <p:nvPr>
            <p:ph type="title"/>
          </p:nvPr>
        </p:nvSpPr>
        <p:spPr>
          <a:xfrm>
            <a:off x="353059" y="165100"/>
            <a:ext cx="21971001" cy="1433163"/>
          </a:xfrm>
          <a:prstGeom prst="rect">
            <a:avLst/>
          </a:prstGeom>
        </p:spPr>
        <p:txBody>
          <a:bodyPr/>
          <a:lstStyle/>
          <a:p>
            <a:pPr/>
            <a:r>
              <a:t>What exactly is an accommodation?</a:t>
            </a:r>
          </a:p>
        </p:txBody>
      </p:sp>
      <p:sp>
        <p:nvSpPr>
          <p:cNvPr id="165" name="An accommodation is meant to put a student on a level playing field with their non-disabled classmates…"/>
          <p:cNvSpPr txBox="1"/>
          <p:nvPr>
            <p:ph type="body" idx="1"/>
          </p:nvPr>
        </p:nvSpPr>
        <p:spPr>
          <a:xfrm>
            <a:off x="233964" y="1530096"/>
            <a:ext cx="23916072" cy="11817220"/>
          </a:xfrm>
          <a:prstGeom prst="rect">
            <a:avLst/>
          </a:prstGeom>
        </p:spPr>
        <p:txBody>
          <a:bodyPr/>
          <a:lstStyle/>
          <a:p>
            <a:pPr/>
            <a:r>
              <a:t>An accommodation is meant to put a student on a level playing field with their non-disabled classmates</a:t>
            </a:r>
          </a:p>
          <a:p>
            <a:pPr lvl="1"/>
            <a:r>
              <a:t>Assistive tech</a:t>
            </a:r>
          </a:p>
          <a:p>
            <a:pPr lvl="2"/>
            <a:r>
              <a:t>Braille, Screen Readers etc</a:t>
            </a:r>
          </a:p>
          <a:p>
            <a:pPr lvl="2"/>
            <a:r>
              <a:t>Live Captions, ASL interpreters</a:t>
            </a:r>
          </a:p>
          <a:p>
            <a:pPr lvl="1"/>
            <a:r>
              <a:t>More time for assignments or tests</a:t>
            </a:r>
          </a:p>
          <a:p>
            <a:pPr lvl="1"/>
            <a:r>
              <a:t>Flexibility in attendance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Why can accommodation be problematic?"/>
          <p:cNvSpPr txBox="1"/>
          <p:nvPr>
            <p:ph type="title"/>
          </p:nvPr>
        </p:nvSpPr>
        <p:spPr>
          <a:xfrm>
            <a:off x="231140" y="149860"/>
            <a:ext cx="21971001" cy="1433163"/>
          </a:xfrm>
          <a:prstGeom prst="rect">
            <a:avLst/>
          </a:prstGeom>
        </p:spPr>
        <p:txBody>
          <a:bodyPr/>
          <a:lstStyle/>
          <a:p>
            <a:pPr/>
            <a:r>
              <a:t>Why can accommodation be problematic?</a:t>
            </a:r>
          </a:p>
        </p:txBody>
      </p:sp>
      <p:sp>
        <p:nvSpPr>
          <p:cNvPr id="168" name="Faculty don’t always cooperate…"/>
          <p:cNvSpPr txBox="1"/>
          <p:nvPr>
            <p:ph type="body" idx="1"/>
          </p:nvPr>
        </p:nvSpPr>
        <p:spPr>
          <a:xfrm>
            <a:off x="239861" y="1520547"/>
            <a:ext cx="22937639" cy="10983969"/>
          </a:xfrm>
          <a:prstGeom prst="rect">
            <a:avLst/>
          </a:prstGeom>
        </p:spPr>
        <p:txBody>
          <a:bodyPr/>
          <a:lstStyle/>
          <a:p>
            <a:pPr/>
            <a:r>
              <a:t>Faculty don’t always cooperate</a:t>
            </a:r>
          </a:p>
          <a:p>
            <a:pPr/>
            <a:r>
              <a:t>Can set the student apart in a way that makes them uncomfortable</a:t>
            </a:r>
          </a:p>
          <a:p>
            <a:pPr/>
            <a:r>
              <a:t>Tend to be legalistic and formulaic</a:t>
            </a:r>
          </a:p>
          <a:p>
            <a:pPr/>
            <a:r>
              <a:t>Do not account for realities of different teaching environments and individual variation in needs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Additional Accommodations"/>
          <p:cNvSpPr txBox="1"/>
          <p:nvPr>
            <p:ph type="title"/>
          </p:nvPr>
        </p:nvSpPr>
        <p:spPr>
          <a:xfrm>
            <a:off x="292100" y="165100"/>
            <a:ext cx="21971000" cy="1433163"/>
          </a:xfrm>
          <a:prstGeom prst="rect">
            <a:avLst/>
          </a:prstGeom>
        </p:spPr>
        <p:txBody>
          <a:bodyPr/>
          <a:lstStyle/>
          <a:p>
            <a:pPr/>
            <a:r>
              <a:t>Additional Accommodations</a:t>
            </a:r>
          </a:p>
        </p:txBody>
      </p:sp>
      <p:sp>
        <p:nvSpPr>
          <p:cNvPr id="171" name="In a legalistic framework, students should not be offered additional accommodations…"/>
          <p:cNvSpPr txBox="1"/>
          <p:nvPr>
            <p:ph type="body" idx="1"/>
          </p:nvPr>
        </p:nvSpPr>
        <p:spPr>
          <a:xfrm>
            <a:off x="156402" y="1634336"/>
            <a:ext cx="23833719" cy="11632495"/>
          </a:xfrm>
          <a:prstGeom prst="rect">
            <a:avLst/>
          </a:prstGeom>
        </p:spPr>
        <p:txBody>
          <a:bodyPr/>
          <a:lstStyle/>
          <a:p>
            <a:pPr/>
            <a:r>
              <a:t>In a legalistic framework, students should not be offered additional accommodations </a:t>
            </a:r>
          </a:p>
          <a:p>
            <a:pPr lvl="1"/>
            <a:r>
              <a:t>Nothing is stopping you from offering something to the whole class!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Looking at the whole person"/>
          <p:cNvSpPr txBox="1"/>
          <p:nvPr>
            <p:ph type="title"/>
          </p:nvPr>
        </p:nvSpPr>
        <p:spPr>
          <a:xfrm>
            <a:off x="246379" y="-964"/>
            <a:ext cx="21971001" cy="1433164"/>
          </a:xfrm>
          <a:prstGeom prst="rect">
            <a:avLst/>
          </a:prstGeom>
        </p:spPr>
        <p:txBody>
          <a:bodyPr/>
          <a:lstStyle/>
          <a:p>
            <a:pPr/>
            <a:r>
              <a:t>Looking at the whole person</a:t>
            </a:r>
          </a:p>
        </p:txBody>
      </p:sp>
      <p:sp>
        <p:nvSpPr>
          <p:cNvPr id="174" name="Disability add layers of trauma and complexity to our experience…"/>
          <p:cNvSpPr txBox="1"/>
          <p:nvPr>
            <p:ph type="body" idx="1"/>
          </p:nvPr>
        </p:nvSpPr>
        <p:spPr>
          <a:xfrm>
            <a:off x="446467" y="1572706"/>
            <a:ext cx="23597435" cy="11589422"/>
          </a:xfrm>
          <a:prstGeom prst="rect">
            <a:avLst/>
          </a:prstGeom>
        </p:spPr>
        <p:txBody>
          <a:bodyPr/>
          <a:lstStyle/>
          <a:p>
            <a:pPr/>
            <a:r>
              <a:t>Disability add layers of trauma and complexity to our experience</a:t>
            </a:r>
          </a:p>
          <a:p>
            <a:pPr lvl="1"/>
            <a:r>
              <a:t>Social isolation or worse, being treated like a pet or service project</a:t>
            </a:r>
          </a:p>
          <a:p>
            <a:pPr lvl="2"/>
            <a:r>
              <a:t>Yes, this applies to the romantic life as well</a:t>
            </a:r>
          </a:p>
          <a:p>
            <a:pPr lvl="2"/>
            <a:r>
              <a:t>Some families and faith traditions still ostracise disabled people</a:t>
            </a:r>
          </a:p>
          <a:p>
            <a:pPr lvl="1"/>
            <a:r>
              <a:t>Not having the same cultural experience as everyone else</a:t>
            </a:r>
          </a:p>
          <a:p>
            <a:pPr lvl="1"/>
            <a:r>
              <a:t>Discrimination in the workplace is real</a:t>
            </a:r>
          </a:p>
          <a:p>
            <a:pPr/>
            <a:r>
              <a:t>How this intersects with other aspects of privilege can be very complicated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eveloping identities"/>
          <p:cNvSpPr txBox="1"/>
          <p:nvPr>
            <p:ph type="title"/>
          </p:nvPr>
        </p:nvSpPr>
        <p:spPr>
          <a:xfrm>
            <a:off x="215900" y="58419"/>
            <a:ext cx="23692401" cy="1527934"/>
          </a:xfrm>
          <a:prstGeom prst="rect">
            <a:avLst/>
          </a:prstGeom>
        </p:spPr>
        <p:txBody>
          <a:bodyPr/>
          <a:lstStyle/>
          <a:p>
            <a:pPr/>
            <a:r>
              <a:t>Developing identities</a:t>
            </a:r>
          </a:p>
        </p:txBody>
      </p:sp>
      <p:sp>
        <p:nvSpPr>
          <p:cNvPr id="177" name="Students may discover a new disability during their college years…"/>
          <p:cNvSpPr txBox="1"/>
          <p:nvPr>
            <p:ph type="body" idx="1"/>
          </p:nvPr>
        </p:nvSpPr>
        <p:spPr>
          <a:xfrm>
            <a:off x="219854" y="1483061"/>
            <a:ext cx="23684492" cy="11686450"/>
          </a:xfrm>
          <a:prstGeom prst="rect">
            <a:avLst/>
          </a:prstGeom>
        </p:spPr>
        <p:txBody>
          <a:bodyPr/>
          <a:lstStyle/>
          <a:p>
            <a:pPr/>
            <a:r>
              <a:t>Students may discover a new disability during their college years</a:t>
            </a:r>
          </a:p>
          <a:p>
            <a:pPr/>
            <a:r>
              <a:t>Just as students ae developing their adult and professional identities, they are also doing so in the context of their disabilities</a:t>
            </a:r>
          </a:p>
          <a:p>
            <a:pPr/>
            <a:r>
              <a:t>Transitions from an environment where others advocate for them to an environment where they must advocate for themselves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5E5E5E"/>
      </a:dk1>
      <a:lt1>
        <a:srgbClr val="005E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