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437" r:id="rId2"/>
    <p:sldId id="256" r:id="rId3"/>
    <p:sldId id="398" r:id="rId4"/>
    <p:sldId id="441" r:id="rId5"/>
    <p:sldId id="467" r:id="rId6"/>
    <p:sldId id="440" r:id="rId7"/>
    <p:sldId id="458" r:id="rId8"/>
    <p:sldId id="431" r:id="rId9"/>
    <p:sldId id="466" r:id="rId10"/>
    <p:sldId id="432" r:id="rId11"/>
    <p:sldId id="390" r:id="rId12"/>
    <p:sldId id="406" r:id="rId13"/>
    <p:sldId id="414" r:id="rId14"/>
    <p:sldId id="468" r:id="rId15"/>
    <p:sldId id="329" r:id="rId16"/>
    <p:sldId id="419" r:id="rId17"/>
    <p:sldId id="420" r:id="rId18"/>
    <p:sldId id="412" r:id="rId19"/>
    <p:sldId id="459" r:id="rId20"/>
    <p:sldId id="460" r:id="rId21"/>
    <p:sldId id="394" r:id="rId22"/>
    <p:sldId id="462" r:id="rId23"/>
    <p:sldId id="461" r:id="rId24"/>
    <p:sldId id="448" r:id="rId25"/>
    <p:sldId id="463" r:id="rId26"/>
    <p:sldId id="450" r:id="rId27"/>
    <p:sldId id="451" r:id="rId28"/>
    <p:sldId id="452" r:id="rId29"/>
    <p:sldId id="453" r:id="rId30"/>
    <p:sldId id="449" r:id="rId31"/>
    <p:sldId id="454" r:id="rId32"/>
    <p:sldId id="455" r:id="rId33"/>
    <p:sldId id="456" r:id="rId34"/>
    <p:sldId id="457" r:id="rId35"/>
    <p:sldId id="447" r:id="rId36"/>
    <p:sldId id="446" r:id="rId37"/>
    <p:sldId id="444" r:id="rId38"/>
    <p:sldId id="443" r:id="rId39"/>
    <p:sldId id="445" r:id="rId40"/>
    <p:sldId id="464" r:id="rId41"/>
    <p:sldId id="442" r:id="rId42"/>
    <p:sldId id="465" r:id="rId43"/>
    <p:sldId id="403" r:id="rId44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234" autoAdjust="0"/>
    <p:restoredTop sz="92840" autoAdjust="0"/>
  </p:normalViewPr>
  <p:slideViewPr>
    <p:cSldViewPr snapToGrid="0">
      <p:cViewPr varScale="1">
        <p:scale>
          <a:sx n="64" d="100"/>
          <a:sy n="64" d="100"/>
        </p:scale>
        <p:origin x="1040" y="176"/>
      </p:cViewPr>
      <p:guideLst/>
    </p:cSldViewPr>
  </p:slideViewPr>
  <p:outlineViewPr>
    <p:cViewPr>
      <p:scale>
        <a:sx n="33" d="100"/>
        <a:sy n="33" d="100"/>
      </p:scale>
      <p:origin x="0" y="-145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610658F-C75B-49FA-BA2F-286C734A2EC5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AA810EA-C4A3-4A40-A69A-F913B5B1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4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2476F-BB62-4AFF-BC15-168155E1302D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6F08F-1F17-46D5-9997-6E3A5FEF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</a:t>
            </a:r>
            <a:r>
              <a:rPr lang="en-US" baseline="0" dirty="0"/>
              <a:t> it! Good transition to your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8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Engaging was referenced 90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91CF-4BCC-4909-B2B7-FF51BB3138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8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sense</a:t>
            </a:r>
            <a:r>
              <a:rPr lang="en-US" baseline="0" dirty="0"/>
              <a:t> and is clear,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8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1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0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ew 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7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6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6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1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empla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1F97-4628-44EB-A564-2A4489607985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ew templa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1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ksu.zoom.us/s/9306013082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g"/><Relationship Id="rId12" Type="http://schemas.openxmlformats.org/officeDocument/2006/relationships/image" Target="../media/image14.jpg"/><Relationship Id="rId13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w334NU2gcOo" TargetMode="Externa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aSOAfh2Mfsw" TargetMode="External"/><Relationship Id="rId3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P0U5AWpiHq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nZZxbmLqx8" TargetMode="External"/><Relationship Id="rId4" Type="http://schemas.openxmlformats.org/officeDocument/2006/relationships/hyperlink" Target="https://youtu.be/VPtUGfGc2aM" TargetMode="External"/><Relationship Id="rId5" Type="http://schemas.openxmlformats.org/officeDocument/2006/relationships/hyperlink" Target="https://youtu.be/AUFXLdzby4o" TargetMode="External"/><Relationship Id="rId6" Type="http://schemas.openxmlformats.org/officeDocument/2006/relationships/hyperlink" Target="https://youtu.be/kPYQB4RUUp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-79FHyNd128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KAShTWsJdQ" TargetMode="External"/><Relationship Id="rId4" Type="http://schemas.openxmlformats.org/officeDocument/2006/relationships/hyperlink" Target="https://youtu.be/5etAysXPGY8" TargetMode="External"/><Relationship Id="rId5" Type="http://schemas.openxmlformats.org/officeDocument/2006/relationships/hyperlink" Target="https://youtu.be/W78gOAl2ZfM" TargetMode="External"/><Relationship Id="rId6" Type="http://schemas.openxmlformats.org/officeDocument/2006/relationships/hyperlink" Target="https://youtu.be/vNAI6oUTVO0" TargetMode="External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sn2f-bP5unA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saucier@ksu.edu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" y="815630"/>
            <a:ext cx="11567160" cy="1740780"/>
          </a:xfrm>
        </p:spPr>
        <p:txBody>
          <a:bodyPr>
            <a:no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Welcome to the TLC Professional Development Series!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685" y="2917371"/>
            <a:ext cx="10726057" cy="28696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Every Wednesday from 12 noon to 1PM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Zoom link: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https://ksu.zoom.us/s/93060130828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All events recorded and archived on Canvas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TLC Professional Development Certificates and Fellows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8582" y="6264103"/>
            <a:ext cx="4174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TLC Professional Development Series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single word</a:t>
            </a:r>
            <a:r>
              <a:rPr lang="is-IS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is-I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w</a:t>
            </a:r>
            <a:r>
              <a:rPr lang="en-US" sz="40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ould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you want your students to use to describe you “in class”?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Please type that word in the </a:t>
            </a:r>
            <a:r>
              <a:rPr lang="en-US" sz="4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chat – but wait for the “waterfall”!</a:t>
            </a:r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3" y="727969"/>
            <a:ext cx="11592661" cy="96272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My Early Goal for My Teaching Persona</a:t>
            </a:r>
          </a:p>
        </p:txBody>
      </p:sp>
      <p:pic>
        <p:nvPicPr>
          <p:cNvPr id="1026" name="Picture 2" descr="mage may contain: tex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4" b="17125"/>
          <a:stretch/>
        </p:blipFill>
        <p:spPr bwMode="auto">
          <a:xfrm>
            <a:off x="1908677" y="1920078"/>
            <a:ext cx="6593394" cy="364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063" y="983671"/>
            <a:ext cx="2700479" cy="48075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Guiding Questions to Your Teaching Persona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Who do you want to be “in class”?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Which characteristics will you highlight?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How will you behave to demonstrate these?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How will you behave to inspire that single word?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8557FC-70BD-656E-5A76-B556FF995A6C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Starting Points for Your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 the teacher you want to learn with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Promote student learning and success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people (not just content)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010757-C7E9-A20B-6889-ABC5D82542EE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Starting Points for Your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whole people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inclusively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Your practices must then be consistent with these goals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010757-C7E9-A20B-6889-ABC5D82542EE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45" y="688622"/>
            <a:ext cx="11147425" cy="856715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When I Engaged and Learned Best as a Student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t="-51" r="52369" b="46696"/>
          <a:stretch/>
        </p:blipFill>
        <p:spPr>
          <a:xfrm>
            <a:off x="326462" y="1559404"/>
            <a:ext cx="1985578" cy="1949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614"/>
          <a:stretch/>
        </p:blipFill>
        <p:spPr>
          <a:xfrm>
            <a:off x="2598568" y="1468850"/>
            <a:ext cx="2031452" cy="2177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3" b="8471"/>
          <a:stretch/>
        </p:blipFill>
        <p:spPr>
          <a:xfrm>
            <a:off x="4438161" y="1468850"/>
            <a:ext cx="2008042" cy="2150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96" y="1553258"/>
            <a:ext cx="1584630" cy="1980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t="31048" r="65694" b="52905"/>
          <a:stretch/>
        </p:blipFill>
        <p:spPr>
          <a:xfrm>
            <a:off x="10180383" y="1550744"/>
            <a:ext cx="1406771" cy="1954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6" y="3736532"/>
            <a:ext cx="2040324" cy="2040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18" y="3810663"/>
            <a:ext cx="1568010" cy="1940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9" y="3810663"/>
            <a:ext cx="1760352" cy="2112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91" y="3764668"/>
            <a:ext cx="1582697" cy="2110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4" y="1545337"/>
            <a:ext cx="1596583" cy="21287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51" y="3702485"/>
            <a:ext cx="1779152" cy="21567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EAB7A8-8B91-0A13-7EAD-D7D9C51EE9E3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45" y="688622"/>
            <a:ext cx="11147425" cy="791883"/>
          </a:xfrm>
        </p:spPr>
        <p:txBody>
          <a:bodyPr>
            <a:normAutofit/>
          </a:bodyPr>
          <a:lstStyle/>
          <a:p>
            <a:r>
              <a:rPr lang="en-US" dirty="0"/>
              <a:t>What do students want in their teachers?</a:t>
            </a:r>
          </a:p>
        </p:txBody>
      </p:sp>
      <p:pic>
        <p:nvPicPr>
          <p:cNvPr id="4" name="Content Placeholder 3" descr="Good Teacher Cloud.png"/>
          <p:cNvPicPr>
            <a:picLocks noChangeAspect="1"/>
          </p:cNvPicPr>
          <p:nvPr/>
        </p:nvPicPr>
        <p:blipFill rotWithShape="1">
          <a:blip r:embed="rId3"/>
          <a:srcRect l="-578" r="-149"/>
          <a:stretch/>
        </p:blipFill>
        <p:spPr>
          <a:xfrm>
            <a:off x="3222373" y="1480505"/>
            <a:ext cx="5936567" cy="4592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8253" y="5238128"/>
            <a:ext cx="213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355 General Psychology students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AE3ACF-0CF9-E054-22A5-EE9E872C20DE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F25AE8-BF0A-493F-AEFD-28B205D6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1" y="682388"/>
            <a:ext cx="11887200" cy="1008302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How Students Describe Their Favorite/Least Favorite College Teacher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47F3C2-5631-4DD2-9698-A857304F1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35" y="1690690"/>
            <a:ext cx="5578743" cy="3454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5C14B3-2FA6-4BE5-A37B-B8039A62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983" y="1690690"/>
            <a:ext cx="5578746" cy="3454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65913" y="5565674"/>
            <a:ext cx="402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215 </a:t>
            </a:r>
            <a:r>
              <a:rPr lang="en-US"/>
              <a:t>K-State undergraduate students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6163CD-B85A-4BAE-37F4-055495994594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27969"/>
            <a:ext cx="11182165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 Starting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My Teaching Philosophy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Trickle Down Engagement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Bring PEACE to the Classroom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Choice to Learn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Empathetic Course Design Perspective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C2DE3B-A49B-3329-BE3F-8F204617E1B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8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My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Trickle Down Engagement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Engage the Sage</a:t>
            </a:r>
            <a:endParaRPr lang="en-US" sz="3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 should focus on our own experience first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4" t="34839" r="29001" b="39616"/>
          <a:stretch/>
        </p:blipFill>
        <p:spPr>
          <a:xfrm>
            <a:off x="9009724" y="5086985"/>
            <a:ext cx="2964030" cy="15464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1AD91E-C3C0-4AFE-AE48-C6407C8ADBAB}"/>
              </a:ext>
            </a:extLst>
          </p:cNvPr>
          <p:cNvSpPr/>
          <p:nvPr/>
        </p:nvSpPr>
        <p:spPr>
          <a:xfrm>
            <a:off x="8998676" y="5086985"/>
            <a:ext cx="2964031" cy="1546450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7050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" y="901815"/>
            <a:ext cx="11567160" cy="2035493"/>
          </a:xfrm>
        </p:spPr>
        <p:txBody>
          <a:bodyPr>
            <a:noAutofit/>
          </a:bodyPr>
          <a:lstStyle/>
          <a:p>
            <a:r>
              <a:rPr lang="en-US" sz="6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Achieving (and Demonstrating) Excellence in Teaching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685" y="2970967"/>
            <a:ext cx="10726057" cy="203981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Don Saucier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University Distinguished Teaching Scholar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Professor of Psychological Sciences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Faculty Associate Director of the Teaching &amp; Learning Center</a:t>
            </a:r>
          </a:p>
          <a:p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4" t="34839" r="29001" b="39616"/>
          <a:stretch/>
        </p:blipFill>
        <p:spPr>
          <a:xfrm>
            <a:off x="8998677" y="5086985"/>
            <a:ext cx="2964030" cy="1546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1AD91E-C3C0-4AFE-AE48-C6407C8ADBAB}"/>
              </a:ext>
            </a:extLst>
          </p:cNvPr>
          <p:cNvSpPr/>
          <p:nvPr/>
        </p:nvSpPr>
        <p:spPr>
          <a:xfrm>
            <a:off x="8998676" y="5086985"/>
            <a:ext cx="2964031" cy="1546450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8582" y="6264103"/>
            <a:ext cx="4174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TLC Professional Development Series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45" y="688622"/>
            <a:ext cx="11147425" cy="1002066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Trickle Down Engagement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6753" y="1889303"/>
            <a:ext cx="434780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Teacher Engagement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6753" y="3381539"/>
            <a:ext cx="434780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Student Engagement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6753" y="4873776"/>
            <a:ext cx="434780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Student Learning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90654" y="2474078"/>
            <a:ext cx="0" cy="907461"/>
          </a:xfrm>
          <a:prstGeom prst="straightConnector1">
            <a:avLst/>
          </a:prstGeom>
          <a:ln w="38100">
            <a:headEnd type="none" w="med" len="med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90654" y="3966314"/>
            <a:ext cx="0" cy="907461"/>
          </a:xfrm>
          <a:prstGeom prst="straightConnector1">
            <a:avLst/>
          </a:prstGeom>
          <a:ln w="38100">
            <a:headEnd type="none" w="med" len="med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9E285A-F3E4-C6CE-6F09-46846C7EC165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My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1"/>
            <a:ext cx="10515600" cy="433724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Bring PEACE to the Classroom</a:t>
            </a:r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reparation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xpertise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uthenticity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aring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ngagement</a:t>
            </a:r>
          </a:p>
        </p:txBody>
      </p:sp>
      <p:pic>
        <p:nvPicPr>
          <p:cNvPr id="5" name="Picture 4" descr="mage may contain: one or more people, outdoor and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124" y="1690690"/>
            <a:ext cx="2771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6B1131-2E7D-078E-16D0-76F75CED2B01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27969"/>
            <a:ext cx="11182165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My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Choice to Learn</a:t>
            </a:r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Focused on fostering intrinsic motivation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Offer “opportunities” (not “requirements”)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Emphasize “earning” (not “losing”) points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C6B8A5-17AB-186A-2F40-477E68326F1F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27969"/>
            <a:ext cx="11182165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My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Empathetic Course Design Perspective</a:t>
            </a:r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/>
            <a:r>
              <a:rPr lang="en-US" sz="36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I infuse empathy into all aspects of my courses:</a:t>
            </a:r>
          </a:p>
          <a:p>
            <a:pPr lvl="2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Syllabus statements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2"/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Course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scheduling, structure, and policies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  <a:p>
            <a:pPr lvl="2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Use of Zoom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2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Assignments and assessments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/>
            <a:endParaRPr lang="en-US" sz="3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E905F9-1CA2-3FD9-EBAB-25AA73B1A2D2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3060286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Ten Ways to Demonstrate Your Teaching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4182648"/>
            <a:ext cx="9144000" cy="1075151"/>
          </a:xfrm>
        </p:spPr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Create an Excellent Statement of Your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9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Get (and Document Your) </a:t>
            </a:r>
            <a:r>
              <a:rPr lang="en-US" sz="4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Teaching </a:t>
            </a: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Provide Your Teaching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Student perception data, peer observations, etc.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Share Your </a:t>
            </a:r>
            <a:r>
              <a:rPr lang="en-US" sz="4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Teaching </a:t>
            </a: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Show What Your Students Have Learned with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My First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latin typeface="Mongolian Baiti" charset="-122"/>
                <a:ea typeface="Mongolian Baiti" charset="-122"/>
                <a:cs typeface="Mongolian Baiti" charset="-122"/>
              </a:rPr>
              <a:t>How to A</a:t>
            </a:r>
            <a:r>
              <a:rPr lang="en-US" sz="4000" u="sng" dirty="0" smtClean="0">
                <a:latin typeface="Mongolian Baiti" charset="-122"/>
                <a:ea typeface="Mongolian Baiti" charset="-122"/>
                <a:cs typeface="Mongolian Baiti" charset="-122"/>
              </a:rPr>
              <a:t>chieve </a:t>
            </a:r>
            <a:r>
              <a:rPr lang="en-US" sz="4000" u="sng" dirty="0">
                <a:latin typeface="Mongolian Baiti" charset="-122"/>
                <a:ea typeface="Mongolian Baiti" charset="-122"/>
                <a:cs typeface="Mongolian Baiti" charset="-122"/>
              </a:rPr>
              <a:t>Excellence* in Teaching</a:t>
            </a:r>
          </a:p>
          <a:p>
            <a:pPr lvl="1"/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How to develop your own excellent and unique teaching philosophy</a:t>
            </a:r>
          </a:p>
          <a:p>
            <a:pPr lvl="2"/>
            <a:r>
              <a:rPr lang="en-US" sz="3200" dirty="0">
                <a:latin typeface="Mongolian Baiti" charset="-122"/>
                <a:ea typeface="Mongolian Baiti" charset="-122"/>
                <a:cs typeface="Mongolian Baiti" charset="-122"/>
              </a:rPr>
              <a:t>Using my teaching philosophy as a model and foundation</a:t>
            </a:r>
          </a:p>
          <a:p>
            <a:pPr lvl="1"/>
            <a:endParaRPr lang="en-US" sz="36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pPr marL="457200" lvl="1" indent="0">
              <a:buNone/>
            </a:pPr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*Strive for “excellence” (NOT “effectiveness”)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4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Document Your Efforts to Improve Your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Document Your Efforts to Improve Others’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301" y="1122363"/>
            <a:ext cx="10860066" cy="2387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Document Your Efforts in </a:t>
            </a:r>
            <a:r>
              <a:rPr lang="en-US" sz="48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SoTL</a:t>
            </a:r>
            <a:endParaRPr lang="en-US" sz="4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SoTL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= Scholarship of teaching and learning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Document Your Efforts in Research Mentoring and Academic Advising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1122362"/>
            <a:ext cx="11255828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Show What It Is Like to Learn with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Truth About Getting the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 have to apply to get the thing</a:t>
            </a:r>
          </a:p>
          <a:p>
            <a:pPr>
              <a:buFont typeface="Arial" charset="0"/>
              <a:buChar char="•"/>
            </a:pPr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people who get the things are the ones who do the best job (among the applicants) of </a:t>
            </a:r>
            <a:r>
              <a:rPr lang="en-US" sz="40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demonstrating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their excellence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Recommendations to Get the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690689"/>
            <a:ext cx="11248700" cy="433724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40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Believe in Your Excellence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Take ownership of your practices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Believe you deserve the thing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Initiate the process of getting the thing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49740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Recommendations to Get the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690689"/>
            <a:ext cx="11248700" cy="433724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40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 Generally and Uniquely Excellent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 all the things excellent teachers do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 things that other excellent teachers do </a:t>
            </a:r>
            <a:r>
              <a:rPr lang="en-US" sz="36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</a:t>
            </a:r>
            <a:endParaRPr lang="en-US" sz="3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2"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consider naming those things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 motivated to impress the committee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Recommendations to Get the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690691"/>
            <a:ext cx="11248700" cy="433724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40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Create Excellent Materials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Provide all materials in the specified format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Create </a:t>
            </a:r>
            <a:r>
              <a:rPr lang="en-US" sz="36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moments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for your evaluators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Consider using video resources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Get feedback on your materials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</a:t>
            </a:r>
            <a:r>
              <a:rPr lang="en-US" sz="36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compiled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letters of recommendation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Recommendations to Get the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690691"/>
            <a:ext cx="11248700" cy="433724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40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 Realistic and Persistent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Seek information and feedback about the thing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Understand you may deserve, but still not get the thing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It often takes more than one application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Seek post-rejection feedback (if possible)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Keep building the case for your teaching excellence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My Second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latin typeface="Mongolian Baiti" charset="-122"/>
                <a:ea typeface="Mongolian Baiti" charset="-122"/>
                <a:cs typeface="Mongolian Baiti" charset="-122"/>
              </a:rPr>
              <a:t>How to Demonstrate </a:t>
            </a:r>
            <a:r>
              <a:rPr lang="en-US" sz="4000" u="sng" dirty="0">
                <a:latin typeface="Mongolian Baiti" charset="-122"/>
                <a:ea typeface="Mongolian Baiti" charset="-122"/>
                <a:cs typeface="Mongolian Baiti" charset="-122"/>
              </a:rPr>
              <a:t>Excellence in Teaching</a:t>
            </a:r>
          </a:p>
          <a:p>
            <a:pPr lvl="1"/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For teaching statements as part of job applications</a:t>
            </a:r>
          </a:p>
          <a:p>
            <a:pPr lvl="1"/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For annual reviews and merit evaluations</a:t>
            </a:r>
          </a:p>
          <a:p>
            <a:pPr lvl="1"/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For tenure and promotion materials</a:t>
            </a:r>
          </a:p>
          <a:p>
            <a:pPr lvl="1"/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For teaching award 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get the things, you need to both:</a:t>
            </a:r>
          </a:p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 excellent</a:t>
            </a:r>
          </a:p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Demonstrate that you are excellent</a:t>
            </a:r>
          </a:p>
          <a:p>
            <a:endParaRPr lang="en-US" sz="3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 got this!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6418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Engage the Sage Video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Requesting a Letter of Recommendation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Writing Excellent Statements of Your Teaching Philosophy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Demonstrating Your Teaching Excellence: Part 1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Demonstrating Your Teaching Excellence: Part 2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The Four Cs of Writing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Will You Take Away?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is one concrete take-away from our conversation today that you will use to achieve and/or demonstrate your teaching excellence?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6529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77" y="699912"/>
            <a:ext cx="11237204" cy="1035402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Questions Do You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77" y="1735313"/>
            <a:ext cx="7835557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Further questions and/or a copy of this presentation:</a:t>
            </a:r>
          </a:p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Email Don Saucier at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saucier@ksu.edu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0051" b="23908"/>
          <a:stretch/>
        </p:blipFill>
        <p:spPr>
          <a:xfrm>
            <a:off x="8634136" y="839951"/>
            <a:ext cx="3130773" cy="36808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1638" y="6247767"/>
            <a:ext cx="344748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Please submit a Post-Event Survey!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3" y="727969"/>
            <a:ext cx="10748157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Disclaimers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43" y="1690691"/>
            <a:ext cx="11222180" cy="4337248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I will share </a:t>
            </a:r>
            <a:r>
              <a:rPr lang="en-US" sz="4000" u="sng" dirty="0">
                <a:latin typeface="Mongolian Baiti" charset="-122"/>
                <a:ea typeface="Mongolian Baiti" charset="-122"/>
                <a:cs typeface="Mongolian Baiti" charset="-122"/>
              </a:rPr>
              <a:t>my</a:t>
            </a:r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 perspectives and experiences</a:t>
            </a:r>
          </a:p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I have many privileges</a:t>
            </a:r>
          </a:p>
          <a:p>
            <a:pPr lvl="2"/>
            <a:r>
              <a:rPr lang="en-US" sz="3200" dirty="0">
                <a:latin typeface="Mongolian Baiti" charset="-122"/>
                <a:ea typeface="Mongolian Baiti" charset="-122"/>
                <a:cs typeface="Mongolian Baiti" charset="-122"/>
              </a:rPr>
              <a:t>I am a straight, White, cisgender, middle-aged man, etc.</a:t>
            </a:r>
          </a:p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I may have succeeded despite (not because of) what I did</a:t>
            </a:r>
          </a:p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Disregard recommendations that do not work for you</a:t>
            </a:r>
          </a:p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Seek others’ perspectives to complement my talk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Do You Hope to Take Away?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is one thing you want to learn in this session today?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Please type that take-away into the chat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Teaching Starts with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Our teaching personas and philosophies… 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provide the foundations for teaching and learning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dictate our teaching practices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are intentional, purposeful, and dynamic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4572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Achieving Teaching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How to develop your own excellent and unique teaching persona and philosophy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Achieving Teaching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Teaching Persona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How you decide to present yourself to your students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Teaching Philosophy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How you personally conceptualize the process of teaching and learning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0" y="172418"/>
            <a:ext cx="15376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don_saucier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F847A-32C3-4EE4-A980-C629C50F91D6}"/>
              </a:ext>
            </a:extLst>
          </p:cNvPr>
          <p:cNvSpPr txBox="1"/>
          <p:nvPr/>
        </p:nvSpPr>
        <p:spPr>
          <a:xfrm>
            <a:off x="10245012" y="172418"/>
            <a:ext cx="1728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K-Stat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Engagement and Community in LCs (FYE Feb 2015)--FINAL</Template>
  <TotalTime>10317</TotalTime>
  <Words>1164</Words>
  <Application>Microsoft Macintosh PowerPoint</Application>
  <PresentationFormat>Widescreen</PresentationFormat>
  <Paragraphs>268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Calibri</vt:lpstr>
      <vt:lpstr>Calibri Light</vt:lpstr>
      <vt:lpstr>Mongolian Baiti</vt:lpstr>
      <vt:lpstr>Times New Roman</vt:lpstr>
      <vt:lpstr>Arial</vt:lpstr>
      <vt:lpstr>K-State Theme</vt:lpstr>
      <vt:lpstr>Welcome to the TLC Professional Development Series!</vt:lpstr>
      <vt:lpstr>Achieving (and Demonstrating) Excellence in Teaching</vt:lpstr>
      <vt:lpstr>My First Objective</vt:lpstr>
      <vt:lpstr>My Second Objective</vt:lpstr>
      <vt:lpstr>Disclaimers</vt:lpstr>
      <vt:lpstr>What Do You Hope to Take Away?</vt:lpstr>
      <vt:lpstr>Teaching Starts with Teachers</vt:lpstr>
      <vt:lpstr>Achieving Teaching Excellence</vt:lpstr>
      <vt:lpstr>Achieving Teaching Excellence</vt:lpstr>
      <vt:lpstr>What single word…</vt:lpstr>
      <vt:lpstr>My Early Goal for My Teaching Persona</vt:lpstr>
      <vt:lpstr>Guiding Questions to Your Teaching Persona</vt:lpstr>
      <vt:lpstr>Starting Points for Your Teaching Philosophy</vt:lpstr>
      <vt:lpstr>Starting Points for Your Teaching Philosophy</vt:lpstr>
      <vt:lpstr>When I Engaged and Learned Best as a Student</vt:lpstr>
      <vt:lpstr>What do students want in their teachers?</vt:lpstr>
      <vt:lpstr>How Students Describe Their Favorite/Least Favorite College Teacher</vt:lpstr>
      <vt:lpstr>A Starting Point</vt:lpstr>
      <vt:lpstr>My Teaching Philosophy</vt:lpstr>
      <vt:lpstr>The Trickle Down Engagement Model</vt:lpstr>
      <vt:lpstr>My Teaching Philosophy</vt:lpstr>
      <vt:lpstr>My Teaching Philosophy</vt:lpstr>
      <vt:lpstr>My Teaching Philosophy</vt:lpstr>
      <vt:lpstr>Ten Ways to Demonstrate Your Teaching Excellence</vt:lpstr>
      <vt:lpstr>Create an Excellent Statement of Your Teaching Philosophy</vt:lpstr>
      <vt:lpstr>Get (and Document Your) Teaching Experience</vt:lpstr>
      <vt:lpstr>Provide Your Teaching Evaluations</vt:lpstr>
      <vt:lpstr>Share Your Teaching Practices</vt:lpstr>
      <vt:lpstr>Show What Your Students Have Learned with You</vt:lpstr>
      <vt:lpstr>Document Your Efforts to Improve Your Teaching</vt:lpstr>
      <vt:lpstr>Document Your Efforts to Improve Others’ Teaching</vt:lpstr>
      <vt:lpstr>Document Your Efforts in SoTL</vt:lpstr>
      <vt:lpstr>Document Your Efforts in Research Mentoring and Academic Advising</vt:lpstr>
      <vt:lpstr> Show What It Is Like to Learn with You</vt:lpstr>
      <vt:lpstr>The Truth About Getting the Thing</vt:lpstr>
      <vt:lpstr>Recommendations to Get the Thing</vt:lpstr>
      <vt:lpstr>Recommendations to Get the Thing</vt:lpstr>
      <vt:lpstr>Recommendations to Get the Thing</vt:lpstr>
      <vt:lpstr>Recommendations to Get the Thing</vt:lpstr>
      <vt:lpstr>In Conclusion</vt:lpstr>
      <vt:lpstr>Engage the Sage Video Resources</vt:lpstr>
      <vt:lpstr>What Will You Take Away?</vt:lpstr>
      <vt:lpstr>What Questions Do You Have?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the World by Changing Your Classroom</dc:title>
  <dc:creator>Donald Saucier</dc:creator>
  <cp:lastModifiedBy>Microsoft Office User</cp:lastModifiedBy>
  <cp:revision>166</cp:revision>
  <cp:lastPrinted>2020-02-20T23:09:27Z</cp:lastPrinted>
  <dcterms:created xsi:type="dcterms:W3CDTF">2015-10-28T16:16:53Z</dcterms:created>
  <dcterms:modified xsi:type="dcterms:W3CDTF">2022-08-24T18:08:40Z</dcterms:modified>
</cp:coreProperties>
</file>