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3714F">
              <a:alpha val="8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508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54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E5E5">
              <a:alpha val="69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76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hape 1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"/>
          <p:cNvGrpSpPr/>
          <p:nvPr/>
        </p:nvGrpSpPr>
        <p:grpSpPr>
          <a:xfrm>
            <a:off x="5130800" y="6807200"/>
            <a:ext cx="14122400" cy="127000"/>
            <a:chOff x="0" y="0"/>
            <a:chExt cx="14122400" cy="127000"/>
          </a:xfrm>
        </p:grpSpPr>
        <p:pic>
          <p:nvPicPr>
            <p:cNvPr id="12" name="typesetflourish_shape_big.pdf" descr="typesetflourish_shape_big.pd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845300" y="0"/>
              <a:ext cx="431800" cy="127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typesetflourish_line.pdf" descr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63500"/>
              <a:ext cx="68453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typesetflourish_line.pdf" descr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7277100" y="63500"/>
              <a:ext cx="68453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" name="Title Text"/>
          <p:cNvSpPr txBox="1"/>
          <p:nvPr>
            <p:ph type="title"/>
          </p:nvPr>
        </p:nvSpPr>
        <p:spPr>
          <a:xfrm>
            <a:off x="2095500" y="3213100"/>
            <a:ext cx="20193000" cy="35687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7" name="Body Level One…"/>
          <p:cNvSpPr txBox="1"/>
          <p:nvPr>
            <p:ph type="body" sz="quarter" idx="1"/>
          </p:nvPr>
        </p:nvSpPr>
        <p:spPr>
          <a:xfrm>
            <a:off x="2095500" y="7086600"/>
            <a:ext cx="20193000" cy="1790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lide Number"/>
          <p:cNvSpPr txBox="1"/>
          <p:nvPr>
            <p:ph type="sldNum" sz="quarter" idx="2"/>
          </p:nvPr>
        </p:nvSpPr>
        <p:spPr>
          <a:xfrm>
            <a:off x="12033677" y="13195300"/>
            <a:ext cx="340462" cy="4826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8001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46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07" name="“Type a quote here.”"/>
          <p:cNvSpPr txBox="1"/>
          <p:nvPr>
            <p:ph type="body" sz="quarter" idx="22"/>
          </p:nvPr>
        </p:nvSpPr>
        <p:spPr>
          <a:xfrm>
            <a:off x="2387600" y="6089650"/>
            <a:ext cx="19621500" cy="8001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4600"/>
              </a:spcBef>
              <a:buSzTx/>
              <a:buNone/>
              <a:defRPr sz="46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xfrm>
            <a:off x="12033677" y="12941300"/>
            <a:ext cx="340462" cy="482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Image"/>
          <p:cNvSpPr/>
          <p:nvPr>
            <p:ph type="pic" idx="21"/>
          </p:nvPr>
        </p:nvSpPr>
        <p:spPr>
          <a:xfrm>
            <a:off x="0" y="-3517363"/>
            <a:ext cx="26012869" cy="1783304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xfrm>
            <a:off x="12033677" y="12941300"/>
            <a:ext cx="340462" cy="4826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lide Number"/>
          <p:cNvSpPr txBox="1"/>
          <p:nvPr>
            <p:ph type="sldNum" sz="quarter" idx="2"/>
          </p:nvPr>
        </p:nvSpPr>
        <p:spPr>
          <a:xfrm>
            <a:off x="12033677" y="12941300"/>
            <a:ext cx="340462" cy="482600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"/>
          <p:cNvGrpSpPr/>
          <p:nvPr/>
        </p:nvGrpSpPr>
        <p:grpSpPr>
          <a:xfrm>
            <a:off x="5130800" y="2908300"/>
            <a:ext cx="14122400" cy="127000"/>
            <a:chOff x="0" y="0"/>
            <a:chExt cx="14122400" cy="127000"/>
          </a:xfrm>
        </p:grpSpPr>
        <p:pic>
          <p:nvPicPr>
            <p:cNvPr id="25" name="typesetflourish_shape_big.pdf" descr="typesetflourish_shape_big.pd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845300" y="0"/>
              <a:ext cx="431800" cy="127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typesetflourish_line.pdf" descr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63500"/>
              <a:ext cx="68453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typesetflourish_line.pdf" descr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7277100" y="63500"/>
              <a:ext cx="68453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" name="Image"/>
          <p:cNvSpPr/>
          <p:nvPr>
            <p:ph type="pic" idx="21"/>
          </p:nvPr>
        </p:nvSpPr>
        <p:spPr>
          <a:xfrm>
            <a:off x="3009900" y="381000"/>
            <a:ext cx="18415000" cy="1262434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0" name="Title Text"/>
          <p:cNvSpPr txBox="1"/>
          <p:nvPr>
            <p:ph type="title"/>
          </p:nvPr>
        </p:nvSpPr>
        <p:spPr>
          <a:xfrm>
            <a:off x="1587500" y="1143000"/>
            <a:ext cx="21209000" cy="1612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Body Level One…"/>
          <p:cNvSpPr txBox="1"/>
          <p:nvPr>
            <p:ph type="body" sz="quarter" idx="1"/>
          </p:nvPr>
        </p:nvSpPr>
        <p:spPr>
          <a:xfrm>
            <a:off x="1587500" y="3200400"/>
            <a:ext cx="212090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xfrm>
            <a:off x="12033677" y="13195300"/>
            <a:ext cx="340462" cy="4826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/>
          <p:nvPr>
            <p:ph type="title"/>
          </p:nvPr>
        </p:nvSpPr>
        <p:spPr>
          <a:xfrm>
            <a:off x="2095500" y="5080000"/>
            <a:ext cx="20193000" cy="3568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xfrm>
            <a:off x="12033677" y="12941300"/>
            <a:ext cx="340462" cy="482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"/>
          <p:cNvGrpSpPr/>
          <p:nvPr/>
        </p:nvGrpSpPr>
        <p:grpSpPr>
          <a:xfrm>
            <a:off x="3911600" y="6794500"/>
            <a:ext cx="6146800" cy="127000"/>
            <a:chOff x="0" y="0"/>
            <a:chExt cx="6146800" cy="127000"/>
          </a:xfrm>
        </p:grpSpPr>
        <p:pic>
          <p:nvPicPr>
            <p:cNvPr id="47" name="typesetflourish_shape_big.pdf" descr="typesetflourish_shape_big.pd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857500" y="0"/>
              <a:ext cx="431800" cy="127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" name="typesetflourish_line.pdf" descr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50800"/>
              <a:ext cx="28575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" name="typesetflourish_line.pdf" descr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3289300" y="50800"/>
              <a:ext cx="28575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1" name="Image"/>
          <p:cNvSpPr/>
          <p:nvPr>
            <p:ph type="pic" sz="half" idx="21"/>
          </p:nvPr>
        </p:nvSpPr>
        <p:spPr>
          <a:xfrm>
            <a:off x="12491412" y="2197100"/>
            <a:ext cx="13228767" cy="906893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2" name="Title Text"/>
          <p:cNvSpPr txBox="1"/>
          <p:nvPr>
            <p:ph type="title"/>
          </p:nvPr>
        </p:nvSpPr>
        <p:spPr>
          <a:xfrm>
            <a:off x="2095500" y="2133600"/>
            <a:ext cx="9766300" cy="4470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53" name="Body Level One…"/>
          <p:cNvSpPr txBox="1"/>
          <p:nvPr>
            <p:ph type="body" sz="quarter" idx="1"/>
          </p:nvPr>
        </p:nvSpPr>
        <p:spPr>
          <a:xfrm>
            <a:off x="2095500" y="7112000"/>
            <a:ext cx="9766300" cy="42545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sz="50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xfrm>
            <a:off x="12033677" y="13195300"/>
            <a:ext cx="340462" cy="4826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xfrm>
            <a:off x="12033677" y="12941300"/>
            <a:ext cx="340462" cy="482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/>
          <p:nvPr>
            <p:ph type="pic" idx="21"/>
          </p:nvPr>
        </p:nvSpPr>
        <p:spPr>
          <a:xfrm>
            <a:off x="12954000" y="2462996"/>
            <a:ext cx="14008100" cy="960321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" name="Body Level One…"/>
          <p:cNvSpPr txBox="1"/>
          <p:nvPr>
            <p:ph type="body" sz="half" idx="1"/>
          </p:nvPr>
        </p:nvSpPr>
        <p:spPr>
          <a:xfrm>
            <a:off x="1587500" y="3873500"/>
            <a:ext cx="10160000" cy="83820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600"/>
              </a:spcBef>
              <a:buBlip>
                <a:blip r:embed="rId2"/>
              </a:buBlip>
              <a:defRPr sz="4600"/>
            </a:lvl1pPr>
            <a:lvl2pPr marL="1117600" indent="-558800">
              <a:spcBef>
                <a:spcPts val="4600"/>
              </a:spcBef>
              <a:buBlip>
                <a:blip r:embed="rId2"/>
              </a:buBlip>
              <a:defRPr sz="4600"/>
            </a:lvl2pPr>
            <a:lvl3pPr marL="1676400" indent="-558800">
              <a:spcBef>
                <a:spcPts val="4600"/>
              </a:spcBef>
              <a:buBlip>
                <a:blip r:embed="rId2"/>
              </a:buBlip>
              <a:defRPr sz="4600"/>
            </a:lvl3pPr>
            <a:lvl4pPr marL="2235200" indent="-558800">
              <a:spcBef>
                <a:spcPts val="4600"/>
              </a:spcBef>
              <a:buBlip>
                <a:blip r:embed="rId2"/>
              </a:buBlip>
              <a:defRPr sz="4600"/>
            </a:lvl4pPr>
            <a:lvl5pPr marL="2794000" indent="-558800">
              <a:spcBef>
                <a:spcPts val="4600"/>
              </a:spcBef>
              <a:buBlip>
                <a:blip r:embed="rId2"/>
              </a:buBlip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12033677" y="12941300"/>
            <a:ext cx="340462" cy="482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Body Level One…"/>
          <p:cNvSpPr txBox="1"/>
          <p:nvPr>
            <p:ph type="body" idx="1"/>
          </p:nvPr>
        </p:nvSpPr>
        <p:spPr>
          <a:xfrm>
            <a:off x="1587500" y="1155700"/>
            <a:ext cx="21209000" cy="11366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/>
          <p:nvPr>
            <p:ph type="sldNum" sz="quarter" idx="2"/>
          </p:nvPr>
        </p:nvSpPr>
        <p:spPr>
          <a:xfrm>
            <a:off x="12033677" y="12941300"/>
            <a:ext cx="340462" cy="482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Image"/>
          <p:cNvSpPr/>
          <p:nvPr>
            <p:ph type="pic" sz="half" idx="21"/>
          </p:nvPr>
        </p:nvSpPr>
        <p:spPr>
          <a:xfrm>
            <a:off x="12293600" y="6311900"/>
            <a:ext cx="10579100" cy="70527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7" name="Image"/>
          <p:cNvSpPr/>
          <p:nvPr>
            <p:ph type="pic" sz="half" idx="22"/>
          </p:nvPr>
        </p:nvSpPr>
        <p:spPr>
          <a:xfrm>
            <a:off x="12674600" y="520700"/>
            <a:ext cx="10160000" cy="67733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Image"/>
          <p:cNvSpPr/>
          <p:nvPr>
            <p:ph type="pic" idx="23"/>
          </p:nvPr>
        </p:nvSpPr>
        <p:spPr>
          <a:xfrm>
            <a:off x="1549400" y="-88900"/>
            <a:ext cx="10160000" cy="1524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xfrm>
            <a:off x="12033677" y="13195300"/>
            <a:ext cx="340462" cy="4826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520700" y="3429000"/>
            <a:ext cx="23342600" cy="0"/>
          </a:xfrm>
          <a:prstGeom prst="line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587500" y="1143000"/>
            <a:ext cx="21209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1587500" y="3873500"/>
            <a:ext cx="21209000" cy="889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2039600" y="12941300"/>
            <a:ext cx="340462" cy="482600"/>
          </a:xfrm>
          <a:prstGeom prst="rect">
            <a:avLst/>
          </a:prstGeom>
          <a:gradFill>
            <a:gsLst>
              <a:gs pos="0">
                <a:srgbClr val="FDEFE1"/>
              </a:gs>
              <a:gs pos="100000">
                <a:srgbClr val="FAECDB"/>
              </a:gs>
            </a:gsLst>
            <a:lin ang="5400000"/>
          </a:gradFill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503B28"/>
                </a:solidFill>
                <a:latin typeface="Bodoni SvtyTwo OS ITC TT-BookIt"/>
                <a:ea typeface="Bodoni SvtyTwo OS ITC TT-BookIt"/>
                <a:cs typeface="Bodoni SvtyTwo OS ITC TT-BookIt"/>
                <a:sym typeface="Bodoni SvtyTwo OS ITC TT-BookI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800" u="none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1pPr>
      <a:lvl2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800" u="none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2pPr>
      <a:lvl3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800" u="none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3pPr>
      <a:lvl4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800" u="none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4pPr>
      <a:lvl5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800" u="none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5pPr>
      <a:lvl6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800" u="none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6pPr>
      <a:lvl7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800" u="none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7pPr>
      <a:lvl8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800" u="none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8pPr>
      <a:lvl9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800" u="none">
          <a:solidFill>
            <a:srgbClr val="000000"/>
          </a:solidFill>
          <a:uFillTx/>
          <a:latin typeface="+mn-lt"/>
          <a:ea typeface="+mn-ea"/>
          <a:cs typeface="+mn-cs"/>
          <a:sym typeface="Academy Engraved LET Plain:1.0"/>
        </a:defRPr>
      </a:lvl9pPr>
    </p:titleStyle>
    <p:bodyStyle>
      <a:lvl1pPr marL="635000" marR="0" indent="-635000" algn="l" defTabSz="825500" rtl="0" latinLnBrk="0">
        <a:lnSpc>
          <a:spcPct val="110000"/>
        </a:lnSpc>
        <a:spcBef>
          <a:spcPts val="77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5600" u="none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1270000" marR="0" indent="-635000" algn="l" defTabSz="825500" rtl="0" latinLnBrk="0">
        <a:lnSpc>
          <a:spcPct val="110000"/>
        </a:lnSpc>
        <a:spcBef>
          <a:spcPts val="77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5600" u="none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905000" marR="0" indent="-635000" algn="l" defTabSz="825500" rtl="0" latinLnBrk="0">
        <a:lnSpc>
          <a:spcPct val="110000"/>
        </a:lnSpc>
        <a:spcBef>
          <a:spcPts val="77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5600" u="none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2540000" marR="0" indent="-635000" algn="l" defTabSz="825500" rtl="0" latinLnBrk="0">
        <a:lnSpc>
          <a:spcPct val="110000"/>
        </a:lnSpc>
        <a:spcBef>
          <a:spcPts val="77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5600" u="none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3175000" marR="0" indent="-635000" algn="l" defTabSz="825500" rtl="0" latinLnBrk="0">
        <a:lnSpc>
          <a:spcPct val="110000"/>
        </a:lnSpc>
        <a:spcBef>
          <a:spcPts val="77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5600" u="none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3810000" marR="0" indent="-635000" algn="l" defTabSz="825500" rtl="0" latinLnBrk="0">
        <a:lnSpc>
          <a:spcPct val="110000"/>
        </a:lnSpc>
        <a:spcBef>
          <a:spcPts val="77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5600" u="none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4445000" marR="0" indent="-635000" algn="l" defTabSz="825500" rtl="0" latinLnBrk="0">
        <a:lnSpc>
          <a:spcPct val="110000"/>
        </a:lnSpc>
        <a:spcBef>
          <a:spcPts val="77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5600" u="none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5080000" marR="0" indent="-635000" algn="l" defTabSz="825500" rtl="0" latinLnBrk="0">
        <a:lnSpc>
          <a:spcPct val="110000"/>
        </a:lnSpc>
        <a:spcBef>
          <a:spcPts val="77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5600" u="none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5715000" marR="0" indent="-635000" algn="l" defTabSz="825500" rtl="0" latinLnBrk="0">
        <a:lnSpc>
          <a:spcPct val="110000"/>
        </a:lnSpc>
        <a:spcBef>
          <a:spcPts val="77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5600" u="none"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mailto:abrunk@ksu.edu" TargetMode="Externa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reating Accessible document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Creating Accessible documents</a:t>
            </a:r>
          </a:p>
        </p:txBody>
      </p:sp>
      <p:sp>
        <p:nvSpPr>
          <p:cNvPr id="133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Fo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5969">
              <a:defRPr sz="9212"/>
            </a:lvl1pPr>
          </a:lstStyle>
          <a:p>
            <a:pPr/>
            <a:r>
              <a:t>Fonts</a:t>
            </a:r>
          </a:p>
        </p:txBody>
      </p:sp>
      <p:sp>
        <p:nvSpPr>
          <p:cNvPr id="160" name="Both serif and sans serif fonts can be accessible…"/>
          <p:cNvSpPr txBox="1"/>
          <p:nvPr>
            <p:ph type="body" idx="1"/>
          </p:nvPr>
        </p:nvSpPr>
        <p:spPr>
          <a:xfrm>
            <a:off x="591522" y="3309694"/>
            <a:ext cx="23101521" cy="9806415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Both serif and sans serif fonts can be accessible</a:t>
            </a:r>
          </a:p>
          <a:p>
            <a:pPr lvl="1">
              <a:buBlip>
                <a:blip r:embed="rId2"/>
              </a:buBlip>
            </a:pPr>
            <a:r>
              <a:t>My personal preference is for a good serif humanist hand</a:t>
            </a:r>
          </a:p>
          <a:p>
            <a:pPr>
              <a:buBlip>
                <a:blip r:embed="rId2"/>
              </a:buBlip>
            </a:pPr>
            <a:r>
              <a:t>Stick to clean basic fonts</a:t>
            </a:r>
          </a:p>
          <a:p>
            <a:pPr>
              <a:buBlip>
                <a:blip r:embed="rId2"/>
              </a:buBlip>
            </a:pPr>
            <a:r>
              <a:t>Know that some user need to substitute fonts</a:t>
            </a:r>
          </a:p>
          <a:p>
            <a:pPr lvl="1">
              <a:buBlip>
                <a:blip r:embed="rId2"/>
              </a:buBlip>
            </a:pPr>
            <a:r>
              <a:t>Open Dyslexic/Comic Sans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olo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5969">
              <a:defRPr sz="9212"/>
            </a:lvl1pPr>
          </a:lstStyle>
          <a:p>
            <a:pPr/>
            <a:r>
              <a:t>Color</a:t>
            </a:r>
          </a:p>
        </p:txBody>
      </p:sp>
      <p:sp>
        <p:nvSpPr>
          <p:cNvPr id="163" name="Text should be high contras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Text should be high contrast</a:t>
            </a:r>
          </a:p>
          <a:p>
            <a:pPr>
              <a:buBlip>
                <a:blip r:embed="rId2"/>
              </a:buBlip>
            </a:pPr>
            <a:r>
              <a:t>If you must use color, use a color blindness and/or contrast checker.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pecial ca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5969">
              <a:defRPr sz="9212"/>
            </a:lvl1pPr>
          </a:lstStyle>
          <a:p>
            <a:pPr/>
            <a:r>
              <a:t>Special cases</a:t>
            </a:r>
          </a:p>
        </p:txBody>
      </p:sp>
      <p:sp>
        <p:nvSpPr>
          <p:cNvPr id="166" name="Equations and data visualization are still problematic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Equations and data visualization are still problematic</a:t>
            </a:r>
          </a:p>
          <a:p>
            <a:pPr lvl="1">
              <a:buBlip>
                <a:blip r:embed="rId2"/>
              </a:buBlip>
            </a:pPr>
            <a:r>
              <a:t>MathML and LaTeX are great tools</a:t>
            </a:r>
          </a:p>
          <a:p>
            <a:pPr lvl="1">
              <a:buBlip>
                <a:blip r:embed="rId2"/>
              </a:buBlip>
            </a:pPr>
            <a:r>
              <a:t>Trying to get everything to play nicely can be tricky</a:t>
            </a:r>
          </a:p>
          <a:p>
            <a:pPr>
              <a:buBlip>
                <a:blip r:embed="rId2"/>
              </a:buBlip>
            </a:pPr>
            <a:r>
              <a:t>Consider creating 3-D printed models if needed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ad and Write Gol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5969">
              <a:defRPr sz="9212"/>
            </a:lvl1pPr>
          </a:lstStyle>
          <a:p>
            <a:pPr/>
            <a:r>
              <a:t>Read and Write Gold</a:t>
            </a:r>
          </a:p>
        </p:txBody>
      </p:sp>
      <p:sp>
        <p:nvSpPr>
          <p:cNvPr id="169" name="Free download to all at K-STATE…"/>
          <p:cNvSpPr txBox="1"/>
          <p:nvPr>
            <p:ph type="body" idx="1"/>
          </p:nvPr>
        </p:nvSpPr>
        <p:spPr>
          <a:xfrm>
            <a:off x="623997" y="3449426"/>
            <a:ext cx="23040144" cy="9631919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Free download to all at K-STATE</a:t>
            </a:r>
          </a:p>
          <a:p>
            <a:pPr>
              <a:buBlip>
                <a:blip r:embed="rId2"/>
              </a:buBlip>
            </a:pPr>
            <a:r>
              <a:t>Can be used to generate solid OCR for text documents that are not screen reader friendly</a:t>
            </a:r>
          </a:p>
          <a:p>
            <a:pPr>
              <a:buBlip>
                <a:blip r:embed="rId2"/>
              </a:buBlip>
            </a:pPr>
            <a:r>
              <a:t>Can read text from graphical images with limitations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ools and supp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5969">
              <a:defRPr sz="9212"/>
            </a:lvl1pPr>
          </a:lstStyle>
          <a:p>
            <a:pPr/>
            <a:r>
              <a:t>Tools and support</a:t>
            </a:r>
          </a:p>
        </p:txBody>
      </p:sp>
      <p:sp>
        <p:nvSpPr>
          <p:cNvPr id="172" name="SAC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SAC</a:t>
            </a:r>
          </a:p>
          <a:p>
            <a:pPr>
              <a:buBlip>
                <a:blip r:embed="rId2"/>
              </a:buBlip>
            </a:pPr>
            <a:r>
              <a:t>Angie Brunk </a:t>
            </a:r>
            <a:r>
              <a:rPr u="sng">
                <a:hlinkClick r:id="rId3" invalidUrl="" action="" tgtFrame="" tooltip="" history="1" highlightClick="0" endSnd="0"/>
              </a:rPr>
              <a:t>abrunk@ksu.edu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ractice and ques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Practice and questions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Housekeep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5969">
              <a:defRPr sz="9212"/>
            </a:lvl1pPr>
          </a:lstStyle>
          <a:p>
            <a:pPr/>
            <a:r>
              <a:t>Housekeeping</a:t>
            </a:r>
          </a:p>
        </p:txBody>
      </p:sp>
      <p:sp>
        <p:nvSpPr>
          <p:cNvPr id="136" name="This presentation is about creating a base line of accessibilit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This presentation is about creating a base line of accessibility</a:t>
            </a:r>
          </a:p>
          <a:p>
            <a:pPr>
              <a:buBlip>
                <a:blip r:embed="rId2"/>
              </a:buBlip>
            </a:pPr>
            <a:r>
              <a:t>Future revisions will likely be needed as tech improves</a:t>
            </a:r>
          </a:p>
          <a:p>
            <a:pPr>
              <a:buBlip>
                <a:blip r:embed="rId2"/>
              </a:buBlip>
            </a:pPr>
            <a:r>
              <a:t>There are still some gray areas</a:t>
            </a:r>
          </a:p>
          <a:p>
            <a:pPr>
              <a:buBlip>
                <a:blip r:embed="rId2"/>
              </a:buBlip>
            </a:pPr>
            <a:r>
              <a:t>Certain objects will still require further expert correction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tandards and resour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5969">
              <a:defRPr sz="9212"/>
            </a:lvl1pPr>
          </a:lstStyle>
          <a:p>
            <a:pPr/>
            <a:r>
              <a:t>Standards and resources</a:t>
            </a:r>
          </a:p>
        </p:txBody>
      </p:sp>
      <p:sp>
        <p:nvSpPr>
          <p:cNvPr id="139" name="WCAG…"/>
          <p:cNvSpPr txBox="1"/>
          <p:nvPr>
            <p:ph type="body" idx="1"/>
          </p:nvPr>
        </p:nvSpPr>
        <p:spPr>
          <a:xfrm>
            <a:off x="594614" y="3476345"/>
            <a:ext cx="23194772" cy="9510745"/>
          </a:xfrm>
          <a:prstGeom prst="rect">
            <a:avLst/>
          </a:prstGeom>
        </p:spPr>
        <p:txBody>
          <a:bodyPr/>
          <a:lstStyle/>
          <a:p>
            <a:pPr marL="571500" indent="-571500" defTabSz="742950">
              <a:spcBef>
                <a:spcPts val="6900"/>
              </a:spcBef>
              <a:buBlip>
                <a:blip r:embed="rId2"/>
              </a:buBlip>
              <a:defRPr sz="5040"/>
            </a:pPr>
            <a:r>
              <a:t>WCAG</a:t>
            </a:r>
          </a:p>
          <a:p>
            <a:pPr lvl="1" marL="1143000" indent="-571500" defTabSz="742950">
              <a:spcBef>
                <a:spcPts val="6900"/>
              </a:spcBef>
              <a:buBlip>
                <a:blip r:embed="rId2"/>
              </a:buBlip>
              <a:defRPr sz="5040"/>
            </a:pPr>
            <a:r>
              <a:t>Yes, it’s a web standard, but it translates well to most electronic formats</a:t>
            </a:r>
          </a:p>
          <a:p>
            <a:pPr lvl="1" marL="1143000" indent="-571500" defTabSz="742950">
              <a:spcBef>
                <a:spcPts val="6900"/>
              </a:spcBef>
              <a:buBlip>
                <a:blip r:embed="rId2"/>
              </a:buBlip>
              <a:defRPr sz="5040"/>
            </a:pPr>
            <a:r>
              <a:t>https://www.w3.org/TR/WCAG20/</a:t>
            </a:r>
          </a:p>
          <a:p>
            <a:pPr marL="571500" indent="-571500" defTabSz="742950">
              <a:spcBef>
                <a:spcPts val="6900"/>
              </a:spcBef>
              <a:buBlip>
                <a:blip r:embed="rId2"/>
              </a:buBlip>
              <a:defRPr sz="5040"/>
            </a:pPr>
            <a:r>
              <a:t>Campus resources</a:t>
            </a:r>
          </a:p>
          <a:p>
            <a:pPr marL="571500" indent="-571500" defTabSz="742950">
              <a:spcBef>
                <a:spcPts val="6900"/>
              </a:spcBef>
              <a:buBlip>
                <a:blip r:embed="rId2"/>
              </a:buBlip>
              <a:defRPr sz="5040"/>
            </a:pPr>
            <a:r>
              <a:t>Section 508</a:t>
            </a:r>
          </a:p>
          <a:p>
            <a:pPr lvl="1" marL="1143000" indent="-571500" defTabSz="742950">
              <a:spcBef>
                <a:spcPts val="6900"/>
              </a:spcBef>
              <a:buBlip>
                <a:blip r:embed="rId2"/>
              </a:buBlip>
              <a:defRPr sz="5040"/>
            </a:pPr>
            <a:r>
              <a:t>https://www.section508.gov/create/documents/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ompliance v Accessi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5969">
              <a:defRPr sz="9212"/>
            </a:lvl1pPr>
          </a:lstStyle>
          <a:p>
            <a:pPr/>
            <a:r>
              <a:t>Compliance v Accessibility</a:t>
            </a:r>
          </a:p>
        </p:txBody>
      </p:sp>
      <p:sp>
        <p:nvSpPr>
          <p:cNvPr id="142" name="Standards and laws impose  “one size fits all” standards that do not necessarily meet individual needs and may not evolve with new technology or understanding of human need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Standards and laws impose  “one size fits all” standards that do not necessarily meet individual needs and may not evolve with new technology or understanding of human needs</a:t>
            </a:r>
          </a:p>
          <a:p>
            <a:pPr>
              <a:buBlip>
                <a:blip r:embed="rId2"/>
              </a:buBlip>
            </a:pPr>
            <a:r>
              <a:t>I will attempt to balance the competing needs and point out where conflicts may exist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User agenc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5969">
              <a:defRPr sz="9212"/>
            </a:lvl1pPr>
          </a:lstStyle>
          <a:p>
            <a:pPr/>
            <a:r>
              <a:t>User agency</a:t>
            </a:r>
          </a:p>
        </p:txBody>
      </p:sp>
      <p:sp>
        <p:nvSpPr>
          <p:cNvPr id="145" name="Some people need to change fonts due to disability or personal preference…"/>
          <p:cNvSpPr txBox="1"/>
          <p:nvPr>
            <p:ph type="body" idx="1"/>
          </p:nvPr>
        </p:nvSpPr>
        <p:spPr>
          <a:xfrm>
            <a:off x="646131" y="3340210"/>
            <a:ext cx="23091738" cy="980307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Some people need to change fonts due to disability or personal preference</a:t>
            </a:r>
          </a:p>
          <a:p>
            <a:pPr>
              <a:buBlip>
                <a:blip r:embed="rId2"/>
              </a:buBlip>
            </a:pPr>
            <a:r>
              <a:t>Document accessibility standards will evolve. More flexibility now means easier fixes later</a:t>
            </a:r>
          </a:p>
          <a:p>
            <a:pPr>
              <a:buBlip>
                <a:blip r:embed="rId2"/>
              </a:buBlip>
            </a:pPr>
            <a:r>
              <a:t>Let the user have as much control as possible</a:t>
            </a:r>
          </a:p>
          <a:p>
            <a:pPr lvl="1">
              <a:buBlip>
                <a:blip r:embed="rId2"/>
              </a:buBlip>
            </a:pPr>
            <a:r>
              <a:t>No PowerPoint to PDF!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Don’t break stuff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5969">
              <a:defRPr sz="9212"/>
            </a:lvl1pPr>
          </a:lstStyle>
          <a:p>
            <a:pPr/>
            <a:r>
              <a:t>Don’t break stuff</a:t>
            </a:r>
          </a:p>
        </p:txBody>
      </p:sp>
      <p:sp>
        <p:nvSpPr>
          <p:cNvPr id="148" name="All Microsoft products have built in accessibility features…"/>
          <p:cNvSpPr txBox="1"/>
          <p:nvPr>
            <p:ph type="body" idx="1"/>
          </p:nvPr>
        </p:nvSpPr>
        <p:spPr>
          <a:xfrm>
            <a:off x="682612" y="3465024"/>
            <a:ext cx="22967824" cy="962936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All Microsoft products have built in accessibility features</a:t>
            </a:r>
          </a:p>
          <a:p>
            <a:pPr lvl="1">
              <a:buBlip>
                <a:blip r:embed="rId2"/>
              </a:buBlip>
            </a:pPr>
            <a:r>
              <a:t>Use built in bulleted lists, headers etc</a:t>
            </a:r>
          </a:p>
          <a:p>
            <a:pPr lvl="1">
              <a:buBlip>
                <a:blip r:embed="rId2"/>
              </a:buBlip>
            </a:pPr>
            <a:r>
              <a:t>IF you would use &lt;alt&gt; text on the web, use it in a document</a:t>
            </a:r>
          </a:p>
          <a:p>
            <a:pPr>
              <a:buBlip>
                <a:blip r:embed="rId2"/>
              </a:buBlip>
            </a:pPr>
            <a:r>
              <a:t>Use built in accessibility checkers in programs like Word and Acrobat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he problem with “free” stuff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5969">
              <a:defRPr sz="9212"/>
            </a:lvl1pPr>
          </a:lstStyle>
          <a:p>
            <a:pPr/>
            <a:r>
              <a:t>The problem with “free” stuff</a:t>
            </a:r>
          </a:p>
        </p:txBody>
      </p:sp>
      <p:sp>
        <p:nvSpPr>
          <p:cNvPr id="151" name="Google office is problematic for accessibility…"/>
          <p:cNvSpPr txBox="1"/>
          <p:nvPr>
            <p:ph type="body" idx="1"/>
          </p:nvPr>
        </p:nvSpPr>
        <p:spPr>
          <a:xfrm>
            <a:off x="566670" y="3443388"/>
            <a:ext cx="23250660" cy="9545102"/>
          </a:xfrm>
          <a:prstGeom prst="rect">
            <a:avLst/>
          </a:prstGeom>
        </p:spPr>
        <p:txBody>
          <a:bodyPr/>
          <a:lstStyle/>
          <a:p>
            <a:pPr marL="596900" indent="-596900" defTabSz="775969">
              <a:spcBef>
                <a:spcPts val="7200"/>
              </a:spcBef>
              <a:buBlip>
                <a:blip r:embed="rId2"/>
              </a:buBlip>
              <a:defRPr sz="5264"/>
            </a:pPr>
            <a:r>
              <a:t>Google office is problematic for accessibility</a:t>
            </a:r>
          </a:p>
          <a:p>
            <a:pPr lvl="1" marL="1193800" indent="-596900" defTabSz="775969">
              <a:spcBef>
                <a:spcPts val="7200"/>
              </a:spcBef>
              <a:buBlip>
                <a:blip r:embed="rId2"/>
              </a:buBlip>
              <a:defRPr sz="5264"/>
            </a:pPr>
            <a:r>
              <a:t>I never know if a Google doc is going to be readable and I have pretty low support needs</a:t>
            </a:r>
          </a:p>
          <a:p>
            <a:pPr marL="596900" indent="-596900" defTabSz="775969">
              <a:spcBef>
                <a:spcPts val="7200"/>
              </a:spcBef>
              <a:buBlip>
                <a:blip r:embed="rId2"/>
              </a:buBlip>
              <a:defRPr sz="5264"/>
            </a:pPr>
            <a:r>
              <a:t>OERs are very uneven on their enforcement of standards for authors</a:t>
            </a:r>
          </a:p>
          <a:p>
            <a:pPr lvl="1" marL="1193800" indent="-596900" defTabSz="775969">
              <a:spcBef>
                <a:spcPts val="7200"/>
              </a:spcBef>
              <a:buBlip>
                <a:blip r:embed="rId2"/>
              </a:buBlip>
              <a:defRPr sz="5264"/>
            </a:pPr>
            <a:r>
              <a:t>Standards are still developing and there is still ambiguity in some areas.</a:t>
            </a:r>
          </a:p>
          <a:p>
            <a:pPr lvl="1" marL="1193800" indent="-596900" defTabSz="775969">
              <a:spcBef>
                <a:spcPts val="7200"/>
              </a:spcBef>
              <a:buBlip>
                <a:blip r:embed="rId2"/>
              </a:buBlip>
              <a:defRPr sz="5264"/>
            </a:pPr>
            <a:r>
              <a:t>Some contemporary documentation is more about fixing things in the future.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&lt;alt&gt;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67715">
              <a:defRPr sz="9114"/>
            </a:lvl1pPr>
          </a:lstStyle>
          <a:p>
            <a:pPr/>
            <a:r>
              <a:t>&lt;alt&gt; text</a:t>
            </a:r>
          </a:p>
        </p:txBody>
      </p:sp>
      <p:sp>
        <p:nvSpPr>
          <p:cNvPr id="154" name="Describes the image fully so someone who cannot see will understand what it means and why it was included…"/>
          <p:cNvSpPr txBox="1"/>
          <p:nvPr>
            <p:ph type="body" idx="1"/>
          </p:nvPr>
        </p:nvSpPr>
        <p:spPr>
          <a:xfrm>
            <a:off x="549862" y="3514604"/>
            <a:ext cx="23119484" cy="9486756"/>
          </a:xfrm>
          <a:prstGeom prst="rect">
            <a:avLst/>
          </a:prstGeom>
        </p:spPr>
        <p:txBody>
          <a:bodyPr/>
          <a:lstStyle/>
          <a:p>
            <a:pPr marL="444500" indent="-444500" defTabSz="577850">
              <a:spcBef>
                <a:spcPts val="5300"/>
              </a:spcBef>
              <a:buBlip>
                <a:blip r:embed="rId2"/>
              </a:buBlip>
              <a:defRPr sz="3920"/>
            </a:pPr>
            <a:r>
              <a:t>Describes the image fully so someone who cannot see will understand what it means and why it was included</a:t>
            </a:r>
          </a:p>
          <a:p>
            <a:pPr marL="444500" indent="-444500" defTabSz="577850">
              <a:spcBef>
                <a:spcPts val="5300"/>
              </a:spcBef>
              <a:buBlip>
                <a:blip r:embed="rId2"/>
              </a:buBlip>
              <a:defRPr sz="3920"/>
            </a:pPr>
            <a:r>
              <a:t>Skip if</a:t>
            </a:r>
          </a:p>
          <a:p>
            <a:pPr lvl="1" marL="889000" indent="-444500" defTabSz="577850">
              <a:spcBef>
                <a:spcPts val="5300"/>
              </a:spcBef>
              <a:buBlip>
                <a:blip r:embed="rId2"/>
              </a:buBlip>
              <a:defRPr sz="3920"/>
            </a:pPr>
            <a:r>
              <a:t>Purely decorative</a:t>
            </a:r>
          </a:p>
          <a:p>
            <a:pPr lvl="2" marL="1333500" indent="-444500" defTabSz="577850">
              <a:spcBef>
                <a:spcPts val="5300"/>
              </a:spcBef>
              <a:buBlip>
                <a:blip r:embed="rId2"/>
              </a:buBlip>
              <a:defRPr sz="3920"/>
            </a:pPr>
            <a:r>
              <a:t>Do you really need it?</a:t>
            </a:r>
          </a:p>
          <a:p>
            <a:pPr lvl="1" marL="889000" indent="-444500" defTabSz="577850">
              <a:spcBef>
                <a:spcPts val="5300"/>
              </a:spcBef>
              <a:buBlip>
                <a:blip r:embed="rId2"/>
              </a:buBlip>
              <a:defRPr sz="3920"/>
            </a:pPr>
            <a:r>
              <a:t>Image has a good caption</a:t>
            </a:r>
          </a:p>
          <a:p>
            <a:pPr lvl="1" marL="889000" indent="-444500" defTabSz="577850">
              <a:spcBef>
                <a:spcPts val="5300"/>
              </a:spcBef>
              <a:buBlip>
                <a:blip r:embed="rId2"/>
              </a:buBlip>
              <a:defRPr sz="3920"/>
            </a:pPr>
            <a:r>
              <a:t>Image is otherwise fully described in the text</a:t>
            </a:r>
          </a:p>
          <a:p>
            <a:pPr lvl="2" marL="1333500" indent="-444500" defTabSz="577850">
              <a:spcBef>
                <a:spcPts val="5300"/>
              </a:spcBef>
              <a:buBlip>
                <a:blip r:embed="rId2"/>
              </a:buBlip>
              <a:defRPr sz="3920"/>
            </a:pPr>
            <a:r>
              <a:t>“Image is fully described in the the text” can be acceptable &lt;alt&gt; text in some cases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Ima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5969">
              <a:defRPr sz="9212"/>
            </a:lvl1pPr>
          </a:lstStyle>
          <a:p>
            <a:pPr/>
            <a:r>
              <a:t>Images</a:t>
            </a:r>
          </a:p>
        </p:txBody>
      </p:sp>
      <p:sp>
        <p:nvSpPr>
          <p:cNvPr id="157" name="If an image matters, make sure it is high enough resolution to magnify well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If an image matters, make sure it is high enough resolution to magnify well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5.png"/></Relationships>

</file>

<file path=ppt/theme/theme1.xml><?xml version="1.0" encoding="utf-8"?>
<a:theme xmlns:a="http://schemas.openxmlformats.org/drawingml/2006/main" xmlns:r="http://schemas.openxmlformats.org/officeDocument/2006/relationships" name="Typeset">
  <a:themeElements>
    <a:clrScheme name="Typeset">
      <a:dk1>
        <a:srgbClr val="57554B"/>
      </a:dk1>
      <a:lt1>
        <a:srgbClr val="0C1557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 Plain:1.0"/>
        <a:ea typeface="Academy Engraved LET Plain:1.0"/>
        <a:cs typeface="Academy Engraved LET Plain:1.0"/>
      </a:majorFont>
      <a:minorFont>
        <a:latin typeface="Academy Engraved LET Plain:1.0"/>
        <a:ea typeface="Academy Engraved LET Plain:1.0"/>
        <a:cs typeface="Academy Engraved LET Plain:1.0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4">
              <a:hueOff val="-150089"/>
              <a:satOff val="3212"/>
              <a:lumOff val="-17555"/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755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ypeset">
  <a:themeElements>
    <a:clrScheme name="Typeset">
      <a:dk1>
        <a:srgbClr val="000000"/>
      </a:dk1>
      <a:lt1>
        <a:srgbClr val="FFFFFF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 Plain:1.0"/>
        <a:ea typeface="Academy Engraved LET Plain:1.0"/>
        <a:cs typeface="Academy Engraved LET Plain:1.0"/>
      </a:majorFont>
      <a:minorFont>
        <a:latin typeface="Academy Engraved LET Plain:1.0"/>
        <a:ea typeface="Academy Engraved LET Plain:1.0"/>
        <a:cs typeface="Academy Engraved LET Plain:1.0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4">
              <a:hueOff val="-150089"/>
              <a:satOff val="3212"/>
              <a:lumOff val="-17555"/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755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