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0" r:id="rId11"/>
    <p:sldId id="263" r:id="rId12"/>
    <p:sldId id="259" r:id="rId13"/>
    <p:sldId id="277" r:id="rId14"/>
    <p:sldId id="278" r:id="rId15"/>
    <p:sldId id="273" r:id="rId16"/>
    <p:sldId id="274" r:id="rId17"/>
    <p:sldId id="279" r:id="rId18"/>
    <p:sldId id="261" r:id="rId19"/>
    <p:sldId id="262" r:id="rId20"/>
    <p:sldId id="275" r:id="rId21"/>
    <p:sldId id="276" r:id="rId22"/>
    <p:sldId id="264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4CA5D2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rgbClr val="03A8D6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50800" cap="flat">
              <a:solidFill>
                <a:srgbClr val="0BA8D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4CA5D2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rgbClr val="03A8D6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8ABA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008AB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ADEFF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AEAEB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390196"/>
              <a:satOff val="16169"/>
              <a:lumOff val="-19584"/>
            </a:schemeClr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>
          <a:latin typeface="Proxima Nova Medium"/>
          <a:ea typeface="Proxima Nova Medium"/>
          <a:cs typeface="Proxima Nova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312616"/>
              <a:satOff val="21048"/>
              <a:lumOff val="-2941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D238"/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F7EA"/>
          </a:solidFill>
        </a:fill>
      </a:tcStyle>
    </a:lastRow>
    <a:fir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219922"/>
              <a:satOff val="-56679"/>
              <a:lumOff val="-26479"/>
            </a:schemeClr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AEBEB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228106"/>
              <a:satOff val="-38633"/>
              <a:lumOff val="-1788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BBBBBB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52" d="100"/>
          <a:sy n="52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993E38-5851-A545-96D7-73676A7BDCDD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464D25-3D2C-A94F-A1C5-1F03B87BC6CD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Dualism (Received Knowledge)</a:t>
          </a:r>
        </a:p>
      </dgm:t>
    </dgm:pt>
    <dgm:pt modelId="{EA74C59A-53A4-464A-97D0-D7B530501034}" type="parTrans" cxnId="{B7851E92-BE65-EB4D-B16F-385B2CA830AC}">
      <dgm:prSet/>
      <dgm:spPr/>
      <dgm:t>
        <a:bodyPr/>
        <a:lstStyle/>
        <a:p>
          <a:endParaRPr lang="en-US"/>
        </a:p>
      </dgm:t>
    </dgm:pt>
    <dgm:pt modelId="{2B142651-5E1C-9D4E-8491-3E4FD9FAC336}" type="sibTrans" cxnId="{B7851E92-BE65-EB4D-B16F-385B2CA830AC}">
      <dgm:prSet/>
      <dgm:spPr/>
      <dgm:t>
        <a:bodyPr/>
        <a:lstStyle/>
        <a:p>
          <a:endParaRPr lang="en-US"/>
        </a:p>
      </dgm:t>
    </dgm:pt>
    <dgm:pt modelId="{97ECC9AC-2172-994D-9B9C-F33FEECF4225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Multiplicity (Subjective Knowledge)</a:t>
          </a:r>
        </a:p>
      </dgm:t>
    </dgm:pt>
    <dgm:pt modelId="{932B477C-8AD7-5E41-A10F-06B81F2DCAA4}" type="parTrans" cxnId="{1F28B914-35C2-E345-BBB7-7D1993C430DF}">
      <dgm:prSet/>
      <dgm:spPr/>
      <dgm:t>
        <a:bodyPr/>
        <a:lstStyle/>
        <a:p>
          <a:endParaRPr lang="en-US"/>
        </a:p>
      </dgm:t>
    </dgm:pt>
    <dgm:pt modelId="{94840C8E-16AD-E04B-8BA3-ACB7EC82943D}" type="sibTrans" cxnId="{1F28B914-35C2-E345-BBB7-7D1993C430DF}">
      <dgm:prSet/>
      <dgm:spPr/>
      <dgm:t>
        <a:bodyPr/>
        <a:lstStyle/>
        <a:p>
          <a:endParaRPr lang="en-US"/>
        </a:p>
      </dgm:t>
    </dgm:pt>
    <dgm:pt modelId="{7BE6BC10-C9C7-714E-9D71-D09FD4E7D16B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Relativism (Procedural Knowledge)</a:t>
          </a:r>
        </a:p>
      </dgm:t>
    </dgm:pt>
    <dgm:pt modelId="{2C10993E-78FE-D149-9596-C96AE52E41B6}" type="parTrans" cxnId="{46379960-98E6-2B4F-8536-7B7F692D59C0}">
      <dgm:prSet/>
      <dgm:spPr/>
      <dgm:t>
        <a:bodyPr/>
        <a:lstStyle/>
        <a:p>
          <a:endParaRPr lang="en-US"/>
        </a:p>
      </dgm:t>
    </dgm:pt>
    <dgm:pt modelId="{C807F03F-783C-C849-AAEC-CB7BCE4865A7}" type="sibTrans" cxnId="{46379960-98E6-2B4F-8536-7B7F692D59C0}">
      <dgm:prSet/>
      <dgm:spPr/>
      <dgm:t>
        <a:bodyPr/>
        <a:lstStyle/>
        <a:p>
          <a:endParaRPr lang="en-US"/>
        </a:p>
      </dgm:t>
    </dgm:pt>
    <dgm:pt modelId="{87FC8658-17FB-BE48-8D69-003B362C1CF5}">
      <dgm:prSet phldrT="[Text]" phldr="0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Commitment (Constructed Knowledge)</a:t>
          </a:r>
        </a:p>
      </dgm:t>
    </dgm:pt>
    <dgm:pt modelId="{8B5514EC-B14F-AE4A-B07F-06EA6A0B5012}" type="parTrans" cxnId="{768ABFEC-9E6F-3E44-BAA3-B8C043880F3D}">
      <dgm:prSet/>
      <dgm:spPr/>
      <dgm:t>
        <a:bodyPr/>
        <a:lstStyle/>
        <a:p>
          <a:endParaRPr lang="en-US"/>
        </a:p>
      </dgm:t>
    </dgm:pt>
    <dgm:pt modelId="{ECEBFE0A-1B0B-3544-A067-B8A1BBC48098}" type="sibTrans" cxnId="{768ABFEC-9E6F-3E44-BAA3-B8C043880F3D}">
      <dgm:prSet/>
      <dgm:spPr/>
      <dgm:t>
        <a:bodyPr/>
        <a:lstStyle/>
        <a:p>
          <a:endParaRPr lang="en-US"/>
        </a:p>
      </dgm:t>
    </dgm:pt>
    <dgm:pt modelId="{F1956250-C73D-534F-A60F-73175C5F2F90}" type="pres">
      <dgm:prSet presAssocID="{F8993E38-5851-A545-96D7-73676A7BDCDD}" presName="Name0" presStyleCnt="0">
        <dgm:presLayoutVars>
          <dgm:dir/>
          <dgm:animLvl val="lvl"/>
          <dgm:resizeHandles val="exact"/>
        </dgm:presLayoutVars>
      </dgm:prSet>
      <dgm:spPr/>
    </dgm:pt>
    <dgm:pt modelId="{2986C2F7-5E93-F94E-8359-B15767AF66FC}" type="pres">
      <dgm:prSet presAssocID="{81464D25-3D2C-A94F-A1C5-1F03B87BC6C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AD38FA3-52DD-274E-AAFE-6C45D5AE31F7}" type="pres">
      <dgm:prSet presAssocID="{2B142651-5E1C-9D4E-8491-3E4FD9FAC336}" presName="parTxOnlySpace" presStyleCnt="0"/>
      <dgm:spPr/>
    </dgm:pt>
    <dgm:pt modelId="{376B9ABA-A025-6343-8185-2AD40A540653}" type="pres">
      <dgm:prSet presAssocID="{97ECC9AC-2172-994D-9B9C-F33FEECF422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A43185B-0C9E-B94B-9B70-BC32D5F83665}" type="pres">
      <dgm:prSet presAssocID="{94840C8E-16AD-E04B-8BA3-ACB7EC82943D}" presName="parTxOnlySpace" presStyleCnt="0"/>
      <dgm:spPr/>
    </dgm:pt>
    <dgm:pt modelId="{4DA48E27-2A28-E940-AB4B-F3C58618A794}" type="pres">
      <dgm:prSet presAssocID="{7BE6BC10-C9C7-714E-9D71-D09FD4E7D16B}" presName="parTxOnly" presStyleLbl="node1" presStyleIdx="2" presStyleCnt="4" custLinFactNeighborX="14352" custLinFactNeighborY="2260">
        <dgm:presLayoutVars>
          <dgm:chMax val="0"/>
          <dgm:chPref val="0"/>
          <dgm:bulletEnabled val="1"/>
        </dgm:presLayoutVars>
      </dgm:prSet>
      <dgm:spPr/>
    </dgm:pt>
    <dgm:pt modelId="{73BD7B25-D886-EC4F-98B5-953EFC3C08B2}" type="pres">
      <dgm:prSet presAssocID="{C807F03F-783C-C849-AAEC-CB7BCE4865A7}" presName="parTxOnlySpace" presStyleCnt="0"/>
      <dgm:spPr/>
    </dgm:pt>
    <dgm:pt modelId="{3870E202-B3F0-FB4A-BDC3-8130536331CB}" type="pres">
      <dgm:prSet presAssocID="{87FC8658-17FB-BE48-8D69-003B362C1CF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F28B914-35C2-E345-BBB7-7D1993C430DF}" srcId="{F8993E38-5851-A545-96D7-73676A7BDCDD}" destId="{97ECC9AC-2172-994D-9B9C-F33FEECF4225}" srcOrd="1" destOrd="0" parTransId="{932B477C-8AD7-5E41-A10F-06B81F2DCAA4}" sibTransId="{94840C8E-16AD-E04B-8BA3-ACB7EC82943D}"/>
    <dgm:cxn modelId="{ACC9B12B-7160-8341-94FB-01B5CCFDEC8D}" type="presOf" srcId="{81464D25-3D2C-A94F-A1C5-1F03B87BC6CD}" destId="{2986C2F7-5E93-F94E-8359-B15767AF66FC}" srcOrd="0" destOrd="0" presId="urn:microsoft.com/office/officeart/2005/8/layout/chevron1"/>
    <dgm:cxn modelId="{F0768433-7F89-2744-88FF-AA7CFD09F5C0}" type="presOf" srcId="{7BE6BC10-C9C7-714E-9D71-D09FD4E7D16B}" destId="{4DA48E27-2A28-E940-AB4B-F3C58618A794}" srcOrd="0" destOrd="0" presId="urn:microsoft.com/office/officeart/2005/8/layout/chevron1"/>
    <dgm:cxn modelId="{46379960-98E6-2B4F-8536-7B7F692D59C0}" srcId="{F8993E38-5851-A545-96D7-73676A7BDCDD}" destId="{7BE6BC10-C9C7-714E-9D71-D09FD4E7D16B}" srcOrd="2" destOrd="0" parTransId="{2C10993E-78FE-D149-9596-C96AE52E41B6}" sibTransId="{C807F03F-783C-C849-AAEC-CB7BCE4865A7}"/>
    <dgm:cxn modelId="{B23BC97C-B5DA-1E4B-A06B-8C7C00B562ED}" type="presOf" srcId="{F8993E38-5851-A545-96D7-73676A7BDCDD}" destId="{F1956250-C73D-534F-A60F-73175C5F2F90}" srcOrd="0" destOrd="0" presId="urn:microsoft.com/office/officeart/2005/8/layout/chevron1"/>
    <dgm:cxn modelId="{B7851E92-BE65-EB4D-B16F-385B2CA830AC}" srcId="{F8993E38-5851-A545-96D7-73676A7BDCDD}" destId="{81464D25-3D2C-A94F-A1C5-1F03B87BC6CD}" srcOrd="0" destOrd="0" parTransId="{EA74C59A-53A4-464A-97D0-D7B530501034}" sibTransId="{2B142651-5E1C-9D4E-8491-3E4FD9FAC336}"/>
    <dgm:cxn modelId="{ABE6B394-EA32-8E48-B273-CE07F0CFCF59}" type="presOf" srcId="{87FC8658-17FB-BE48-8D69-003B362C1CF5}" destId="{3870E202-B3F0-FB4A-BDC3-8130536331CB}" srcOrd="0" destOrd="0" presId="urn:microsoft.com/office/officeart/2005/8/layout/chevron1"/>
    <dgm:cxn modelId="{FEC281DE-E8B5-6047-B2E2-ECA636C3FD77}" type="presOf" srcId="{97ECC9AC-2172-994D-9B9C-F33FEECF4225}" destId="{376B9ABA-A025-6343-8185-2AD40A540653}" srcOrd="0" destOrd="0" presId="urn:microsoft.com/office/officeart/2005/8/layout/chevron1"/>
    <dgm:cxn modelId="{768ABFEC-9E6F-3E44-BAA3-B8C043880F3D}" srcId="{F8993E38-5851-A545-96D7-73676A7BDCDD}" destId="{87FC8658-17FB-BE48-8D69-003B362C1CF5}" srcOrd="3" destOrd="0" parTransId="{8B5514EC-B14F-AE4A-B07F-06EA6A0B5012}" sibTransId="{ECEBFE0A-1B0B-3544-A067-B8A1BBC48098}"/>
    <dgm:cxn modelId="{6B6B3FBC-CC61-5943-81C8-3610F9BDD6C0}" type="presParOf" srcId="{F1956250-C73D-534F-A60F-73175C5F2F90}" destId="{2986C2F7-5E93-F94E-8359-B15767AF66FC}" srcOrd="0" destOrd="0" presId="urn:microsoft.com/office/officeart/2005/8/layout/chevron1"/>
    <dgm:cxn modelId="{29D1F796-61BA-4844-9463-5BF0AE192EF0}" type="presParOf" srcId="{F1956250-C73D-534F-A60F-73175C5F2F90}" destId="{FAD38FA3-52DD-274E-AAFE-6C45D5AE31F7}" srcOrd="1" destOrd="0" presId="urn:microsoft.com/office/officeart/2005/8/layout/chevron1"/>
    <dgm:cxn modelId="{5805C6F3-91D5-7B40-8C85-42AE2DFCD16E}" type="presParOf" srcId="{F1956250-C73D-534F-A60F-73175C5F2F90}" destId="{376B9ABA-A025-6343-8185-2AD40A540653}" srcOrd="2" destOrd="0" presId="urn:microsoft.com/office/officeart/2005/8/layout/chevron1"/>
    <dgm:cxn modelId="{1EC56629-B65B-1647-85E1-5CB7A318E3F2}" type="presParOf" srcId="{F1956250-C73D-534F-A60F-73175C5F2F90}" destId="{5A43185B-0C9E-B94B-9B70-BC32D5F83665}" srcOrd="3" destOrd="0" presId="urn:microsoft.com/office/officeart/2005/8/layout/chevron1"/>
    <dgm:cxn modelId="{4FFAD285-8FC0-BE4D-B778-A298C4CD2018}" type="presParOf" srcId="{F1956250-C73D-534F-A60F-73175C5F2F90}" destId="{4DA48E27-2A28-E940-AB4B-F3C58618A794}" srcOrd="4" destOrd="0" presId="urn:microsoft.com/office/officeart/2005/8/layout/chevron1"/>
    <dgm:cxn modelId="{B175EA5F-1A3D-0049-96B7-A0D80317BE23}" type="presParOf" srcId="{F1956250-C73D-534F-A60F-73175C5F2F90}" destId="{73BD7B25-D886-EC4F-98B5-953EFC3C08B2}" srcOrd="5" destOrd="0" presId="urn:microsoft.com/office/officeart/2005/8/layout/chevron1"/>
    <dgm:cxn modelId="{E70B9417-4B00-B34E-BB47-6C2CBBB615B3}" type="presParOf" srcId="{F1956250-C73D-534F-A60F-73175C5F2F90}" destId="{3870E202-B3F0-FB4A-BDC3-8130536331C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6C2F7-5E93-F94E-8359-B15767AF66FC}">
      <dsp:nvSpPr>
        <dsp:cNvPr id="0" name=""/>
        <dsp:cNvSpPr/>
      </dsp:nvSpPr>
      <dsp:spPr>
        <a:xfrm>
          <a:off x="9395" y="4724802"/>
          <a:ext cx="5469001" cy="2187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>
              <a:solidFill>
                <a:schemeClr val="tx1"/>
              </a:solidFill>
            </a:rPr>
            <a:t>Dualism (Received Knowledge)</a:t>
          </a:r>
        </a:p>
      </dsp:txBody>
      <dsp:txXfrm>
        <a:off x="1103195" y="4724802"/>
        <a:ext cx="3281401" cy="2187600"/>
      </dsp:txXfrm>
    </dsp:sp>
    <dsp:sp modelId="{376B9ABA-A025-6343-8185-2AD40A540653}">
      <dsp:nvSpPr>
        <dsp:cNvPr id="0" name=""/>
        <dsp:cNvSpPr/>
      </dsp:nvSpPr>
      <dsp:spPr>
        <a:xfrm>
          <a:off x="4931496" y="4724802"/>
          <a:ext cx="5469001" cy="2187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>
              <a:solidFill>
                <a:schemeClr val="tx1"/>
              </a:solidFill>
            </a:rPr>
            <a:t>Multiplicity (Subjective Knowledge)</a:t>
          </a:r>
        </a:p>
      </dsp:txBody>
      <dsp:txXfrm>
        <a:off x="6025296" y="4724802"/>
        <a:ext cx="3281401" cy="2187600"/>
      </dsp:txXfrm>
    </dsp:sp>
    <dsp:sp modelId="{4DA48E27-2A28-E940-AB4B-F3C58618A794}">
      <dsp:nvSpPr>
        <dsp:cNvPr id="0" name=""/>
        <dsp:cNvSpPr/>
      </dsp:nvSpPr>
      <dsp:spPr>
        <a:xfrm>
          <a:off x="9932089" y="4774241"/>
          <a:ext cx="5469001" cy="2187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>
              <a:solidFill>
                <a:schemeClr val="tx1"/>
              </a:solidFill>
            </a:rPr>
            <a:t>Relativism (Procedural Knowledge)</a:t>
          </a:r>
        </a:p>
      </dsp:txBody>
      <dsp:txXfrm>
        <a:off x="11025889" y="4774241"/>
        <a:ext cx="3281401" cy="2187600"/>
      </dsp:txXfrm>
    </dsp:sp>
    <dsp:sp modelId="{3870E202-B3F0-FB4A-BDC3-8130536331CB}">
      <dsp:nvSpPr>
        <dsp:cNvPr id="0" name=""/>
        <dsp:cNvSpPr/>
      </dsp:nvSpPr>
      <dsp:spPr>
        <a:xfrm>
          <a:off x="14775700" y="4724802"/>
          <a:ext cx="5469001" cy="2187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>
              <a:solidFill>
                <a:schemeClr val="tx1"/>
              </a:solidFill>
            </a:rPr>
            <a:t>Commitment (Constructed Knowledge)</a:t>
          </a:r>
        </a:p>
      </dsp:txBody>
      <dsp:txXfrm>
        <a:off x="15869500" y="4724802"/>
        <a:ext cx="3281401" cy="2187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434335"/>
            <a:ext cx="21945600" cy="706629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3600" b="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8648700"/>
            <a:ext cx="21945600" cy="209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127375"/>
            <a:ext cx="21945600" cy="5524500"/>
          </a:xfrm>
          <a:prstGeom prst="rect">
            <a:avLst/>
          </a:prstGeom>
        </p:spPr>
        <p:txBody>
          <a:bodyPr/>
          <a:lstStyle>
            <a:lvl1pPr defTabSz="584200">
              <a:defRPr sz="22000" spc="-22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763675"/>
            <a:ext cx="21945600" cy="419288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0" indent="4572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0" indent="9144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0" indent="13716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0" indent="18288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771900" y="4464048"/>
            <a:ext cx="16840200" cy="4883152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431800" indent="25400" defTabSz="825500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431800" indent="482600" defTabSz="825500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431800" indent="939800" defTabSz="825500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431800" indent="1397000" defTabSz="825500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203700" y="9372600"/>
            <a:ext cx="16840200" cy="68072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ts val="3600"/>
              </a:lnSpc>
              <a:spcBef>
                <a:spcPts val="0"/>
              </a:spcBef>
              <a:buClrTx/>
              <a:buSzTx/>
              <a:buNone/>
              <a:defRPr sz="3200" b="0" cap="all" spc="-32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495873917_2724x1818.jpg"/>
          <p:cNvSpPr>
            <a:spLocks noGrp="1"/>
          </p:cNvSpPr>
          <p:nvPr>
            <p:ph type="pic" sz="half" idx="21"/>
          </p:nvPr>
        </p:nvSpPr>
        <p:spPr>
          <a:xfrm>
            <a:off x="635000" y="6832600"/>
            <a:ext cx="12877800" cy="85899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4" name="496036167_2890x1683.jpg"/>
          <p:cNvSpPr>
            <a:spLocks noGrp="1"/>
          </p:cNvSpPr>
          <p:nvPr>
            <p:ph type="pic" sz="half" idx="22"/>
          </p:nvPr>
        </p:nvSpPr>
        <p:spPr>
          <a:xfrm>
            <a:off x="88900" y="-177800"/>
            <a:ext cx="14008100" cy="81576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idx="23"/>
          </p:nvPr>
        </p:nvSpPr>
        <p:spPr>
          <a:xfrm>
            <a:off x="12814300" y="-355600"/>
            <a:ext cx="1203395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496036167_2890x1683.jpg"/>
          <p:cNvSpPr>
            <a:spLocks noGrp="1"/>
          </p:cNvSpPr>
          <p:nvPr>
            <p:ph type="pic" idx="21"/>
          </p:nvPr>
        </p:nvSpPr>
        <p:spPr>
          <a:xfrm>
            <a:off x="-38100" y="-267934"/>
            <a:ext cx="24472902" cy="142518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8648700"/>
            <a:ext cx="21945600" cy="209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124200"/>
            <a:ext cx="21945600" cy="5524500"/>
          </a:xfrm>
          <a:prstGeom prst="rect">
            <a:avLst/>
          </a:prstGeom>
        </p:spPr>
        <p:txBody>
          <a:bodyPr/>
          <a:lstStyle>
            <a:lvl1pPr defTabSz="584200">
              <a:defRPr sz="22000" spc="-22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438400"/>
            <a:ext cx="21945600" cy="711200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3600" b="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100800" y="8229600"/>
            <a:ext cx="4584700" cy="312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r>
              <a:t>Caption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Image"/>
          <p:cNvSpPr>
            <a:spLocks noGrp="1"/>
          </p:cNvSpPr>
          <p:nvPr>
            <p:ph type="pic" idx="21"/>
          </p:nvPr>
        </p:nvSpPr>
        <p:spPr>
          <a:xfrm>
            <a:off x="528828" y="0"/>
            <a:ext cx="17992344" cy="12001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35000" y="7937906"/>
            <a:ext cx="17780000" cy="5651592"/>
          </a:xfrm>
          <a:prstGeom prst="rect">
            <a:avLst/>
          </a:prstGeom>
        </p:spPr>
        <p:txBody>
          <a:bodyPr anchor="b"/>
          <a:lstStyle>
            <a:lvl1pPr algn="ctr" defTabSz="584200">
              <a:defRPr sz="22000" spc="-220">
                <a:solidFill>
                  <a:srgbClr val="FFD74C"/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35" name="Line"/>
          <p:cNvSpPr/>
          <p:nvPr/>
        </p:nvSpPr>
        <p:spPr>
          <a:xfrm>
            <a:off x="19169012" y="11874500"/>
            <a:ext cx="1549401" cy="0"/>
          </a:xfrm>
          <a:prstGeom prst="ellipse">
            <a:avLst/>
          </a:prstGeom>
          <a:ln w="254000">
            <a:solidFill>
              <a:srgbClr val="FFD74C"/>
            </a:solidFill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728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6311900"/>
            <a:ext cx="8356600" cy="618490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2439639"/>
            <a:ext cx="8356600" cy="3068291"/>
          </a:xfrm>
          <a:prstGeom prst="rect">
            <a:avLst/>
          </a:prstGeom>
        </p:spPr>
        <p:txBody>
          <a:bodyPr/>
          <a:lstStyle>
            <a:lvl1pPr>
              <a:defRPr sz="10000" spc="-100"/>
            </a:lvl1pPr>
          </a:lstStyle>
          <a:p>
            <a:r>
              <a:t>Slide Title</a:t>
            </a:r>
          </a:p>
        </p:txBody>
      </p:sp>
      <p:sp>
        <p:nvSpPr>
          <p:cNvPr id="62" name="Rectangle"/>
          <p:cNvSpPr/>
          <p:nvPr/>
        </p:nvSpPr>
        <p:spPr>
          <a:xfrm>
            <a:off x="10795000" y="0"/>
            <a:ext cx="13614400" cy="13716000"/>
          </a:xfrm>
          <a:prstGeom prst="rect">
            <a:avLst/>
          </a:prstGeom>
          <a:solidFill>
            <a:srgbClr val="00BF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63" name="638623930_2326x1548.jpg"/>
          <p:cNvSpPr>
            <a:spLocks noGrp="1"/>
          </p:cNvSpPr>
          <p:nvPr>
            <p:ph type="pic" idx="21"/>
          </p:nvPr>
        </p:nvSpPr>
        <p:spPr>
          <a:xfrm>
            <a:off x="9156700" y="-38100"/>
            <a:ext cx="19693467" cy="13106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646935"/>
            <a:ext cx="8356600" cy="7701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3600" b="0" cap="all">
                <a:solidFill>
                  <a:srgbClr val="00C7FC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4064000"/>
            <a:ext cx="21945600" cy="5930900"/>
          </a:xfrm>
          <a:prstGeom prst="rect">
            <a:avLst/>
          </a:prstGeom>
        </p:spPr>
        <p:txBody>
          <a:bodyPr anchor="ctr"/>
          <a:lstStyle>
            <a:lvl1pPr defTabSz="584200">
              <a:defRPr spc="0">
                <a:solidFill>
                  <a:srgbClr val="FFFFFF"/>
                </a:solidFill>
              </a:defRPr>
            </a:lvl1pPr>
          </a:lstStyle>
          <a:p>
            <a:r>
              <a:t>Section Title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594100"/>
            <a:ext cx="21945600" cy="8902700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3">
                <a:solidFill>
                  <a:srgbClr val="000000"/>
                </a:solidFill>
              </a:defRPr>
            </a:lvl1pPr>
            <a:lvl2pPr marL="0" indent="4572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3">
                <a:solidFill>
                  <a:srgbClr val="000000"/>
                </a:solidFill>
              </a:defRPr>
            </a:lvl2pPr>
            <a:lvl3pPr marL="0" indent="9144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3">
                <a:solidFill>
                  <a:srgbClr val="000000"/>
                </a:solidFill>
              </a:defRPr>
            </a:lvl3pPr>
            <a:lvl4pPr marL="0" indent="13716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3">
                <a:solidFill>
                  <a:srgbClr val="000000"/>
                </a:solidFill>
              </a:defRPr>
            </a:lvl4pPr>
            <a:lvl5pPr marL="0" indent="18288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3">
                <a:solidFill>
                  <a:srgbClr val="000000"/>
                </a:solidFill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733800"/>
            <a:ext cx="21945600" cy="876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1219200"/>
            <a:ext cx="219456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l">
              <a:lnSpc>
                <a:spcPts val="2600"/>
              </a:lnSpc>
              <a:defRPr sz="1800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3" r:id="rId13"/>
  </p:sldLayoutIdLst>
  <p:transition spd="med"/>
  <p:txStyles>
    <p:titleStyle>
      <a:lvl1pPr marL="0" marR="0" indent="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all" spc="-140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1pPr>
      <a:lvl2pPr marL="0" marR="0" indent="45720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all" spc="-140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2pPr>
      <a:lvl3pPr marL="0" marR="0" indent="91440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all" spc="-140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3pPr>
      <a:lvl4pPr marL="0" marR="0" indent="137160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all" spc="-140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4pPr>
      <a:lvl5pPr marL="0" marR="0" indent="182880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all" spc="-140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5pPr>
      <a:lvl6pPr marL="0" marR="0" indent="228600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all" spc="-140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6pPr>
      <a:lvl7pPr marL="0" marR="0" indent="274320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all" spc="-140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7pPr>
      <a:lvl8pPr marL="0" marR="0" indent="320040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all" spc="-140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8pPr>
      <a:lvl9pPr marL="0" marR="0" indent="3657600" algn="l" defTabSz="8255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all" spc="-140" baseline="0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9pPr>
    </p:titleStyle>
    <p:bodyStyle>
      <a:lvl1pPr marL="6858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1pPr>
      <a:lvl2pPr marL="13716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2pPr>
      <a:lvl3pPr marL="20574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3pPr>
      <a:lvl4pPr marL="27432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4pPr>
      <a:lvl5pPr marL="34290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5pPr>
      <a:lvl6pPr marL="41148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48006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54864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61722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sz="4200" b="1" i="0" u="none" strike="noStrike" cap="none" spc="0" baseline="0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1pPr>
      <a:lvl2pPr marL="0" marR="0" indent="4572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2pPr>
      <a:lvl3pPr marL="0" marR="0" indent="9144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3pPr>
      <a:lvl4pPr marL="0" marR="0" indent="13716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4pPr>
      <a:lvl5pPr marL="0" marR="0" indent="18288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5pPr>
      <a:lvl6pPr marL="0" marR="0" indent="22860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6pPr>
      <a:lvl7pPr marL="0" marR="0" indent="27432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7pPr>
      <a:lvl8pPr marL="0" marR="0" indent="32004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8pPr>
      <a:lvl9pPr marL="0" marR="0" indent="36576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honor@ksu.edu" TargetMode="External"/><Relationship Id="rId2" Type="http://schemas.openxmlformats.org/officeDocument/2006/relationships/hyperlink" Target="mailto:cjroberts@ksu.e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ademicintegrity.org/fundamental-values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55" t="1879" r="207" b="1879"/>
          <a:stretch>
            <a:fillRect/>
          </a:stretch>
        </p:blipFill>
        <p:spPr>
          <a:xfrm>
            <a:off x="-1039091" y="0"/>
            <a:ext cx="24384000" cy="13716000"/>
          </a:xfrm>
          <a:prstGeom prst="rect">
            <a:avLst/>
          </a:prstGeom>
        </p:spPr>
      </p:pic>
      <p:sp>
        <p:nvSpPr>
          <p:cNvPr id="151" name="Camilla j Roberts…"/>
          <p:cNvSpPr txBox="1">
            <a:spLocks noGrp="1"/>
          </p:cNvSpPr>
          <p:nvPr>
            <p:ph type="body" sz="quarter" idx="1"/>
          </p:nvPr>
        </p:nvSpPr>
        <p:spPr>
          <a:xfrm>
            <a:off x="1219200" y="8825210"/>
            <a:ext cx="21945600" cy="2095501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defTabSz="652145">
              <a:lnSpc>
                <a:spcPct val="120000"/>
              </a:lnSpc>
              <a:defRPr sz="2844" cap="all" spc="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r>
              <a:rPr sz="3200" dirty="0"/>
              <a:t>Camilla j Roberts</a:t>
            </a:r>
          </a:p>
          <a:p>
            <a:pPr algn="r" defTabSz="652145">
              <a:lnSpc>
                <a:spcPct val="120000"/>
              </a:lnSpc>
              <a:defRPr sz="2844" cap="all" spc="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r>
              <a:rPr sz="3200" dirty="0"/>
              <a:t>Director, Honor and Integrity System</a:t>
            </a:r>
          </a:p>
          <a:p>
            <a:pPr algn="r" defTabSz="652145">
              <a:lnSpc>
                <a:spcPct val="120000"/>
              </a:lnSpc>
              <a:defRPr sz="2844" cap="all" spc="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r>
              <a:rPr sz="3200" dirty="0"/>
              <a:t>Kansas state university</a:t>
            </a:r>
          </a:p>
          <a:p>
            <a:pPr algn="r" defTabSz="652145">
              <a:lnSpc>
                <a:spcPct val="120000"/>
              </a:lnSpc>
              <a:defRPr sz="2844" cap="all" spc="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r>
              <a:rPr sz="3200" dirty="0"/>
              <a:t>President, international center for Academic Integrity</a:t>
            </a:r>
          </a:p>
        </p:txBody>
      </p:sp>
      <p:sp>
        <p:nvSpPr>
          <p:cNvPr id="152" name="Pandemic effects on academic integrity in online education: shifting the lens to a developmental perspective"/>
          <p:cNvSpPr txBox="1">
            <a:spLocks noGrp="1"/>
          </p:cNvSpPr>
          <p:nvPr>
            <p:ph type="title"/>
          </p:nvPr>
        </p:nvSpPr>
        <p:spPr>
          <a:xfrm>
            <a:off x="387927" y="6504709"/>
            <a:ext cx="21945600" cy="314151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03097">
              <a:defRPr sz="15180" spc="-151"/>
            </a:lvl1pPr>
          </a:lstStyle>
          <a:p>
            <a:r>
              <a:rPr lang="en-US" sz="17900" dirty="0"/>
              <a:t>Academic Integrity – The Bigger Picture</a:t>
            </a:r>
            <a:endParaRPr sz="179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Chickering and </a:t>
            </a:r>
            <a:r>
              <a:rPr lang="en-US" dirty="0" err="1"/>
              <a:t>Reisser’s</a:t>
            </a:r>
            <a:r>
              <a:rPr lang="en-US" dirty="0"/>
              <a:t> Seven Vectors of Student Development (1993)</a:t>
            </a:r>
          </a:p>
          <a:p>
            <a:pPr lvl="1"/>
            <a:r>
              <a:rPr lang="en-US" b="0" dirty="0"/>
              <a:t>Developing Competence</a:t>
            </a:r>
          </a:p>
          <a:p>
            <a:pPr lvl="1"/>
            <a:r>
              <a:rPr lang="en-US" b="0" dirty="0"/>
              <a:t>Managing Emotions</a:t>
            </a:r>
          </a:p>
          <a:p>
            <a:pPr lvl="1"/>
            <a:r>
              <a:rPr lang="en-US" b="0" dirty="0"/>
              <a:t>Moving Through Autonomy to Interdependence</a:t>
            </a:r>
          </a:p>
          <a:p>
            <a:pPr lvl="1"/>
            <a:r>
              <a:rPr lang="en-US" b="0" dirty="0"/>
              <a:t>Developing Mature Interpersonal Relationships</a:t>
            </a:r>
          </a:p>
          <a:p>
            <a:pPr lvl="1"/>
            <a:r>
              <a:rPr lang="en-US" b="0" dirty="0"/>
              <a:t>Establishing Identity</a:t>
            </a:r>
          </a:p>
          <a:p>
            <a:pPr lvl="1"/>
            <a:r>
              <a:rPr lang="en-US" b="0" dirty="0"/>
              <a:t>Developing Purpose</a:t>
            </a:r>
          </a:p>
          <a:p>
            <a:pPr lvl="1"/>
            <a:r>
              <a:rPr lang="en-US" b="0" dirty="0"/>
              <a:t>Developing Integrity</a:t>
            </a:r>
          </a:p>
          <a:p>
            <a:pPr marL="685800" lvl="1" indent="0">
              <a:buNone/>
            </a:pPr>
            <a:endParaRPr lang="en-US" b="0" dirty="0"/>
          </a:p>
          <a:p>
            <a:pPr marL="685800" lvl="1" indent="0">
              <a:buNone/>
            </a:pPr>
            <a:endParaRPr lang="en-US" sz="3600" dirty="0"/>
          </a:p>
          <a:p>
            <a:pPr marL="685800" lvl="1" indent="0">
              <a:buNone/>
            </a:pPr>
            <a:r>
              <a:rPr lang="en-US" sz="2800" b="0" dirty="0"/>
              <a:t>Chickering A. W. &amp; </a:t>
            </a:r>
            <a:r>
              <a:rPr lang="en-US" sz="2800" b="0" dirty="0" err="1"/>
              <a:t>Reisser</a:t>
            </a:r>
            <a:r>
              <a:rPr lang="en-US" sz="2800" b="0" dirty="0"/>
              <a:t>, L. (1993). Education and identity. San Francisco: Jossey-Bass.</a:t>
            </a:r>
          </a:p>
        </p:txBody>
      </p:sp>
      <p:sp>
        <p:nvSpPr>
          <p:cNvPr id="165" name="Development of student integr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sz="9800" dirty="0"/>
              <a:t>Development of student integrity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Kohlberg (1958) and Gilligan (1977) Theories of Moral Development</a:t>
            </a:r>
          </a:p>
          <a:p>
            <a:pPr marL="685800" lvl="1" indent="0">
              <a:buNone/>
            </a:pPr>
            <a:endParaRPr lang="en-US" b="0" dirty="0"/>
          </a:p>
          <a:p>
            <a:pPr marL="685800" lvl="1" indent="0">
              <a:buNone/>
            </a:pPr>
            <a:endParaRPr lang="en-US" sz="3600" dirty="0"/>
          </a:p>
        </p:txBody>
      </p:sp>
      <p:sp>
        <p:nvSpPr>
          <p:cNvPr id="165" name="Development of student integr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sz="9800" dirty="0"/>
              <a:t>Development of student integrity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9BFCDE-6C9B-CC47-A876-2BC1C68FE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65" y="4331000"/>
            <a:ext cx="11813060" cy="8381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709A19-6952-194D-8039-B46EFFF12636}"/>
              </a:ext>
            </a:extLst>
          </p:cNvPr>
          <p:cNvSpPr txBox="1"/>
          <p:nvPr/>
        </p:nvSpPr>
        <p:spPr>
          <a:xfrm>
            <a:off x="15099957" y="9817053"/>
            <a:ext cx="8971005" cy="311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from: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Yxiong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(2018). Cognitive development &amp; moral reasoning.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edu.glogster.com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kohlberg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-and-	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gilligan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/2t1kigfa3b7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Gilligan, C. (1977). In a different voice: Women’s conceptions of self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of morality. 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Harvard Educational Review, 47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481–517.</a:t>
            </a:r>
          </a:p>
          <a:p>
            <a:pPr algn="l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Kohlberg, L. (1958). 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development of modes of thinking and choices</a:t>
            </a:r>
          </a:p>
          <a:p>
            <a:pPr algn="l"/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years 10 to 16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PhD dissertation, University of Chicago.</a:t>
            </a:r>
            <a:r>
              <a:rPr lang="en-US" sz="2800" dirty="0">
                <a:effectLst/>
              </a:rPr>
              <a:t> 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80731382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Perry’s Theory of Intellectual and Ethical Development</a:t>
            </a:r>
            <a:endParaRPr dirty="0"/>
          </a:p>
        </p:txBody>
      </p:sp>
      <p:sp>
        <p:nvSpPr>
          <p:cNvPr id="162" name="Pedagogical choices connected to student develop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676909">
              <a:defRPr sz="11480" spc="-114"/>
            </a:lvl1pPr>
          </a:lstStyle>
          <a:p>
            <a:r>
              <a:rPr sz="8800" dirty="0"/>
              <a:t>Pedagogical choices connected to student development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C075107-F654-F840-866D-ADF943663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784226"/>
              </p:ext>
            </p:extLst>
          </p:nvPr>
        </p:nvGraphicFramePr>
        <p:xfrm>
          <a:off x="1889210" y="2078795"/>
          <a:ext cx="20254097" cy="1163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0688AB-E314-7F4A-B0C7-B65EEAF3D342}"/>
              </a:ext>
            </a:extLst>
          </p:cNvPr>
          <p:cNvSpPr txBox="1"/>
          <p:nvPr/>
        </p:nvSpPr>
        <p:spPr>
          <a:xfrm>
            <a:off x="1889210" y="5368170"/>
            <a:ext cx="407773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oxima Nova"/>
                <a:ea typeface="Proxima Nova"/>
                <a:cs typeface="Proxima Nova"/>
                <a:sym typeface="Proxima Nova"/>
              </a:rPr>
              <a:t>First Year Students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CFB903-B9F4-074E-89EA-1FC2688E7BE7}"/>
              </a:ext>
            </a:extLst>
          </p:cNvPr>
          <p:cNvCxnSpPr/>
          <p:nvPr/>
        </p:nvCxnSpPr>
        <p:spPr>
          <a:xfrm>
            <a:off x="6301946" y="5696465"/>
            <a:ext cx="10873946" cy="0"/>
          </a:xfrm>
          <a:prstGeom prst="straightConnector1">
            <a:avLst/>
          </a:prstGeom>
          <a:noFill/>
          <a:ln w="2540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C353C00-6FC5-C14B-9F9A-A573E1EA0C46}"/>
              </a:ext>
            </a:extLst>
          </p:cNvPr>
          <p:cNvSpPr txBox="1"/>
          <p:nvPr/>
        </p:nvSpPr>
        <p:spPr>
          <a:xfrm>
            <a:off x="17175892" y="5368170"/>
            <a:ext cx="453767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Graduating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oxima Nova"/>
                <a:ea typeface="Proxima Nova"/>
                <a:cs typeface="Proxima Nova"/>
                <a:sym typeface="Proxima Nova"/>
              </a:rPr>
              <a:t>Students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F72B41-59CB-F247-82CF-6001323BCDFF}"/>
              </a:ext>
            </a:extLst>
          </p:cNvPr>
          <p:cNvCxnSpPr/>
          <p:nvPr/>
        </p:nvCxnSpPr>
        <p:spPr>
          <a:xfrm flipH="1">
            <a:off x="6301946" y="10478530"/>
            <a:ext cx="11516497" cy="0"/>
          </a:xfrm>
          <a:prstGeom prst="straightConnector1">
            <a:avLst/>
          </a:prstGeom>
          <a:noFill/>
          <a:ln w="2540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B3AEB0F-1405-7E45-A636-1FC37E5AFA69}"/>
              </a:ext>
            </a:extLst>
          </p:cNvPr>
          <p:cNvSpPr txBox="1"/>
          <p:nvPr/>
        </p:nvSpPr>
        <p:spPr>
          <a:xfrm>
            <a:off x="9747420" y="11009831"/>
            <a:ext cx="453767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When Under Stress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BC2654-63FA-C44C-B171-9DF73C27CD65}"/>
              </a:ext>
            </a:extLst>
          </p:cNvPr>
          <p:cNvSpPr txBox="1"/>
          <p:nvPr/>
        </p:nvSpPr>
        <p:spPr>
          <a:xfrm>
            <a:off x="0" y="12729307"/>
            <a:ext cx="24384000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Perry, W. G. (1970). Forms of intellectual and ethical development in the college years: A scheme. Holt, Rinehart, and Winston.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AF3273-28A4-E340-ADDC-CBCBBE2C3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Pressure to Succeed</a:t>
            </a:r>
          </a:p>
          <a:p>
            <a:r>
              <a:rPr lang="en-US" dirty="0"/>
              <a:t>Fairness (“Others do it.”)</a:t>
            </a:r>
          </a:p>
          <a:p>
            <a:r>
              <a:rPr lang="en-US" dirty="0"/>
              <a:t>Material is Trivial / Irrelevant</a:t>
            </a:r>
          </a:p>
          <a:p>
            <a:r>
              <a:rPr lang="en-US" dirty="0"/>
              <a:t>Course is Too Hard / Faculty Expectations are Unreasonable</a:t>
            </a:r>
          </a:p>
          <a:p>
            <a:r>
              <a:rPr lang="en-US" dirty="0"/>
              <a:t>Poor Time Management</a:t>
            </a:r>
          </a:p>
          <a:p>
            <a:r>
              <a:rPr lang="en-US" dirty="0"/>
              <a:t>Not Sure what Constitutes Cheating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5ECBB6-A45B-894C-9AD8-8A6A5D5B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Students Cheat</a:t>
            </a:r>
          </a:p>
        </p:txBody>
      </p:sp>
    </p:spTree>
    <p:extLst>
      <p:ext uri="{BB962C8B-B14F-4D97-AF65-F5344CB8AC3E}">
        <p14:creationId xmlns:p14="http://schemas.microsoft.com/office/powerpoint/2010/main" val="184362113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03B963-5CA9-914C-860C-67146706C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Peer Environment (cheating not the norm)</a:t>
            </a:r>
          </a:p>
          <a:p>
            <a:r>
              <a:rPr lang="en-US" dirty="0"/>
              <a:t>Self Respect (values)</a:t>
            </a:r>
          </a:p>
          <a:p>
            <a:r>
              <a:rPr lang="en-US" dirty="0"/>
              <a:t>Consequences for Academic Dishonesty</a:t>
            </a:r>
          </a:p>
          <a:p>
            <a:r>
              <a:rPr lang="en-US" dirty="0"/>
              <a:t>Chances of being Caught are High</a:t>
            </a:r>
          </a:p>
          <a:p>
            <a:r>
              <a:rPr lang="en-US" dirty="0"/>
              <a:t>Commitment to Learning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1EC65-D4BF-6744-AD08-A050DC3AA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Students Don’t Cheat</a:t>
            </a:r>
          </a:p>
        </p:txBody>
      </p:sp>
    </p:spTree>
    <p:extLst>
      <p:ext uri="{BB962C8B-B14F-4D97-AF65-F5344CB8AC3E}">
        <p14:creationId xmlns:p14="http://schemas.microsoft.com/office/powerpoint/2010/main" val="9074425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01A507-6EDE-1646-9997-DDB3EA00A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Chegg</a:t>
            </a:r>
          </a:p>
          <a:p>
            <a:r>
              <a:rPr lang="en-US" dirty="0"/>
              <a:t>Bartleby</a:t>
            </a:r>
          </a:p>
          <a:p>
            <a:r>
              <a:rPr lang="en-US" dirty="0" err="1"/>
              <a:t>CourseHero</a:t>
            </a:r>
            <a:endParaRPr lang="en-US" dirty="0"/>
          </a:p>
          <a:p>
            <a:r>
              <a:rPr lang="en-US" dirty="0" err="1"/>
              <a:t>Study.com</a:t>
            </a:r>
            <a:endParaRPr lang="en-US" dirty="0"/>
          </a:p>
          <a:p>
            <a:r>
              <a:rPr lang="en-US" dirty="0" err="1"/>
              <a:t>Slader</a:t>
            </a:r>
            <a:r>
              <a:rPr lang="en-US" dirty="0"/>
              <a:t> / Quizlet</a:t>
            </a:r>
          </a:p>
          <a:p>
            <a:r>
              <a:rPr lang="en-US" dirty="0" err="1"/>
              <a:t>StudySoup</a:t>
            </a:r>
            <a:endParaRPr lang="en-US" dirty="0"/>
          </a:p>
          <a:p>
            <a:r>
              <a:rPr lang="en-US" dirty="0"/>
              <a:t>A variety of Essay Mills</a:t>
            </a:r>
          </a:p>
          <a:p>
            <a:r>
              <a:rPr lang="en-US" dirty="0"/>
              <a:t>Domyhomework123.com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0852F7-44FF-DD42-8D77-19200AF3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Cheating - Day of 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7579A-95DC-9F4D-BF48-7A9B1E6F7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863" y="3517900"/>
            <a:ext cx="10172700" cy="4749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FF6405-2887-D94D-84B6-BD93B80AF30E}"/>
              </a:ext>
            </a:extLst>
          </p:cNvPr>
          <p:cNvSpPr txBox="1"/>
          <p:nvPr/>
        </p:nvSpPr>
        <p:spPr>
          <a:xfrm>
            <a:off x="12926291" y="9636865"/>
            <a:ext cx="10238509" cy="2318583"/>
          </a:xfrm>
          <a:prstGeom prst="rect">
            <a:avLst/>
          </a:prstGeom>
          <a:noFill/>
          <a:ln w="38100" cap="flat">
            <a:solidFill>
              <a:schemeClr val="tx1">
                <a:alpha val="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oxima Nova"/>
                <a:ea typeface="Proxima Nova"/>
                <a:cs typeface="Proxima Nova"/>
                <a:sym typeface="Proxima Nova"/>
              </a:rPr>
              <a:t>The Honor and Integrity System does have a Chegg account and is lookin</a:t>
            </a:r>
            <a:r>
              <a:rPr lang="en-US" sz="3600" dirty="0"/>
              <a:t>g into getting an account for other sites so we can provide a pdf of the “answers” posted at any time for you.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5796276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38348C-6D54-4D4B-A0EE-F9F14F521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25" y="608919"/>
            <a:ext cx="14734311" cy="124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7305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4C7EA2-5EB3-604A-975F-9B72DF99B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Pearson Publisher – Suit Against Chegg (copyright)</a:t>
            </a:r>
          </a:p>
          <a:p>
            <a:r>
              <a:rPr lang="en-US" dirty="0"/>
              <a:t>Wiley Publisher and OpenStax Publishing had previously had relations with Chegg and have dropped all relations.</a:t>
            </a:r>
          </a:p>
          <a:p>
            <a:r>
              <a:rPr lang="en-US" dirty="0"/>
              <a:t>Chegg stock prices dropping (-31.67% in past 6 months)</a:t>
            </a:r>
          </a:p>
          <a:p>
            <a:r>
              <a:rPr lang="en-US" dirty="0"/>
              <a:t>Australia – national movement to remove all ads about these contract cheating sites as well as banning two different essay mill sites from the internet nationwide based on a national law that bans advertising and selling of cheating services.</a:t>
            </a:r>
          </a:p>
          <a:p>
            <a:r>
              <a:rPr lang="en-US" dirty="0"/>
              <a:t>Jeopardy-type Game About Contract Cheating: https://</a:t>
            </a:r>
            <a:r>
              <a:rPr lang="en-US" dirty="0" err="1"/>
              <a:t>hoaonline.org</a:t>
            </a:r>
            <a:r>
              <a:rPr lang="en-US"/>
              <a:t>/UTL/UT3_JrAgeCalc2.C.php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124E04-E61C-F242-8125-0D83FDAF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Against Contract Cheating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F8056-0CE1-7743-B790-8C488940E175}"/>
              </a:ext>
            </a:extLst>
          </p:cNvPr>
          <p:cNvSpPr txBox="1"/>
          <p:nvPr/>
        </p:nvSpPr>
        <p:spPr>
          <a:xfrm>
            <a:off x="1070890" y="12726500"/>
            <a:ext cx="102657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8B849-BD40-0A44-88EE-8EC909FF4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3117" y="8533767"/>
            <a:ext cx="8399993" cy="441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72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Understand where students are – they are still developing</a:t>
            </a:r>
          </a:p>
          <a:p>
            <a:r>
              <a:rPr lang="en-US" dirty="0"/>
              <a:t>Understand challenge and support of student</a:t>
            </a:r>
          </a:p>
          <a:p>
            <a:r>
              <a:rPr lang="en-US" dirty="0"/>
              <a:t>Be the teacher</a:t>
            </a:r>
          </a:p>
          <a:p>
            <a:endParaRPr dirty="0"/>
          </a:p>
        </p:txBody>
      </p:sp>
      <p:sp>
        <p:nvSpPr>
          <p:cNvPr id="168" name="Making the shift to mold stud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sz="9800" dirty="0"/>
              <a:t>Making the shift to mold students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Assessment Styles for first year students versus graduate students</a:t>
            </a:r>
          </a:p>
          <a:p>
            <a:pPr lvl="1"/>
            <a:r>
              <a:rPr lang="en-US" dirty="0"/>
              <a:t>Remember dualistic vs. multiplicity</a:t>
            </a:r>
          </a:p>
          <a:p>
            <a:r>
              <a:rPr lang="en-US" dirty="0"/>
              <a:t>Assessments in teams versus individual</a:t>
            </a:r>
          </a:p>
          <a:p>
            <a:pPr lvl="1"/>
            <a:r>
              <a:rPr lang="en-US" dirty="0"/>
              <a:t>How can they work together?</a:t>
            </a:r>
          </a:p>
          <a:p>
            <a:pPr lvl="1"/>
            <a:r>
              <a:rPr lang="en-US" dirty="0"/>
              <a:t>Assessment from the teams as part of the “grade”</a:t>
            </a:r>
          </a:p>
          <a:p>
            <a:r>
              <a:rPr lang="en-US" dirty="0"/>
              <a:t>Rules, Policies, and Regulations in the Classroom</a:t>
            </a:r>
          </a:p>
          <a:p>
            <a:pPr lvl="1"/>
            <a:r>
              <a:rPr lang="en-US" dirty="0"/>
              <a:t>Building community</a:t>
            </a:r>
          </a:p>
          <a:p>
            <a:r>
              <a:rPr lang="en-US" dirty="0"/>
              <a:t>Reiteration of everything</a:t>
            </a:r>
          </a:p>
          <a:p>
            <a:pPr lvl="1"/>
            <a:r>
              <a:rPr lang="en-US" dirty="0"/>
              <a:t>Not hand holding, but working with students</a:t>
            </a:r>
          </a:p>
          <a:p>
            <a:endParaRPr dirty="0"/>
          </a:p>
        </p:txBody>
      </p:sp>
      <p:sp>
        <p:nvSpPr>
          <p:cNvPr id="171" name="Practical examp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9800" dirty="0"/>
              <a:t>What you can do…other than just putting the honor pledge in your syllabus</a:t>
            </a:r>
            <a:endParaRPr sz="98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genda"/>
          <p:cNvSpPr txBox="1">
            <a:spLocks noGrp="1"/>
          </p:cNvSpPr>
          <p:nvPr>
            <p:ph type="title"/>
          </p:nvPr>
        </p:nvSpPr>
        <p:spPr>
          <a:xfrm>
            <a:off x="1011634" y="1189723"/>
            <a:ext cx="21945601" cy="2298701"/>
          </a:xfrm>
          <a:prstGeom prst="rect">
            <a:avLst/>
          </a:prstGeom>
        </p:spPr>
        <p:txBody>
          <a:bodyPr/>
          <a:lstStyle/>
          <a:p>
            <a:r>
              <a:t>Agenda</a:t>
            </a:r>
          </a:p>
        </p:txBody>
      </p:sp>
      <p:sp>
        <p:nvSpPr>
          <p:cNvPr id="156" name="Pedagogy - Online vs. Face-to-Face…"/>
          <p:cNvSpPr txBox="1">
            <a:spLocks noGrp="1"/>
          </p:cNvSpPr>
          <p:nvPr>
            <p:ph type="body" idx="1"/>
          </p:nvPr>
        </p:nvSpPr>
        <p:spPr>
          <a:xfrm>
            <a:off x="1419838" y="3488424"/>
            <a:ext cx="21945600" cy="89027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Overview of Academic Integrity</a:t>
            </a:r>
          </a:p>
          <a:p>
            <a:r>
              <a:rPr lang="en-US" dirty="0"/>
              <a:t>Fundamental Values of Academic Integrity</a:t>
            </a:r>
          </a:p>
          <a:p>
            <a:r>
              <a:rPr lang="en-US" dirty="0"/>
              <a:t>A Little Student Development Theory Connected to Academic Integrity</a:t>
            </a:r>
            <a:endParaRPr dirty="0"/>
          </a:p>
          <a:p>
            <a:r>
              <a:rPr lang="en-US" dirty="0"/>
              <a:t>Contract Cheating and Concerning Websites</a:t>
            </a:r>
            <a:endParaRPr dirty="0"/>
          </a:p>
          <a:p>
            <a:r>
              <a:rPr dirty="0"/>
              <a:t>Making the Shift to Mold Students</a:t>
            </a:r>
          </a:p>
          <a:p>
            <a:r>
              <a:rPr dirty="0"/>
              <a:t>Practical Examples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Understanding authentic learning – what do you really need to assess?</a:t>
            </a:r>
          </a:p>
          <a:p>
            <a:pPr lvl="1"/>
            <a:r>
              <a:rPr lang="en-US" dirty="0"/>
              <a:t>Lower Stakes Assessments possibly</a:t>
            </a:r>
          </a:p>
          <a:p>
            <a:r>
              <a:rPr lang="en-US" dirty="0"/>
              <a:t>Give them a voice</a:t>
            </a:r>
          </a:p>
          <a:p>
            <a:pPr lvl="1"/>
            <a:r>
              <a:rPr lang="en-US" dirty="0"/>
              <a:t>Build the community</a:t>
            </a:r>
          </a:p>
          <a:p>
            <a:r>
              <a:rPr lang="en-US" dirty="0"/>
              <a:t>Find the source of motivation</a:t>
            </a:r>
          </a:p>
          <a:p>
            <a:pPr lvl="1"/>
            <a:r>
              <a:rPr lang="en-US" dirty="0"/>
              <a:t>Allow them to decide topics (within reason)</a:t>
            </a:r>
          </a:p>
          <a:p>
            <a:pPr lvl="1"/>
            <a:r>
              <a:rPr lang="en-US" dirty="0"/>
              <a:t>Talk about why your class and integrity is important</a:t>
            </a:r>
          </a:p>
          <a:p>
            <a:endParaRPr dirty="0"/>
          </a:p>
        </p:txBody>
      </p:sp>
      <p:sp>
        <p:nvSpPr>
          <p:cNvPr id="171" name="Practical examp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9800" dirty="0"/>
              <a:t>What you can do…other than just putting the honor pledge in your syllabus</a:t>
            </a:r>
            <a:endParaRPr sz="9800" dirty="0"/>
          </a:p>
        </p:txBody>
      </p:sp>
    </p:spTree>
    <p:extLst>
      <p:ext uri="{BB962C8B-B14F-4D97-AF65-F5344CB8AC3E}">
        <p14:creationId xmlns:p14="http://schemas.microsoft.com/office/powerpoint/2010/main" val="306459749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Adapt teaching / assessments to a variety of learning styles</a:t>
            </a:r>
          </a:p>
          <a:p>
            <a:pPr lvl="1"/>
            <a:r>
              <a:rPr lang="en-US" dirty="0"/>
              <a:t>Writing, presentations, projects, etc.</a:t>
            </a:r>
          </a:p>
          <a:p>
            <a:r>
              <a:rPr lang="en-US" dirty="0"/>
              <a:t>Let them see examples of good, mediocre, and poor work</a:t>
            </a:r>
          </a:p>
          <a:p>
            <a:r>
              <a:rPr lang="en-US" dirty="0"/>
              <a:t>Provide a rubric for quality rather than just for a grade</a:t>
            </a:r>
          </a:p>
          <a:p>
            <a:r>
              <a:rPr lang="en-US" dirty="0"/>
              <a:t>Holding them accountable</a:t>
            </a:r>
          </a:p>
          <a:p>
            <a:pPr lvl="1"/>
            <a:r>
              <a:rPr lang="en-US" dirty="0"/>
              <a:t>Students who know you will hold them accountable are less likely to try to do something inappropriate.</a:t>
            </a:r>
          </a:p>
          <a:p>
            <a:pPr lvl="1"/>
            <a:r>
              <a:rPr lang="en-US" dirty="0"/>
              <a:t>I can help, but students need to be held accountable and have due process</a:t>
            </a:r>
          </a:p>
          <a:p>
            <a:endParaRPr dirty="0"/>
          </a:p>
        </p:txBody>
      </p:sp>
      <p:sp>
        <p:nvSpPr>
          <p:cNvPr id="171" name="Practical examp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9800" dirty="0"/>
              <a:t>What you can do…other than just putting the honor pledge in your syllabus</a:t>
            </a:r>
            <a:endParaRPr sz="9800" dirty="0"/>
          </a:p>
        </p:txBody>
      </p:sp>
    </p:spTree>
    <p:extLst>
      <p:ext uri="{BB962C8B-B14F-4D97-AF65-F5344CB8AC3E}">
        <p14:creationId xmlns:p14="http://schemas.microsoft.com/office/powerpoint/2010/main" val="107609371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3BBA-EEB9-2E46-9986-D39A4E7F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Contact:</a:t>
            </a:r>
            <a:br>
              <a:rPr lang="en-US" dirty="0"/>
            </a:br>
            <a:br>
              <a:rPr lang="en-US" sz="6700" dirty="0"/>
            </a:br>
            <a:r>
              <a:rPr lang="en-US" altLang="en-US" sz="6700" dirty="0">
                <a:latin typeface="Abadi MT Condensed Light" panose="020B0306030101010103" pitchFamily="34" charset="77"/>
                <a:ea typeface="MS PGothic" charset="-128"/>
              </a:rPr>
              <a:t>Camilla Roberts</a:t>
            </a:r>
            <a:br>
              <a:rPr lang="en-US" altLang="en-US" sz="6700" dirty="0">
                <a:latin typeface="Abadi MT Condensed Light" panose="020B0306030101010103" pitchFamily="34" charset="77"/>
                <a:ea typeface="MS PGothic" charset="-128"/>
              </a:rPr>
            </a:br>
            <a:r>
              <a:rPr lang="en-US" altLang="en-US" sz="6700" dirty="0">
                <a:latin typeface="Abadi MT Condensed Light" panose="020B0306030101010103" pitchFamily="34" charset="77"/>
                <a:ea typeface="MS PGothic" charset="-128"/>
                <a:hlinkClick r:id="rId2"/>
              </a:rPr>
              <a:t>cjroberts@ksu.edu</a:t>
            </a:r>
            <a:r>
              <a:rPr lang="en-US" altLang="en-US" sz="6700" dirty="0">
                <a:latin typeface="Abadi MT Condensed Light" panose="020B0306030101010103" pitchFamily="34" charset="77"/>
                <a:ea typeface="MS PGothic" charset="-128"/>
              </a:rPr>
              <a:t> </a:t>
            </a:r>
            <a:br>
              <a:rPr lang="en-US" altLang="en-US" sz="6700" dirty="0">
                <a:latin typeface="Abadi MT Condensed Light" panose="020B0306030101010103" pitchFamily="34" charset="77"/>
                <a:ea typeface="MS PGothic" charset="-128"/>
              </a:rPr>
            </a:br>
            <a:br>
              <a:rPr lang="en-US" altLang="en-US" sz="6700" dirty="0">
                <a:latin typeface="Abadi MT Condensed Light" panose="020B0306030101010103" pitchFamily="34" charset="77"/>
                <a:ea typeface="MS PGothic" charset="-128"/>
              </a:rPr>
            </a:br>
            <a:r>
              <a:rPr lang="en-US" altLang="en-US" sz="6700" dirty="0">
                <a:latin typeface="Abadi MT Condensed Light" panose="020B0306030101010103" pitchFamily="34" charset="77"/>
                <a:ea typeface="MS PGothic" charset="-128"/>
              </a:rPr>
              <a:t>Honor and Integrity System</a:t>
            </a:r>
            <a:br>
              <a:rPr lang="en-US" altLang="en-US" sz="6700" dirty="0">
                <a:latin typeface="Abadi MT Condensed Light" panose="020B0306030101010103" pitchFamily="34" charset="77"/>
                <a:ea typeface="MS PGothic" charset="-128"/>
              </a:rPr>
            </a:br>
            <a:r>
              <a:rPr lang="en-US" altLang="en-US" sz="6700" dirty="0">
                <a:latin typeface="Abadi MT Condensed Light" panose="020B0306030101010103" pitchFamily="34" charset="77"/>
                <a:ea typeface="MS PGothic" charset="-128"/>
                <a:hlinkClick r:id="rId3"/>
              </a:rPr>
              <a:t>honor@ksu.edu</a:t>
            </a:r>
            <a:r>
              <a:rPr lang="en-US" altLang="en-US" sz="6700" dirty="0">
                <a:latin typeface="Abadi MT Condensed Light" panose="020B0306030101010103" pitchFamily="34" charset="77"/>
                <a:ea typeface="MS PGothic" charset="-128"/>
              </a:rPr>
              <a:t>	</a:t>
            </a:r>
            <a:endParaRPr lang="en-US" sz="67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092304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41E637-1EF5-2C41-AE35-D86191412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4727" y="969818"/>
            <a:ext cx="21155890" cy="11790218"/>
          </a:xfrm>
        </p:spPr>
        <p:txBody>
          <a:bodyPr numCol="1"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4800" b="1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4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4800" b="1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Academic Integrity</a:t>
            </a: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a commitment, </a:t>
            </a:r>
            <a:r>
              <a:rPr lang="en-US" sz="4800" b="0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even in the face of adversity</a:t>
            </a: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to six fundamental values: honesty, trust, fairness, respect, responsibility and courage. </a:t>
            </a:r>
            <a:endParaRPr lang="en-US" sz="88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8800" b="0" dirty="0">
                <a:effectLst/>
              </a:rPr>
            </a:b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From these values flow principles of behavior that enable academic communities to translate ideals into action.</a:t>
            </a:r>
            <a:endParaRPr lang="en-US" sz="88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8800" b="0" dirty="0">
                <a:effectLst/>
              </a:rPr>
            </a:br>
            <a:r>
              <a:rPr lang="en-US" sz="4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Why it’s important:</a:t>
            </a:r>
            <a:endParaRPr lang="en-US" sz="88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Higher education and society benefit when colleges and universities have standards of integrity that provide the foundation for a vibrant academic life, promote scientific progress, and prepare students for responsible citizenship. 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5EAC3B-16E6-CD46-A7E7-F6AD5494EFAC}"/>
              </a:ext>
            </a:extLst>
          </p:cNvPr>
          <p:cNvSpPr txBox="1"/>
          <p:nvPr/>
        </p:nvSpPr>
        <p:spPr>
          <a:xfrm>
            <a:off x="3252981" y="13038227"/>
            <a:ext cx="102657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52394B-33E5-EB4B-B1A3-F35F86D3D111}"/>
              </a:ext>
            </a:extLst>
          </p:cNvPr>
          <p:cNvSpPr txBox="1"/>
          <p:nvPr/>
        </p:nvSpPr>
        <p:spPr>
          <a:xfrm>
            <a:off x="11497541" y="12120027"/>
            <a:ext cx="12188536" cy="1138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sz="24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https://www.academicintegrity.org/fundamental-values/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7669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42933-5F7B-8442-9DBC-F9DD9AE40D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Honesty forms the indispensable foundation of integrity and is prerequisite for full realization of trust, fairness, respect, and responsibility.</a:t>
            </a:r>
            <a:endParaRPr lang="en-US" sz="88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8800" b="0" dirty="0">
                <a:effectLst/>
              </a:rPr>
            </a:br>
            <a:r>
              <a:rPr lang="en-US" sz="48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Ways to demonstrate honesty: </a:t>
            </a:r>
            <a:endParaRPr lang="en-US" sz="8800" b="0" dirty="0">
              <a:effectLst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Be truthful 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Give credit to the owner of the work (i.e., musician, author, artist, speaker etc.)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Keep promises 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Provide factual evidence 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Aspire to objectivity, consider all sides and one's own potential preconceptions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BA04C2-EC8E-A54B-9CB0-2DC70E1A7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Honesty</a:t>
            </a:r>
          </a:p>
        </p:txBody>
      </p:sp>
    </p:spTree>
    <p:extLst>
      <p:ext uri="{BB962C8B-B14F-4D97-AF65-F5344CB8AC3E}">
        <p14:creationId xmlns:p14="http://schemas.microsoft.com/office/powerpoint/2010/main" val="30641139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5A71C8-439F-C041-84AE-E3D33C6E40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The ability to rely on the truth of someone or something is a fundamental pillar of academic pursuit and a necessary foundation of academic work.</a:t>
            </a:r>
            <a:endParaRPr lang="en-US" sz="88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8800" b="0" dirty="0">
                <a:effectLst/>
              </a:rPr>
            </a:br>
            <a:r>
              <a:rPr lang="en-US" sz="48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Ways to demonstrate trust: </a:t>
            </a:r>
            <a:endParaRPr lang="en-US" sz="8800" b="0" dirty="0">
              <a:effectLst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Clearly state expectations and follow through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Promote transparency in values, processes, and outcomes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Trust others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Give credence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Encourage mutual understanding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Act with genuineness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C1ECF-5A51-7B42-A8E5-5F516BA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21643788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B68545-1F8C-584D-AFA2-22EFEC84D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Impartial treatment is an essential factor in the establishment of ethical communities because it reinforces the importance of truth, ideas, logic, and rationality.</a:t>
            </a:r>
            <a:endParaRPr lang="en-US" sz="88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8800" b="0" dirty="0">
                <a:effectLst/>
              </a:rPr>
            </a:br>
            <a:r>
              <a:rPr lang="en-US" sz="48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Ways to demonstrate fairness: </a:t>
            </a:r>
            <a:endParaRPr lang="en-US" sz="8800" b="0" dirty="0">
              <a:effectLst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Apply rules and policies consistently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Engage with others equitably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Keep an open-mind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Be objective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Take responsibility for your own actions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B03D8A-7472-F847-95D4-9FDD6ABFF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</a:t>
            </a:r>
          </a:p>
        </p:txBody>
      </p:sp>
    </p:spTree>
    <p:extLst>
      <p:ext uri="{BB962C8B-B14F-4D97-AF65-F5344CB8AC3E}">
        <p14:creationId xmlns:p14="http://schemas.microsoft.com/office/powerpoint/2010/main" val="25932738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90CF31-B569-3E47-9E3F-2B0117A0D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Respect in academic communities is reciprocal and requires showing respect for oneself as well. </a:t>
            </a:r>
            <a:endParaRPr lang="en-US" sz="88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8800" b="0" dirty="0">
                <a:effectLst/>
              </a:rPr>
            </a:br>
            <a:r>
              <a:rPr lang="en-US" sz="48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Ways to demonstrate respect: </a:t>
            </a:r>
            <a:endParaRPr lang="en-US" sz="8800" b="0" dirty="0">
              <a:effectLst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Practice active listening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Receive feedback willingly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Accept that others’ thoughts and ideas have validity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Show empathy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Seek open communication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Affirm others and accept differences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Recognize the consequences of our word and actions on others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0292D4-BBF7-5045-8552-C14BB6E3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Respect</a:t>
            </a:r>
          </a:p>
        </p:txBody>
      </p:sp>
    </p:spTree>
    <p:extLst>
      <p:ext uri="{BB962C8B-B14F-4D97-AF65-F5344CB8AC3E}">
        <p14:creationId xmlns:p14="http://schemas.microsoft.com/office/powerpoint/2010/main" val="20598870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DC6655-46CD-1745-B4EA-07C76F572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Upholding the values of integrity is simultaneously an individual duty and a shared concern.</a:t>
            </a:r>
            <a:endParaRPr lang="en-US" sz="88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8800" b="0" dirty="0">
                <a:effectLst/>
              </a:rPr>
            </a:br>
            <a:r>
              <a:rPr lang="en-US" sz="48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Ways to demonstrate responsibility: </a:t>
            </a:r>
            <a:endParaRPr lang="en-US" sz="8800" b="0" dirty="0">
              <a:effectLst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Hold yourself accountable for your actions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Engage with others in difficult conversations, even when silence might be easier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Know and follow institutional rules and conduct codes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Create, understand, and respect personal boundaries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Follow through with tasks and expectations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Model good behavior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679BEB-AADF-9949-8501-32D6F7DD9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</a:t>
            </a:r>
          </a:p>
        </p:txBody>
      </p:sp>
    </p:spTree>
    <p:extLst>
      <p:ext uri="{BB962C8B-B14F-4D97-AF65-F5344CB8AC3E}">
        <p14:creationId xmlns:p14="http://schemas.microsoft.com/office/powerpoint/2010/main" val="129286594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B0C958-BD8C-A04F-8115-1C8102319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Courage differs from the preceding fundamental values by being more a quality or capacity of character. However, as with each of the values, courage can be practiced and developed. Courage often is interpreted as a lack of fear. In reality, courage is the capacity to act in accordance with one’s values </a:t>
            </a:r>
            <a:r>
              <a:rPr lang="en-US" sz="4800" b="0" i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despite</a:t>
            </a: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 fear.</a:t>
            </a:r>
            <a:endParaRPr lang="en-US" sz="88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8800" b="0" dirty="0">
                <a:effectLst/>
              </a:rPr>
            </a:br>
            <a:r>
              <a:rPr lang="en-US" sz="48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Ways to demonstrate courage: </a:t>
            </a:r>
            <a:endParaRPr lang="en-US" sz="8800" b="0" dirty="0">
              <a:effectLst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Be brave even when others might not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Take a stand to address a wrongdoing and support others doing the same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Endure discomfort for something you believe in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Be undaunted in defending integrity 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fontAlgn="base">
              <a:spcBef>
                <a:spcPts val="0"/>
              </a:spcBef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Be willing to take risk and risk failure</a:t>
            </a:r>
            <a:endParaRPr lang="en-US" sz="4800" b="0" i="0" u="none" strike="noStrike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C3F15A-5A7D-5D48-BA1B-EB028E21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Courage</a:t>
            </a:r>
          </a:p>
        </p:txBody>
      </p:sp>
    </p:spTree>
    <p:extLst>
      <p:ext uri="{BB962C8B-B14F-4D97-AF65-F5344CB8AC3E}">
        <p14:creationId xmlns:p14="http://schemas.microsoft.com/office/powerpoint/2010/main" val="16294304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5_BoldColor">
  <a:themeElements>
    <a:clrScheme name="25_BoldColor">
      <a:dk1>
        <a:srgbClr val="000000"/>
      </a:dk1>
      <a:lt1>
        <a:srgbClr val="00BFF3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">
      <a:majorFont>
        <a:latin typeface="Druk Medium"/>
        <a:ea typeface="Druk Medium"/>
        <a:cs typeface="Druk Medium"/>
      </a:majorFont>
      <a:minorFont>
        <a:latin typeface="Druk Medium"/>
        <a:ea typeface="Druk Medium"/>
        <a:cs typeface="Druk Medium"/>
      </a:minorFont>
    </a:fontScheme>
    <a:fmtScheme name="25_Bold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5_BoldColor">
  <a:themeElements>
    <a:clrScheme name="25_BoldColor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">
      <a:majorFont>
        <a:latin typeface="Druk Medium"/>
        <a:ea typeface="Druk Medium"/>
        <a:cs typeface="Druk Medium"/>
      </a:majorFont>
      <a:minorFont>
        <a:latin typeface="Druk Medium"/>
        <a:ea typeface="Druk Medium"/>
        <a:cs typeface="Druk Medium"/>
      </a:minorFont>
    </a:fontScheme>
    <a:fmtScheme name="25_Bold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17539</TotalTime>
  <Words>1306</Words>
  <Application>Microsoft Macintosh PowerPoint</Application>
  <PresentationFormat>Custom</PresentationFormat>
  <Paragraphs>164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Abadi MT Condensed Light</vt:lpstr>
      <vt:lpstr>Arial</vt:lpstr>
      <vt:lpstr>Calibri</vt:lpstr>
      <vt:lpstr>Century Gothic</vt:lpstr>
      <vt:lpstr>Druk Medium</vt:lpstr>
      <vt:lpstr>Helvetica Neue</vt:lpstr>
      <vt:lpstr>Montserrat</vt:lpstr>
      <vt:lpstr>Proxima Nova</vt:lpstr>
      <vt:lpstr>Proxima Nova Extrabold</vt:lpstr>
      <vt:lpstr>Proxima Nova Medium</vt:lpstr>
      <vt:lpstr>Proxima Nova Semibold</vt:lpstr>
      <vt:lpstr>25_BoldColor</vt:lpstr>
      <vt:lpstr>Academic Integrity – The Bigger Picture</vt:lpstr>
      <vt:lpstr>Agenda</vt:lpstr>
      <vt:lpstr>PowerPoint Presentation</vt:lpstr>
      <vt:lpstr>Honesty</vt:lpstr>
      <vt:lpstr>Trust</vt:lpstr>
      <vt:lpstr>fairness</vt:lpstr>
      <vt:lpstr>Respect</vt:lpstr>
      <vt:lpstr>Responsibility</vt:lpstr>
      <vt:lpstr>Courage</vt:lpstr>
      <vt:lpstr>Development of student integrity</vt:lpstr>
      <vt:lpstr>Development of student integrity</vt:lpstr>
      <vt:lpstr>Pedagogical choices connected to student development</vt:lpstr>
      <vt:lpstr>Why Students Cheat</vt:lpstr>
      <vt:lpstr>Why Students Don’t Cheat</vt:lpstr>
      <vt:lpstr>Contract Cheating - Day of Action</vt:lpstr>
      <vt:lpstr>PowerPoint Presentation</vt:lpstr>
      <vt:lpstr>Movement Against Contract Cheating</vt:lpstr>
      <vt:lpstr>Making the shift to mold students</vt:lpstr>
      <vt:lpstr>What you can do…other than just putting the honor pledge in your syllabus</vt:lpstr>
      <vt:lpstr>What you can do…other than just putting the honor pledge in your syllabus</vt:lpstr>
      <vt:lpstr>What you can do…other than just putting the honor pledge in your syllabus</vt:lpstr>
      <vt:lpstr>Contact:  Camilla Roberts cjroberts@ksu.edu   Honor and Integrity System honor@ksu.edu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Pandemic effects on academic integrity in online education: shifting the lens to a developmental perspective</dc:title>
  <cp:lastModifiedBy>Camilla Roberts</cp:lastModifiedBy>
  <cp:revision>8</cp:revision>
  <dcterms:modified xsi:type="dcterms:W3CDTF">2021-10-20T18:03:00Z</dcterms:modified>
</cp:coreProperties>
</file>