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6" autoAdjust="0"/>
    <p:restoredTop sz="94651" autoAdjust="0"/>
  </p:normalViewPr>
  <p:slideViewPr>
    <p:cSldViewPr snapToGrid="0">
      <p:cViewPr varScale="1">
        <p:scale>
          <a:sx n="157" d="100"/>
          <a:sy n="157" d="100"/>
        </p:scale>
        <p:origin x="2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55344B7-9ADE-41E0-8265-BF87970BB36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97928-5763-4181-9888-9A6B1D13E7D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FA1350-C0D8-454A-B8DE-06075F7EAC9E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AAB16F-6B03-449E-A722-BF16C7CB869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331CB1-6F3D-4839-A77A-E451385EF5F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BABC0-BCA7-4D36-9C8A-97883990F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0003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04877-ADAE-4924-9688-89D463BE54C8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31B476-40AB-476B-B132-BB5032977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1870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smtClean="0"/>
              <a:pPr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1EFE8-6847-4A32-9C67-4C1A6822AE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/>
              <a:t>A Piece of PEACE: Exploring Authenticity and How It Holds PEACE Together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F55645-82A2-42A9-8319-D6424F8CFB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Tareque </a:t>
            </a:r>
            <a:r>
              <a:rPr lang="en-US" dirty="0" err="1"/>
              <a:t>nasser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620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923C2-6075-4EB3-B942-08A219D61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Hindrance to Being Authentic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C2636-FF8F-483B-8C77-BB5B617F8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555645" cy="3416300"/>
          </a:xfrm>
        </p:spPr>
        <p:txBody>
          <a:bodyPr>
            <a:normAutofit/>
          </a:bodyPr>
          <a:lstStyle/>
          <a:p>
            <a:pPr lvl="1"/>
            <a:r>
              <a:rPr lang="en-US" sz="2600" dirty="0"/>
              <a:t>Lack of Emotional Awareness </a:t>
            </a:r>
          </a:p>
          <a:p>
            <a:pPr lvl="1"/>
            <a:r>
              <a:rPr lang="en-US" sz="2600" dirty="0"/>
              <a:t>External Expectations and Pressure</a:t>
            </a:r>
          </a:p>
          <a:p>
            <a:pPr lvl="1"/>
            <a:r>
              <a:rPr lang="en-US" sz="2600" dirty="0"/>
              <a:t>Fear of Vulnerability</a:t>
            </a:r>
          </a:p>
          <a:p>
            <a:pPr lvl="1"/>
            <a:r>
              <a:rPr lang="en-US" sz="2600" dirty="0"/>
              <a:t>Compartmentalization of Personal and Professional Self</a:t>
            </a:r>
          </a:p>
          <a:p>
            <a:pPr lvl="1"/>
            <a:r>
              <a:rPr lang="en-US" sz="2600" dirty="0"/>
              <a:t>Overemphasis on External Validation</a:t>
            </a:r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57573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923C2-6075-4EB3-B942-08A219D61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/>
          <a:p>
            <a:r>
              <a:rPr lang="en-US" dirty="0"/>
              <a:t>Encouraging vulnerability in the classroom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C2636-FF8F-483B-8C77-BB5B617F8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555645" cy="3416300"/>
          </a:xfrm>
        </p:spPr>
        <p:txBody>
          <a:bodyPr>
            <a:normAutofit/>
          </a:bodyPr>
          <a:lstStyle/>
          <a:p>
            <a:pPr lvl="1"/>
            <a:r>
              <a:rPr lang="en-US" sz="2600" dirty="0"/>
              <a:t>Model Vulnerability </a:t>
            </a:r>
          </a:p>
          <a:p>
            <a:pPr lvl="1"/>
            <a:r>
              <a:rPr lang="en-US" sz="2600" dirty="0"/>
              <a:t>Create a Safe and Supportive Environment</a:t>
            </a:r>
          </a:p>
          <a:p>
            <a:pPr lvl="1"/>
            <a:r>
              <a:rPr lang="en-US" sz="2600" dirty="0"/>
              <a:t>Normalize Mistakes and Learning</a:t>
            </a:r>
          </a:p>
          <a:p>
            <a:pPr lvl="1"/>
            <a:r>
              <a:rPr lang="en-US" sz="2600" dirty="0"/>
              <a:t>Encourage Reflective Practices</a:t>
            </a:r>
          </a:p>
          <a:p>
            <a:pPr lvl="1"/>
            <a:r>
              <a:rPr lang="en-US" sz="2600" dirty="0"/>
              <a:t>Ask Open-Ended, Emotionally Engaging Questions</a:t>
            </a:r>
          </a:p>
          <a:p>
            <a:pPr lvl="1"/>
            <a:r>
              <a:rPr lang="en-US" sz="2600" dirty="0"/>
              <a:t>Acknowledge and Validate Emotions</a:t>
            </a:r>
          </a:p>
        </p:txBody>
      </p:sp>
    </p:spTree>
    <p:extLst>
      <p:ext uri="{BB962C8B-B14F-4D97-AF65-F5344CB8AC3E}">
        <p14:creationId xmlns:p14="http://schemas.microsoft.com/office/powerpoint/2010/main" val="739236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923C2-6075-4EB3-B942-08A219D61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/>
          <a:p>
            <a:r>
              <a:rPr lang="en-US" dirty="0"/>
              <a:t>Encouraging vulnerability in the classroom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C2636-FF8F-483B-8C77-BB5B617F8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555645" cy="3416300"/>
          </a:xfrm>
        </p:spPr>
        <p:txBody>
          <a:bodyPr>
            <a:normAutofit/>
          </a:bodyPr>
          <a:lstStyle/>
          <a:p>
            <a:pPr lvl="1"/>
            <a:r>
              <a:rPr lang="en-US" sz="2600" dirty="0"/>
              <a:t>Create Opportunities for Peer Support </a:t>
            </a:r>
          </a:p>
          <a:p>
            <a:pPr lvl="1"/>
            <a:r>
              <a:rPr lang="en-US" sz="2600" dirty="0"/>
              <a:t>Provide Positive Reinforcement</a:t>
            </a:r>
          </a:p>
          <a:p>
            <a:pPr lvl="1"/>
            <a:r>
              <a:rPr lang="en-US" sz="2600" dirty="0"/>
              <a:t>Reduce Hierarchy</a:t>
            </a:r>
          </a:p>
          <a:p>
            <a:pPr lvl="1"/>
            <a:r>
              <a:rPr lang="en-US" sz="2600" dirty="0"/>
              <a:t>Encourage Risk-Taking and Experimentation</a:t>
            </a:r>
          </a:p>
          <a:p>
            <a:pPr lvl="1"/>
            <a:r>
              <a:rPr lang="en-US" sz="2600" dirty="0"/>
              <a:t>Check In with Emotional Well-Being</a:t>
            </a:r>
          </a:p>
          <a:p>
            <a:pPr lvl="1"/>
            <a:r>
              <a:rPr lang="en-US" sz="2600" dirty="0"/>
              <a:t>Create Time for Personal Stories</a:t>
            </a:r>
          </a:p>
        </p:txBody>
      </p:sp>
    </p:spTree>
    <p:extLst>
      <p:ext uri="{BB962C8B-B14F-4D97-AF65-F5344CB8AC3E}">
        <p14:creationId xmlns:p14="http://schemas.microsoft.com/office/powerpoint/2010/main" val="2516374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923C2-6075-4EB3-B942-08A219D61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/>
          <a:p>
            <a:r>
              <a:rPr lang="en-US" dirty="0"/>
              <a:t>Authenticity and PEACE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C2636-FF8F-483B-8C77-BB5B617F8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555645" cy="3416300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2600" dirty="0"/>
              <a:t>Preparation becomes meaningful when it reflects genuine care and adaptability.</a:t>
            </a:r>
          </a:p>
          <a:p>
            <a:pPr lvl="1"/>
            <a:r>
              <a:rPr lang="en-US" sz="2600" dirty="0"/>
              <a:t>Expertise is more relatable and respected when you're honest about your limits and continuously learning.</a:t>
            </a:r>
          </a:p>
          <a:p>
            <a:pPr lvl="1"/>
            <a:r>
              <a:rPr lang="en-US" sz="2600" dirty="0"/>
              <a:t>Caring is most powerful when it’s truly felt and expressed with sincerity.</a:t>
            </a:r>
          </a:p>
          <a:p>
            <a:pPr lvl="1"/>
            <a:r>
              <a:rPr lang="en-US" sz="2600" dirty="0"/>
              <a:t>Engagement thrives when it's fueled by genuine passion and interest in the subject and students.</a:t>
            </a:r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6171729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923C2-6075-4EB3-B942-08A219D61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/>
          <a:p>
            <a:r>
              <a:rPr lang="en-US" dirty="0"/>
              <a:t>Authenticity and PEACE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C2636-FF8F-483B-8C77-BB5B617F8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555645" cy="3416300"/>
          </a:xfrm>
        </p:spPr>
        <p:txBody>
          <a:bodyPr>
            <a:normAutofit/>
          </a:bodyPr>
          <a:lstStyle/>
          <a:p>
            <a:pPr lvl="1"/>
            <a:r>
              <a:rPr lang="en-US" sz="2600" dirty="0"/>
              <a:t>By being authentic, you create a more integrated approach to the PEACE framework, where each element supports the others in creating a more trusting, effective, and connected learning environment.</a:t>
            </a:r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8630979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1AF80-7BDD-4EF8-995E-16FD10DD5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A9A068-5818-46E5-8F46-CC70AAF74D5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THANKS!</a:t>
            </a:r>
          </a:p>
        </p:txBody>
      </p:sp>
    </p:spTree>
    <p:extLst>
      <p:ext uri="{BB962C8B-B14F-4D97-AF65-F5344CB8AC3E}">
        <p14:creationId xmlns:p14="http://schemas.microsoft.com/office/powerpoint/2010/main" val="73632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923C2-6075-4EB3-B942-08A219D61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Authenticity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C2636-FF8F-483B-8C77-BB5B617F8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Authenticity highlights how embracing one’s true self—whether through </a:t>
            </a:r>
            <a:r>
              <a:rPr lang="en-US" sz="2800" b="1" i="1" dirty="0"/>
              <a:t>vulnerability, empathy, transparency, or resilience</a:t>
            </a:r>
            <a:r>
              <a:rPr lang="en-US" sz="2800" dirty="0"/>
              <a:t>—can lead to deeper connections, trust, and lasting impact.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01312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923C2-6075-4EB3-B942-08A219D61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Authenticity and Vulnerability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C2636-FF8F-483B-8C77-BB5B617F8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Vulnerability is a crucial aspect of authenticity because it allows you to present yourself as you truly are—flaws, fears, and all. </a:t>
            </a:r>
          </a:p>
          <a:p>
            <a:r>
              <a:rPr lang="en-US" sz="2800" dirty="0"/>
              <a:t>Without vulnerability, authenticity can feel shallow or incomplete. </a:t>
            </a:r>
          </a:p>
          <a:p>
            <a:r>
              <a:rPr lang="en-US" sz="2800" dirty="0"/>
              <a:t>Together, they create a sense of realness that builds trust and connection with others.</a:t>
            </a:r>
          </a:p>
        </p:txBody>
      </p:sp>
    </p:spTree>
    <p:extLst>
      <p:ext uri="{BB962C8B-B14F-4D97-AF65-F5344CB8AC3E}">
        <p14:creationId xmlns:p14="http://schemas.microsoft.com/office/powerpoint/2010/main" val="3219313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923C2-6075-4EB3-B942-08A219D61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Authenticity and Vulnerability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C2636-FF8F-483B-8C77-BB5B617F8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Honesty and Transparency</a:t>
            </a:r>
          </a:p>
          <a:p>
            <a:r>
              <a:rPr lang="en-US" sz="2800" dirty="0"/>
              <a:t>Embracing Imperfections</a:t>
            </a:r>
          </a:p>
          <a:p>
            <a:r>
              <a:rPr lang="en-US" sz="2800" dirty="0"/>
              <a:t>Building Trust</a:t>
            </a:r>
          </a:p>
          <a:p>
            <a:r>
              <a:rPr lang="en-US" sz="2800" dirty="0"/>
              <a:t>Courage to Be Real</a:t>
            </a:r>
          </a:p>
          <a:p>
            <a:r>
              <a:rPr lang="en-US" sz="2800" dirty="0"/>
              <a:t>Deepening Connections</a:t>
            </a:r>
          </a:p>
        </p:txBody>
      </p:sp>
    </p:spTree>
    <p:extLst>
      <p:ext uri="{BB962C8B-B14F-4D97-AF65-F5344CB8AC3E}">
        <p14:creationId xmlns:p14="http://schemas.microsoft.com/office/powerpoint/2010/main" val="894302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923C2-6075-4EB3-B942-08A219D61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Measuring Authenticity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C2636-FF8F-483B-8C77-BB5B617F8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555645" cy="3416300"/>
          </a:xfrm>
        </p:spPr>
        <p:txBody>
          <a:bodyPr>
            <a:normAutofit/>
          </a:bodyPr>
          <a:lstStyle/>
          <a:p>
            <a:r>
              <a:rPr lang="en-US" sz="2600" i="1" dirty="0"/>
              <a:t>While authenticity is hard to quantify, it can be measured through a combination of personal reflection, feedback from others, and behavioral indicators</a:t>
            </a:r>
          </a:p>
          <a:p>
            <a:pPr lvl="1"/>
            <a:r>
              <a:rPr lang="en-US" sz="2600" dirty="0"/>
              <a:t>Self-Reflection and Self-Assessment</a:t>
            </a:r>
          </a:p>
          <a:p>
            <a:pPr lvl="1"/>
            <a:r>
              <a:rPr lang="en-US" sz="2600" dirty="0"/>
              <a:t>Peer and Student Feedback</a:t>
            </a:r>
          </a:p>
          <a:p>
            <a:pPr lvl="1"/>
            <a:r>
              <a:rPr lang="en-US" sz="2600" dirty="0"/>
              <a:t>Behavioral Indicators</a:t>
            </a:r>
          </a:p>
          <a:p>
            <a:pPr lvl="1"/>
            <a:r>
              <a:rPr lang="en-US" sz="2600" dirty="0"/>
              <a:t>Emotional Congruence</a:t>
            </a:r>
          </a:p>
        </p:txBody>
      </p:sp>
    </p:spTree>
    <p:extLst>
      <p:ext uri="{BB962C8B-B14F-4D97-AF65-F5344CB8AC3E}">
        <p14:creationId xmlns:p14="http://schemas.microsoft.com/office/powerpoint/2010/main" val="548538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923C2-6075-4EB3-B942-08A219D61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Measuring Authenticity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C2636-FF8F-483B-8C77-BB5B617F8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555645" cy="3416300"/>
          </a:xfrm>
        </p:spPr>
        <p:txBody>
          <a:bodyPr>
            <a:normAutofit/>
          </a:bodyPr>
          <a:lstStyle/>
          <a:p>
            <a:pPr lvl="1"/>
            <a:r>
              <a:rPr lang="en-US" sz="2600" dirty="0"/>
              <a:t>Cognitive Dissonance</a:t>
            </a:r>
          </a:p>
          <a:p>
            <a:pPr lvl="1"/>
            <a:r>
              <a:rPr lang="en-US" sz="2600" dirty="0"/>
              <a:t>Classroom or Work Environment</a:t>
            </a:r>
          </a:p>
          <a:p>
            <a:pPr lvl="1"/>
            <a:r>
              <a:rPr lang="en-US" sz="2600" dirty="0"/>
              <a:t>Long-Term Impact on Relationships</a:t>
            </a:r>
          </a:p>
          <a:p>
            <a:pPr lvl="1"/>
            <a:r>
              <a:rPr lang="en-US" sz="2600" dirty="0"/>
              <a:t>Holistic Feedback</a:t>
            </a:r>
          </a:p>
          <a:p>
            <a:pPr lvl="1"/>
            <a:r>
              <a:rPr lang="en-US" sz="2600" dirty="0"/>
              <a:t>Presence and Engagement </a:t>
            </a:r>
          </a:p>
        </p:txBody>
      </p:sp>
    </p:spTree>
    <p:extLst>
      <p:ext uri="{BB962C8B-B14F-4D97-AF65-F5344CB8AC3E}">
        <p14:creationId xmlns:p14="http://schemas.microsoft.com/office/powerpoint/2010/main" val="3175069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923C2-6075-4EB3-B942-08A219D61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Being Authentic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C2636-FF8F-483B-8C77-BB5B617F8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555645" cy="3416300"/>
          </a:xfrm>
        </p:spPr>
        <p:txBody>
          <a:bodyPr>
            <a:normAutofit/>
          </a:bodyPr>
          <a:lstStyle/>
          <a:p>
            <a:pPr lvl="1"/>
            <a:r>
              <a:rPr lang="en-US" sz="2600" dirty="0"/>
              <a:t>Admitting When You Don’t Know Something</a:t>
            </a:r>
          </a:p>
          <a:p>
            <a:pPr lvl="1"/>
            <a:r>
              <a:rPr lang="en-US" sz="2600" dirty="0"/>
              <a:t>Sharing Personal Stories</a:t>
            </a:r>
          </a:p>
          <a:p>
            <a:pPr lvl="1"/>
            <a:r>
              <a:rPr lang="en-US" sz="2600" dirty="0"/>
              <a:t>Creating Space for Vulnerability</a:t>
            </a:r>
          </a:p>
          <a:p>
            <a:pPr lvl="1"/>
            <a:r>
              <a:rPr lang="en-US" sz="2600" dirty="0"/>
              <a:t>Flexible Teaching Based on Student Feedback</a:t>
            </a:r>
          </a:p>
          <a:p>
            <a:pPr lvl="1"/>
            <a:r>
              <a:rPr lang="en-US" sz="2600" dirty="0"/>
              <a:t>Modeling Emotional Honesty</a:t>
            </a:r>
          </a:p>
          <a:p>
            <a:pPr lvl="1"/>
            <a:r>
              <a:rPr lang="en-US" sz="2600" dirty="0"/>
              <a:t>Engaging in Real-Time Problem-Solving </a:t>
            </a:r>
          </a:p>
        </p:txBody>
      </p:sp>
    </p:spTree>
    <p:extLst>
      <p:ext uri="{BB962C8B-B14F-4D97-AF65-F5344CB8AC3E}">
        <p14:creationId xmlns:p14="http://schemas.microsoft.com/office/powerpoint/2010/main" val="267416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923C2-6075-4EB3-B942-08A219D61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Being Authentic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C2636-FF8F-483B-8C77-BB5B617F8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555645" cy="3416300"/>
          </a:xfrm>
        </p:spPr>
        <p:txBody>
          <a:bodyPr>
            <a:normAutofit/>
          </a:bodyPr>
          <a:lstStyle/>
          <a:p>
            <a:pPr lvl="1"/>
            <a:r>
              <a:rPr lang="en-US" sz="2600" dirty="0"/>
              <a:t>Engaging in Real-Time Problem-Solving </a:t>
            </a:r>
          </a:p>
          <a:p>
            <a:pPr lvl="1"/>
            <a:r>
              <a:rPr lang="en-US" sz="2600" dirty="0"/>
              <a:t>Using Personal Reflection in Grading</a:t>
            </a:r>
          </a:p>
          <a:p>
            <a:pPr lvl="1"/>
            <a:r>
              <a:rPr lang="en-US" sz="2600" dirty="0"/>
              <a:t> Inviting Students into the Decision-Making Process</a:t>
            </a:r>
          </a:p>
          <a:p>
            <a:pPr lvl="1"/>
            <a:r>
              <a:rPr lang="en-US" sz="2600" dirty="0"/>
              <a:t>Celebrating Imperfection and Risk-Taking</a:t>
            </a:r>
          </a:p>
          <a:p>
            <a:pPr lvl="1"/>
            <a:r>
              <a:rPr lang="en-US" sz="2600" dirty="0"/>
              <a:t>Being Transparent About Personal Growth</a:t>
            </a:r>
          </a:p>
        </p:txBody>
      </p:sp>
    </p:spTree>
    <p:extLst>
      <p:ext uri="{BB962C8B-B14F-4D97-AF65-F5344CB8AC3E}">
        <p14:creationId xmlns:p14="http://schemas.microsoft.com/office/powerpoint/2010/main" val="1930764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923C2-6075-4EB3-B942-08A219D61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Hindrance to Being Authentic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C2636-FF8F-483B-8C77-BB5B617F8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555645" cy="3416300"/>
          </a:xfrm>
        </p:spPr>
        <p:txBody>
          <a:bodyPr>
            <a:normAutofit/>
          </a:bodyPr>
          <a:lstStyle/>
          <a:p>
            <a:pPr lvl="1"/>
            <a:r>
              <a:rPr lang="en-US" sz="2600" dirty="0"/>
              <a:t>Fear of Judgment or Rejection </a:t>
            </a:r>
          </a:p>
          <a:p>
            <a:pPr lvl="1"/>
            <a:r>
              <a:rPr lang="en-US" sz="2600" dirty="0"/>
              <a:t>Pressure to Conform to Professional Norms</a:t>
            </a:r>
          </a:p>
          <a:p>
            <a:pPr lvl="1"/>
            <a:r>
              <a:rPr lang="en-US" sz="2600" dirty="0"/>
              <a:t>Perfectionism</a:t>
            </a:r>
          </a:p>
          <a:p>
            <a:pPr lvl="1"/>
            <a:r>
              <a:rPr lang="en-US" sz="2600" dirty="0"/>
              <a:t>Cultural Expectations</a:t>
            </a:r>
          </a:p>
          <a:p>
            <a:pPr lvl="1"/>
            <a:r>
              <a:rPr lang="en-US" sz="2600" dirty="0"/>
              <a:t>Insecurity or Imposter Syndrome</a:t>
            </a:r>
          </a:p>
        </p:txBody>
      </p:sp>
    </p:spTree>
    <p:extLst>
      <p:ext uri="{BB962C8B-B14F-4D97-AF65-F5344CB8AC3E}">
        <p14:creationId xmlns:p14="http://schemas.microsoft.com/office/powerpoint/2010/main" val="31237613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Custom 3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C7A2E3"/>
      </a:accent1>
      <a:accent2>
        <a:srgbClr val="C830CC"/>
      </a:accent2>
      <a:accent3>
        <a:srgbClr val="4EA6DC"/>
      </a:accent3>
      <a:accent4>
        <a:srgbClr val="4775E7"/>
      </a:accent4>
      <a:accent5>
        <a:srgbClr val="C7A2E3"/>
      </a:accent5>
      <a:accent6>
        <a:srgbClr val="D54773"/>
      </a:accent6>
      <a:hlink>
        <a:srgbClr val="6B9F25"/>
      </a:hlink>
      <a:folHlink>
        <a:srgbClr val="8C8C8C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58</TotalTime>
  <Words>434</Words>
  <Application>Microsoft Office PowerPoint</Application>
  <PresentationFormat>Widescreen</PresentationFormat>
  <Paragraphs>74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Century Gothic</vt:lpstr>
      <vt:lpstr>Wingdings 3</vt:lpstr>
      <vt:lpstr>Ion Boardroom</vt:lpstr>
      <vt:lpstr>A Piece of PEACE: Exploring Authenticity and How It Holds PEACE Together</vt:lpstr>
      <vt:lpstr>Authenticity</vt:lpstr>
      <vt:lpstr>Authenticity and Vulnerability</vt:lpstr>
      <vt:lpstr>Authenticity and Vulnerability</vt:lpstr>
      <vt:lpstr>Measuring Authenticity</vt:lpstr>
      <vt:lpstr>Measuring Authenticity</vt:lpstr>
      <vt:lpstr>Being Authentic</vt:lpstr>
      <vt:lpstr>Being Authentic</vt:lpstr>
      <vt:lpstr>Hindrance to Being Authentic</vt:lpstr>
      <vt:lpstr>Hindrance to Being Authentic</vt:lpstr>
      <vt:lpstr>Encouraging vulnerability in the classroom </vt:lpstr>
      <vt:lpstr>Encouraging vulnerability in the classroom </vt:lpstr>
      <vt:lpstr>Authenticity and PEACE</vt:lpstr>
      <vt:lpstr>Authenticity and PEACE</vt:lpstr>
      <vt:lpstr>Thoughts?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Piece of PEACE: Exploring Authenticity and How It Holds PEACE Together</dc:title>
  <dc:creator>Tareque Nasser</dc:creator>
  <cp:lastModifiedBy>Tareque Nasser</cp:lastModifiedBy>
  <cp:revision>9</cp:revision>
  <dcterms:created xsi:type="dcterms:W3CDTF">2024-09-25T15:39:47Z</dcterms:created>
  <dcterms:modified xsi:type="dcterms:W3CDTF">2024-09-25T16:37:54Z</dcterms:modified>
</cp:coreProperties>
</file>