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  <p:sldId id="264" r:id="rId3"/>
    <p:sldId id="266" r:id="rId4"/>
    <p:sldId id="267" r:id="rId5"/>
    <p:sldId id="268" r:id="rId6"/>
    <p:sldId id="256" r:id="rId7"/>
    <p:sldId id="265" r:id="rId8"/>
    <p:sldId id="262" r:id="rId9"/>
    <p:sldId id="259" r:id="rId10"/>
    <p:sldId id="257" r:id="rId11"/>
    <p:sldId id="273" r:id="rId12"/>
    <p:sldId id="258" r:id="rId13"/>
    <p:sldId id="271" r:id="rId14"/>
    <p:sldId id="274" r:id="rId15"/>
    <p:sldId id="260" r:id="rId16"/>
    <p:sldId id="269" r:id="rId17"/>
    <p:sldId id="270" r:id="rId18"/>
    <p:sldId id="272" r:id="rId19"/>
    <p:sldId id="276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51"/>
    <p:restoredTop sz="94694"/>
  </p:normalViewPr>
  <p:slideViewPr>
    <p:cSldViewPr snapToGrid="0" snapToObjects="1">
      <p:cViewPr varScale="1">
        <p:scale>
          <a:sx n="169" d="100"/>
          <a:sy n="169" d="100"/>
        </p:scale>
        <p:origin x="1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chemeClr val="tx1">
                <a:lumMod val="95000"/>
                <a:lumOff val="5000"/>
              </a:schemeClr>
            </a:gs>
            <a:gs pos="100000">
              <a:schemeClr val="tx2">
                <a:lumMod val="5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F04C0-EBAB-8A47-A64F-1F7E532F1B92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55874-BC54-E048-BB6D-CB6B585B79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gprints.org/636/1/KnowledgeMemory_SchankAbelson_d.html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armia.com/offers/details/0c0c766e-0bb8-4079-ae0e-901634495187/brahman-cattle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4350-67C5-1B44-8F06-8BBD3E73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247"/>
            <a:ext cx="8229600" cy="1143000"/>
          </a:xfrm>
        </p:spPr>
        <p:txBody>
          <a:bodyPr>
            <a:normAutofit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ASI 533, Anatomy and Physiology</a:t>
            </a:r>
          </a:p>
        </p:txBody>
      </p:sp>
      <p:pic>
        <p:nvPicPr>
          <p:cNvPr id="5" name="Picture 4" descr="A group of people sitting at a desk in front of a crowd&#10;&#10;Description automatically generated">
            <a:extLst>
              <a:ext uri="{FF2B5EF4-FFF2-40B4-BE49-F238E27FC236}">
                <a16:creationId xmlns:a16="http://schemas.microsoft.com/office/drawing/2014/main" id="{502BDCE4-3741-8E4C-B03E-03F50D0D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66" y="1536700"/>
            <a:ext cx="7095067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9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678FD-87E5-F64E-A75C-D72D50DF9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87359"/>
            <a:ext cx="8229600" cy="45259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Teaching with stories is BRAND NEW!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Oh wait…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069ED-0AA7-A740-9838-C51EA57E5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45" y="2846314"/>
            <a:ext cx="2215597" cy="3341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C71B5-0D5B-5A4E-BF22-1214D37DC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20" y="2846314"/>
            <a:ext cx="2660758" cy="3322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FA2D4-0B7E-0D49-9204-CCF850078B42}"/>
              </a:ext>
            </a:extLst>
          </p:cNvPr>
          <p:cNvSpPr txBox="1"/>
          <p:nvPr/>
        </p:nvSpPr>
        <p:spPr>
          <a:xfrm>
            <a:off x="2251455" y="6187870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Chiselogram.com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9898E-17D5-CB4D-AEF1-52DAC51F0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790" y="3339237"/>
            <a:ext cx="3001617" cy="2251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0CB05F-467E-0443-88E2-BC5CED1F1E77}"/>
              </a:ext>
            </a:extLst>
          </p:cNvPr>
          <p:cNvSpPr txBox="1"/>
          <p:nvPr/>
        </p:nvSpPr>
        <p:spPr>
          <a:xfrm>
            <a:off x="1452838" y="2434193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Aesop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05A90-74A4-ED41-9AD7-80F7E6512E03}"/>
              </a:ext>
            </a:extLst>
          </p:cNvPr>
          <p:cNvSpPr txBox="1"/>
          <p:nvPr/>
        </p:nvSpPr>
        <p:spPr>
          <a:xfrm>
            <a:off x="4061283" y="2434193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Aristotle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32C818-43D9-2B40-B852-1590110C37AE}"/>
              </a:ext>
            </a:extLst>
          </p:cNvPr>
          <p:cNvSpPr txBox="1">
            <a:spLocks/>
          </p:cNvSpPr>
          <p:nvPr/>
        </p:nvSpPr>
        <p:spPr>
          <a:xfrm>
            <a:off x="43714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Value of Stories?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A051F-00D0-7042-900A-D8BDA2AD66D7}"/>
              </a:ext>
            </a:extLst>
          </p:cNvPr>
          <p:cNvSpPr txBox="1"/>
          <p:nvPr/>
        </p:nvSpPr>
        <p:spPr>
          <a:xfrm>
            <a:off x="7038881" y="2964689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2907945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E9C628-11D7-F945-9CA0-553C2397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5668"/>
            <a:ext cx="8229600" cy="452596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Schank</a:t>
            </a:r>
            <a:r>
              <a:rPr lang="en-US" dirty="0">
                <a:solidFill>
                  <a:schemeClr val="bg1"/>
                </a:solidFill>
              </a:rPr>
              <a:t> and Abelson, 1995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4DFFD-ED8A-6044-A58F-B228D5FBD344}"/>
              </a:ext>
            </a:extLst>
          </p:cNvPr>
          <p:cNvSpPr txBox="1">
            <a:spLocks/>
          </p:cNvSpPr>
          <p:nvPr/>
        </p:nvSpPr>
        <p:spPr>
          <a:xfrm>
            <a:off x="43714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Value of Stories?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FFABA8-8FD9-9B4D-828B-9DDFDF20BDFA}"/>
              </a:ext>
            </a:extLst>
          </p:cNvPr>
          <p:cNvGrpSpPr/>
          <p:nvPr/>
        </p:nvGrpSpPr>
        <p:grpSpPr>
          <a:xfrm>
            <a:off x="223353" y="2234168"/>
            <a:ext cx="2654300" cy="3023632"/>
            <a:chOff x="223353" y="2234168"/>
            <a:chExt cx="2654300" cy="30236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B95381-3BE6-2A42-9564-199279D53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353" y="2234168"/>
              <a:ext cx="2654300" cy="26543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15B5DE-2656-C84B-AE71-EF7A0402BC82}"/>
                </a:ext>
              </a:extLst>
            </p:cNvPr>
            <p:cNvSpPr txBox="1"/>
            <p:nvPr/>
          </p:nvSpPr>
          <p:spPr>
            <a:xfrm>
              <a:off x="1046999" y="4888468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Memory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907279-E7D8-864F-ACE7-EBC9FEE872AE}"/>
              </a:ext>
            </a:extLst>
          </p:cNvPr>
          <p:cNvGrpSpPr/>
          <p:nvPr/>
        </p:nvGrpSpPr>
        <p:grpSpPr>
          <a:xfrm>
            <a:off x="2877653" y="3059668"/>
            <a:ext cx="3211135" cy="2198132"/>
            <a:chOff x="2877653" y="3059668"/>
            <a:chExt cx="3211135" cy="21981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0501E0-2987-7F45-A9D0-3C0A65A16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500" y="3059668"/>
              <a:ext cx="2746633" cy="1828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0FF6FA-5C3F-D24C-BEFD-962EA0F5FDD6}"/>
                </a:ext>
              </a:extLst>
            </p:cNvPr>
            <p:cNvSpPr txBox="1"/>
            <p:nvPr/>
          </p:nvSpPr>
          <p:spPr>
            <a:xfrm>
              <a:off x="2877653" y="4888468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Knowledge and Understanding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C03A7-FFC3-9E4E-88D2-87D9B9BE86B9}"/>
              </a:ext>
            </a:extLst>
          </p:cNvPr>
          <p:cNvGrpSpPr/>
          <p:nvPr/>
        </p:nvGrpSpPr>
        <p:grpSpPr>
          <a:xfrm>
            <a:off x="6114782" y="4305300"/>
            <a:ext cx="3029218" cy="2055663"/>
            <a:chOff x="6114782" y="4305300"/>
            <a:chExt cx="3029218" cy="20556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73CD6C-87E5-874F-8384-CAEC3A894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4782" y="4305300"/>
              <a:ext cx="3029218" cy="172059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B2DBB-245D-7A45-A143-65D106A6DB0C}"/>
                </a:ext>
              </a:extLst>
            </p:cNvPr>
            <p:cNvSpPr txBox="1"/>
            <p:nvPr/>
          </p:nvSpPr>
          <p:spPr>
            <a:xfrm>
              <a:off x="6460641" y="5991631"/>
              <a:ext cx="2337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Social Communication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002BC5-33A5-B641-9ECA-EAEF62326A17}"/>
              </a:ext>
            </a:extLst>
          </p:cNvPr>
          <p:cNvSpPr txBox="1"/>
          <p:nvPr/>
        </p:nvSpPr>
        <p:spPr>
          <a:xfrm>
            <a:off x="114300" y="6314299"/>
            <a:ext cx="701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http://cogprints.org/636/1/KnowledgeMemory_SchankAbelson_d.html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80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01499-F388-C04D-A611-3BFCFEACF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43" y="1597749"/>
            <a:ext cx="2210009" cy="32308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0FD817-3779-CF45-99B2-3E6DB7194B9C}"/>
              </a:ext>
            </a:extLst>
          </p:cNvPr>
          <p:cNvSpPr txBox="1">
            <a:spLocks/>
          </p:cNvSpPr>
          <p:nvPr/>
        </p:nvSpPr>
        <p:spPr>
          <a:xfrm>
            <a:off x="457200" y="213449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What in the Dickens is he talking about?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521F7-16AA-B440-84F5-25057807D90A}"/>
              </a:ext>
            </a:extLst>
          </p:cNvPr>
          <p:cNvSpPr txBox="1"/>
          <p:nvPr/>
        </p:nvSpPr>
        <p:spPr>
          <a:xfrm>
            <a:off x="3185852" y="1917700"/>
            <a:ext cx="5642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 understand __________% of your stories, Dr. </a:t>
            </a:r>
            <a:r>
              <a:rPr lang="en-US" sz="3200" dirty="0" err="1">
                <a:solidFill>
                  <a:schemeClr val="bg1"/>
                </a:solidFill>
              </a:rPr>
              <a:t>Rozell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9FC34B-A245-E643-88AE-8799A4EE1789}"/>
              </a:ext>
            </a:extLst>
          </p:cNvPr>
          <p:cNvSpPr txBox="1"/>
          <p:nvPr/>
        </p:nvSpPr>
        <p:spPr>
          <a:xfrm>
            <a:off x="5408455" y="3771900"/>
            <a:ext cx="1234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38%</a:t>
            </a:r>
          </a:p>
        </p:txBody>
      </p:sp>
    </p:spTree>
    <p:extLst>
      <p:ext uri="{BB962C8B-B14F-4D97-AF65-F5344CB8AC3E}">
        <p14:creationId xmlns:p14="http://schemas.microsoft.com/office/powerpoint/2010/main" val="303891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01499-F388-C04D-A611-3BFCFEACF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43" y="1597749"/>
            <a:ext cx="2210009" cy="32308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0FD817-3779-CF45-99B2-3E6DB7194B9C}"/>
              </a:ext>
            </a:extLst>
          </p:cNvPr>
          <p:cNvSpPr txBox="1">
            <a:spLocks/>
          </p:cNvSpPr>
          <p:nvPr/>
        </p:nvSpPr>
        <p:spPr>
          <a:xfrm>
            <a:off x="457200" y="213449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What in the Dickens is he talking about?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B65C5-D1D6-DA4F-A968-660F1E0B37A7}"/>
              </a:ext>
            </a:extLst>
          </p:cNvPr>
          <p:cNvSpPr txBox="1"/>
          <p:nvPr/>
        </p:nvSpPr>
        <p:spPr>
          <a:xfrm>
            <a:off x="3020343" y="1215772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“I feel like class time could have been used more effectively”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D1F25D-7D14-E342-AD14-DA7289CB5AA6}"/>
              </a:ext>
            </a:extLst>
          </p:cNvPr>
          <p:cNvSpPr txBox="1"/>
          <p:nvPr/>
        </p:nvSpPr>
        <p:spPr>
          <a:xfrm rot="338619">
            <a:off x="343267" y="5674464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“I usually spaced out during the stories”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018577-2AAA-E74F-A658-4DF6BB436810}"/>
              </a:ext>
            </a:extLst>
          </p:cNvPr>
          <p:cNvSpPr txBox="1"/>
          <p:nvPr/>
        </p:nvSpPr>
        <p:spPr>
          <a:xfrm>
            <a:off x="149449" y="5069898"/>
            <a:ext cx="570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“You promised us full value for our K-State dollar, but…”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4F4340-7C90-6B4F-BD8C-49E1550238DF}"/>
              </a:ext>
            </a:extLst>
          </p:cNvPr>
          <p:cNvSpPr txBox="1"/>
          <p:nvPr/>
        </p:nvSpPr>
        <p:spPr>
          <a:xfrm rot="552595">
            <a:off x="3396973" y="4115089"/>
            <a:ext cx="555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“Your ‘snippets of wisdom’ take up a lot of class time”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2632F2-D801-0143-9288-E034C6B67128}"/>
              </a:ext>
            </a:extLst>
          </p:cNvPr>
          <p:cNvSpPr txBox="1"/>
          <p:nvPr/>
        </p:nvSpPr>
        <p:spPr>
          <a:xfrm rot="21253396">
            <a:off x="2987603" y="3055480"/>
            <a:ext cx="557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“I want to fill your office with live squirrels.  Mad ones.”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8D149-4E01-C643-B62E-A4F0608C93F2}"/>
              </a:ext>
            </a:extLst>
          </p:cNvPr>
          <p:cNvSpPr txBox="1"/>
          <p:nvPr/>
        </p:nvSpPr>
        <p:spPr>
          <a:xfrm rot="20783855">
            <a:off x="4379327" y="5392638"/>
            <a:ext cx="444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“Dr. </a:t>
            </a:r>
            <a:r>
              <a:rPr lang="en-US" dirty="0" err="1">
                <a:solidFill>
                  <a:srgbClr val="FFFF00"/>
                </a:solidFill>
              </a:rPr>
              <a:t>Rozell</a:t>
            </a:r>
            <a:r>
              <a:rPr lang="en-US" dirty="0">
                <a:solidFill>
                  <a:srgbClr val="FFFF00"/>
                </a:solidFill>
              </a:rPr>
              <a:t> has the voice of an angry clown”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E6277-EF0C-7D49-A4AC-4F624A1729EA}"/>
              </a:ext>
            </a:extLst>
          </p:cNvPr>
          <p:cNvSpPr txBox="1"/>
          <p:nvPr/>
        </p:nvSpPr>
        <p:spPr>
          <a:xfrm rot="425636">
            <a:off x="6778" y="6186946"/>
            <a:ext cx="418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“Some things get really old after a while”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A1FBF2-3EFB-3E46-AAC9-65FE8CDA42A9}"/>
              </a:ext>
            </a:extLst>
          </p:cNvPr>
          <p:cNvSpPr txBox="1"/>
          <p:nvPr/>
        </p:nvSpPr>
        <p:spPr>
          <a:xfrm rot="202411">
            <a:off x="3120978" y="4563631"/>
            <a:ext cx="413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“Stories were entertaining but off topic”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A7F7B-648E-F841-9A8B-1BACB9CB19BC}"/>
              </a:ext>
            </a:extLst>
          </p:cNvPr>
          <p:cNvSpPr txBox="1"/>
          <p:nvPr/>
        </p:nvSpPr>
        <p:spPr>
          <a:xfrm rot="661575">
            <a:off x="2865575" y="2035498"/>
            <a:ext cx="621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“You are the most annoying professor I’ve ever had in my life”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A3B167-83DA-DE44-8172-3C4591AE1671}"/>
              </a:ext>
            </a:extLst>
          </p:cNvPr>
          <p:cNvSpPr txBox="1"/>
          <p:nvPr/>
        </p:nvSpPr>
        <p:spPr>
          <a:xfrm>
            <a:off x="6375761" y="6105950"/>
            <a:ext cx="2029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“I really enjoyed the stories”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2EDEFC-9BEB-8148-9345-826FC74983A0}"/>
              </a:ext>
            </a:extLst>
          </p:cNvPr>
          <p:cNvSpPr txBox="1"/>
          <p:nvPr/>
        </p:nvSpPr>
        <p:spPr>
          <a:xfrm>
            <a:off x="3224113" y="2528139"/>
            <a:ext cx="332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“‘Waisted” a lot of lecture time”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D009B1-188D-8347-8B11-01922599B41F}"/>
              </a:ext>
            </a:extLst>
          </p:cNvPr>
          <p:cNvSpPr txBox="1"/>
          <p:nvPr/>
        </p:nvSpPr>
        <p:spPr>
          <a:xfrm>
            <a:off x="4984870" y="3562213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“Ugh…Just teach us the d$#! Concepts”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C3EF2F-8A76-F049-A35B-0B325456878A}"/>
              </a:ext>
            </a:extLst>
          </p:cNvPr>
          <p:cNvGrpSpPr/>
          <p:nvPr/>
        </p:nvGrpSpPr>
        <p:grpSpPr>
          <a:xfrm>
            <a:off x="844161" y="1658672"/>
            <a:ext cx="2075251" cy="1357246"/>
            <a:chOff x="844161" y="1658672"/>
            <a:chExt cx="2075251" cy="135724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3C5565-26E7-2041-AF59-D5947BE1A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6" b="95187" l="10000" r="90000">
                          <a14:foregroundMark x1="36296" y1="90909" x2="60741" y2="90909"/>
                          <a14:foregroundMark x1="42963" y1="95187" x2="58148" y2="935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3543" y="2263401"/>
              <a:ext cx="1063308" cy="75251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FEA0CB-18CE-5C4F-A1A5-09ABE91BC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161" y="1658672"/>
              <a:ext cx="2075251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67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epressed clown">
            <a:extLst>
              <a:ext uri="{FF2B5EF4-FFF2-40B4-BE49-F238E27FC236}">
                <a16:creationId xmlns:a16="http://schemas.microsoft.com/office/drawing/2014/main" id="{E56FDF13-2905-6446-BF21-26C1B049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566057"/>
            <a:ext cx="6008914" cy="60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322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E9788-BF6A-5247-B05A-EF088291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sitting, small, doughnut, orange&#10;&#10;Description automatically generated">
            <a:extLst>
              <a:ext uri="{FF2B5EF4-FFF2-40B4-BE49-F238E27FC236}">
                <a16:creationId xmlns:a16="http://schemas.microsoft.com/office/drawing/2014/main" id="{6071782D-8917-A741-B109-6F37A86C4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057" y="1600200"/>
            <a:ext cx="3619886" cy="4525963"/>
          </a:xfrm>
        </p:spPr>
      </p:pic>
    </p:spTree>
    <p:extLst>
      <p:ext uri="{BB962C8B-B14F-4D97-AF65-F5344CB8AC3E}">
        <p14:creationId xmlns:p14="http://schemas.microsoft.com/office/powerpoint/2010/main" val="2564306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55C0-F094-774E-AD74-18A4C0D02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79919"/>
            <a:ext cx="8229600" cy="35269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1. The sympathetic nervous system: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Enhances pain sensations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Suppresses pain sensations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Reduces activity of memory-recording brain regions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Reduces visual acuity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9C3F4D-5E80-5B4F-B944-17BD2FA087FD}"/>
              </a:ext>
            </a:extLst>
          </p:cNvPr>
          <p:cNvSpPr txBox="1">
            <a:spLocks/>
          </p:cNvSpPr>
          <p:nvPr/>
        </p:nvSpPr>
        <p:spPr>
          <a:xfrm>
            <a:off x="2399265" y="751327"/>
            <a:ext cx="5029202" cy="11430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Faster Horses?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0B8F8-59B7-7647-A093-C9185BD8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69"/>
            <a:ext cx="2939683" cy="23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7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55C0-F094-774E-AD74-18A4C0D02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11" y="1508919"/>
            <a:ext cx="8849276" cy="4525963"/>
          </a:xfrm>
        </p:spPr>
        <p:txBody>
          <a:bodyPr>
            <a:noAutofit/>
          </a:bodyPr>
          <a:lstStyle/>
          <a:p>
            <a:pPr marL="850900" indent="-393700">
              <a:buNone/>
            </a:pP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1. If a drug was used that reduced sympathetic nervous system activity: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An animal would be unable to experience pain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squirrel falling out of a tree and being attacked by a Border Collie would experience </a:t>
            </a:r>
            <a:r>
              <a:rPr lang="en-US" sz="2700" dirty="0">
                <a:solidFill>
                  <a:srgbClr val="FFFF00"/>
                </a:solidFill>
                <a:latin typeface="Cambria" panose="02040503050406030204" pitchFamily="18" charset="0"/>
              </a:rPr>
              <a:t>more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pain in that moment than normal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cow would have no way to know the extent of her injuries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 squirrel falling out of a tree and being attacked by a Border Collie would experience </a:t>
            </a:r>
            <a:r>
              <a:rPr lang="en-US" sz="2700" dirty="0">
                <a:solidFill>
                  <a:srgbClr val="FFFF00"/>
                </a:solidFill>
                <a:latin typeface="Cambria" panose="02040503050406030204" pitchFamily="18" charset="0"/>
              </a:rPr>
              <a:t>less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pain in that moment than normal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9C3F4D-5E80-5B4F-B944-17BD2FA087FD}"/>
              </a:ext>
            </a:extLst>
          </p:cNvPr>
          <p:cNvSpPr txBox="1">
            <a:spLocks/>
          </p:cNvSpPr>
          <p:nvPr/>
        </p:nvSpPr>
        <p:spPr>
          <a:xfrm>
            <a:off x="457200" y="365919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Next Question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(application and transfer)</a:t>
            </a:r>
          </a:p>
        </p:txBody>
      </p:sp>
    </p:spTree>
    <p:extLst>
      <p:ext uri="{BB962C8B-B14F-4D97-AF65-F5344CB8AC3E}">
        <p14:creationId xmlns:p14="http://schemas.microsoft.com/office/powerpoint/2010/main" val="4240584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53FF1-9BE5-9947-B88A-DA0D4704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6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8DC02A-62B4-F94C-A846-1F61B2D70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08" y="2480662"/>
            <a:ext cx="4572000" cy="304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6AB796A-7975-5543-A70E-3752E55C878A}"/>
              </a:ext>
            </a:extLst>
          </p:cNvPr>
          <p:cNvSpPr txBox="1">
            <a:spLocks/>
          </p:cNvSpPr>
          <p:nvPr/>
        </p:nvSpPr>
        <p:spPr>
          <a:xfrm>
            <a:off x="457200" y="365919"/>
            <a:ext cx="8229600" cy="1143000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Conclusion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CDF339-04E4-9745-A085-9BF6D9E64E95}"/>
              </a:ext>
            </a:extLst>
          </p:cNvPr>
          <p:cNvSpPr txBox="1">
            <a:spLocks/>
          </p:cNvSpPr>
          <p:nvPr/>
        </p:nvSpPr>
        <p:spPr>
          <a:xfrm>
            <a:off x="204908" y="1147482"/>
            <a:ext cx="1579068" cy="591672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I can be: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6DC4F1-D483-0D40-B379-EBE14A116226}"/>
              </a:ext>
            </a:extLst>
          </p:cNvPr>
          <p:cNvSpPr txBox="1">
            <a:spLocks/>
          </p:cNvSpPr>
          <p:nvPr/>
        </p:nvSpPr>
        <p:spPr>
          <a:xfrm>
            <a:off x="302240" y="1929045"/>
            <a:ext cx="4474668" cy="591672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Happy and Effective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1B074F-47A2-3746-9241-D6EAA9A83420}"/>
              </a:ext>
            </a:extLst>
          </p:cNvPr>
          <p:cNvGrpSpPr/>
          <p:nvPr/>
        </p:nvGrpSpPr>
        <p:grpSpPr>
          <a:xfrm>
            <a:off x="4997503" y="1929045"/>
            <a:ext cx="3941589" cy="3383538"/>
            <a:chOff x="4997503" y="1929045"/>
            <a:chExt cx="3941589" cy="3383538"/>
          </a:xfrm>
        </p:grpSpPr>
        <p:pic>
          <p:nvPicPr>
            <p:cNvPr id="3" name="Picture 2" descr="Image result for depressed clown">
              <a:extLst>
                <a:ext uri="{FF2B5EF4-FFF2-40B4-BE49-F238E27FC236}">
                  <a16:creationId xmlns:a16="http://schemas.microsoft.com/office/drawing/2014/main" id="{28B2A50F-75DC-4745-8A31-CD871D470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240" y="2583471"/>
              <a:ext cx="2729112" cy="272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F94AE7A-1876-8648-BB26-122303EDA1DA}"/>
                </a:ext>
              </a:extLst>
            </p:cNvPr>
            <p:cNvSpPr txBox="1">
              <a:spLocks/>
            </p:cNvSpPr>
            <p:nvPr/>
          </p:nvSpPr>
          <p:spPr>
            <a:xfrm>
              <a:off x="4997503" y="3652191"/>
              <a:ext cx="726141" cy="591672"/>
            </a:xfrm>
            <a:prstGeom prst="rect">
              <a:avLst/>
            </a:prstGeom>
          </p:spPr>
          <p:txBody>
            <a:bodyPr>
              <a:normAutofit fontScale="97500"/>
              <a:scene3d>
                <a:camera prst="orthographicFront"/>
                <a:lightRig rig="morning" dir="t"/>
              </a:scene3d>
              <a:sp3d extrusionH="57150">
                <a:bevelT w="44450" h="44450" prst="coolSlant"/>
                <a:contourClr>
                  <a:schemeClr val="tx1">
                    <a:lumMod val="50000"/>
                    <a:lumOff val="50000"/>
                  </a:schemeClr>
                </a:contourClr>
              </a:sp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200" dirty="0">
                  <a:solidFill>
                    <a:schemeClr val="bg1">
                      <a:lumMod val="95000"/>
                    </a:schemeClr>
                  </a:solidFill>
                  <a:effectLst>
                    <a:glow>
                      <a:schemeClr val="bg1">
                        <a:lumMod val="85000"/>
                        <a:alpha val="40000"/>
                      </a:schemeClr>
                    </a:glow>
                  </a:effectLst>
                </a:rPr>
                <a:t>OR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9F1A6F0-FBBA-8D4C-9000-85380B96E26C}"/>
                </a:ext>
              </a:extLst>
            </p:cNvPr>
            <p:cNvSpPr txBox="1">
              <a:spLocks/>
            </p:cNvSpPr>
            <p:nvPr/>
          </p:nvSpPr>
          <p:spPr>
            <a:xfrm>
              <a:off x="5678500" y="1929045"/>
              <a:ext cx="3260592" cy="591672"/>
            </a:xfrm>
            <a:prstGeom prst="rect">
              <a:avLst/>
            </a:prstGeom>
          </p:spPr>
          <p:txBody>
            <a:bodyPr>
              <a:normAutofit fontScale="97500"/>
              <a:scene3d>
                <a:camera prst="orthographicFront"/>
                <a:lightRig rig="morning" dir="t"/>
              </a:scene3d>
              <a:sp3d extrusionH="57150">
                <a:bevelT w="44450" h="44450" prst="coolSlant"/>
                <a:contourClr>
                  <a:schemeClr val="tx1">
                    <a:lumMod val="50000"/>
                    <a:lumOff val="50000"/>
                  </a:schemeClr>
                </a:contourClr>
              </a:sp3d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schemeClr val="bg1">
                      <a:lumMod val="95000"/>
                    </a:schemeClr>
                  </a:solidFill>
                  <a:effectLst>
                    <a:glow>
                      <a:schemeClr val="bg1">
                        <a:lumMod val="85000"/>
                        <a:alpha val="40000"/>
                      </a:schemeClr>
                    </a:glow>
                  </a:effectLst>
                </a:rPr>
                <a:t>Awkward and Sad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73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2FA021AA-83D3-E747-88B0-6487814DDA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684" t="10541" r="5723" b="13629"/>
          <a:stretch/>
        </p:blipFill>
        <p:spPr>
          <a:xfrm>
            <a:off x="0" y="1100138"/>
            <a:ext cx="4327525" cy="2746375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B9DDB32-2FD9-1949-B5EA-7CF75D1E636E}"/>
              </a:ext>
            </a:extLst>
          </p:cNvPr>
          <p:cNvSpPr txBox="1">
            <a:spLocks/>
          </p:cNvSpPr>
          <p:nvPr/>
        </p:nvSpPr>
        <p:spPr>
          <a:xfrm>
            <a:off x="457200" y="928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Lecture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0555D-515F-9143-92C3-2906D732A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 contrast="26000"/>
                    </a14:imgEffect>
                  </a14:imgLayer>
                </a14:imgProps>
              </a:ext>
            </a:extLst>
          </a:blip>
          <a:srcRect l="5000" t="16041" b="11304"/>
          <a:stretch/>
        </p:blipFill>
        <p:spPr>
          <a:xfrm>
            <a:off x="3175463" y="2748190"/>
            <a:ext cx="5968537" cy="34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2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CE73C4A-E6B8-E344-BF6F-B63B612BC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441" y="3599171"/>
            <a:ext cx="4284336" cy="3213252"/>
          </a:xfrm>
          <a:prstGeom prst="rect">
            <a:avLst/>
          </a:prstGeom>
        </p:spPr>
      </p:pic>
      <p:pic>
        <p:nvPicPr>
          <p:cNvPr id="20" name="Picture 1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1DAB339-7AEE-4744-905B-0E1A7EB2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245" y="4180326"/>
            <a:ext cx="3495234" cy="2621426"/>
          </a:xfrm>
          <a:prstGeom prst="rect">
            <a:avLst/>
          </a:prstGeom>
        </p:spPr>
      </p:pic>
      <p:pic>
        <p:nvPicPr>
          <p:cNvPr id="22" name="Picture 21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CCDC61D-6154-F441-8674-6F056959F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5" y="56248"/>
            <a:ext cx="2480506" cy="3307341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03A55ED-97F6-E24D-AD45-FA4AE1C97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125" y="2557650"/>
            <a:ext cx="3306023" cy="2483800"/>
          </a:xfrm>
          <a:prstGeom prst="rect">
            <a:avLst/>
          </a:prstGeom>
        </p:spPr>
      </p:pic>
      <p:pic>
        <p:nvPicPr>
          <p:cNvPr id="26" name="Picture 25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F7C4B7DC-2AD8-EB4A-AB11-4D99389CF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080" y="1565805"/>
            <a:ext cx="2081361" cy="2770363"/>
          </a:xfrm>
          <a:prstGeom prst="rect">
            <a:avLst/>
          </a:prstGeom>
        </p:spPr>
      </p:pic>
      <p:pic>
        <p:nvPicPr>
          <p:cNvPr id="30" name="Picture 2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E0D5E85-674E-874A-A054-C1DA1CACA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268" y="129939"/>
            <a:ext cx="2575827" cy="3428515"/>
          </a:xfrm>
          <a:prstGeom prst="rect">
            <a:avLst/>
          </a:prstGeom>
        </p:spPr>
      </p:pic>
      <p:pic>
        <p:nvPicPr>
          <p:cNvPr id="32" name="Picture 3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1E18F45-8673-4B4F-AC70-8F06B83EA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67" y="2358183"/>
            <a:ext cx="2233175" cy="2972433"/>
          </a:xfrm>
          <a:prstGeom prst="rect">
            <a:avLst/>
          </a:prstGeom>
        </p:spPr>
      </p:pic>
      <p:pic>
        <p:nvPicPr>
          <p:cNvPr id="34" name="Picture 33" descr="A close up of a person wearing a hat&#10;&#10;Description automatically generated">
            <a:extLst>
              <a:ext uri="{FF2B5EF4-FFF2-40B4-BE49-F238E27FC236}">
                <a16:creationId xmlns:a16="http://schemas.microsoft.com/office/drawing/2014/main" id="{604342E1-C594-FF43-A41D-83A7BCD949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2597" y="4177268"/>
            <a:ext cx="3112180" cy="2338166"/>
          </a:xfrm>
          <a:prstGeom prst="rect">
            <a:avLst/>
          </a:prstGeom>
        </p:spPr>
      </p:pic>
      <p:pic>
        <p:nvPicPr>
          <p:cNvPr id="36" name="Picture 3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5224997C-85F2-3E46-8A46-EE90795A51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8033" y="731389"/>
            <a:ext cx="3993103" cy="3000000"/>
          </a:xfrm>
          <a:prstGeom prst="rect">
            <a:avLst/>
          </a:prstGeom>
        </p:spPr>
      </p:pic>
      <p:pic>
        <p:nvPicPr>
          <p:cNvPr id="16" name="Picture 15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910E5D46-CFA8-694D-B79B-54A87B6F3F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871" t="9172" r="20099"/>
          <a:stretch/>
        </p:blipFill>
        <p:spPr>
          <a:xfrm>
            <a:off x="3839760" y="-7794"/>
            <a:ext cx="2877857" cy="3307341"/>
          </a:xfrm>
          <a:prstGeom prst="rect">
            <a:avLst/>
          </a:prstGeom>
        </p:spPr>
      </p:pic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A71159A-EB6A-9B40-9215-0DA8958277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3227" y="2681782"/>
            <a:ext cx="3609269" cy="2935539"/>
          </a:xfrm>
          <a:prstGeom prst="rect">
            <a:avLst/>
          </a:prstGeom>
        </p:spPr>
      </p:pic>
      <p:pic>
        <p:nvPicPr>
          <p:cNvPr id="14" name="Picture 13" descr="A group of people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CCA1C5D8-0772-1440-A86E-138B2BCB8B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5528" y="703673"/>
            <a:ext cx="1877936" cy="2474011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3C7623B-A924-8943-85D3-A7706882D9F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178" t="15820" r="15010" b="13897"/>
          <a:stretch/>
        </p:blipFill>
        <p:spPr>
          <a:xfrm>
            <a:off x="47652" y="4730005"/>
            <a:ext cx="2823411" cy="20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6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2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8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4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6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2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CACD594-E3D1-CC4D-84E5-06FF25D90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8" t="5507" r="17935" b="4005"/>
          <a:stretch/>
        </p:blipFill>
        <p:spPr>
          <a:xfrm>
            <a:off x="699396" y="1818860"/>
            <a:ext cx="4005477" cy="4168153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CFB8DF1-AF04-3B46-9B3E-C4C96B52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377" y="1659834"/>
            <a:ext cx="3350423" cy="44672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9C3A029-9799-0D4E-AFF6-88FAFEFDF623}"/>
              </a:ext>
            </a:extLst>
          </p:cNvPr>
          <p:cNvSpPr txBox="1">
            <a:spLocks/>
          </p:cNvSpPr>
          <p:nvPr/>
        </p:nvSpPr>
        <p:spPr>
          <a:xfrm>
            <a:off x="457200" y="928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60719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flying through the air while riding a skateboard on a ramp&#10;&#10;Description automatically generated">
            <a:extLst>
              <a:ext uri="{FF2B5EF4-FFF2-40B4-BE49-F238E27FC236}">
                <a16:creationId xmlns:a16="http://schemas.microsoft.com/office/drawing/2014/main" id="{1CE4D39E-3E41-4248-BD8E-DDFC3E1A7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55" t="8261" b="20241"/>
          <a:stretch/>
        </p:blipFill>
        <p:spPr>
          <a:xfrm rot="5400000">
            <a:off x="1751838" y="1354274"/>
            <a:ext cx="5819227" cy="51882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0A93FA-70B1-7849-A708-4343B57EDC20}"/>
              </a:ext>
            </a:extLst>
          </p:cNvPr>
          <p:cNvSpPr txBox="1">
            <a:spLocks/>
          </p:cNvSpPr>
          <p:nvPr/>
        </p:nvSpPr>
        <p:spPr>
          <a:xfrm>
            <a:off x="457200" y="928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387537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5909FB4C-613D-1743-B29A-1E50A9C0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108BE2-7FBC-144B-99D1-D5C93765636F}"/>
              </a:ext>
            </a:extLst>
          </p:cNvPr>
          <p:cNvSpPr txBox="1">
            <a:spLocks/>
          </p:cNvSpPr>
          <p:nvPr/>
        </p:nvSpPr>
        <p:spPr>
          <a:xfrm>
            <a:off x="3086100" y="403847"/>
            <a:ext cx="3340100" cy="739153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>
            <a:normAutofit fontScale="97500" lnSpcReduction="100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Eventually…</a:t>
            </a:r>
          </a:p>
        </p:txBody>
      </p:sp>
    </p:spTree>
    <p:extLst>
      <p:ext uri="{BB962C8B-B14F-4D97-AF65-F5344CB8AC3E}">
        <p14:creationId xmlns:p14="http://schemas.microsoft.com/office/powerpoint/2010/main" val="49291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E51B8B-21D9-7644-B1B5-A41992CF9B41}"/>
              </a:ext>
            </a:extLst>
          </p:cNvPr>
          <p:cNvSpPr/>
          <p:nvPr/>
        </p:nvSpPr>
        <p:spPr>
          <a:xfrm>
            <a:off x="258416" y="6437129"/>
            <a:ext cx="2564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1">
                    <a:alpha val="14000"/>
                  </a:schemeClr>
                </a:solidFill>
              </a:rPr>
              <a:t>https://en.wikipedia.org/wiki/File:Dickens_Gurney_head.jpg</a:t>
            </a:r>
            <a:endParaRPr lang="en-US" sz="900" dirty="0">
              <a:solidFill>
                <a:schemeClr val="bg1">
                  <a:alpha val="14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75F8B0-6363-6F4F-958A-1D80BB6051BC}"/>
              </a:ext>
            </a:extLst>
          </p:cNvPr>
          <p:cNvSpPr txBox="1">
            <a:spLocks/>
          </p:cNvSpPr>
          <p:nvPr/>
        </p:nvSpPr>
        <p:spPr>
          <a:xfrm>
            <a:off x="457200" y="928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Using Stories</a:t>
            </a:r>
          </a:p>
        </p:txBody>
      </p:sp>
      <p:pic>
        <p:nvPicPr>
          <p:cNvPr id="9" name="Picture 8" descr="A group of people sitting in front of a large crowd of people&#10;&#10;Description automatically generated">
            <a:extLst>
              <a:ext uri="{FF2B5EF4-FFF2-40B4-BE49-F238E27FC236}">
                <a16:creationId xmlns:a16="http://schemas.microsoft.com/office/drawing/2014/main" id="{615FCAE3-1199-0948-BBD5-06E776D7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6539F9-1FDB-4F40-A9B6-FEF4B9974062}"/>
              </a:ext>
            </a:extLst>
          </p:cNvPr>
          <p:cNvSpPr txBox="1">
            <a:spLocks/>
          </p:cNvSpPr>
          <p:nvPr/>
        </p:nvSpPr>
        <p:spPr>
          <a:xfrm>
            <a:off x="3086100" y="403847"/>
            <a:ext cx="3340100" cy="739153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>
            <a:normAutofit fontScale="97500" lnSpcReduction="100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Story time…</a:t>
            </a:r>
          </a:p>
        </p:txBody>
      </p:sp>
    </p:spTree>
    <p:extLst>
      <p:ext uri="{BB962C8B-B14F-4D97-AF65-F5344CB8AC3E}">
        <p14:creationId xmlns:p14="http://schemas.microsoft.com/office/powerpoint/2010/main" val="250371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bicycle&#10;&#10;Description automatically generated">
            <a:extLst>
              <a:ext uri="{FF2B5EF4-FFF2-40B4-BE49-F238E27FC236}">
                <a16:creationId xmlns:a16="http://schemas.microsoft.com/office/drawing/2014/main" id="{DDD6CB5E-CEC5-0946-B1CF-5160D0F67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49" y="934280"/>
            <a:ext cx="8885584" cy="592372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7600A9-421C-524F-85E0-FFFC4C068155}"/>
              </a:ext>
            </a:extLst>
          </p:cNvPr>
          <p:cNvSpPr txBox="1">
            <a:spLocks/>
          </p:cNvSpPr>
          <p:nvPr/>
        </p:nvSpPr>
        <p:spPr>
          <a:xfrm>
            <a:off x="46714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Personal Stories</a:t>
            </a:r>
          </a:p>
        </p:txBody>
      </p:sp>
    </p:spTree>
    <p:extLst>
      <p:ext uri="{BB962C8B-B14F-4D97-AF65-F5344CB8AC3E}">
        <p14:creationId xmlns:p14="http://schemas.microsoft.com/office/powerpoint/2010/main" val="339964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F9FB1E5-1F20-BC4E-8F3A-CDA0B3676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2621"/>
          <a:stretch/>
        </p:blipFill>
        <p:spPr>
          <a:xfrm>
            <a:off x="6184820" y="2308337"/>
            <a:ext cx="2846070" cy="3930978"/>
          </a:xfrm>
          <a:prstGeom prst="rect">
            <a:avLst/>
          </a:prstGeom>
        </p:spPr>
      </p:pic>
      <p:pic>
        <p:nvPicPr>
          <p:cNvPr id="5" name="Picture 4" descr="A group of people standing around a motorcycle&#10;&#10;Description automatically generated">
            <a:extLst>
              <a:ext uri="{FF2B5EF4-FFF2-40B4-BE49-F238E27FC236}">
                <a16:creationId xmlns:a16="http://schemas.microsoft.com/office/drawing/2014/main" id="{F12E56F5-7E06-B548-B469-9774C350E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6" r="-4" b="-4"/>
          <a:stretch/>
        </p:blipFill>
        <p:spPr>
          <a:xfrm>
            <a:off x="3128910" y="2308337"/>
            <a:ext cx="2846070" cy="3930978"/>
          </a:xfrm>
          <a:prstGeom prst="rect">
            <a:avLst/>
          </a:prstGeom>
        </p:spPr>
      </p:pic>
      <p:pic>
        <p:nvPicPr>
          <p:cNvPr id="6" name="Content Placeholder 10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F095DAB9-D26C-6940-9972-73F735BCD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6" r="-4" b="-4"/>
          <a:stretch/>
        </p:blipFill>
        <p:spPr>
          <a:xfrm>
            <a:off x="73000" y="2308337"/>
            <a:ext cx="2846070" cy="39309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E7FAB8-6FD1-D144-BD49-334B6919F5A0}"/>
              </a:ext>
            </a:extLst>
          </p:cNvPr>
          <p:cNvSpPr txBox="1">
            <a:spLocks/>
          </p:cNvSpPr>
          <p:nvPr/>
        </p:nvSpPr>
        <p:spPr>
          <a:xfrm>
            <a:off x="43714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morning" dir="t"/>
            </a:scene3d>
            <a:sp3d extrusionH="57150">
              <a:bevelT w="44450" h="44450" prst="coolSlant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bg1">
                      <a:lumMod val="85000"/>
                      <a:alpha val="40000"/>
                    </a:schemeClr>
                  </a:glow>
                </a:effectLst>
              </a:rPr>
              <a:t>Personal Stories</a:t>
            </a:r>
          </a:p>
        </p:txBody>
      </p:sp>
    </p:spTree>
    <p:extLst>
      <p:ext uri="{BB962C8B-B14F-4D97-AF65-F5344CB8AC3E}">
        <p14:creationId xmlns:p14="http://schemas.microsoft.com/office/powerpoint/2010/main" val="314891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7644DA-DC67-1541-B15A-BB54CC0D5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17" y="1649398"/>
            <a:ext cx="6112565" cy="4584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F43C13-4DED-E945-873A-08C995FC0856}"/>
              </a:ext>
            </a:extLst>
          </p:cNvPr>
          <p:cNvSpPr/>
          <p:nvPr/>
        </p:nvSpPr>
        <p:spPr>
          <a:xfrm>
            <a:off x="2235591" y="6233823"/>
            <a:ext cx="46728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alpha val="28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https://farmia.com/offers/details/0c0c766e-0bb8-4079-ae0e-901634495187/brahman-cattle</a:t>
            </a:r>
            <a:endParaRPr lang="en-US" sz="800" dirty="0">
              <a:solidFill>
                <a:schemeClr val="bg1">
                  <a:alpha val="28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7587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19261</TotalTime>
  <Words>393</Words>
  <Application>Microsoft Office PowerPoint</Application>
  <PresentationFormat>On-screen Show (4:3)</PresentationFormat>
  <Paragraphs>58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Theme</vt:lpstr>
      <vt:lpstr>ASI 533, Anatomy and 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Rozell</dc:creator>
  <cp:lastModifiedBy>Timothy Rozell</cp:lastModifiedBy>
  <cp:revision>45</cp:revision>
  <dcterms:created xsi:type="dcterms:W3CDTF">2020-02-05T16:27:16Z</dcterms:created>
  <dcterms:modified xsi:type="dcterms:W3CDTF">2020-02-28T16:55:18Z</dcterms:modified>
</cp:coreProperties>
</file>