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56" r:id="rId2"/>
    <p:sldId id="262" r:id="rId3"/>
    <p:sldId id="269" r:id="rId4"/>
    <p:sldId id="263" r:id="rId5"/>
    <p:sldId id="268" r:id="rId6"/>
    <p:sldId id="264" r:id="rId7"/>
    <p:sldId id="265" r:id="rId8"/>
    <p:sldId id="271" r:id="rId9"/>
    <p:sldId id="272"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10323-2D5B-994E-93BD-05F37BF714CE}" v="30" dt="2020-02-25T14:45:38.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0"/>
    <p:restoredTop sz="70985"/>
  </p:normalViewPr>
  <p:slideViewPr>
    <p:cSldViewPr snapToGrid="0" snapToObjects="1">
      <p:cViewPr varScale="1">
        <p:scale>
          <a:sx n="107" d="100"/>
          <a:sy n="107" d="100"/>
        </p:scale>
        <p:origin x="17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034FA-9BBD-B341-A203-48A4A9852A41}" type="datetimeFigureOut">
              <a:rPr lang="en-US" smtClean="0"/>
              <a:t>2/24/20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19524-3E67-4F4B-A5B9-D56AB2DAC374}" type="slidenum">
              <a:rPr lang="en-US" smtClean="0"/>
              <a:t>‹#›</a:t>
            </a:fld>
            <a:endParaRPr lang="en-US"/>
          </a:p>
        </p:txBody>
      </p:sp>
    </p:spTree>
    <p:extLst>
      <p:ext uri="{BB962C8B-B14F-4D97-AF65-F5344CB8AC3E}">
        <p14:creationId xmlns:p14="http://schemas.microsoft.com/office/powerpoint/2010/main" val="218212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Good evening, and I am truly honored to have this opportunity to share with you this evening.  In preparing for this, this scene from the Empire Strikes Back came to mind.  Luke had just crashed his X-wing in the swamp.  Yoda encouraged him to lift it out of the swamp. Luke said he would “give it a try” –  he did, and he failed.  Yoda then proceeded to coach him and help him understand that effort, desire, motivation, etc. were needed to succeed and the following events transpired…</a:t>
            </a:r>
          </a:p>
        </p:txBody>
      </p:sp>
      <p:sp>
        <p:nvSpPr>
          <p:cNvPr id="4" name="Slide Number Placeholder 3"/>
          <p:cNvSpPr>
            <a:spLocks noGrp="1"/>
          </p:cNvSpPr>
          <p:nvPr>
            <p:ph type="sldNum" sz="quarter" idx="5"/>
          </p:nvPr>
        </p:nvSpPr>
        <p:spPr/>
        <p:txBody>
          <a:bodyPr/>
          <a:lstStyle/>
          <a:p>
            <a:fld id="{87019524-3E67-4F4B-A5B9-D56AB2DAC374}" type="slidenum">
              <a:rPr lang="en-US" smtClean="0"/>
              <a:t>2</a:t>
            </a:fld>
            <a:endParaRPr lang="en-US"/>
          </a:p>
        </p:txBody>
      </p:sp>
    </p:spTree>
    <p:extLst>
      <p:ext uri="{BB962C8B-B14F-4D97-AF65-F5344CB8AC3E}">
        <p14:creationId xmlns:p14="http://schemas.microsoft.com/office/powerpoint/2010/main" val="82995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contest that we learn from trying.</a:t>
            </a:r>
          </a:p>
          <a:p>
            <a:endParaRPr lang="en-US" dirty="0"/>
          </a:p>
          <a:p>
            <a:r>
              <a:rPr lang="en-US" dirty="0"/>
              <a:t>Luke tried, he was not successful at ‘doing’ but he learned from it.  He learned that if he was to achieve his goal, he needed to approach the situation differently next time.  He eventually became motivated, practiced more, and achieved the desired outcome.</a:t>
            </a:r>
          </a:p>
          <a:p>
            <a:endParaRPr lang="en-US" dirty="0"/>
          </a:p>
          <a:p>
            <a:r>
              <a:rPr lang="en-US" dirty="0"/>
              <a:t>For me, I would not be before you tonight without similar attempts at trying to succeed at public speaking.  When I decided I wanted to be a faculty member, very similar skillsets as a Jedi, I knew public speaking was something I must ”do” and do well.  </a:t>
            </a:r>
          </a:p>
          <a:p>
            <a:endParaRPr lang="en-US" dirty="0"/>
          </a:p>
          <a:p>
            <a:r>
              <a:rPr lang="en-US" dirty="0"/>
              <a:t>However… I was like this guy.  In fact, I had read (yes word for word) my first scientific presentation as a graduate student. Before lectures as a GTA, I would take many deep breaths and pray for the class to go well.  After many many attempts, I improved immensely in this area.  I still have issues to improve, but by making attempts and trying, I have learned ways to improve.  I believed it could happen, and I did not give up on my goal of being a faculty member.</a:t>
            </a:r>
          </a:p>
        </p:txBody>
      </p:sp>
      <p:sp>
        <p:nvSpPr>
          <p:cNvPr id="4" name="Slide Number Placeholder 3"/>
          <p:cNvSpPr>
            <a:spLocks noGrp="1"/>
          </p:cNvSpPr>
          <p:nvPr>
            <p:ph type="sldNum" sz="quarter" idx="5"/>
          </p:nvPr>
        </p:nvSpPr>
        <p:spPr/>
        <p:txBody>
          <a:bodyPr/>
          <a:lstStyle/>
          <a:p>
            <a:fld id="{87019524-3E67-4F4B-A5B9-D56AB2DAC374}" type="slidenum">
              <a:rPr lang="en-US" smtClean="0"/>
              <a:t>4</a:t>
            </a:fld>
            <a:endParaRPr lang="en-US"/>
          </a:p>
        </p:txBody>
      </p:sp>
    </p:spTree>
    <p:extLst>
      <p:ext uri="{BB962C8B-B14F-4D97-AF65-F5344CB8AC3E}">
        <p14:creationId xmlns:p14="http://schemas.microsoft.com/office/powerpoint/2010/main" val="128573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19524-3E67-4F4B-A5B9-D56AB2DAC374}" type="slidenum">
              <a:rPr lang="en-US" smtClean="0"/>
              <a:t>11</a:t>
            </a:fld>
            <a:endParaRPr lang="en-US"/>
          </a:p>
        </p:txBody>
      </p:sp>
    </p:spTree>
    <p:extLst>
      <p:ext uri="{BB962C8B-B14F-4D97-AF65-F5344CB8AC3E}">
        <p14:creationId xmlns:p14="http://schemas.microsoft.com/office/powerpoint/2010/main" val="97308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1DD1-3009-2D4A-B85D-91972811B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08AEDF-3A9D-8547-B3FB-373F5ACC6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E7643A-6E90-454D-AD1D-F24F0026E420}"/>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5" name="Footer Placeholder 4">
            <a:extLst>
              <a:ext uri="{FF2B5EF4-FFF2-40B4-BE49-F238E27FC236}">
                <a16:creationId xmlns:a16="http://schemas.microsoft.com/office/drawing/2014/main" id="{B05677D4-36B4-E142-9200-4BF56C3EE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91CD4-25E1-9F47-A644-53C0324AF4B2}"/>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96907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DF30-EF98-F04E-86F0-6EE111F1AD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81AAC6-AB23-2E44-AD7B-1967003AA4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09E57-EBF3-DE4D-B152-3D1A2FFBE8D1}"/>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5" name="Footer Placeholder 4">
            <a:extLst>
              <a:ext uri="{FF2B5EF4-FFF2-40B4-BE49-F238E27FC236}">
                <a16:creationId xmlns:a16="http://schemas.microsoft.com/office/drawing/2014/main" id="{F12E6532-BF20-6A41-8713-42F910E3D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2C3F2-DDE8-2A43-8FED-813A5778C48F}"/>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5609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7B5E2B-BA49-9F40-B304-9FE773FA3F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51751-C5E3-8A48-A8EF-951BB206B9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96BD2-F43F-F948-9A4A-793C0D6B44DC}"/>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5" name="Footer Placeholder 4">
            <a:extLst>
              <a:ext uri="{FF2B5EF4-FFF2-40B4-BE49-F238E27FC236}">
                <a16:creationId xmlns:a16="http://schemas.microsoft.com/office/drawing/2014/main" id="{6D87BDDC-BD8E-1E4A-AE74-CCDBC46A8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1C717-13A9-714D-A352-1050FC536F75}"/>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279468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683B-B8B3-5347-BC31-11056F497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FCCA7-68D3-E24F-B291-C37504201B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58151-F730-AF42-BC16-1F0ACCBDF488}"/>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5" name="Footer Placeholder 4">
            <a:extLst>
              <a:ext uri="{FF2B5EF4-FFF2-40B4-BE49-F238E27FC236}">
                <a16:creationId xmlns:a16="http://schemas.microsoft.com/office/drawing/2014/main" id="{101FA10D-6F19-514C-9776-E1894726C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DC1C0-E376-9349-B4A0-F09676ED7216}"/>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328575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5008-A521-1448-BB47-063F4FC1D2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130B0B-4679-D940-BE3C-3089C5E2D3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8347FF-1E56-074F-AD87-CE6D0164C478}"/>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5" name="Footer Placeholder 4">
            <a:extLst>
              <a:ext uri="{FF2B5EF4-FFF2-40B4-BE49-F238E27FC236}">
                <a16:creationId xmlns:a16="http://schemas.microsoft.com/office/drawing/2014/main" id="{C7581492-07F3-8944-88D6-1FF6E2A78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E40F2-5678-454E-912C-00AA02853E43}"/>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168922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214F-0D29-0C43-99F0-1682FCF3D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8C924-587E-234B-87F9-68DF27DD0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7F40B8-80BC-F44E-BA05-F29E5D746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FB0EE4-4DDE-B94D-B9BB-9B65C261F34B}"/>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6" name="Footer Placeholder 5">
            <a:extLst>
              <a:ext uri="{FF2B5EF4-FFF2-40B4-BE49-F238E27FC236}">
                <a16:creationId xmlns:a16="http://schemas.microsoft.com/office/drawing/2014/main" id="{EC3316E6-4BD8-F34C-B13A-7118FD22F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BF8EA0-9BF6-D940-AF80-F1758BE7B2C2}"/>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93689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3909-F581-AE40-9EDC-4E007B4268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AE1B88-47DD-264F-807F-DDA1EE3B3D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689BAF-DC9B-0347-93C2-82032092F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E081D-A0C4-1946-B871-61DDAAC5A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CE92B-189C-9E47-B0C2-21A5C0ED7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A4FFD-B4E5-4E4A-9881-537583589E65}"/>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8" name="Footer Placeholder 7">
            <a:extLst>
              <a:ext uri="{FF2B5EF4-FFF2-40B4-BE49-F238E27FC236}">
                <a16:creationId xmlns:a16="http://schemas.microsoft.com/office/drawing/2014/main" id="{10E0707B-AC43-DB4D-8687-79FF1A54DB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EF2AB0-424D-6040-B24D-B9CC7F15DBAA}"/>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56682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2065-C86B-444C-9D71-2B74DF800D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470F3-64CE-0442-A622-51F1A4458B7C}"/>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4" name="Footer Placeholder 3">
            <a:extLst>
              <a:ext uri="{FF2B5EF4-FFF2-40B4-BE49-F238E27FC236}">
                <a16:creationId xmlns:a16="http://schemas.microsoft.com/office/drawing/2014/main" id="{7F81A495-DD7A-2847-9627-59F2F75561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3E4A4-BD6B-5747-9F31-18D3A1F0013F}"/>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43463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C85E1-D46F-C544-8509-52E245CD8242}"/>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3" name="Footer Placeholder 2">
            <a:extLst>
              <a:ext uri="{FF2B5EF4-FFF2-40B4-BE49-F238E27FC236}">
                <a16:creationId xmlns:a16="http://schemas.microsoft.com/office/drawing/2014/main" id="{79247A68-2D94-9746-8251-4BAFDCC720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9DFBCA-7AD3-9740-8D6F-AF1253F3BEDF}"/>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345003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7251-6400-EE49-B78B-F2147A0B0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9A679D-9A96-264B-BF75-380CCFEA6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4CC28-56A0-914A-B34B-3FB03556F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49CF0-5BBC-A940-AC90-6F05DA627EAC}"/>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6" name="Footer Placeholder 5">
            <a:extLst>
              <a:ext uri="{FF2B5EF4-FFF2-40B4-BE49-F238E27FC236}">
                <a16:creationId xmlns:a16="http://schemas.microsoft.com/office/drawing/2014/main" id="{155B4F13-B976-6141-B48C-C1DABABB0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86B49-ACBB-D642-B40D-C7161F3B7BE7}"/>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102443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ABC3-C0EF-0F4D-8750-C32CB890F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3491F8-8059-8343-84B7-903106C22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54D8A8-15F0-A949-B2CE-960D4D87F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63769-22ED-6548-A361-C22622422B9D}"/>
              </a:ext>
            </a:extLst>
          </p:cNvPr>
          <p:cNvSpPr>
            <a:spLocks noGrp="1"/>
          </p:cNvSpPr>
          <p:nvPr>
            <p:ph type="dt" sz="half" idx="10"/>
          </p:nvPr>
        </p:nvSpPr>
        <p:spPr/>
        <p:txBody>
          <a:bodyPr/>
          <a:lstStyle/>
          <a:p>
            <a:fld id="{738F4884-E155-3248-8773-81561992FEB7}" type="datetimeFigureOut">
              <a:rPr lang="en-US" smtClean="0"/>
              <a:t>2/24/20</a:t>
            </a:fld>
            <a:endParaRPr lang="en-US"/>
          </a:p>
        </p:txBody>
      </p:sp>
      <p:sp>
        <p:nvSpPr>
          <p:cNvPr id="6" name="Footer Placeholder 5">
            <a:extLst>
              <a:ext uri="{FF2B5EF4-FFF2-40B4-BE49-F238E27FC236}">
                <a16:creationId xmlns:a16="http://schemas.microsoft.com/office/drawing/2014/main" id="{DA0C2F69-8C46-7043-A674-809B715EBB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09FBD-D9D9-7A4F-A293-9F63F82EEA96}"/>
              </a:ext>
            </a:extLst>
          </p:cNvPr>
          <p:cNvSpPr>
            <a:spLocks noGrp="1"/>
          </p:cNvSpPr>
          <p:nvPr>
            <p:ph type="sldNum" sz="quarter" idx="12"/>
          </p:nvPr>
        </p:nvSpPr>
        <p:spPr/>
        <p:txBody>
          <a:bodyPr/>
          <a:lstStyle/>
          <a:p>
            <a:fld id="{F55B076C-EC64-284F-8420-B7765D0AE177}" type="slidenum">
              <a:rPr lang="en-US" smtClean="0"/>
              <a:t>‹#›</a:t>
            </a:fld>
            <a:endParaRPr lang="en-US"/>
          </a:p>
        </p:txBody>
      </p:sp>
    </p:spTree>
    <p:extLst>
      <p:ext uri="{BB962C8B-B14F-4D97-AF65-F5344CB8AC3E}">
        <p14:creationId xmlns:p14="http://schemas.microsoft.com/office/powerpoint/2010/main" val="2989184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CAF2A7-204D-144C-BC95-7B92D1507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D44AEE-EC4E-E34E-9CDE-E672C867A9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C9CC8-E061-D44C-BBBA-C59E45BE9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F4884-E155-3248-8773-81561992FEB7}" type="datetimeFigureOut">
              <a:rPr lang="en-US" smtClean="0"/>
              <a:t>2/24/20</a:t>
            </a:fld>
            <a:endParaRPr lang="en-US"/>
          </a:p>
        </p:txBody>
      </p:sp>
      <p:sp>
        <p:nvSpPr>
          <p:cNvPr id="5" name="Footer Placeholder 4">
            <a:extLst>
              <a:ext uri="{FF2B5EF4-FFF2-40B4-BE49-F238E27FC236}">
                <a16:creationId xmlns:a16="http://schemas.microsoft.com/office/drawing/2014/main" id="{B1E44193-CEF6-6E4F-B3E3-F8152E372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4F332F-A759-B14A-BE04-6DF0CA400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B076C-EC64-284F-8420-B7765D0AE177}" type="slidenum">
              <a:rPr lang="en-US" smtClean="0"/>
              <a:t>‹#›</a:t>
            </a:fld>
            <a:endParaRPr lang="en-US"/>
          </a:p>
        </p:txBody>
      </p:sp>
    </p:spTree>
    <p:extLst>
      <p:ext uri="{BB962C8B-B14F-4D97-AF65-F5344CB8AC3E}">
        <p14:creationId xmlns:p14="http://schemas.microsoft.com/office/powerpoint/2010/main" val="3124934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4B68-175F-3742-87F4-1C5F034592EA}"/>
              </a:ext>
            </a:extLst>
          </p:cNvPr>
          <p:cNvSpPr>
            <a:spLocks noGrp="1"/>
          </p:cNvSpPr>
          <p:nvPr>
            <p:ph type="ctrTitle"/>
          </p:nvPr>
        </p:nvSpPr>
        <p:spPr/>
        <p:txBody>
          <a:bodyPr/>
          <a:lstStyle/>
          <a:p>
            <a:r>
              <a:rPr lang="en-US" dirty="0"/>
              <a:t>SPOTLIGHT 2020</a:t>
            </a:r>
          </a:p>
        </p:txBody>
      </p:sp>
      <p:sp>
        <p:nvSpPr>
          <p:cNvPr id="3" name="Subtitle 2">
            <a:extLst>
              <a:ext uri="{FF2B5EF4-FFF2-40B4-BE49-F238E27FC236}">
                <a16:creationId xmlns:a16="http://schemas.microsoft.com/office/drawing/2014/main" id="{5622C355-1DA1-7545-9006-C835AAEC55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8612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E174BE-5F4F-E740-8734-9FCD61AD9533}"/>
              </a:ext>
            </a:extLst>
          </p:cNvPr>
          <p:cNvSpPr>
            <a:spLocks noGrp="1"/>
          </p:cNvSpPr>
          <p:nvPr>
            <p:ph type="title"/>
          </p:nvPr>
        </p:nvSpPr>
        <p:spPr/>
        <p:txBody>
          <a:bodyPr/>
          <a:lstStyle/>
          <a:p>
            <a:pPr algn="ctr"/>
            <a:r>
              <a:rPr lang="en-US" dirty="0"/>
              <a:t>Summary --&gt; Be Courageous</a:t>
            </a:r>
          </a:p>
        </p:txBody>
      </p:sp>
      <p:sp>
        <p:nvSpPr>
          <p:cNvPr id="3" name="Content Placeholder 2">
            <a:extLst>
              <a:ext uri="{FF2B5EF4-FFF2-40B4-BE49-F238E27FC236}">
                <a16:creationId xmlns:a16="http://schemas.microsoft.com/office/drawing/2014/main" id="{C35DB088-D165-5F48-820E-063120DCA2AF}"/>
              </a:ext>
            </a:extLst>
          </p:cNvPr>
          <p:cNvSpPr>
            <a:spLocks noGrp="1"/>
          </p:cNvSpPr>
          <p:nvPr>
            <p:ph idx="1"/>
          </p:nvPr>
        </p:nvSpPr>
        <p:spPr>
          <a:xfrm>
            <a:off x="838200" y="2015630"/>
            <a:ext cx="10515600" cy="4351338"/>
          </a:xfrm>
        </p:spPr>
        <p:txBody>
          <a:bodyPr>
            <a:normAutofit/>
          </a:bodyPr>
          <a:lstStyle/>
          <a:p>
            <a:pPr lvl="1"/>
            <a:r>
              <a:rPr lang="en-US" sz="3200" dirty="0"/>
              <a:t>Fear and doubt lead to less trying and doing</a:t>
            </a:r>
          </a:p>
          <a:p>
            <a:pPr lvl="2"/>
            <a:r>
              <a:rPr lang="en-US" sz="2800" dirty="0"/>
              <a:t>Failures are great learning opportunities</a:t>
            </a:r>
            <a:endParaRPr lang="en-US" sz="3200" dirty="0"/>
          </a:p>
          <a:p>
            <a:pPr lvl="1"/>
            <a:r>
              <a:rPr lang="en-US" sz="3200" dirty="0"/>
              <a:t>Let students/others see you experience life and learning</a:t>
            </a:r>
          </a:p>
          <a:p>
            <a:pPr lvl="1"/>
            <a:r>
              <a:rPr lang="en-US" sz="3200" dirty="0"/>
              <a:t>Get out of your comfort zone </a:t>
            </a:r>
          </a:p>
          <a:p>
            <a:pPr lvl="2"/>
            <a:r>
              <a:rPr lang="en-US" sz="2800" dirty="0"/>
              <a:t>This will help others do the same</a:t>
            </a:r>
          </a:p>
          <a:p>
            <a:pPr lvl="1"/>
            <a:r>
              <a:rPr lang="en-US" sz="3200" dirty="0"/>
              <a:t>Explore new ways to teach, study, learn, etc. </a:t>
            </a:r>
          </a:p>
          <a:p>
            <a:endParaRPr lang="en-US" sz="3600" dirty="0"/>
          </a:p>
          <a:p>
            <a:endParaRPr lang="en-US" sz="3600" dirty="0"/>
          </a:p>
        </p:txBody>
      </p:sp>
    </p:spTree>
    <p:extLst>
      <p:ext uri="{BB962C8B-B14F-4D97-AF65-F5344CB8AC3E}">
        <p14:creationId xmlns:p14="http://schemas.microsoft.com/office/powerpoint/2010/main" val="397754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close up of an animal&#10;&#10;Description automatically generated">
            <a:extLst>
              <a:ext uri="{FF2B5EF4-FFF2-40B4-BE49-F238E27FC236}">
                <a16:creationId xmlns:a16="http://schemas.microsoft.com/office/drawing/2014/main" id="{1A0C87BD-3134-5544-BEB3-E358D39E9884}"/>
              </a:ext>
            </a:extLst>
          </p:cNvPr>
          <p:cNvPicPr>
            <a:picLocks noGrp="1" noChangeAspect="1"/>
          </p:cNvPicPr>
          <p:nvPr>
            <p:ph idx="1"/>
          </p:nvPr>
        </p:nvPicPr>
        <p:blipFill rotWithShape="1">
          <a:blip r:embed="rId3">
            <a:alphaModFix/>
            <a:extLst>
              <a:ext uri="{BEBA8EAE-BF5A-486C-A8C5-ECC9F3942E4B}">
                <a14:imgProps xmlns:a14="http://schemas.microsoft.com/office/drawing/2010/main">
                  <a14:imgLayer r:embed="rId4">
                    <a14:imgEffect>
                      <a14:colorTemperature colorTemp="5601"/>
                    </a14:imgEffect>
                    <a14:imgEffect>
                      <a14:saturation sat="121000"/>
                    </a14:imgEffect>
                  </a14:imgLayer>
                </a14:imgProps>
              </a:ext>
            </a:extLst>
          </a:blip>
          <a:srcRect l="8399" r="13240" b="1"/>
          <a:stretch/>
        </p:blipFill>
        <p:spPr>
          <a:xfrm>
            <a:off x="3121955" y="10"/>
            <a:ext cx="9070044" cy="6857990"/>
          </a:xfrm>
          <a:custGeom>
            <a:avLst/>
            <a:gdLst/>
            <a:ahLst/>
            <a:cxnLst/>
            <a:rect l="l" t="t" r="r" b="b"/>
            <a:pathLst>
              <a:path w="9070044" h="6858000">
                <a:moveTo>
                  <a:pt x="1619628" y="0"/>
                </a:moveTo>
                <a:lnTo>
                  <a:pt x="4520115" y="0"/>
                </a:lnTo>
                <a:lnTo>
                  <a:pt x="6067239" y="0"/>
                </a:lnTo>
                <a:lnTo>
                  <a:pt x="6179699" y="0"/>
                </a:lnTo>
                <a:lnTo>
                  <a:pt x="8129366" y="0"/>
                </a:lnTo>
                <a:lnTo>
                  <a:pt x="9070044" y="0"/>
                </a:lnTo>
                <a:lnTo>
                  <a:pt x="9070044" y="6858000"/>
                </a:lnTo>
                <a:lnTo>
                  <a:pt x="8129366" y="6858000"/>
                </a:lnTo>
                <a:lnTo>
                  <a:pt x="6179699" y="6858000"/>
                </a:lnTo>
                <a:lnTo>
                  <a:pt x="6067239" y="6858000"/>
                </a:lnTo>
                <a:lnTo>
                  <a:pt x="4520115" y="6858000"/>
                </a:lnTo>
                <a:lnTo>
                  <a:pt x="1619627" y="6858000"/>
                </a:lnTo>
                <a:lnTo>
                  <a:pt x="1615622" y="6854853"/>
                </a:lnTo>
                <a:cubicBezTo>
                  <a:pt x="628921" y="6040555"/>
                  <a:pt x="0" y="4808224"/>
                  <a:pt x="0" y="3429000"/>
                </a:cubicBezTo>
                <a:cubicBezTo>
                  <a:pt x="0" y="2049777"/>
                  <a:pt x="628921" y="817446"/>
                  <a:pt x="1615622" y="3148"/>
                </a:cubicBezTo>
                <a:close/>
              </a:path>
            </a:pathLst>
          </a:custGeom>
        </p:spPr>
      </p:pic>
      <p:sp>
        <p:nvSpPr>
          <p:cNvPr id="14" name="Freeform: Shape 13">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2861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5" name="Picture 14" descr="A cat wearing a costume&#10;&#10;Description automatically generated">
            <a:extLst>
              <a:ext uri="{FF2B5EF4-FFF2-40B4-BE49-F238E27FC236}">
                <a16:creationId xmlns:a16="http://schemas.microsoft.com/office/drawing/2014/main" id="{1D8F4519-AC2F-6C47-A2A2-90432832FDA4}"/>
              </a:ext>
            </a:extLst>
          </p:cNvPr>
          <p:cNvPicPr>
            <a:picLocks noChangeAspect="1"/>
          </p:cNvPicPr>
          <p:nvPr/>
        </p:nvPicPr>
        <p:blipFill>
          <a:blip r:embed="rId3"/>
          <a:stretch>
            <a:fillRect/>
          </a:stretch>
        </p:blipFill>
        <p:spPr>
          <a:xfrm>
            <a:off x="5022274" y="0"/>
            <a:ext cx="7169726" cy="6858000"/>
          </a:xfrm>
          <a:prstGeom prst="rect">
            <a:avLst/>
          </a:prstGeom>
        </p:spPr>
      </p:pic>
      <p:sp>
        <p:nvSpPr>
          <p:cNvPr id="23" name="Content Placeholder 22">
            <a:extLst>
              <a:ext uri="{FF2B5EF4-FFF2-40B4-BE49-F238E27FC236}">
                <a16:creationId xmlns:a16="http://schemas.microsoft.com/office/drawing/2014/main" id="{681A6C64-0890-8C47-B17C-4DF0C9546669}"/>
              </a:ext>
            </a:extLst>
          </p:cNvPr>
          <p:cNvSpPr>
            <a:spLocks noGrp="1"/>
          </p:cNvSpPr>
          <p:nvPr>
            <p:ph sz="half" idx="1"/>
          </p:nvPr>
        </p:nvSpPr>
        <p:spPr>
          <a:xfrm>
            <a:off x="220362" y="2295182"/>
            <a:ext cx="5181600" cy="2659877"/>
          </a:xfrm>
        </p:spPr>
        <p:txBody>
          <a:bodyPr/>
          <a:lstStyle/>
          <a:p>
            <a:pPr marL="0" indent="0">
              <a:buNone/>
            </a:pPr>
            <a:r>
              <a:rPr lang="en-US" dirty="0">
                <a:solidFill>
                  <a:schemeClr val="accent1">
                    <a:lumMod val="40000"/>
                    <a:lumOff val="60000"/>
                  </a:schemeClr>
                </a:solidFill>
              </a:rPr>
              <a:t>Luke = You want the impossible</a:t>
            </a:r>
          </a:p>
          <a:p>
            <a:pPr marL="0" indent="0">
              <a:buNone/>
            </a:pPr>
            <a:r>
              <a:rPr lang="en-US" dirty="0">
                <a:solidFill>
                  <a:schemeClr val="accent6">
                    <a:lumMod val="40000"/>
                    <a:lumOff val="60000"/>
                  </a:schemeClr>
                </a:solidFill>
              </a:rPr>
              <a:t>Yoda  (</a:t>
            </a:r>
            <a:r>
              <a:rPr lang="en-US" i="1" dirty="0">
                <a:solidFill>
                  <a:schemeClr val="accent6">
                    <a:lumMod val="40000"/>
                    <a:lumOff val="60000"/>
                  </a:schemeClr>
                </a:solidFill>
              </a:rPr>
              <a:t>moves x-wing out of swamp with the force)</a:t>
            </a:r>
          </a:p>
          <a:p>
            <a:pPr marL="0" indent="0">
              <a:buNone/>
            </a:pPr>
            <a:r>
              <a:rPr lang="en-US" dirty="0">
                <a:solidFill>
                  <a:schemeClr val="accent1">
                    <a:lumMod val="40000"/>
                    <a:lumOff val="60000"/>
                  </a:schemeClr>
                </a:solidFill>
              </a:rPr>
              <a:t>Luke = I don’t believe it</a:t>
            </a:r>
          </a:p>
          <a:p>
            <a:pPr marL="0" indent="0">
              <a:buNone/>
            </a:pPr>
            <a:r>
              <a:rPr lang="en-US" dirty="0">
                <a:solidFill>
                  <a:schemeClr val="accent6">
                    <a:lumMod val="40000"/>
                    <a:lumOff val="60000"/>
                  </a:schemeClr>
                </a:solidFill>
              </a:rPr>
              <a:t>Yoda = That is why you fail</a:t>
            </a:r>
          </a:p>
        </p:txBody>
      </p:sp>
    </p:spTree>
    <p:extLst>
      <p:ext uri="{BB962C8B-B14F-4D97-AF65-F5344CB8AC3E}">
        <p14:creationId xmlns:p14="http://schemas.microsoft.com/office/powerpoint/2010/main" val="325959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AC6FE9-A080-2544-A9CF-62D7232DE37A}"/>
              </a:ext>
            </a:extLst>
          </p:cNvPr>
          <p:cNvSpPr>
            <a:spLocks noGrp="1"/>
          </p:cNvSpPr>
          <p:nvPr>
            <p:ph type="ctrTitle"/>
          </p:nvPr>
        </p:nvSpPr>
        <p:spPr/>
        <p:txBody>
          <a:bodyPr/>
          <a:lstStyle/>
          <a:p>
            <a:r>
              <a:rPr lang="en-US" dirty="0"/>
              <a:t>TRYING TO TEACHING</a:t>
            </a:r>
          </a:p>
        </p:txBody>
      </p:sp>
      <p:sp>
        <p:nvSpPr>
          <p:cNvPr id="6" name="Subtitle 5">
            <a:extLst>
              <a:ext uri="{FF2B5EF4-FFF2-40B4-BE49-F238E27FC236}">
                <a16:creationId xmlns:a16="http://schemas.microsoft.com/office/drawing/2014/main" id="{2D3BA522-D066-CD43-B1F3-D06655AA566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790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12CA4-7F82-1B4E-A705-56FA79AECBD7}"/>
              </a:ext>
            </a:extLst>
          </p:cNvPr>
          <p:cNvPicPr>
            <a:picLocks noChangeAspect="1"/>
          </p:cNvPicPr>
          <p:nvPr/>
        </p:nvPicPr>
        <p:blipFill>
          <a:blip r:embed="rId3"/>
          <a:stretch>
            <a:fillRect/>
          </a:stretch>
        </p:blipFill>
        <p:spPr>
          <a:xfrm>
            <a:off x="952829" y="0"/>
            <a:ext cx="10322349" cy="6858000"/>
          </a:xfrm>
          <a:prstGeom prst="rect">
            <a:avLst/>
          </a:prstGeom>
        </p:spPr>
      </p:pic>
    </p:spTree>
    <p:extLst>
      <p:ext uri="{BB962C8B-B14F-4D97-AF65-F5344CB8AC3E}">
        <p14:creationId xmlns:p14="http://schemas.microsoft.com/office/powerpoint/2010/main" val="212181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B581B4-D4F5-9C41-99B3-670FA631393E}"/>
              </a:ext>
            </a:extLst>
          </p:cNvPr>
          <p:cNvSpPr>
            <a:spLocks noGrp="1"/>
          </p:cNvSpPr>
          <p:nvPr>
            <p:ph type="ctrTitle"/>
          </p:nvPr>
        </p:nvSpPr>
        <p:spPr/>
        <p:txBody>
          <a:bodyPr/>
          <a:lstStyle/>
          <a:p>
            <a:r>
              <a:rPr lang="en-US" dirty="0"/>
              <a:t>Trying Research and Scholarship</a:t>
            </a:r>
          </a:p>
        </p:txBody>
      </p:sp>
      <p:sp>
        <p:nvSpPr>
          <p:cNvPr id="5" name="Subtitle 4">
            <a:extLst>
              <a:ext uri="{FF2B5EF4-FFF2-40B4-BE49-F238E27FC236}">
                <a16:creationId xmlns:a16="http://schemas.microsoft.com/office/drawing/2014/main" id="{AE24F0FF-4193-C746-B9C7-1079AAAD5E1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765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A screenshot of a person&#10;&#10;Description automatically generated">
            <a:extLst>
              <a:ext uri="{FF2B5EF4-FFF2-40B4-BE49-F238E27FC236}">
                <a16:creationId xmlns:a16="http://schemas.microsoft.com/office/drawing/2014/main" id="{9DB9271D-0BA8-0A49-8044-466E9C93970F}"/>
              </a:ext>
            </a:extLst>
          </p:cNvPr>
          <p:cNvPicPr>
            <a:picLocks noChangeAspect="1"/>
          </p:cNvPicPr>
          <p:nvPr/>
        </p:nvPicPr>
        <p:blipFill>
          <a:blip r:embed="rId2"/>
          <a:stretch>
            <a:fillRect/>
          </a:stretch>
        </p:blipFill>
        <p:spPr>
          <a:xfrm>
            <a:off x="0" y="0"/>
            <a:ext cx="7964878" cy="6858000"/>
          </a:xfrm>
          <a:prstGeom prst="rect">
            <a:avLst/>
          </a:prstGeom>
        </p:spPr>
      </p:pic>
      <p:sp>
        <p:nvSpPr>
          <p:cNvPr id="20" name="Content Placeholder 19">
            <a:extLst>
              <a:ext uri="{FF2B5EF4-FFF2-40B4-BE49-F238E27FC236}">
                <a16:creationId xmlns:a16="http://schemas.microsoft.com/office/drawing/2014/main" id="{D5D7DA9F-4481-F649-A1BD-EE1F597BCB82}"/>
              </a:ext>
            </a:extLst>
          </p:cNvPr>
          <p:cNvSpPr>
            <a:spLocks noGrp="1"/>
          </p:cNvSpPr>
          <p:nvPr>
            <p:ph sz="half" idx="2"/>
          </p:nvPr>
        </p:nvSpPr>
        <p:spPr>
          <a:xfrm>
            <a:off x="8621486" y="0"/>
            <a:ext cx="3570514" cy="6858000"/>
          </a:xfrm>
          <a:gradFill flip="none" rotWithShape="1">
            <a:gsLst>
              <a:gs pos="0">
                <a:schemeClr val="tx1">
                  <a:lumMod val="95000"/>
                  <a:lumOff val="5000"/>
                  <a:alpha val="81000"/>
                </a:schemeClr>
              </a:gs>
              <a:gs pos="74000">
                <a:schemeClr val="tx1">
                  <a:lumMod val="85000"/>
                  <a:lumOff val="15000"/>
                </a:schemeClr>
              </a:gs>
              <a:gs pos="83000">
                <a:schemeClr val="tx1">
                  <a:lumMod val="85000"/>
                  <a:lumOff val="15000"/>
                </a:schemeClr>
              </a:gs>
              <a:gs pos="100000">
                <a:schemeClr val="tx1">
                  <a:lumMod val="95000"/>
                  <a:lumOff val="5000"/>
                </a:schemeClr>
              </a:gs>
            </a:gsLst>
            <a:lin ang="10800000" scaled="1"/>
            <a:tileRect/>
          </a:gradFill>
        </p:spPr>
        <p:txBody>
          <a:bodyPr/>
          <a:lstStyle/>
          <a:p>
            <a:endParaRPr lang="en-US" dirty="0">
              <a:solidFill>
                <a:schemeClr val="bg1"/>
              </a:solidFill>
            </a:endParaRPr>
          </a:p>
          <a:p>
            <a:pPr marL="0" indent="0">
              <a:buNone/>
            </a:pPr>
            <a:r>
              <a:rPr lang="en-US" u="sng" dirty="0">
                <a:solidFill>
                  <a:schemeClr val="bg1"/>
                </a:solidFill>
              </a:rPr>
              <a:t>What I tried:</a:t>
            </a:r>
          </a:p>
          <a:p>
            <a:pPr marL="457200" lvl="1" indent="0">
              <a:buNone/>
            </a:pPr>
            <a:r>
              <a:rPr lang="en-US" dirty="0">
                <a:solidFill>
                  <a:schemeClr val="bg1"/>
                </a:solidFill>
              </a:rPr>
              <a:t>A ‘simple’ Class Project</a:t>
            </a:r>
          </a:p>
          <a:p>
            <a:pPr marL="971550" lvl="1" indent="-514350">
              <a:buFont typeface="+mj-lt"/>
              <a:buAutoNum type="arabicPeriod"/>
            </a:pPr>
            <a:endParaRPr lang="en-US" dirty="0">
              <a:solidFill>
                <a:schemeClr val="bg1"/>
              </a:solidFill>
            </a:endParaRPr>
          </a:p>
          <a:p>
            <a:pPr marL="971550" lvl="1" indent="-514350">
              <a:buFont typeface="+mj-lt"/>
              <a:buAutoNum type="arabicPeriod"/>
            </a:pPr>
            <a:endParaRPr lang="en-US" dirty="0">
              <a:solidFill>
                <a:schemeClr val="bg1"/>
              </a:solidFill>
            </a:endParaRPr>
          </a:p>
          <a:p>
            <a:pPr marL="457200" lvl="1" indent="0">
              <a:buNone/>
            </a:pPr>
            <a:endParaRPr lang="en-US" i="1" dirty="0">
              <a:solidFill>
                <a:schemeClr val="bg1"/>
              </a:solidFill>
            </a:endParaRPr>
          </a:p>
          <a:p>
            <a:pPr marL="457200" lvl="1" indent="0">
              <a:buNone/>
            </a:pPr>
            <a:r>
              <a:rPr lang="en-US" i="1" dirty="0">
                <a:solidFill>
                  <a:srgbClr val="D6B2FF"/>
                </a:solidFill>
              </a:rPr>
              <a:t>…K-State Collegian ran a story about it…</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u="sng" dirty="0">
                <a:solidFill>
                  <a:schemeClr val="bg1"/>
                </a:solidFill>
              </a:rPr>
              <a:t>What failed:</a:t>
            </a:r>
          </a:p>
          <a:p>
            <a:pPr marL="457200" lvl="1" indent="0">
              <a:buNone/>
            </a:pPr>
            <a:r>
              <a:rPr lang="en-US" dirty="0">
                <a:solidFill>
                  <a:schemeClr val="bg1"/>
                </a:solidFill>
              </a:rPr>
              <a:t>- Gave others fodder</a:t>
            </a:r>
          </a:p>
          <a:p>
            <a:pPr marL="457200" lvl="1" indent="0">
              <a:buNone/>
            </a:pPr>
            <a:r>
              <a:rPr lang="en-US" dirty="0">
                <a:solidFill>
                  <a:schemeClr val="bg1"/>
                </a:solidFill>
              </a:rPr>
              <a:t>- Created public confusion</a:t>
            </a:r>
          </a:p>
          <a:p>
            <a:pPr marL="971550" lvl="1" indent="-514350">
              <a:buFont typeface="+mj-lt"/>
              <a:buAutoNum type="arabicPeriod"/>
            </a:pPr>
            <a:endParaRPr lang="en-US" dirty="0">
              <a:solidFill>
                <a:schemeClr val="bg1"/>
              </a:solidFill>
            </a:endParaRPr>
          </a:p>
          <a:p>
            <a:pPr marL="971550" lvl="1" indent="-514350">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404096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group of people sitting on a bench&#10;&#10;Description automatically generated">
            <a:extLst>
              <a:ext uri="{FF2B5EF4-FFF2-40B4-BE49-F238E27FC236}">
                <a16:creationId xmlns:a16="http://schemas.microsoft.com/office/drawing/2014/main" id="{1784D6DC-3CC2-AF45-B7F4-CC48DDEFBAD3}"/>
              </a:ext>
            </a:extLst>
          </p:cNvPr>
          <p:cNvPicPr>
            <a:picLocks noGrp="1" noChangeAspect="1"/>
          </p:cNvPicPr>
          <p:nvPr>
            <p:ph idx="1"/>
          </p:nvPr>
        </p:nvPicPr>
        <p:blipFill rotWithShape="1">
          <a:blip r:embed="rId2"/>
          <a:srcRect r="2299" b="-2"/>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88135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9AFE7A-4A39-1F40-8430-B864555BFF10}"/>
              </a:ext>
            </a:extLst>
          </p:cNvPr>
          <p:cNvSpPr>
            <a:spLocks noGrp="1"/>
          </p:cNvSpPr>
          <p:nvPr>
            <p:ph type="ctrTitle"/>
          </p:nvPr>
        </p:nvSpPr>
        <p:spPr/>
        <p:txBody>
          <a:bodyPr/>
          <a:lstStyle/>
          <a:p>
            <a:r>
              <a:rPr lang="en-US" dirty="0"/>
              <a:t>TRYING TO LEAD</a:t>
            </a:r>
          </a:p>
        </p:txBody>
      </p:sp>
      <p:sp>
        <p:nvSpPr>
          <p:cNvPr id="5" name="Subtitle 4">
            <a:extLst>
              <a:ext uri="{FF2B5EF4-FFF2-40B4-BE49-F238E27FC236}">
                <a16:creationId xmlns:a16="http://schemas.microsoft.com/office/drawing/2014/main" id="{5A91D74C-655F-974B-B606-1B2E1CF659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270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6DB138-B9F0-174F-BAED-64E4CFBA360B}"/>
              </a:ext>
            </a:extLst>
          </p:cNvPr>
          <p:cNvPicPr>
            <a:picLocks noChangeAspect="1"/>
          </p:cNvPicPr>
          <p:nvPr/>
        </p:nvPicPr>
        <p:blipFill>
          <a:blip r:embed="rId2"/>
          <a:stretch>
            <a:fillRect/>
          </a:stretch>
        </p:blipFill>
        <p:spPr>
          <a:xfrm>
            <a:off x="125681" y="106878"/>
            <a:ext cx="7467659" cy="6466115"/>
          </a:xfrm>
          <a:prstGeom prst="rect">
            <a:avLst/>
          </a:prstGeom>
        </p:spPr>
      </p:pic>
      <p:sp>
        <p:nvSpPr>
          <p:cNvPr id="8" name="Content Placeholder 7">
            <a:extLst>
              <a:ext uri="{FF2B5EF4-FFF2-40B4-BE49-F238E27FC236}">
                <a16:creationId xmlns:a16="http://schemas.microsoft.com/office/drawing/2014/main" id="{59CE5E14-A3DF-BC43-911C-404DEBECD860}"/>
              </a:ext>
            </a:extLst>
          </p:cNvPr>
          <p:cNvSpPr>
            <a:spLocks noGrp="1"/>
          </p:cNvSpPr>
          <p:nvPr>
            <p:ph sz="half" idx="2"/>
          </p:nvPr>
        </p:nvSpPr>
        <p:spPr>
          <a:xfrm>
            <a:off x="7944592" y="1253331"/>
            <a:ext cx="4121727" cy="4351338"/>
          </a:xfrm>
        </p:spPr>
        <p:txBody>
          <a:bodyPr>
            <a:normAutofit/>
          </a:bodyPr>
          <a:lstStyle/>
          <a:p>
            <a:r>
              <a:rPr lang="en-US" sz="2400" dirty="0"/>
              <a:t>We struggled initially</a:t>
            </a:r>
          </a:p>
          <a:p>
            <a:r>
              <a:rPr lang="en-US" sz="2400" dirty="0"/>
              <a:t>Learned from mistakes</a:t>
            </a:r>
          </a:p>
          <a:p>
            <a:r>
              <a:rPr lang="en-US" sz="2400" dirty="0"/>
              <a:t>Grew into a very successful department</a:t>
            </a:r>
          </a:p>
          <a:p>
            <a:pPr lvl="1"/>
            <a:r>
              <a:rPr lang="en-US" sz="2000" dirty="0"/>
              <a:t>Largest in College of HHS</a:t>
            </a:r>
          </a:p>
          <a:p>
            <a:pPr lvl="1"/>
            <a:r>
              <a:rPr lang="en-US" sz="2000" dirty="0"/>
              <a:t>30% Increase in enrollment</a:t>
            </a:r>
          </a:p>
        </p:txBody>
      </p:sp>
    </p:spTree>
    <p:extLst>
      <p:ext uri="{BB962C8B-B14F-4D97-AF65-F5344CB8AC3E}">
        <p14:creationId xmlns:p14="http://schemas.microsoft.com/office/powerpoint/2010/main" val="199933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471</Words>
  <Application>Microsoft Macintosh PowerPoint</Application>
  <PresentationFormat>Widescreen</PresentationFormat>
  <Paragraphs>43</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SPOTLIGHT 2020</vt:lpstr>
      <vt:lpstr>PowerPoint Presentation</vt:lpstr>
      <vt:lpstr>TRYING TO TEACHING</vt:lpstr>
      <vt:lpstr>PowerPoint Presentation</vt:lpstr>
      <vt:lpstr>Trying Research and Scholarship</vt:lpstr>
      <vt:lpstr>PowerPoint Presentation</vt:lpstr>
      <vt:lpstr>PowerPoint Presentation</vt:lpstr>
      <vt:lpstr>TRYING TO LEAD</vt:lpstr>
      <vt:lpstr>PowerPoint Presentation</vt:lpstr>
      <vt:lpstr>Summary --&gt; Be Courageous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SPOTLIGHT 2020</dc:title>
  <dc:creator>Mark Haub</dc:creator>
  <cp:lastModifiedBy>Mark Haub</cp:lastModifiedBy>
  <cp:revision>1</cp:revision>
  <dcterms:created xsi:type="dcterms:W3CDTF">2020-02-24T18:47:55Z</dcterms:created>
  <dcterms:modified xsi:type="dcterms:W3CDTF">2020-02-25T14:48:28Z</dcterms:modified>
</cp:coreProperties>
</file>