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41"/>
  </p:notesMasterIdLst>
  <p:sldIdLst>
    <p:sldId id="362" r:id="rId2"/>
    <p:sldId id="383" r:id="rId3"/>
    <p:sldId id="330" r:id="rId4"/>
    <p:sldId id="277" r:id="rId5"/>
    <p:sldId id="320" r:id="rId6"/>
    <p:sldId id="367" r:id="rId7"/>
    <p:sldId id="286" r:id="rId8"/>
    <p:sldId id="369" r:id="rId9"/>
    <p:sldId id="370" r:id="rId10"/>
    <p:sldId id="371" r:id="rId11"/>
    <p:sldId id="368" r:id="rId12"/>
    <p:sldId id="372" r:id="rId13"/>
    <p:sldId id="378" r:id="rId14"/>
    <p:sldId id="292" r:id="rId15"/>
    <p:sldId id="339" r:id="rId16"/>
    <p:sldId id="340" r:id="rId17"/>
    <p:sldId id="341" r:id="rId18"/>
    <p:sldId id="342" r:id="rId19"/>
    <p:sldId id="343" r:id="rId20"/>
    <p:sldId id="344" r:id="rId21"/>
    <p:sldId id="345" r:id="rId22"/>
    <p:sldId id="346" r:id="rId23"/>
    <p:sldId id="351" r:id="rId24"/>
    <p:sldId id="352" r:id="rId25"/>
    <p:sldId id="353" r:id="rId26"/>
    <p:sldId id="354" r:id="rId27"/>
    <p:sldId id="355" r:id="rId28"/>
    <p:sldId id="356" r:id="rId29"/>
    <p:sldId id="357" r:id="rId30"/>
    <p:sldId id="365" r:id="rId31"/>
    <p:sldId id="379" r:id="rId32"/>
    <p:sldId id="334" r:id="rId33"/>
    <p:sldId id="373" r:id="rId34"/>
    <p:sldId id="326" r:id="rId35"/>
    <p:sldId id="337" r:id="rId36"/>
    <p:sldId id="331" r:id="rId37"/>
    <p:sldId id="297" r:id="rId38"/>
    <p:sldId id="298" r:id="rId39"/>
    <p:sldId id="382"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462" autoAdjust="0"/>
  </p:normalViewPr>
  <p:slideViewPr>
    <p:cSldViewPr>
      <p:cViewPr>
        <p:scale>
          <a:sx n="41" d="100"/>
          <a:sy n="41" d="100"/>
        </p:scale>
        <p:origin x="-1637" y="-163"/>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01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F07688-BB25-4F07-AA93-592794E74A07}" type="datetimeFigureOut">
              <a:rPr lang="en-US" smtClean="0"/>
              <a:pPr/>
              <a:t>8/24/2015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419243-5497-40C9-A70B-58CACD176444}" type="slidenum">
              <a:rPr lang="en-US" smtClean="0"/>
              <a:pPr/>
              <a:t>‹#›</a:t>
            </a:fld>
            <a:endParaRPr lang="en-US"/>
          </a:p>
        </p:txBody>
      </p:sp>
    </p:spTree>
    <p:extLst>
      <p:ext uri="{BB962C8B-B14F-4D97-AF65-F5344CB8AC3E}">
        <p14:creationId xmlns:p14="http://schemas.microsoft.com/office/powerpoint/2010/main" val="974647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19243-5497-40C9-A70B-58CACD176444}" type="slidenum">
              <a:rPr lang="en-US" smtClean="0"/>
              <a:pPr/>
              <a:t>1</a:t>
            </a:fld>
            <a:endParaRPr lang="en-US"/>
          </a:p>
        </p:txBody>
      </p:sp>
    </p:spTree>
    <p:extLst>
      <p:ext uri="{BB962C8B-B14F-4D97-AF65-F5344CB8AC3E}">
        <p14:creationId xmlns:p14="http://schemas.microsoft.com/office/powerpoint/2010/main" val="2156111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2C4691CB-FB7D-44B5-BE5A-2442820548AC}" type="slidenum">
              <a:rPr lang="en-US" smtClean="0"/>
              <a:pPr/>
              <a:t>14</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noFill/>
          <a:ln/>
        </p:spPr>
        <p:txBody>
          <a:bodyPr/>
          <a:lstStyle/>
          <a:p>
            <a:pPr eaLnBrk="1" hangingPunct="1"/>
            <a:r>
              <a:rPr lang="en-US" b="1" dirty="0" smtClean="0"/>
              <a:t>Throughout childhood and early adulthood, our bones are growing – in length and density.  Around our late 30’s and into our 40’s, we begin to slowly lose bone, which is accelerated at menopause.</a:t>
            </a:r>
          </a:p>
          <a:p>
            <a:pPr eaLnBrk="1" hangingPunct="1"/>
            <a:endParaRPr lang="en-US" b="1" dirty="0" smtClean="0"/>
          </a:p>
          <a:p>
            <a:pPr eaLnBrk="1" hangingPunct="1"/>
            <a:r>
              <a:rPr lang="en-US" b="1" dirty="0" smtClean="0"/>
              <a:t>Since our population is living longer  (life expectancy of 77.6 years, 80.1 for women), bone loss continues to occur as age increases. </a:t>
            </a:r>
          </a:p>
          <a:p>
            <a:pPr eaLnBrk="1" hangingPunct="1"/>
            <a:endParaRPr lang="en-US" b="1" dirty="0" smtClean="0"/>
          </a:p>
          <a:p>
            <a:pPr eaLnBrk="1" hangingPunct="1">
              <a:buFontTx/>
              <a:buChar char="•"/>
            </a:pPr>
            <a:r>
              <a:rPr lang="en-US" b="1" dirty="0" smtClean="0"/>
              <a:t>Currently, osteoporosis is a major health issue for 55% of people over age 50. </a:t>
            </a:r>
          </a:p>
          <a:p>
            <a:pPr eaLnBrk="1" hangingPunct="1"/>
            <a:endParaRPr lang="en-US" b="1" dirty="0" smtClean="0"/>
          </a:p>
          <a:p>
            <a:pPr eaLnBrk="1" hangingPunct="1">
              <a:buFontTx/>
              <a:buChar char="•"/>
            </a:pPr>
            <a:r>
              <a:rPr lang="en-US" b="1" dirty="0" smtClean="0"/>
              <a:t>This is about 1 in 2 women and 1 in 5 men.  </a:t>
            </a:r>
          </a:p>
          <a:p>
            <a:pPr eaLnBrk="1" hangingPunct="1"/>
            <a:endParaRPr lang="en-US" b="1" dirty="0" smtClean="0"/>
          </a:p>
          <a:p>
            <a:pPr eaLnBrk="1" hangingPunct="1">
              <a:buFontTx/>
              <a:buChar char="•"/>
            </a:pPr>
            <a:r>
              <a:rPr lang="en-US" b="1" dirty="0" smtClean="0"/>
              <a:t>One is two women will have an osteoporosis fracture in their lifetime.</a:t>
            </a:r>
          </a:p>
          <a:p>
            <a:pPr eaLnBrk="1" hangingPunct="1"/>
            <a:endParaRPr lang="en-US" b="1" dirty="0" smtClean="0"/>
          </a:p>
          <a:p>
            <a:pPr eaLnBrk="1" hangingPunct="1"/>
            <a:endParaRPr lang="en-US" b="1" dirty="0" smtClean="0"/>
          </a:p>
          <a:p>
            <a:pPr eaLnBrk="1" hangingPunct="1"/>
            <a:endParaRPr lang="en-US" dirty="0" smtClean="0"/>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376938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A9D3535-8291-4929-9FA6-99281D9F0FAB}" type="slidenum">
              <a:rPr lang="en-US" altLang="en-US" sz="1200"/>
              <a:pPr/>
              <a:t>15</a:t>
            </a:fld>
            <a:endParaRPr lang="en-US" altLang="en-US" sz="1200"/>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solidFill>
            <a:srgbClr val="FFFFFF"/>
          </a:solidFill>
          <a:ln>
            <a:solidFill>
              <a:srgbClr val="000000"/>
            </a:solidFill>
          </a:ln>
        </p:spPr>
        <p:txBody>
          <a:bodyPr/>
          <a:lstStyle/>
          <a:p>
            <a:r>
              <a:rPr lang="en-US" altLang="en-US" b="1" smtClean="0"/>
              <a:t>This slide represents what a strong dense bone looks like.</a:t>
            </a:r>
          </a:p>
          <a:p>
            <a:endParaRPr lang="en-US" altLang="en-US" b="1" smtClean="0"/>
          </a:p>
          <a:p>
            <a:r>
              <a:rPr lang="en-US" altLang="en-US" b="1" smtClean="0"/>
              <a:t>This is the healthy bone tissue of a 73-year old woman.  Note the well formed trabeculi—the spongy structure of the bone.</a:t>
            </a:r>
          </a:p>
        </p:txBody>
      </p:sp>
    </p:spTree>
    <p:extLst>
      <p:ext uri="{BB962C8B-B14F-4D97-AF65-F5344CB8AC3E}">
        <p14:creationId xmlns:p14="http://schemas.microsoft.com/office/powerpoint/2010/main" val="2830960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EE2969A-C029-4DBE-8EBD-CDE51A40CA23}" type="slidenum">
              <a:rPr lang="en-US" altLang="en-US" sz="1200"/>
              <a:pPr/>
              <a:t>16</a:t>
            </a:fld>
            <a:endParaRPr lang="en-US" altLang="en-US" sz="1200"/>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ln>
        </p:spPr>
        <p:txBody>
          <a:bodyPr/>
          <a:lstStyle/>
          <a:p>
            <a:r>
              <a:rPr lang="en-US" altLang="en-US" b="1" dirty="0" smtClean="0"/>
              <a:t>This is the bone of a 42 year old woman with osteoporosis – you can see she has weak brittle bone.  You can see the open spaces where the </a:t>
            </a:r>
            <a:r>
              <a:rPr lang="en-US" altLang="en-US" b="1" dirty="0" err="1" smtClean="0"/>
              <a:t>trabeculi</a:t>
            </a:r>
            <a:r>
              <a:rPr lang="en-US" altLang="en-US" b="1" dirty="0" smtClean="0"/>
              <a:t> aren’t formed. </a:t>
            </a:r>
          </a:p>
          <a:p>
            <a:endParaRPr lang="en-US" altLang="en-US" b="1" dirty="0" smtClean="0"/>
          </a:p>
          <a:p>
            <a:r>
              <a:rPr lang="en-US" altLang="en-US" b="1" dirty="0" smtClean="0"/>
              <a:t>To combat this loss of bone women can and should perform weight bearing exercise such as walking and strength training.  These activities have been shown to maintain and even increase bone density.</a:t>
            </a:r>
          </a:p>
          <a:p>
            <a:endParaRPr lang="en-US" altLang="en-US" b="1" dirty="0" smtClean="0"/>
          </a:p>
          <a:p>
            <a:r>
              <a:rPr lang="en-US" altLang="en-US" b="1" dirty="0" smtClean="0"/>
              <a:t>Reduced bone density makes people very vulnerable to fracture.  One out of 6 women in the US will have a hip fracture. The risk of dying from complications of a hip fracture are equal to a woman’s risk of dying from breast cancer. </a:t>
            </a:r>
          </a:p>
        </p:txBody>
      </p:sp>
    </p:spTree>
    <p:extLst>
      <p:ext uri="{BB962C8B-B14F-4D97-AF65-F5344CB8AC3E}">
        <p14:creationId xmlns:p14="http://schemas.microsoft.com/office/powerpoint/2010/main" val="1635087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FE88E6C-9436-40A2-BBE6-0ABCDCA07D7C}" type="slidenum">
              <a:rPr lang="en-US" altLang="en-US" sz="1200"/>
              <a:pPr/>
              <a:t>17</a:t>
            </a:fld>
            <a:endParaRPr lang="en-US" altLang="en-US" sz="1200"/>
          </a:p>
        </p:txBody>
      </p:sp>
      <p:sp>
        <p:nvSpPr>
          <p:cNvPr id="114691" name="Rectangle 2"/>
          <p:cNvSpPr>
            <a:spLocks noGrp="1" noRot="1" noChangeAspect="1" noChangeArrowheads="1" noTextEdit="1"/>
          </p:cNvSpPr>
          <p:nvPr>
            <p:ph type="sldImg"/>
          </p:nvPr>
        </p:nvSpPr>
        <p:spPr>
          <a:solidFill>
            <a:srgbClr val="FFFFFF"/>
          </a:solidFill>
          <a:ln/>
        </p:spPr>
      </p:sp>
      <p:sp>
        <p:nvSpPr>
          <p:cNvPr id="114692" name="Rectangle 3"/>
          <p:cNvSpPr>
            <a:spLocks noGrp="1" noChangeArrowheads="1"/>
          </p:cNvSpPr>
          <p:nvPr>
            <p:ph type="body" idx="1"/>
          </p:nvPr>
        </p:nvSpPr>
        <p:spPr>
          <a:solidFill>
            <a:srgbClr val="FFFFFF"/>
          </a:solidFill>
          <a:ln>
            <a:solidFill>
              <a:srgbClr val="000000"/>
            </a:solidFill>
          </a:ln>
        </p:spPr>
        <p:txBody>
          <a:bodyPr/>
          <a:lstStyle/>
          <a:p>
            <a:r>
              <a:rPr lang="en-US" altLang="en-US" b="1" dirty="0" smtClean="0"/>
              <a:t>Many people think of these pictures as “typical” aging ---- but it’s not.  Osteoporosis is a clinically diagnosable condition– and it is largely preventable.</a:t>
            </a:r>
          </a:p>
          <a:p>
            <a:endParaRPr lang="en-US" altLang="en-US" b="1" dirty="0" smtClean="0"/>
          </a:p>
          <a:p>
            <a:r>
              <a:rPr lang="en-US" altLang="en-US" b="1" dirty="0" smtClean="0"/>
              <a:t>Osteoporosis is a silent disease, and is shown in these pictures. Notice the pronounced changes in posture. Bone loss results in small fractures in the spine causing the hump, or kyphosis.  </a:t>
            </a:r>
          </a:p>
          <a:p>
            <a:endParaRPr lang="en-US" altLang="en-US" b="1" dirty="0" smtClean="0"/>
          </a:p>
          <a:p>
            <a:r>
              <a:rPr lang="en-US" altLang="en-US" b="1" dirty="0" smtClean="0"/>
              <a:t>Living with osteoporosis is devastating.  It changes your:</a:t>
            </a:r>
          </a:p>
          <a:p>
            <a:pPr>
              <a:buFontTx/>
              <a:buChar char="•"/>
            </a:pPr>
            <a:r>
              <a:rPr lang="en-US" altLang="en-US" b="1" dirty="0" smtClean="0"/>
              <a:t>functional capabilities</a:t>
            </a:r>
          </a:p>
          <a:p>
            <a:pPr>
              <a:buFontTx/>
              <a:buChar char="•"/>
            </a:pPr>
            <a:r>
              <a:rPr lang="en-US" altLang="en-US" b="1" dirty="0" smtClean="0"/>
              <a:t>self-image</a:t>
            </a:r>
          </a:p>
          <a:p>
            <a:pPr>
              <a:buFontTx/>
              <a:buChar char="•"/>
            </a:pPr>
            <a:r>
              <a:rPr lang="en-US" altLang="en-US" b="1" dirty="0" smtClean="0"/>
              <a:t>social role ( look and feel older)</a:t>
            </a:r>
          </a:p>
          <a:p>
            <a:pPr>
              <a:buFontTx/>
              <a:buChar char="•"/>
            </a:pPr>
            <a:r>
              <a:rPr lang="en-US" altLang="en-US" b="1" dirty="0" smtClean="0"/>
              <a:t>role as a family member (now a person with a problem)</a:t>
            </a:r>
          </a:p>
          <a:p>
            <a:r>
              <a:rPr lang="en-US" altLang="en-US" dirty="0" smtClean="0"/>
              <a:t>	</a:t>
            </a:r>
          </a:p>
          <a:p>
            <a:r>
              <a:rPr lang="en-US" altLang="en-US" dirty="0" smtClean="0"/>
              <a:t>	</a:t>
            </a:r>
          </a:p>
        </p:txBody>
      </p:sp>
    </p:spTree>
    <p:extLst>
      <p:ext uri="{BB962C8B-B14F-4D97-AF65-F5344CB8AC3E}">
        <p14:creationId xmlns:p14="http://schemas.microsoft.com/office/powerpoint/2010/main" val="1421444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53E3E11-C69A-4034-B9B0-881D118C021B}" type="slidenum">
              <a:rPr lang="en-US" altLang="en-US" sz="1200"/>
              <a:pPr/>
              <a:t>18</a:t>
            </a:fld>
            <a:endParaRPr lang="en-US" altLang="en-US" sz="120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dirty="0" smtClean="0"/>
              <a:t>I will briefly summarize three studies conducted at Tufts in which Dr. Nelson and others were involved and upon which the </a:t>
            </a:r>
            <a:r>
              <a:rPr lang="en-US" altLang="en-US" b="1" dirty="0" err="1" smtClean="0"/>
              <a:t>StrongWomen</a:t>
            </a:r>
            <a:r>
              <a:rPr lang="en-US" altLang="en-US" b="1" dirty="0" smtClean="0"/>
              <a:t> Program is based.   You have copies of these and other studies in your Tool Kit.  I, personally, found these studies initially daunting to read.  However, in preparation for today’s presentation I felt it was necessary to make the effort.  I’m sharing that with you to encourage you to skim through these papers at the very least.  </a:t>
            </a:r>
          </a:p>
          <a:p>
            <a:r>
              <a:rPr lang="en-US" altLang="en-US" b="1" dirty="0" smtClean="0"/>
              <a:t>Read the abstract, methods and results to get the big picture.  I think you’ll be amazed at how much more sense it makes for the rationale of the selection of exercises in your Tool Kit that you’ll use in your classes.   </a:t>
            </a:r>
          </a:p>
          <a:p>
            <a:r>
              <a:rPr lang="en-US" altLang="en-US" b="1" dirty="0" smtClean="0"/>
              <a:t>For example, </a:t>
            </a:r>
            <a:r>
              <a:rPr lang="en-US" altLang="en-US" b="1" u="sng" dirty="0" smtClean="0"/>
              <a:t>the exercises are selected because they trained the major muscle groups attached to the bones of interest.</a:t>
            </a:r>
          </a:p>
        </p:txBody>
      </p:sp>
    </p:spTree>
    <p:extLst>
      <p:ext uri="{BB962C8B-B14F-4D97-AF65-F5344CB8AC3E}">
        <p14:creationId xmlns:p14="http://schemas.microsoft.com/office/powerpoint/2010/main" val="1585744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96F28CB-6D3B-4EDE-8236-2D3C9177A3A2}" type="slidenum">
              <a:rPr lang="en-US" altLang="en-US" sz="1200"/>
              <a:pPr/>
              <a:t>19</a:t>
            </a:fld>
            <a:endParaRPr lang="en-US" altLang="en-US" sz="120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smtClean="0"/>
              <a:t>This is the first study I’ll review on strength training and bone.  In the early 90’s, Dr. nelson conducted a one-year randomized controlled trial to examine the effects of strength training on bone density in postmenopausal women.  40 postmenopausal women were divided into two groups.  One group strength trained using a select set of exercises 2 days a week for a year. The control group was asked to maintain their current level of physical activity which included no strength training and less than 20 minutes of aerobic exercise 2x/week.</a:t>
            </a:r>
          </a:p>
          <a:p>
            <a:endParaRPr lang="en-US" altLang="en-US" smtClean="0"/>
          </a:p>
          <a:p>
            <a:endParaRPr lang="en-US" altLang="en-US" smtClean="0"/>
          </a:p>
          <a:p>
            <a:endParaRPr lang="en-US" altLang="en-US" smtClean="0"/>
          </a:p>
        </p:txBody>
      </p:sp>
    </p:spTree>
    <p:extLst>
      <p:ext uri="{BB962C8B-B14F-4D97-AF65-F5344CB8AC3E}">
        <p14:creationId xmlns:p14="http://schemas.microsoft.com/office/powerpoint/2010/main" val="1361652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9B58612-EADE-4406-8E9A-0079473958D0}" type="slidenum">
              <a:rPr lang="en-US" altLang="en-US" sz="1200"/>
              <a:pPr/>
              <a:t>20</a:t>
            </a:fld>
            <a:endParaRPr lang="en-US" altLang="en-US" sz="12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i="1" smtClean="0"/>
              <a:t>Read the slide.</a:t>
            </a:r>
          </a:p>
          <a:p>
            <a:endParaRPr lang="en-US" altLang="en-US" smtClean="0"/>
          </a:p>
          <a:p>
            <a:r>
              <a:rPr lang="en-US" altLang="en-US" b="1" smtClean="0"/>
              <a:t>It is interesting to note here that low muscle strength and muscle mass and poor balance are all risk factors for falls in the elderly, but have the potential to be modified by a single intervention.  </a:t>
            </a:r>
          </a:p>
          <a:p>
            <a:r>
              <a:rPr lang="en-US" altLang="en-US" b="1" smtClean="0"/>
              <a:t> </a:t>
            </a:r>
          </a:p>
          <a:p>
            <a:r>
              <a:rPr lang="en-US" altLang="en-US" b="1" smtClean="0"/>
              <a:t>Essentially, these women in the strength training group were stronger, fitter, and healthier through this very simple regimen.</a:t>
            </a:r>
          </a:p>
        </p:txBody>
      </p:sp>
    </p:spTree>
    <p:extLst>
      <p:ext uri="{BB962C8B-B14F-4D97-AF65-F5344CB8AC3E}">
        <p14:creationId xmlns:p14="http://schemas.microsoft.com/office/powerpoint/2010/main" val="1242890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2A2E8AA-37FE-4844-8C2D-C8499761A416}" type="slidenum">
              <a:rPr lang="en-US" altLang="en-US" sz="1200"/>
              <a:pPr/>
              <a:t>21</a:t>
            </a:fld>
            <a:endParaRPr lang="en-US" altLang="en-US" sz="120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smtClean="0"/>
              <a:t>The changes for the Exercise group were significantly greater (see the P values) for all 3 measurements.</a:t>
            </a:r>
          </a:p>
          <a:p>
            <a:endParaRPr lang="en-US" altLang="en-US" b="1" smtClean="0"/>
          </a:p>
          <a:p>
            <a:r>
              <a:rPr lang="en-US" altLang="en-US" b="1" smtClean="0"/>
              <a:t>In addition, the strength training group increased their bone mineral density by about 1%, while the control group decreased their BMD to the “expected” loss of about 2%.  </a:t>
            </a:r>
          </a:p>
          <a:p>
            <a:endParaRPr lang="en-US" altLang="en-US" b="1" smtClean="0"/>
          </a:p>
          <a:p>
            <a:r>
              <a:rPr lang="en-US" altLang="en-US" b="1" smtClean="0"/>
              <a:t>Just a simple twice weekly program has these powerful effects.</a:t>
            </a:r>
          </a:p>
          <a:p>
            <a:endParaRPr lang="en-US" altLang="en-US" b="1" smtClean="0"/>
          </a:p>
          <a:p>
            <a:r>
              <a:rPr lang="en-US" altLang="en-US" b="1" smtClean="0"/>
              <a:t>BMC = Bone Mineral Content</a:t>
            </a:r>
          </a:p>
        </p:txBody>
      </p:sp>
    </p:spTree>
    <p:extLst>
      <p:ext uri="{BB962C8B-B14F-4D97-AF65-F5344CB8AC3E}">
        <p14:creationId xmlns:p14="http://schemas.microsoft.com/office/powerpoint/2010/main" val="460399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CBE2BB0-6221-4D7D-AFB6-686C527FC963}" type="slidenum">
              <a:rPr lang="en-US" altLang="en-US" sz="1200"/>
              <a:pPr/>
              <a:t>22</a:t>
            </a:fld>
            <a:endParaRPr lang="en-US" altLang="en-US" sz="120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smtClean="0"/>
              <a:t>If you are strength training, you are more likely to look vibrant like the woman in this picture.  Maida, on the left, was a participant in one of the original strength training studies.  Afterwards,  the women’s daughters were brought in, and without exception, the mothers were all stronger than their daughters.</a:t>
            </a:r>
          </a:p>
          <a:p>
            <a:endParaRPr lang="en-US" altLang="en-US" b="1" smtClean="0"/>
          </a:p>
        </p:txBody>
      </p:sp>
    </p:spTree>
    <p:extLst>
      <p:ext uri="{BB962C8B-B14F-4D97-AF65-F5344CB8AC3E}">
        <p14:creationId xmlns:p14="http://schemas.microsoft.com/office/powerpoint/2010/main" val="2060661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C085066-91D5-4E13-8D86-E98365FB2801}" type="slidenum">
              <a:rPr lang="en-US" altLang="en-US" sz="1200"/>
              <a:pPr/>
              <a:t>23</a:t>
            </a:fld>
            <a:endParaRPr lang="en-US" altLang="en-US" sz="120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smtClean="0"/>
              <a:t>This is Bernice. She is 93 years old, still strength training, living independently, bowling, etc. She was part of the 1994 study. </a:t>
            </a:r>
          </a:p>
        </p:txBody>
      </p:sp>
    </p:spTree>
    <p:extLst>
      <p:ext uri="{BB962C8B-B14F-4D97-AF65-F5344CB8AC3E}">
        <p14:creationId xmlns:p14="http://schemas.microsoft.com/office/powerpoint/2010/main" val="1324757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90F8D37A-2681-45A2-84B4-78F7CBA8D466}" type="slidenum">
              <a:rPr lang="en-US" smtClean="0"/>
              <a:pPr/>
              <a:t>4</a:t>
            </a:fld>
            <a:endParaRPr lang="en-US" smtClean="0"/>
          </a:p>
        </p:txBody>
      </p:sp>
      <p:sp>
        <p:nvSpPr>
          <p:cNvPr id="101379" name="Rectangle 2"/>
          <p:cNvSpPr>
            <a:spLocks noGrp="1" noRot="1" noChangeAspect="1" noChangeArrowheads="1" noTextEdit="1"/>
          </p:cNvSpPr>
          <p:nvPr>
            <p:ph type="sldImg"/>
          </p:nvPr>
        </p:nvSpPr>
        <p:spPr>
          <a:xfrm>
            <a:off x="1150938" y="692150"/>
            <a:ext cx="4556125" cy="3416300"/>
          </a:xfrm>
          <a:ln/>
        </p:spPr>
      </p:sp>
      <p:sp>
        <p:nvSpPr>
          <p:cNvPr id="1013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extLst>
      <p:ext uri="{BB962C8B-B14F-4D97-AF65-F5344CB8AC3E}">
        <p14:creationId xmlns:p14="http://schemas.microsoft.com/office/powerpoint/2010/main" val="147785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4EF6B5F-87B5-4D04-B2AB-4781C4B8331D}" type="slidenum">
              <a:rPr lang="en-US" altLang="en-US" sz="1200"/>
              <a:pPr/>
              <a:t>24</a:t>
            </a:fld>
            <a:endParaRPr lang="en-US" altLang="en-US" sz="120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smtClean="0"/>
              <a:t>Arthritis is a disease which causes inflammation of the joints resulting in pain and swelling.</a:t>
            </a:r>
            <a:r>
              <a:rPr lang="en-US" altLang="en-US" smtClean="0"/>
              <a:t> </a:t>
            </a:r>
            <a:r>
              <a:rPr lang="en-US" altLang="en-US" b="1" smtClean="0"/>
              <a:t>  </a:t>
            </a:r>
          </a:p>
          <a:p>
            <a:endParaRPr lang="en-US" altLang="en-US" b="1" smtClean="0"/>
          </a:p>
          <a:p>
            <a:r>
              <a:rPr lang="en-US" altLang="en-US" b="1" smtClean="0"/>
              <a:t>It is a chronic condition that affects more than 40 million American men and women, and is the </a:t>
            </a:r>
            <a:r>
              <a:rPr lang="en-US" altLang="en-US" b="1" u="sng" smtClean="0"/>
              <a:t>leading cause of disability</a:t>
            </a:r>
            <a:r>
              <a:rPr lang="en-US" altLang="en-US" b="1" smtClean="0"/>
              <a:t>.</a:t>
            </a:r>
          </a:p>
        </p:txBody>
      </p:sp>
    </p:spTree>
    <p:extLst>
      <p:ext uri="{BB962C8B-B14F-4D97-AF65-F5344CB8AC3E}">
        <p14:creationId xmlns:p14="http://schemas.microsoft.com/office/powerpoint/2010/main" val="3743729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E69D203-805C-4A5F-80B3-37B7AB9B2244}" type="slidenum">
              <a:rPr lang="en-US" altLang="en-US" sz="1200"/>
              <a:pPr/>
              <a:t>25</a:t>
            </a:fld>
            <a:endParaRPr lang="en-US" altLang="en-US" sz="120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smtClean="0"/>
              <a:t>Strength training research has also showed benefits for people with arthritis.</a:t>
            </a:r>
          </a:p>
          <a:p>
            <a:endParaRPr lang="en-US" altLang="en-US" b="1" smtClean="0"/>
          </a:p>
          <a:p>
            <a:r>
              <a:rPr lang="en-US" altLang="en-US" b="1" smtClean="0"/>
              <a:t>This is Al.  as you may know, walking down a flight of stairs can be very painful for people with knee osteoarthritis.</a:t>
            </a:r>
          </a:p>
          <a:p>
            <a:endParaRPr lang="en-US" altLang="en-US" b="1" smtClean="0"/>
          </a:p>
          <a:p>
            <a:r>
              <a:rPr lang="en-US" altLang="en-US" b="1" smtClean="0"/>
              <a:t> When he joined the study, he couldn’t walk down the stairs, as you see him doing here. </a:t>
            </a:r>
            <a:endParaRPr lang="en-US" altLang="en-US" b="1" u="sng" smtClean="0"/>
          </a:p>
        </p:txBody>
      </p:sp>
    </p:spTree>
    <p:extLst>
      <p:ext uri="{BB962C8B-B14F-4D97-AF65-F5344CB8AC3E}">
        <p14:creationId xmlns:p14="http://schemas.microsoft.com/office/powerpoint/2010/main" val="1897235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5C0FB0B-58FB-48F5-94BB-43DE70270802}" type="slidenum">
              <a:rPr lang="en-US" altLang="en-US" sz="1200"/>
              <a:pPr/>
              <a:t>26</a:t>
            </a:fld>
            <a:endParaRPr lang="en-US" altLang="en-US" sz="120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smtClean="0"/>
              <a:t>As some of you may know, arthritis occurs when the cartilage between bones starts to wear away and crack.  </a:t>
            </a:r>
          </a:p>
          <a:p>
            <a:endParaRPr lang="en-US" altLang="en-US" b="1" smtClean="0"/>
          </a:p>
          <a:p>
            <a:r>
              <a:rPr lang="en-US" altLang="en-US" b="1" smtClean="0"/>
              <a:t>This is a normal, healthy knee.</a:t>
            </a:r>
          </a:p>
        </p:txBody>
      </p:sp>
    </p:spTree>
    <p:extLst>
      <p:ext uri="{BB962C8B-B14F-4D97-AF65-F5344CB8AC3E}">
        <p14:creationId xmlns:p14="http://schemas.microsoft.com/office/powerpoint/2010/main" val="1149627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AC5C5B0-3117-4FEB-B659-B049C1BCB270}" type="slidenum">
              <a:rPr lang="en-US" altLang="en-US" sz="1200"/>
              <a:pPr/>
              <a:t>27</a:t>
            </a:fld>
            <a:endParaRPr lang="en-US" altLang="en-US" sz="120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smtClean="0"/>
              <a:t>This is an osteoarthritis knee x-ray. Bony surfaces are exposed to one another, resulting in pain and stiffness within that particular joint.  There is little cartilage. Bone is on bone. </a:t>
            </a:r>
          </a:p>
          <a:p>
            <a:endParaRPr lang="en-US" altLang="en-US" b="1" smtClean="0"/>
          </a:p>
          <a:p>
            <a:r>
              <a:rPr lang="en-US" altLang="en-US" b="1" smtClean="0"/>
              <a:t>Through strength training and stretching not only can some of this discomfort be eliminated but muscular strength and joint mobility can also be improved. You can build up the quadriceps muscle and provide more support for the bones. </a:t>
            </a:r>
          </a:p>
          <a:p>
            <a:endParaRPr lang="en-US" altLang="en-US" b="1" smtClean="0"/>
          </a:p>
        </p:txBody>
      </p:sp>
    </p:spTree>
    <p:extLst>
      <p:ext uri="{BB962C8B-B14F-4D97-AF65-F5344CB8AC3E}">
        <p14:creationId xmlns:p14="http://schemas.microsoft.com/office/powerpoint/2010/main" val="1074351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F28581C-D93A-43E1-8555-3D7D07CA0694}" type="slidenum">
              <a:rPr lang="en-US" altLang="en-US" sz="1200"/>
              <a:pPr/>
              <a:t>28</a:t>
            </a:fld>
            <a:endParaRPr lang="en-US" altLang="en-US" sz="120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dirty="0" smtClean="0"/>
              <a:t>Here is another randomized controlled trial from Tufts.  Volunteers with knee osteoarthritis – Al, who we saw earlier, was one of them – were randomized to the control group or the strength training group.</a:t>
            </a:r>
          </a:p>
          <a:p>
            <a:endParaRPr lang="en-US" altLang="en-US" b="1" dirty="0" smtClean="0"/>
          </a:p>
          <a:p>
            <a:r>
              <a:rPr lang="en-US" altLang="en-US" b="1" dirty="0" smtClean="0"/>
              <a:t>Strength trainers lifted weights for 4 months in a home based program – a program that uses the same equipment as the </a:t>
            </a:r>
            <a:r>
              <a:rPr lang="en-US" altLang="en-US" b="1" dirty="0" err="1" smtClean="0"/>
              <a:t>StrongWomen</a:t>
            </a:r>
            <a:r>
              <a:rPr lang="en-US" altLang="en-US" b="1" dirty="0" smtClean="0"/>
              <a:t> program. (2 sets of 12 reps 3x/</a:t>
            </a:r>
            <a:r>
              <a:rPr lang="en-US" altLang="en-US" b="1" dirty="0" err="1" smtClean="0"/>
              <a:t>wk</a:t>
            </a:r>
            <a:r>
              <a:rPr lang="en-US" altLang="en-US" b="1" dirty="0" smtClean="0"/>
              <a:t>)</a:t>
            </a:r>
          </a:p>
          <a:p>
            <a:endParaRPr lang="en-US" altLang="en-US" b="1" dirty="0" smtClean="0"/>
          </a:p>
          <a:p>
            <a:r>
              <a:rPr lang="en-US" altLang="en-US" b="1" dirty="0" smtClean="0"/>
              <a:t>Attention control group received nutrition education to change eating behavior.</a:t>
            </a:r>
          </a:p>
        </p:txBody>
      </p:sp>
    </p:spTree>
    <p:extLst>
      <p:ext uri="{BB962C8B-B14F-4D97-AF65-F5344CB8AC3E}">
        <p14:creationId xmlns:p14="http://schemas.microsoft.com/office/powerpoint/2010/main" val="1925138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AA2090F-F39B-41CF-B5AE-816316CBCF69}" type="slidenum">
              <a:rPr lang="en-US" altLang="en-US" sz="1200"/>
              <a:pPr/>
              <a:t>29</a:t>
            </a:fld>
            <a:endParaRPr lang="en-US" altLang="en-US" sz="120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dirty="0" smtClean="0"/>
              <a:t>The results were impressive.  After only 4 months, strength training subjects experienced the following benefits:</a:t>
            </a:r>
            <a:r>
              <a:rPr lang="en-US" altLang="en-US" dirty="0" smtClean="0"/>
              <a:t> </a:t>
            </a:r>
            <a:r>
              <a:rPr lang="en-US" altLang="en-US" b="1" i="1" dirty="0" smtClean="0"/>
              <a:t>Read slide</a:t>
            </a:r>
          </a:p>
          <a:p>
            <a:r>
              <a:rPr lang="en-US" altLang="en-US" dirty="0" smtClean="0"/>
              <a:t>	</a:t>
            </a:r>
          </a:p>
        </p:txBody>
      </p:sp>
    </p:spTree>
    <p:extLst>
      <p:ext uri="{BB962C8B-B14F-4D97-AF65-F5344CB8AC3E}">
        <p14:creationId xmlns:p14="http://schemas.microsoft.com/office/powerpoint/2010/main" val="3823093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19243-5497-40C9-A70B-58CACD176444}" type="slidenum">
              <a:rPr lang="en-US" smtClean="0"/>
              <a:pPr/>
              <a:t>35</a:t>
            </a:fld>
            <a:endParaRPr lang="en-US"/>
          </a:p>
        </p:txBody>
      </p:sp>
    </p:spTree>
    <p:extLst>
      <p:ext uri="{BB962C8B-B14F-4D97-AF65-F5344CB8AC3E}">
        <p14:creationId xmlns:p14="http://schemas.microsoft.com/office/powerpoint/2010/main" val="2117075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C4C3D043-0375-4BF9-B177-AC01933B7766}" type="slidenum">
              <a:rPr lang="en-US" smtClean="0"/>
              <a:pPr/>
              <a:t>37</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914400" y="4343400"/>
            <a:ext cx="5029200" cy="4114800"/>
          </a:xfrm>
          <a:noFill/>
          <a:ln/>
        </p:spPr>
        <p:txBody>
          <a:bodyPr/>
          <a:lstStyle/>
          <a:p>
            <a:pPr eaLnBrk="1" hangingPunct="1"/>
            <a:r>
              <a:rPr lang="en-US" b="1" smtClean="0"/>
              <a:t>This is NOT an ‘after’ picture of a participant who has completed the StrongWomen Program!</a:t>
            </a:r>
          </a:p>
          <a:p>
            <a:pPr eaLnBrk="1" hangingPunct="1"/>
            <a:endParaRPr lang="en-US" b="1" smtClean="0"/>
          </a:p>
          <a:p>
            <a:pPr eaLnBrk="1" hangingPunct="1"/>
            <a:r>
              <a:rPr lang="en-US" b="1" smtClean="0"/>
              <a:t>Women often think they’ll bulk up if they strength train, but you can assure your participants that </a:t>
            </a:r>
          </a:p>
          <a:p>
            <a:pPr eaLnBrk="1" hangingPunct="1"/>
            <a:r>
              <a:rPr lang="en-US" b="1" smtClean="0"/>
              <a:t>they will not look like this! </a:t>
            </a:r>
          </a:p>
          <a:p>
            <a:pPr eaLnBrk="1" hangingPunct="1"/>
            <a:endParaRPr lang="en-US" b="1" smtClean="0"/>
          </a:p>
        </p:txBody>
      </p:sp>
    </p:spTree>
    <p:extLst>
      <p:ext uri="{BB962C8B-B14F-4D97-AF65-F5344CB8AC3E}">
        <p14:creationId xmlns:p14="http://schemas.microsoft.com/office/powerpoint/2010/main" val="3417012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4F68E4C3-003B-4E45-ACF5-9BAFC4EE4910}" type="slidenum">
              <a:rPr lang="en-US" smtClean="0"/>
              <a:pPr/>
              <a:t>38</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14400" y="4343400"/>
            <a:ext cx="5029200" cy="4114800"/>
          </a:xfrm>
          <a:noFill/>
          <a:ln/>
        </p:spPr>
        <p:txBody>
          <a:bodyPr/>
          <a:lstStyle/>
          <a:p>
            <a:pPr eaLnBrk="1" hangingPunct="1"/>
            <a:r>
              <a:rPr lang="en-US" b="1" smtClean="0"/>
              <a:t>Strength training, and the muscles it enhances, give us our beautiful female shape, as we saw with Marilyn Monroe.</a:t>
            </a:r>
          </a:p>
          <a:p>
            <a:pPr eaLnBrk="1" hangingPunct="1"/>
            <a:endParaRPr lang="en-US" b="1" smtClean="0"/>
          </a:p>
          <a:p>
            <a:pPr eaLnBrk="1" hangingPunct="1"/>
            <a:r>
              <a:rPr lang="en-US" b="1" smtClean="0"/>
              <a:t> It is important to remind yourself and the women in your classes that you won’t bulk up from this program. </a:t>
            </a:r>
          </a:p>
        </p:txBody>
      </p:sp>
    </p:spTree>
    <p:extLst>
      <p:ext uri="{BB962C8B-B14F-4D97-AF65-F5344CB8AC3E}">
        <p14:creationId xmlns:p14="http://schemas.microsoft.com/office/powerpoint/2010/main" val="924920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419243-5497-40C9-A70B-58CACD176444}" type="slidenum">
              <a:rPr lang="en-US" smtClean="0"/>
              <a:pPr/>
              <a:t>6</a:t>
            </a:fld>
            <a:endParaRPr lang="en-US"/>
          </a:p>
        </p:txBody>
      </p:sp>
    </p:spTree>
    <p:extLst>
      <p:ext uri="{BB962C8B-B14F-4D97-AF65-F5344CB8AC3E}">
        <p14:creationId xmlns:p14="http://schemas.microsoft.com/office/powerpoint/2010/main" val="243348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169461DC-DB52-4229-B05D-FBB2F74AD7B6}" type="slidenum">
              <a:rPr lang="en-US" smtClean="0"/>
              <a:pPr/>
              <a:t>7</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4114800"/>
          </a:xfrm>
          <a:noFill/>
          <a:ln/>
        </p:spPr>
        <p:txBody>
          <a:bodyPr/>
          <a:lstStyle/>
          <a:p>
            <a:pPr eaLnBrk="1" hangingPunct="1"/>
            <a:r>
              <a:rPr lang="en-US" b="1" smtClean="0"/>
              <a:t>On the left is a picture of an active 23-year-old female.  The view shown is a cross-section of the thigh.  The dark grey is fat, the light grey is muscle, and the white ring is bone.  As you can see, her muscle makes up approx. 90% of the thigh.  </a:t>
            </a:r>
          </a:p>
          <a:p>
            <a:pPr eaLnBrk="1" hangingPunct="1"/>
            <a:endParaRPr lang="en-US" b="1" smtClean="0"/>
          </a:p>
          <a:p>
            <a:pPr eaLnBrk="1" hangingPunct="1"/>
            <a:r>
              <a:rPr lang="en-US" b="1" smtClean="0"/>
              <a:t>On the right we have a picture of a sedentary 68-year-old woman.  Again the view is of the thigh, but in this picture her muscle makes up only takes up 50-60% of her thigh.  This is called </a:t>
            </a:r>
            <a:r>
              <a:rPr lang="en-US" b="1" u="sng" smtClean="0"/>
              <a:t>sarcopenia</a:t>
            </a:r>
            <a:r>
              <a:rPr lang="en-US" b="1" smtClean="0"/>
              <a:t>, which is defined as the age-related loss of muscle. </a:t>
            </a:r>
          </a:p>
          <a:p>
            <a:pPr eaLnBrk="1" hangingPunct="1"/>
            <a:endParaRPr lang="en-US" b="1" smtClean="0"/>
          </a:p>
          <a:p>
            <a:pPr eaLnBrk="1" hangingPunct="1"/>
            <a:r>
              <a:rPr lang="en-US" b="1" smtClean="0"/>
              <a:t>Strength training is a powerful antidote to combat this loss.  It will allow one to build back or at least maintain muscle mass, in turn reducing sarcopenia and help people stay strong and fit as they age.</a:t>
            </a:r>
          </a:p>
        </p:txBody>
      </p:sp>
    </p:spTree>
    <p:extLst>
      <p:ext uri="{BB962C8B-B14F-4D97-AF65-F5344CB8AC3E}">
        <p14:creationId xmlns:p14="http://schemas.microsoft.com/office/powerpoint/2010/main" val="4270876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4BD68D94-3C5A-4433-9DD6-219C3D7F43D9}" type="slidenum">
              <a:rPr lang="en-US" smtClean="0"/>
              <a:pPr/>
              <a:t>8</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14400" y="4343400"/>
            <a:ext cx="5029200" cy="4114800"/>
          </a:xfrm>
          <a:noFill/>
          <a:ln/>
        </p:spPr>
        <p:txBody>
          <a:bodyPr/>
          <a:lstStyle/>
          <a:p>
            <a:pPr eaLnBrk="1" hangingPunct="1"/>
            <a:r>
              <a:rPr lang="en-US" b="1" smtClean="0"/>
              <a:t>This man in his 70’s is a healthy runner.</a:t>
            </a:r>
          </a:p>
          <a:p>
            <a:pPr eaLnBrk="1" hangingPunct="1"/>
            <a:endParaRPr lang="en-US" b="1" smtClean="0"/>
          </a:p>
          <a:p>
            <a:pPr eaLnBrk="1" hangingPunct="1"/>
            <a:r>
              <a:rPr lang="en-US" b="1" smtClean="0"/>
              <a:t>He has great cardiovascular fitness but you can see he has lost much of his muscle mass.  This scenario is particularly troublesome, because although his heart will remain strong and healthy, he will likely have difficulty carrying out basic activities of daily living that require minimal muscular strength.</a:t>
            </a:r>
          </a:p>
        </p:txBody>
      </p:sp>
    </p:spTree>
    <p:extLst>
      <p:ext uri="{BB962C8B-B14F-4D97-AF65-F5344CB8AC3E}">
        <p14:creationId xmlns:p14="http://schemas.microsoft.com/office/powerpoint/2010/main" val="3187281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233E2B3-ABD9-4B7A-86DC-BB3B9128929E}" type="slidenum">
              <a:rPr lang="en-US" smtClean="0"/>
              <a:pPr/>
              <a:t>9</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14400" y="4343400"/>
            <a:ext cx="5029200" cy="4114800"/>
          </a:xfrm>
          <a:noFill/>
          <a:ln/>
        </p:spPr>
        <p:txBody>
          <a:bodyPr/>
          <a:lstStyle/>
          <a:p>
            <a:pPr eaLnBrk="1" hangingPunct="1"/>
            <a:r>
              <a:rPr lang="en-US" b="1" smtClean="0"/>
              <a:t>This is Mr. Turner, age 67.  He is an avid strength trainer – with an amazing body!</a:t>
            </a:r>
          </a:p>
        </p:txBody>
      </p:sp>
    </p:spTree>
    <p:extLst>
      <p:ext uri="{BB962C8B-B14F-4D97-AF65-F5344CB8AC3E}">
        <p14:creationId xmlns:p14="http://schemas.microsoft.com/office/powerpoint/2010/main" val="2427778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E23337DE-291D-4304-AB11-EE6D06B89AAE}" type="slidenum">
              <a:rPr lang="en-US" smtClean="0"/>
              <a:pPr/>
              <a:t>10</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14400" y="4343400"/>
            <a:ext cx="5029200" cy="4114800"/>
          </a:xfrm>
          <a:noFill/>
          <a:ln/>
        </p:spPr>
        <p:txBody>
          <a:bodyPr/>
          <a:lstStyle/>
          <a:p>
            <a:pPr eaLnBrk="1" hangingPunct="1"/>
            <a:r>
              <a:rPr lang="en-US" b="1" smtClean="0"/>
              <a:t>Here is Mr. Turner 12 years later, at age 79. </a:t>
            </a:r>
          </a:p>
          <a:p>
            <a:pPr eaLnBrk="1" hangingPunct="1"/>
            <a:endParaRPr lang="en-US" b="1" smtClean="0"/>
          </a:p>
          <a:p>
            <a:pPr eaLnBrk="1" hangingPunct="1"/>
            <a:r>
              <a:rPr lang="en-US" b="1" smtClean="0"/>
              <a:t>He has kept much of his muscle mass through strength training and healthful eating habits.</a:t>
            </a:r>
          </a:p>
        </p:txBody>
      </p:sp>
    </p:spTree>
    <p:extLst>
      <p:ext uri="{BB962C8B-B14F-4D97-AF65-F5344CB8AC3E}">
        <p14:creationId xmlns:p14="http://schemas.microsoft.com/office/powerpoint/2010/main" val="3435990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FE5FA94A-655E-4355-BCF5-8BA893C874D0}" type="slidenum">
              <a:rPr lang="en-US" smtClean="0"/>
              <a:pPr/>
              <a:t>11</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4114800"/>
          </a:xfrm>
          <a:noFill/>
          <a:ln/>
        </p:spPr>
        <p:txBody>
          <a:bodyPr/>
          <a:lstStyle/>
          <a:p>
            <a:pPr eaLnBrk="1" hangingPunct="1"/>
            <a:r>
              <a:rPr lang="en-US" b="1" smtClean="0"/>
              <a:t>Helen is a an avid weight lifter - She is 93 in this photo – dead lifting 85 pounds!  Look at the guy’s faces in the back!</a:t>
            </a:r>
          </a:p>
        </p:txBody>
      </p:sp>
    </p:spTree>
    <p:extLst>
      <p:ext uri="{BB962C8B-B14F-4D97-AF65-F5344CB8AC3E}">
        <p14:creationId xmlns:p14="http://schemas.microsoft.com/office/powerpoint/2010/main" val="311273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93CA5E0-2429-4B84-BCAE-DA7B3663D2DD}" type="slidenum">
              <a:rPr lang="en-US" altLang="en-US" sz="1200"/>
              <a:pPr/>
              <a:t>12</a:t>
            </a:fld>
            <a:endParaRPr lang="en-US" altLang="en-US"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dirty="0" smtClean="0"/>
              <a:t>These are some of the benefits of strength training that have been demonstrated through research.</a:t>
            </a:r>
            <a:r>
              <a:rPr lang="en-US" altLang="en-US" dirty="0" smtClean="0"/>
              <a:t> </a:t>
            </a:r>
          </a:p>
          <a:p>
            <a:endParaRPr lang="en-US" altLang="en-US" dirty="0" smtClean="0"/>
          </a:p>
          <a:p>
            <a:r>
              <a:rPr lang="en-US" altLang="en-US" dirty="0" smtClean="0"/>
              <a:t> </a:t>
            </a:r>
            <a:r>
              <a:rPr lang="en-US" altLang="en-US" b="1" dirty="0" smtClean="0"/>
              <a:t>Comments from the evaluations received from SW classes include “I feel I have” :</a:t>
            </a:r>
          </a:p>
          <a:p>
            <a:endParaRPr lang="en-US" altLang="en-US" b="1" dirty="0" smtClean="0"/>
          </a:p>
          <a:p>
            <a:r>
              <a:rPr lang="en-US" altLang="en-US" b="1" dirty="0" smtClean="0"/>
              <a:t> More muscle—vacuuming story</a:t>
            </a:r>
          </a:p>
          <a:p>
            <a:r>
              <a:rPr lang="en-US" altLang="en-US" b="1" dirty="0" smtClean="0"/>
              <a:t> Better body so I look better –perhaps through increased metabolic rate</a:t>
            </a:r>
          </a:p>
          <a:p>
            <a:r>
              <a:rPr lang="en-US" altLang="en-US" b="1" dirty="0" smtClean="0"/>
              <a:t> Better strength and balance—house painting story</a:t>
            </a:r>
          </a:p>
          <a:p>
            <a:r>
              <a:rPr lang="en-US" altLang="en-US" b="1" dirty="0" smtClean="0"/>
              <a:t> Reduced arthritis pain </a:t>
            </a:r>
          </a:p>
          <a:p>
            <a:r>
              <a:rPr lang="en-US" altLang="en-US" b="1" dirty="0" smtClean="0"/>
              <a:t> Better mental outlook, more self confidence</a:t>
            </a:r>
          </a:p>
          <a:p>
            <a:r>
              <a:rPr lang="en-US" altLang="en-US" b="1" dirty="0" smtClean="0"/>
              <a:t> More energy –perhaps from sleeping better; house painting story</a:t>
            </a:r>
          </a:p>
          <a:p>
            <a:r>
              <a:rPr lang="en-US" altLang="en-US" b="1" dirty="0" smtClean="0"/>
              <a:t> </a:t>
            </a:r>
          </a:p>
          <a:p>
            <a:r>
              <a:rPr lang="en-US" altLang="en-US" dirty="0" smtClean="0"/>
              <a:t> </a:t>
            </a:r>
          </a:p>
          <a:p>
            <a:endParaRPr lang="en-US" altLang="en-US" dirty="0" smtClean="0"/>
          </a:p>
        </p:txBody>
      </p:sp>
    </p:spTree>
    <p:extLst>
      <p:ext uri="{BB962C8B-B14F-4D97-AF65-F5344CB8AC3E}">
        <p14:creationId xmlns:p14="http://schemas.microsoft.com/office/powerpoint/2010/main" val="4076382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203C660-9BB5-4D3C-8CC9-C83118F7A001}" type="datetimeFigureOut">
              <a:rPr lang="en-US" smtClean="0"/>
              <a:pPr/>
              <a:t>8/24/2015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4033276-52FB-44CC-9B1B-49E556CA7788}"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203C660-9BB5-4D3C-8CC9-C83118F7A001}" type="datetimeFigureOut">
              <a:rPr lang="en-US" smtClean="0"/>
              <a:pPr/>
              <a:t>8/24/2015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33276-52FB-44CC-9B1B-49E556CA778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203C660-9BB5-4D3C-8CC9-C83118F7A001}" type="datetimeFigureOut">
              <a:rPr lang="en-US" smtClean="0"/>
              <a:pPr/>
              <a:t>8/24/2015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33276-52FB-44CC-9B1B-49E556CA778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1173163"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5135563"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F4ECC788-EDC7-429C-9691-7C4F20A1967C}" type="slidenum">
              <a:rPr lang="en-US" altLang="en-US"/>
              <a:pPr/>
              <a:t>‹#›</a:t>
            </a:fld>
            <a:endParaRPr lang="en-US" altLang="en-US"/>
          </a:p>
        </p:txBody>
      </p:sp>
    </p:spTree>
    <p:extLst>
      <p:ext uri="{BB962C8B-B14F-4D97-AF65-F5344CB8AC3E}">
        <p14:creationId xmlns:p14="http://schemas.microsoft.com/office/powerpoint/2010/main" val="2567305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203C660-9BB5-4D3C-8CC9-C83118F7A001}" type="datetimeFigureOut">
              <a:rPr lang="en-US" smtClean="0"/>
              <a:pPr/>
              <a:t>8/24/2015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33276-52FB-44CC-9B1B-49E556CA778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203C660-9BB5-4D3C-8CC9-C83118F7A001}" type="datetimeFigureOut">
              <a:rPr lang="en-US" smtClean="0"/>
              <a:pPr/>
              <a:t>8/24/2015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B4033276-52FB-44CC-9B1B-49E556CA778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203C660-9BB5-4D3C-8CC9-C83118F7A001}" type="datetimeFigureOut">
              <a:rPr lang="en-US" smtClean="0"/>
              <a:pPr/>
              <a:t>8/24/2015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33276-52FB-44CC-9B1B-49E556CA778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203C660-9BB5-4D3C-8CC9-C83118F7A001}" type="datetimeFigureOut">
              <a:rPr lang="en-US" smtClean="0"/>
              <a:pPr/>
              <a:t>8/24/2015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33276-52FB-44CC-9B1B-49E556CA778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203C660-9BB5-4D3C-8CC9-C83118F7A001}" type="datetimeFigureOut">
              <a:rPr lang="en-US" smtClean="0"/>
              <a:pPr/>
              <a:t>8/24/2015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33276-52FB-44CC-9B1B-49E556CA778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03C660-9BB5-4D3C-8CC9-C83118F7A001}" type="datetimeFigureOut">
              <a:rPr lang="en-US" smtClean="0"/>
              <a:pPr/>
              <a:t>8/24/2015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33276-52FB-44CC-9B1B-49E556CA778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203C660-9BB5-4D3C-8CC9-C83118F7A001}" type="datetimeFigureOut">
              <a:rPr lang="en-US" smtClean="0"/>
              <a:pPr/>
              <a:t>8/24/2015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33276-52FB-44CC-9B1B-49E556CA778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203C660-9BB5-4D3C-8CC9-C83118F7A001}" type="datetimeFigureOut">
              <a:rPr lang="en-US" smtClean="0"/>
              <a:pPr/>
              <a:t>8/24/2015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33276-52FB-44CC-9B1B-49E556CA778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203C660-9BB5-4D3C-8CC9-C83118F7A001}" type="datetimeFigureOut">
              <a:rPr lang="en-US" smtClean="0"/>
              <a:pPr/>
              <a:t>8/24/2015</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4033276-52FB-44CC-9B1B-49E556CA7788}"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6" r:id="rId12"/>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18.emf"/><Relationship Id="rId4" Type="http://schemas.openxmlformats.org/officeDocument/2006/relationships/oleObject" Target="../embeddings/oleObject3.bin"/></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rlsmLUs3ZM8" TargetMode="External"/><Relationship Id="rId2" Type="http://schemas.openxmlformats.org/officeDocument/2006/relationships/hyperlink" Target="https://www.youtube.com/watch?v=k5CJUB4zRU4"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pn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gg 2005 side lift 2"/>
          <p:cNvPicPr>
            <a:picLocks noChangeAspect="1" noChangeArrowheads="1"/>
          </p:cNvPicPr>
          <p:nvPr/>
        </p:nvPicPr>
        <p:blipFill>
          <a:blip r:embed="rId3">
            <a:extLst>
              <a:ext uri="{28A0092B-C50C-407E-A947-70E740481C1C}">
                <a14:useLocalDpi xmlns:a14="http://schemas.microsoft.com/office/drawing/2010/main" val="0"/>
              </a:ext>
            </a:extLst>
          </a:blip>
          <a:srcRect l="34483" t="13792"/>
          <a:stretch>
            <a:fillRect/>
          </a:stretch>
        </p:blipFill>
        <p:spPr bwMode="auto">
          <a:xfrm>
            <a:off x="0" y="36286"/>
            <a:ext cx="9144000" cy="71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 y="-7257"/>
            <a:ext cx="8229600" cy="1828800"/>
          </a:xfrm>
        </p:spPr>
        <p:txBody>
          <a:bodyPr/>
          <a:lstStyle/>
          <a:p>
            <a:r>
              <a:rPr lang="en-US" dirty="0"/>
              <a:t>Stay Strong, Stay Healthy</a:t>
            </a:r>
          </a:p>
        </p:txBody>
      </p:sp>
      <p:sp>
        <p:nvSpPr>
          <p:cNvPr id="4" name="Subtitle 3"/>
          <p:cNvSpPr>
            <a:spLocks noGrp="1"/>
          </p:cNvSpPr>
          <p:nvPr>
            <p:ph type="subTitle" idx="1"/>
          </p:nvPr>
        </p:nvSpPr>
        <p:spPr>
          <a:xfrm>
            <a:off x="1371600" y="5072743"/>
            <a:ext cx="6400800" cy="1752600"/>
          </a:xfrm>
        </p:spPr>
        <p:txBody>
          <a:bodyPr/>
          <a:lstStyle/>
          <a:p>
            <a:r>
              <a:rPr lang="en-US" dirty="0" smtClean="0"/>
              <a:t>Steve Ball</a:t>
            </a:r>
          </a:p>
          <a:p>
            <a:r>
              <a:rPr lang="en-US" dirty="0" smtClean="0"/>
              <a:t>Susan Mills-Gray</a:t>
            </a:r>
            <a:endParaRPr lang="en-US" dirty="0"/>
          </a:p>
          <a:p>
            <a:r>
              <a:rPr lang="en-US" sz="1600" dirty="0"/>
              <a:t>August 26</a:t>
            </a:r>
            <a:r>
              <a:rPr lang="en-US" sz="1600" baseline="30000" dirty="0"/>
              <a:t>th</a:t>
            </a:r>
            <a:r>
              <a:rPr lang="en-US" sz="1600" dirty="0"/>
              <a:t>, 2015 </a:t>
            </a:r>
          </a:p>
          <a:p>
            <a:endParaRPr lang="en-US" dirty="0"/>
          </a:p>
        </p:txBody>
      </p:sp>
    </p:spTree>
    <p:extLst>
      <p:ext uri="{BB962C8B-B14F-4D97-AF65-F5344CB8AC3E}">
        <p14:creationId xmlns:p14="http://schemas.microsoft.com/office/powerpoint/2010/main" val="5682315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4"/>
          <p:cNvPicPr>
            <a:picLocks noChangeAspect="1" noChangeArrowheads="1"/>
          </p:cNvPicPr>
          <p:nvPr/>
        </p:nvPicPr>
        <p:blipFill>
          <a:blip r:embed="rId3" cstate="print"/>
          <a:srcRect/>
          <a:stretch>
            <a:fillRect/>
          </a:stretch>
        </p:blipFill>
        <p:spPr bwMode="auto">
          <a:xfrm>
            <a:off x="2819400" y="381000"/>
            <a:ext cx="4333875" cy="6096000"/>
          </a:xfrm>
          <a:prstGeom prst="rect">
            <a:avLst/>
          </a:prstGeom>
          <a:noFill/>
          <a:ln w="63500">
            <a:noFill/>
            <a:miter lim="800000"/>
            <a:headEnd/>
            <a:tailEnd/>
          </a:ln>
        </p:spPr>
      </p:pic>
    </p:spTree>
    <p:extLst>
      <p:ext uri="{BB962C8B-B14F-4D97-AF65-F5344CB8AC3E}">
        <p14:creationId xmlns:p14="http://schemas.microsoft.com/office/powerpoint/2010/main" val="40480263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1"/>
          <p:cNvPicPr>
            <a:picLocks noChangeAspect="1" noChangeArrowheads="1"/>
          </p:cNvPicPr>
          <p:nvPr/>
        </p:nvPicPr>
        <p:blipFill>
          <a:blip r:embed="rId3" cstate="print"/>
          <a:srcRect/>
          <a:stretch>
            <a:fillRect/>
          </a:stretch>
        </p:blipFill>
        <p:spPr bwMode="auto">
          <a:xfrm>
            <a:off x="1219200" y="381000"/>
            <a:ext cx="7772400" cy="6248400"/>
          </a:xfrm>
          <a:prstGeom prst="rect">
            <a:avLst/>
          </a:prstGeom>
          <a:noFill/>
          <a:ln w="63500">
            <a:noFill/>
            <a:miter lim="800000"/>
            <a:headEnd/>
            <a:tailEnd/>
          </a:ln>
        </p:spPr>
      </p:pic>
    </p:spTree>
    <p:extLst>
      <p:ext uri="{BB962C8B-B14F-4D97-AF65-F5344CB8AC3E}">
        <p14:creationId xmlns:p14="http://schemas.microsoft.com/office/powerpoint/2010/main" val="20460694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133600" y="609600"/>
            <a:ext cx="5684838" cy="685800"/>
          </a:xfrm>
        </p:spPr>
        <p:txBody>
          <a:bodyPr>
            <a:normAutofit fontScale="90000"/>
          </a:bodyPr>
          <a:lstStyle/>
          <a:p>
            <a:pPr eaLnBrk="1" hangingPunct="1"/>
            <a:r>
              <a:rPr lang="en-US" altLang="en-US" smtClean="0">
                <a:solidFill>
                  <a:schemeClr val="tx1"/>
                </a:solidFill>
                <a:latin typeface="Arial" panose="020B0604020202020204" pitchFamily="34" charset="0"/>
              </a:rPr>
              <a:t>Why Strength Train?</a:t>
            </a:r>
          </a:p>
        </p:txBody>
      </p:sp>
      <p:sp>
        <p:nvSpPr>
          <p:cNvPr id="19459" name="Rectangle 3"/>
          <p:cNvSpPr>
            <a:spLocks noGrp="1" noChangeArrowheads="1"/>
          </p:cNvSpPr>
          <p:nvPr>
            <p:ph type="body" idx="1"/>
          </p:nvPr>
        </p:nvSpPr>
        <p:spPr>
          <a:xfrm>
            <a:off x="1219200" y="1828800"/>
            <a:ext cx="7924800" cy="4114800"/>
          </a:xfrm>
        </p:spPr>
        <p:txBody>
          <a:bodyPr>
            <a:normAutofit/>
          </a:bodyPr>
          <a:lstStyle/>
          <a:p>
            <a:pPr>
              <a:buFont typeface="Wingdings" panose="05000000000000000000" pitchFamily="2" charset="2"/>
              <a:buChar char="q"/>
            </a:pPr>
            <a:r>
              <a:rPr lang="en-US" altLang="en-US" sz="2400" b="1" dirty="0">
                <a:solidFill>
                  <a:srgbClr val="FF0000"/>
                </a:solidFill>
                <a:latin typeface="Arial" panose="020B0604020202020204" pitchFamily="34" charset="0"/>
              </a:rPr>
              <a:t>Preserve or gain back muscle</a:t>
            </a:r>
          </a:p>
          <a:p>
            <a:pPr>
              <a:buFont typeface="Wingdings" panose="05000000000000000000" pitchFamily="2" charset="2"/>
              <a:buChar char="q"/>
            </a:pPr>
            <a:r>
              <a:rPr lang="en-US" altLang="en-US" sz="2400" b="1" dirty="0" smtClean="0">
                <a:solidFill>
                  <a:srgbClr val="FF0000"/>
                </a:solidFill>
                <a:latin typeface="Arial" panose="020B0604020202020204" pitchFamily="34" charset="0"/>
              </a:rPr>
              <a:t>Preserve </a:t>
            </a:r>
            <a:r>
              <a:rPr lang="en-US" altLang="en-US" sz="2400" b="1" dirty="0">
                <a:solidFill>
                  <a:srgbClr val="FF0000"/>
                </a:solidFill>
                <a:latin typeface="Arial" panose="020B0604020202020204" pitchFamily="34" charset="0"/>
              </a:rPr>
              <a:t>or gain back bone</a:t>
            </a:r>
          </a:p>
          <a:p>
            <a:pPr>
              <a:buFont typeface="Wingdings" panose="05000000000000000000" pitchFamily="2" charset="2"/>
              <a:buChar char="q"/>
            </a:pPr>
            <a:r>
              <a:rPr lang="en-US" altLang="en-US" sz="2400" b="1" dirty="0">
                <a:solidFill>
                  <a:srgbClr val="FF0000"/>
                </a:solidFill>
                <a:latin typeface="Arial" panose="020B0604020202020204" pitchFamily="34" charset="0"/>
              </a:rPr>
              <a:t>Improve strength and balance (reduce </a:t>
            </a:r>
            <a:r>
              <a:rPr lang="en-US" altLang="en-US" sz="2400" b="1" dirty="0" smtClean="0">
                <a:solidFill>
                  <a:srgbClr val="FF0000"/>
                </a:solidFill>
                <a:latin typeface="Arial" panose="020B0604020202020204" pitchFamily="34" charset="0"/>
              </a:rPr>
              <a:t>falls)</a:t>
            </a:r>
            <a:endParaRPr lang="en-US" altLang="en-US" sz="2400" b="1" dirty="0">
              <a:solidFill>
                <a:srgbClr val="FF0000"/>
              </a:solidFill>
              <a:latin typeface="Arial" panose="020B0604020202020204" pitchFamily="34" charset="0"/>
            </a:endParaRPr>
          </a:p>
          <a:p>
            <a:pPr>
              <a:buFont typeface="Wingdings" panose="05000000000000000000" pitchFamily="2" charset="2"/>
              <a:buChar char="q"/>
            </a:pPr>
            <a:r>
              <a:rPr lang="en-US" altLang="en-US" sz="2400" b="1" dirty="0">
                <a:latin typeface="Arial" panose="020B0604020202020204" pitchFamily="34" charset="0"/>
              </a:rPr>
              <a:t>Maintain or boost metabolic </a:t>
            </a:r>
            <a:r>
              <a:rPr lang="en-US" altLang="en-US" sz="2400" b="1" dirty="0" smtClean="0">
                <a:latin typeface="Arial" panose="020B0604020202020204" pitchFamily="34" charset="0"/>
              </a:rPr>
              <a:t>rate</a:t>
            </a:r>
          </a:p>
          <a:p>
            <a:pPr>
              <a:buFont typeface="Wingdings" panose="05000000000000000000" pitchFamily="2" charset="2"/>
              <a:buChar char="q"/>
            </a:pPr>
            <a:r>
              <a:rPr lang="en-US" altLang="en-US" sz="2400" b="1" dirty="0" smtClean="0">
                <a:latin typeface="Arial" panose="020B0604020202020204" pitchFamily="34" charset="0"/>
              </a:rPr>
              <a:t>Improve </a:t>
            </a:r>
            <a:r>
              <a:rPr lang="en-US" altLang="en-US" sz="2400" b="1" dirty="0">
                <a:latin typeface="Arial" panose="020B0604020202020204" pitchFamily="34" charset="0"/>
              </a:rPr>
              <a:t>glucose control and lipid profile</a:t>
            </a:r>
          </a:p>
          <a:p>
            <a:pPr>
              <a:buFont typeface="Wingdings" panose="05000000000000000000" pitchFamily="2" charset="2"/>
              <a:buChar char="q"/>
            </a:pPr>
            <a:r>
              <a:rPr lang="en-US" altLang="en-US" sz="2400" b="1" dirty="0">
                <a:latin typeface="Arial" panose="020B0604020202020204" pitchFamily="34" charset="0"/>
              </a:rPr>
              <a:t>Reduce arthritis symptoms</a:t>
            </a:r>
          </a:p>
          <a:p>
            <a:pPr>
              <a:buFont typeface="Wingdings" panose="05000000000000000000" pitchFamily="2" charset="2"/>
              <a:buChar char="q"/>
            </a:pPr>
            <a:r>
              <a:rPr lang="en-US" altLang="en-US" sz="2400" b="1" dirty="0">
                <a:latin typeface="Arial" panose="020B0604020202020204" pitchFamily="34" charset="0"/>
              </a:rPr>
              <a:t>Improve mood: self-esteem, self-confidence</a:t>
            </a:r>
          </a:p>
          <a:p>
            <a:pPr>
              <a:buFont typeface="Wingdings" panose="05000000000000000000" pitchFamily="2" charset="2"/>
              <a:buChar char="q"/>
            </a:pPr>
            <a:r>
              <a:rPr lang="en-US" altLang="en-US" sz="2400" b="1" dirty="0">
                <a:latin typeface="Arial" panose="020B0604020202020204" pitchFamily="34" charset="0"/>
              </a:rPr>
              <a:t>Decrease depression</a:t>
            </a:r>
          </a:p>
          <a:p>
            <a:pPr>
              <a:buFont typeface="Wingdings" panose="05000000000000000000" pitchFamily="2" charset="2"/>
              <a:buChar char="q"/>
            </a:pPr>
            <a:r>
              <a:rPr lang="en-US" altLang="en-US" sz="2400" b="1" dirty="0">
                <a:latin typeface="Arial" panose="020B0604020202020204" pitchFamily="34" charset="0"/>
              </a:rPr>
              <a:t>Improve sleep</a:t>
            </a:r>
          </a:p>
          <a:p>
            <a:pPr eaLnBrk="1" hangingPunct="1">
              <a:buFont typeface="Wingdings" panose="05000000000000000000" pitchFamily="2" charset="2"/>
              <a:buChar char="q"/>
            </a:pPr>
            <a:endParaRPr lang="en-US" altLang="en-US" sz="2400" b="1" dirty="0" smtClean="0">
              <a:latin typeface="Arial" panose="020B0604020202020204" pitchFamily="34" charset="0"/>
            </a:endParaRPr>
          </a:p>
        </p:txBody>
      </p:sp>
    </p:spTree>
    <p:extLst>
      <p:ext uri="{BB962C8B-B14F-4D97-AF65-F5344CB8AC3E}">
        <p14:creationId xmlns:p14="http://schemas.microsoft.com/office/powerpoint/2010/main" val="37755046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1000" cy="6858000"/>
          </a:xfrm>
          <a:prstGeom prst="rect">
            <a:avLst/>
          </a:prstGeom>
        </p:spPr>
      </p:pic>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p:txBody>
          <a:bodyPr/>
          <a:lstStyle/>
          <a:p>
            <a:endParaRPr lang="en-US" dirty="0"/>
          </a:p>
        </p:txBody>
      </p:sp>
    </p:spTree>
    <p:extLst>
      <p:ext uri="{BB962C8B-B14F-4D97-AF65-F5344CB8AC3E}">
        <p14:creationId xmlns:p14="http://schemas.microsoft.com/office/powerpoint/2010/main" val="889124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Oval 2"/>
          <p:cNvSpPr>
            <a:spLocks noChangeArrowheads="1"/>
          </p:cNvSpPr>
          <p:nvPr/>
        </p:nvSpPr>
        <p:spPr bwMode="auto">
          <a:xfrm>
            <a:off x="1066800" y="1447800"/>
            <a:ext cx="7772400" cy="3657600"/>
          </a:xfrm>
          <a:prstGeom prst="ellipse">
            <a:avLst/>
          </a:prstGeom>
          <a:solidFill>
            <a:schemeClr val="hlink"/>
          </a:solidFill>
          <a:ln w="50800" cap="sq">
            <a:solidFill>
              <a:schemeClr val="tx2"/>
            </a:solidFill>
            <a:round/>
            <a:headEnd type="none" w="sm" len="sm"/>
            <a:tailEnd type="none" w="sm" len="sm"/>
          </a:ln>
        </p:spPr>
        <p:txBody>
          <a:bodyPr wrap="none" anchor="ctr"/>
          <a:lstStyle/>
          <a:p>
            <a:pPr algn="ctr" eaLnBrk="0" hangingPunct="0"/>
            <a:r>
              <a:rPr lang="en-US" sz="8000">
                <a:latin typeface="GoudyTrajan" pitchFamily="2" charset="0"/>
              </a:rPr>
              <a:t>Bone</a:t>
            </a:r>
          </a:p>
          <a:p>
            <a:pPr algn="ctr" eaLnBrk="0" hangingPunct="0"/>
            <a:r>
              <a:rPr lang="en-US" sz="2600" b="1">
                <a:latin typeface="GoudyTrajan" pitchFamily="2" charset="0"/>
              </a:rPr>
              <a:t>44 million American men and women </a:t>
            </a:r>
          </a:p>
          <a:p>
            <a:pPr algn="ctr" eaLnBrk="0" hangingPunct="0"/>
            <a:r>
              <a:rPr lang="en-US" sz="2600" b="1">
                <a:latin typeface="GoudyTrajan" pitchFamily="2" charset="0"/>
              </a:rPr>
              <a:t>have low bone density or osteoporosis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830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pic>
    </p:spTree>
    <p:extLst>
      <p:ext uri="{BB962C8B-B14F-4D97-AF65-F5344CB8AC3E}">
        <p14:creationId xmlns:p14="http://schemas.microsoft.com/office/powerpoint/2010/main" val="34247703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83058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pic>
    </p:spTree>
    <p:extLst>
      <p:ext uri="{BB962C8B-B14F-4D97-AF65-F5344CB8AC3E}">
        <p14:creationId xmlns:p14="http://schemas.microsoft.com/office/powerpoint/2010/main" val="4904757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830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pic>
    </p:spTree>
    <p:extLst>
      <p:ext uri="{BB962C8B-B14F-4D97-AF65-F5344CB8AC3E}">
        <p14:creationId xmlns:p14="http://schemas.microsoft.com/office/powerpoint/2010/main" val="17642509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6"/>
          <p:cNvSpPr>
            <a:spLocks noGrp="1" noChangeArrowheads="1"/>
          </p:cNvSpPr>
          <p:nvPr>
            <p:ph type="title"/>
          </p:nvPr>
        </p:nvSpPr>
        <p:spPr>
          <a:xfrm>
            <a:off x="1066800" y="1219200"/>
            <a:ext cx="7086600" cy="1828800"/>
          </a:xfrm>
        </p:spPr>
        <p:txBody>
          <a:bodyPr>
            <a:normAutofit fontScale="90000"/>
          </a:bodyPr>
          <a:lstStyle/>
          <a:p>
            <a:pPr algn="ctr" eaLnBrk="1" hangingPunct="1"/>
            <a:r>
              <a:rPr lang="en-US" altLang="en-US" sz="4800" dirty="0" smtClean="0">
                <a:solidFill>
                  <a:schemeClr val="tx1"/>
                </a:solidFill>
                <a:latin typeface="Arial" panose="020B0604020202020204" pitchFamily="34" charset="0"/>
              </a:rPr>
              <a:t>SSSH Program</a:t>
            </a:r>
            <a:br>
              <a:rPr lang="en-US" altLang="en-US" sz="4800" dirty="0" smtClean="0">
                <a:solidFill>
                  <a:schemeClr val="tx1"/>
                </a:solidFill>
                <a:latin typeface="Arial" panose="020B0604020202020204" pitchFamily="34" charset="0"/>
              </a:rPr>
            </a:br>
            <a:r>
              <a:rPr lang="en-US" altLang="en-US" sz="4800" dirty="0" smtClean="0">
                <a:solidFill>
                  <a:schemeClr val="tx1"/>
                </a:solidFill>
                <a:latin typeface="Arial" panose="020B0604020202020204" pitchFamily="34" charset="0"/>
              </a:rPr>
              <a:t> is based on solid research</a:t>
            </a:r>
          </a:p>
        </p:txBody>
      </p:sp>
      <p:sp>
        <p:nvSpPr>
          <p:cNvPr id="2" name="Text Placeholder 1"/>
          <p:cNvSpPr>
            <a:spLocks noGrp="1"/>
          </p:cNvSpPr>
          <p:nvPr>
            <p:ph type="body" idx="1"/>
          </p:nvPr>
        </p:nvSpPr>
        <p:spPr>
          <a:xfrm>
            <a:off x="1295400" y="4419600"/>
            <a:ext cx="7086600" cy="1509712"/>
          </a:xfrm>
        </p:spPr>
        <p:txBody>
          <a:bodyPr/>
          <a:lstStyle/>
          <a:p>
            <a:r>
              <a:rPr lang="en-US" dirty="0" smtClean="0"/>
              <a:t>Adapted from Dr. Miriam Nelson’s Strong Women Program</a:t>
            </a:r>
            <a:endParaRPr lang="en-US" dirty="0"/>
          </a:p>
        </p:txBody>
      </p:sp>
    </p:spTree>
    <p:extLst>
      <p:ext uri="{BB962C8B-B14F-4D97-AF65-F5344CB8AC3E}">
        <p14:creationId xmlns:p14="http://schemas.microsoft.com/office/powerpoint/2010/main" val="14790385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066800" y="304800"/>
            <a:ext cx="8305800" cy="1143000"/>
          </a:xfrm>
        </p:spPr>
        <p:txBody>
          <a:bodyPr/>
          <a:lstStyle/>
          <a:p>
            <a:pPr eaLnBrk="1" hangingPunct="1"/>
            <a:r>
              <a:rPr lang="en-US" altLang="en-US" sz="4800" smtClean="0">
                <a:solidFill>
                  <a:schemeClr val="tx1"/>
                </a:solidFill>
                <a:latin typeface="Arial" panose="020B0604020202020204" pitchFamily="34" charset="0"/>
              </a:rPr>
              <a:t>Strength Training and Bone</a:t>
            </a:r>
          </a:p>
        </p:txBody>
      </p:sp>
      <p:sp>
        <p:nvSpPr>
          <p:cNvPr id="25603" name="Text Box 3"/>
          <p:cNvSpPr txBox="1">
            <a:spLocks noChangeArrowheads="1"/>
          </p:cNvSpPr>
          <p:nvPr/>
        </p:nvSpPr>
        <p:spPr bwMode="auto">
          <a:xfrm>
            <a:off x="838200" y="3048000"/>
            <a:ext cx="3581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b="1">
                <a:latin typeface="Arial" panose="020B0604020202020204" pitchFamily="34" charset="0"/>
              </a:rPr>
              <a:t>Postmenopausal </a:t>
            </a:r>
          </a:p>
          <a:p>
            <a:pPr algn="ctr"/>
            <a:r>
              <a:rPr lang="en-US" altLang="en-US" b="1">
                <a:latin typeface="Arial" panose="020B0604020202020204" pitchFamily="34" charset="0"/>
              </a:rPr>
              <a:t>Women </a:t>
            </a:r>
          </a:p>
          <a:p>
            <a:pPr algn="ctr"/>
            <a:r>
              <a:rPr lang="en-US" altLang="en-US" b="1">
                <a:latin typeface="Arial" panose="020B0604020202020204" pitchFamily="34" charset="0"/>
              </a:rPr>
              <a:t>(50-70 yrs old)</a:t>
            </a:r>
          </a:p>
        </p:txBody>
      </p:sp>
      <p:sp>
        <p:nvSpPr>
          <p:cNvPr id="25604" name="Text Box 4"/>
          <p:cNvSpPr txBox="1">
            <a:spLocks noChangeArrowheads="1"/>
          </p:cNvSpPr>
          <p:nvPr/>
        </p:nvSpPr>
        <p:spPr bwMode="auto">
          <a:xfrm>
            <a:off x="6096000" y="2286000"/>
            <a:ext cx="2852738"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latin typeface="Arial" panose="020B0604020202020204" pitchFamily="34" charset="0"/>
              </a:rPr>
              <a:t>Strength Training</a:t>
            </a:r>
          </a:p>
          <a:p>
            <a:r>
              <a:rPr lang="en-US" altLang="en-US" b="1">
                <a:latin typeface="Arial" panose="020B0604020202020204" pitchFamily="34" charset="0"/>
              </a:rPr>
              <a:t>(n=20)</a:t>
            </a:r>
          </a:p>
          <a:p>
            <a:endParaRPr lang="en-US" altLang="en-US" b="1">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r>
              <a:rPr lang="en-US" altLang="en-US" b="1">
                <a:latin typeface="Arial" panose="020B0604020202020204" pitchFamily="34" charset="0"/>
              </a:rPr>
              <a:t>Sedentary Control</a:t>
            </a:r>
          </a:p>
          <a:p>
            <a:r>
              <a:rPr lang="en-US" altLang="en-US" b="1">
                <a:latin typeface="Arial" panose="020B0604020202020204" pitchFamily="34" charset="0"/>
              </a:rPr>
              <a:t>(n=19)</a:t>
            </a:r>
          </a:p>
        </p:txBody>
      </p:sp>
      <p:sp>
        <p:nvSpPr>
          <p:cNvPr id="25605" name="Text Box 5"/>
          <p:cNvSpPr txBox="1">
            <a:spLocks noChangeArrowheads="1"/>
          </p:cNvSpPr>
          <p:nvPr/>
        </p:nvSpPr>
        <p:spPr bwMode="auto">
          <a:xfrm>
            <a:off x="990600" y="5943600"/>
            <a:ext cx="2654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a:latin typeface="Arial" panose="020B0604020202020204" pitchFamily="34" charset="0"/>
              </a:rPr>
              <a:t>RCT, 1 year duration</a:t>
            </a:r>
          </a:p>
          <a:p>
            <a:r>
              <a:rPr lang="en-US" altLang="en-US" sz="1600" b="1">
                <a:latin typeface="Arial" panose="020B0604020202020204" pitchFamily="34" charset="0"/>
              </a:rPr>
              <a:t>Nelson, et al., JAMA 1994</a:t>
            </a:r>
          </a:p>
        </p:txBody>
      </p:sp>
      <p:sp>
        <p:nvSpPr>
          <p:cNvPr id="25606" name="Line 6"/>
          <p:cNvSpPr>
            <a:spLocks noChangeShapeType="1"/>
          </p:cNvSpPr>
          <p:nvPr/>
        </p:nvSpPr>
        <p:spPr bwMode="auto">
          <a:xfrm flipV="1">
            <a:off x="4343400" y="2743200"/>
            <a:ext cx="1447800" cy="1066800"/>
          </a:xfrm>
          <a:prstGeom prst="line">
            <a:avLst/>
          </a:prstGeom>
          <a:noFill/>
          <a:ln w="76200" cap="sq">
            <a:solidFill>
              <a:schemeClr val="accent1"/>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25607" name="Line 7"/>
          <p:cNvSpPr>
            <a:spLocks noChangeShapeType="1"/>
          </p:cNvSpPr>
          <p:nvPr/>
        </p:nvSpPr>
        <p:spPr bwMode="auto">
          <a:xfrm>
            <a:off x="4343400" y="3810000"/>
            <a:ext cx="1295400" cy="1219200"/>
          </a:xfrm>
          <a:prstGeom prst="line">
            <a:avLst/>
          </a:prstGeom>
          <a:noFill/>
          <a:ln w="76200" cap="sq">
            <a:solidFill>
              <a:schemeClr val="accent1"/>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25608" name="Line 8"/>
          <p:cNvSpPr>
            <a:spLocks noChangeShapeType="1"/>
          </p:cNvSpPr>
          <p:nvPr/>
        </p:nvSpPr>
        <p:spPr bwMode="auto">
          <a:xfrm>
            <a:off x="4114800" y="3810000"/>
            <a:ext cx="228600" cy="0"/>
          </a:xfrm>
          <a:prstGeom prst="line">
            <a:avLst/>
          </a:prstGeom>
          <a:noFill/>
          <a:ln w="76200" cap="sq">
            <a:solidFill>
              <a:schemeClr val="accent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8364157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59" y="47171"/>
            <a:ext cx="9126141" cy="6858000"/>
          </a:xfrm>
          <a:prstGeom prst="rect">
            <a:avLst/>
          </a:prstGeom>
        </p:spPr>
      </p:pic>
      <p:sp>
        <p:nvSpPr>
          <p:cNvPr id="3" name="Title 2"/>
          <p:cNvSpPr>
            <a:spLocks noGrp="1"/>
          </p:cNvSpPr>
          <p:nvPr>
            <p:ph type="title"/>
          </p:nvPr>
        </p:nvSpPr>
        <p:spPr/>
        <p:txBody>
          <a:bodyPr>
            <a:normAutofit fontScale="90000"/>
          </a:bodyPr>
          <a:lstStyle/>
          <a:p>
            <a:r>
              <a:rPr lang="en-US" sz="4000" dirty="0">
                <a:solidFill>
                  <a:schemeClr val="tx2"/>
                </a:solidFill>
              </a:rPr>
              <a:t/>
            </a:r>
            <a:br>
              <a:rPr lang="en-US" sz="4000" dirty="0">
                <a:solidFill>
                  <a:schemeClr val="tx2"/>
                </a:solidFill>
              </a:rPr>
            </a:br>
            <a:r>
              <a:rPr lang="en-US" dirty="0">
                <a:solidFill>
                  <a:schemeClr val="tx2"/>
                </a:solidFill>
              </a:rPr>
              <a:t/>
            </a:r>
            <a:br>
              <a:rPr lang="en-US" dirty="0">
                <a:solidFill>
                  <a:schemeClr val="tx2"/>
                </a:solidFill>
              </a:rPr>
            </a:br>
            <a:endParaRPr lang="en-US" dirty="0"/>
          </a:p>
        </p:txBody>
      </p:sp>
      <p:sp>
        <p:nvSpPr>
          <p:cNvPr id="4" name="Content Placeholder 3"/>
          <p:cNvSpPr>
            <a:spLocks noGrp="1"/>
          </p:cNvSpPr>
          <p:nvPr>
            <p:ph idx="1"/>
          </p:nvPr>
        </p:nvSpPr>
        <p:spPr>
          <a:xfrm>
            <a:off x="-152400" y="274638"/>
            <a:ext cx="8229600" cy="4709160"/>
          </a:xfrm>
        </p:spPr>
        <p:txBody>
          <a:bodyPr/>
          <a:lstStyle/>
          <a:p>
            <a:pPr marL="342900" indent="-342900">
              <a:buFontTx/>
              <a:buChar char="•"/>
            </a:pPr>
            <a:r>
              <a:rPr lang="en-US" dirty="0" smtClean="0">
                <a:solidFill>
                  <a:srgbClr val="FF0000"/>
                </a:solidFill>
              </a:rPr>
              <a:t>Not </a:t>
            </a:r>
            <a:r>
              <a:rPr lang="en-US" dirty="0">
                <a:solidFill>
                  <a:srgbClr val="FF0000"/>
                </a:solidFill>
              </a:rPr>
              <a:t>enough time</a:t>
            </a:r>
          </a:p>
          <a:p>
            <a:pPr marL="342900" indent="-342900">
              <a:buFontTx/>
              <a:buChar char="•"/>
            </a:pPr>
            <a:r>
              <a:rPr lang="en-US" dirty="0">
                <a:solidFill>
                  <a:srgbClr val="FF0000"/>
                </a:solidFill>
              </a:rPr>
              <a:t>Inconvenient</a:t>
            </a:r>
          </a:p>
          <a:p>
            <a:pPr marL="342900" indent="-342900">
              <a:buFontTx/>
              <a:buChar char="•"/>
            </a:pPr>
            <a:r>
              <a:rPr lang="en-US" dirty="0">
                <a:solidFill>
                  <a:srgbClr val="FF0000"/>
                </a:solidFill>
              </a:rPr>
              <a:t>Intimidated</a:t>
            </a:r>
          </a:p>
          <a:p>
            <a:pPr marL="342900" indent="-342900">
              <a:buFontTx/>
              <a:buChar char="•"/>
            </a:pPr>
            <a:r>
              <a:rPr lang="en-US" dirty="0">
                <a:solidFill>
                  <a:srgbClr val="FF0000"/>
                </a:solidFill>
              </a:rPr>
              <a:t>Never exercised</a:t>
            </a:r>
          </a:p>
          <a:p>
            <a:pPr marL="342900" indent="-342900">
              <a:buFontTx/>
              <a:buChar char="•"/>
            </a:pPr>
            <a:r>
              <a:rPr lang="en-US" dirty="0">
                <a:solidFill>
                  <a:srgbClr val="FF0000"/>
                </a:solidFill>
              </a:rPr>
              <a:t>Poor health/fatigue</a:t>
            </a:r>
          </a:p>
          <a:p>
            <a:pPr marL="342900" indent="-342900">
              <a:buFontTx/>
              <a:buChar char="•"/>
            </a:pPr>
            <a:r>
              <a:rPr lang="en-US" dirty="0">
                <a:solidFill>
                  <a:srgbClr val="FF0000"/>
                </a:solidFill>
              </a:rPr>
              <a:t>Lack of facilities</a:t>
            </a:r>
          </a:p>
          <a:p>
            <a:pPr marL="342900" indent="-342900">
              <a:buFontTx/>
              <a:buChar char="•"/>
            </a:pPr>
            <a:r>
              <a:rPr lang="en-US" dirty="0">
                <a:solidFill>
                  <a:srgbClr val="FF0000"/>
                </a:solidFill>
              </a:rPr>
              <a:t>Bad weather</a:t>
            </a:r>
          </a:p>
          <a:p>
            <a:endParaRPr lang="en-US" dirty="0">
              <a:solidFill>
                <a:schemeClr val="tx2"/>
              </a:solidFill>
            </a:endParaRPr>
          </a:p>
          <a:p>
            <a:endParaRPr lang="en-US" dirty="0"/>
          </a:p>
        </p:txBody>
      </p:sp>
    </p:spTree>
    <p:extLst>
      <p:ext uri="{BB962C8B-B14F-4D97-AF65-F5344CB8AC3E}">
        <p14:creationId xmlns:p14="http://schemas.microsoft.com/office/powerpoint/2010/main" val="36186230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828800" y="685800"/>
            <a:ext cx="6324600" cy="1143000"/>
          </a:xfrm>
        </p:spPr>
        <p:txBody>
          <a:bodyPr/>
          <a:lstStyle/>
          <a:p>
            <a:pPr eaLnBrk="1" hangingPunct="1"/>
            <a:r>
              <a:rPr lang="en-US" altLang="en-US" b="1" smtClean="0">
                <a:solidFill>
                  <a:schemeClr val="tx1"/>
                </a:solidFill>
                <a:latin typeface="Arial" panose="020B0604020202020204" pitchFamily="34" charset="0"/>
              </a:rPr>
              <a:t>Results After One Year</a:t>
            </a:r>
          </a:p>
        </p:txBody>
      </p:sp>
      <p:sp>
        <p:nvSpPr>
          <p:cNvPr id="26627" name="Rectangle 3"/>
          <p:cNvSpPr>
            <a:spLocks noGrp="1" noChangeArrowheads="1"/>
          </p:cNvSpPr>
          <p:nvPr>
            <p:ph type="body" idx="1"/>
          </p:nvPr>
        </p:nvSpPr>
        <p:spPr>
          <a:xfrm>
            <a:off x="1524000" y="2286000"/>
            <a:ext cx="7162800" cy="2514600"/>
          </a:xfrm>
        </p:spPr>
        <p:txBody>
          <a:bodyPr>
            <a:normAutofit fontScale="92500"/>
          </a:bodyPr>
          <a:lstStyle/>
          <a:p>
            <a:pPr eaLnBrk="1" hangingPunct="1">
              <a:lnSpc>
                <a:spcPct val="90000"/>
              </a:lnSpc>
              <a:buFont typeface="Wingdings" panose="05000000000000000000" pitchFamily="2" charset="2"/>
              <a:buChar char="q"/>
            </a:pPr>
            <a:r>
              <a:rPr lang="en-US" altLang="en-US" sz="3000" b="1" dirty="0" smtClean="0">
                <a:latin typeface="Arial" panose="020B0604020202020204" pitchFamily="34" charset="0"/>
              </a:rPr>
              <a:t>Muscle strength increased      76%</a:t>
            </a:r>
          </a:p>
          <a:p>
            <a:pPr eaLnBrk="1" hangingPunct="1">
              <a:lnSpc>
                <a:spcPct val="90000"/>
              </a:lnSpc>
              <a:buFont typeface="Wingdings" panose="05000000000000000000" pitchFamily="2" charset="2"/>
              <a:buChar char="q"/>
            </a:pPr>
            <a:r>
              <a:rPr lang="en-US" altLang="en-US" sz="3000" b="1" dirty="0" smtClean="0">
                <a:latin typeface="Arial" panose="020B0604020202020204" pitchFamily="34" charset="0"/>
              </a:rPr>
              <a:t>Muscle mass increased           1.4 kg</a:t>
            </a:r>
          </a:p>
          <a:p>
            <a:pPr eaLnBrk="1" hangingPunct="1">
              <a:lnSpc>
                <a:spcPct val="90000"/>
              </a:lnSpc>
              <a:buFont typeface="Wingdings" panose="05000000000000000000" pitchFamily="2" charset="2"/>
              <a:buChar char="q"/>
            </a:pPr>
            <a:r>
              <a:rPr lang="en-US" altLang="en-US" sz="3000" b="1" dirty="0" smtClean="0">
                <a:latin typeface="Arial" panose="020B0604020202020204" pitchFamily="34" charset="0"/>
              </a:rPr>
              <a:t>Fat decreased 		           1.4 kg</a:t>
            </a:r>
          </a:p>
          <a:p>
            <a:pPr eaLnBrk="1" hangingPunct="1">
              <a:lnSpc>
                <a:spcPct val="90000"/>
              </a:lnSpc>
              <a:buFont typeface="Wingdings" panose="05000000000000000000" pitchFamily="2" charset="2"/>
              <a:buChar char="q"/>
            </a:pPr>
            <a:r>
              <a:rPr lang="en-US" altLang="en-US" sz="3000" b="1" dirty="0" smtClean="0">
                <a:latin typeface="Arial" panose="020B0604020202020204" pitchFamily="34" charset="0"/>
              </a:rPr>
              <a:t>Balance improved 		  14%</a:t>
            </a:r>
          </a:p>
          <a:p>
            <a:pPr eaLnBrk="1" hangingPunct="1">
              <a:lnSpc>
                <a:spcPct val="90000"/>
              </a:lnSpc>
              <a:buFont typeface="Wingdings" panose="05000000000000000000" pitchFamily="2" charset="2"/>
              <a:buChar char="q"/>
            </a:pPr>
            <a:r>
              <a:rPr lang="en-US" altLang="en-US" sz="3000" b="1" dirty="0" smtClean="0">
                <a:latin typeface="Arial" panose="020B0604020202020204" pitchFamily="34" charset="0"/>
              </a:rPr>
              <a:t>Physical activity increased      25%</a:t>
            </a:r>
          </a:p>
        </p:txBody>
      </p:sp>
    </p:spTree>
    <p:extLst>
      <p:ext uri="{BB962C8B-B14F-4D97-AF65-F5344CB8AC3E}">
        <p14:creationId xmlns:p14="http://schemas.microsoft.com/office/powerpoint/2010/main" val="30605269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1676400" y="609600"/>
            <a:ext cx="6142038" cy="838200"/>
          </a:xfrm>
        </p:spPr>
        <p:txBody>
          <a:bodyPr>
            <a:normAutofit fontScale="90000"/>
          </a:bodyPr>
          <a:lstStyle/>
          <a:p>
            <a:pPr algn="ctr" eaLnBrk="1" hangingPunct="1"/>
            <a:r>
              <a:rPr lang="en-US" altLang="en-US" b="1" smtClean="0">
                <a:solidFill>
                  <a:schemeClr val="tx1"/>
                </a:solidFill>
                <a:latin typeface="Arial" panose="020B0604020202020204" pitchFamily="34" charset="0"/>
              </a:rPr>
              <a:t>Bone Mineral Density (BMD)</a:t>
            </a:r>
          </a:p>
        </p:txBody>
      </p:sp>
      <p:graphicFrame>
        <p:nvGraphicFramePr>
          <p:cNvPr id="2050" name="Object 3"/>
          <p:cNvGraphicFramePr>
            <a:graphicFrameLocks noGrp="1" noChangeAspect="1"/>
          </p:cNvGraphicFramePr>
          <p:nvPr>
            <p:ph type="chart" sz="half" idx="1"/>
          </p:nvPr>
        </p:nvGraphicFramePr>
        <p:xfrm>
          <a:off x="1371600" y="1752600"/>
          <a:ext cx="6781800" cy="4621213"/>
        </p:xfrm>
        <a:graphic>
          <a:graphicData uri="http://schemas.openxmlformats.org/presentationml/2006/ole">
            <mc:AlternateContent xmlns:mc="http://schemas.openxmlformats.org/markup-compatibility/2006">
              <mc:Choice xmlns:v="urn:schemas-microsoft-com:vml" Requires="v">
                <p:oleObj spid="_x0000_s61465" name="Chart" r:id="rId4" imgW="3809955" imgH="4114800" progId="MSGraph.Chart.8">
                  <p:embed followColorScheme="full"/>
                </p:oleObj>
              </mc:Choice>
              <mc:Fallback>
                <p:oleObj name="Chart" r:id="rId4" imgW="3809955" imgH="4114800" progId="MSGraph.Chart.8">
                  <p:embed followColorScheme="full"/>
                  <p:pic>
                    <p:nvPicPr>
                      <p:cNvPr id="0" name=""/>
                      <p:cNvPicPr>
                        <a:picLocks noChangeAspect="1" noChangeArrowheads="1"/>
                      </p:cNvPicPr>
                      <p:nvPr/>
                    </p:nvPicPr>
                    <p:blipFill>
                      <a:blip r:embed="rId5"/>
                      <a:srcRect/>
                      <a:stretch>
                        <a:fillRect/>
                      </a:stretch>
                    </p:blipFill>
                    <p:spPr bwMode="auto">
                      <a:xfrm>
                        <a:off x="1371600" y="1752600"/>
                        <a:ext cx="6781800" cy="4621213"/>
                      </a:xfrm>
                      <a:prstGeom prst="rect">
                        <a:avLst/>
                      </a:prstGeom>
                    </p:spPr>
                  </p:pic>
                </p:oleObj>
              </mc:Fallback>
            </mc:AlternateContent>
          </a:graphicData>
        </a:graphic>
      </p:graphicFrame>
      <p:sp>
        <p:nvSpPr>
          <p:cNvPr id="2052" name="Text Box 4"/>
          <p:cNvSpPr txBox="1">
            <a:spLocks noChangeArrowheads="1"/>
          </p:cNvSpPr>
          <p:nvPr/>
        </p:nvSpPr>
        <p:spPr bwMode="auto">
          <a:xfrm rot="-5400000">
            <a:off x="233363" y="3576637"/>
            <a:ext cx="20335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b="1"/>
              <a:t>Change (%)</a:t>
            </a:r>
          </a:p>
        </p:txBody>
      </p:sp>
      <p:sp>
        <p:nvSpPr>
          <p:cNvPr id="2053" name="Text Box 5"/>
          <p:cNvSpPr txBox="1">
            <a:spLocks noChangeArrowheads="1"/>
          </p:cNvSpPr>
          <p:nvPr/>
        </p:nvSpPr>
        <p:spPr bwMode="auto">
          <a:xfrm>
            <a:off x="2286000" y="6096000"/>
            <a:ext cx="14462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b="1"/>
              <a:t>Control</a:t>
            </a:r>
            <a:r>
              <a:rPr lang="en-US" altLang="en-US"/>
              <a:t> </a:t>
            </a:r>
          </a:p>
        </p:txBody>
      </p:sp>
      <p:sp>
        <p:nvSpPr>
          <p:cNvPr id="2054" name="Text Box 6"/>
          <p:cNvSpPr txBox="1">
            <a:spLocks noChangeArrowheads="1"/>
          </p:cNvSpPr>
          <p:nvPr/>
        </p:nvSpPr>
        <p:spPr bwMode="auto">
          <a:xfrm>
            <a:off x="4191000" y="6096000"/>
            <a:ext cx="1463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b="1"/>
              <a:t>Exercise</a:t>
            </a:r>
          </a:p>
        </p:txBody>
      </p:sp>
      <p:sp>
        <p:nvSpPr>
          <p:cNvPr id="2055" name="Text Box 7"/>
          <p:cNvSpPr txBox="1">
            <a:spLocks noChangeArrowheads="1"/>
          </p:cNvSpPr>
          <p:nvPr/>
        </p:nvSpPr>
        <p:spPr bwMode="auto">
          <a:xfrm>
            <a:off x="4267200" y="2209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a:t>
            </a:r>
          </a:p>
        </p:txBody>
      </p:sp>
      <p:sp>
        <p:nvSpPr>
          <p:cNvPr id="2056" name="Text Box 8"/>
          <p:cNvSpPr txBox="1">
            <a:spLocks noChangeArrowheads="1"/>
          </p:cNvSpPr>
          <p:nvPr/>
        </p:nvSpPr>
        <p:spPr bwMode="auto">
          <a:xfrm>
            <a:off x="4572000" y="22098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a:t>
            </a:r>
          </a:p>
        </p:txBody>
      </p:sp>
      <p:sp>
        <p:nvSpPr>
          <p:cNvPr id="2057" name="Text Box 9"/>
          <p:cNvSpPr txBox="1">
            <a:spLocks noChangeArrowheads="1"/>
          </p:cNvSpPr>
          <p:nvPr/>
        </p:nvSpPr>
        <p:spPr bwMode="auto">
          <a:xfrm>
            <a:off x="5029200" y="2667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cs typeface="Times New Roman" panose="02020603050405020304" pitchFamily="18" charset="0"/>
              </a:rPr>
              <a:t>†</a:t>
            </a:r>
            <a:endParaRPr lang="en-US" altLang="en-US"/>
          </a:p>
        </p:txBody>
      </p:sp>
      <p:sp>
        <p:nvSpPr>
          <p:cNvPr id="2058" name="Text Box 10"/>
          <p:cNvSpPr txBox="1">
            <a:spLocks noChangeArrowheads="1"/>
          </p:cNvSpPr>
          <p:nvPr/>
        </p:nvSpPr>
        <p:spPr bwMode="auto">
          <a:xfrm>
            <a:off x="6934200" y="5257800"/>
            <a:ext cx="18288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      </a:t>
            </a:r>
            <a:r>
              <a:rPr lang="en-US" altLang="en-US" sz="2200" b="1"/>
              <a:t>*</a:t>
            </a:r>
            <a:r>
              <a:rPr lang="en-US" altLang="en-US" sz="2200" b="1" i="1"/>
              <a:t>p</a:t>
            </a:r>
            <a:r>
              <a:rPr lang="en-US" altLang="en-US" sz="2200" b="1"/>
              <a:t>=0.02</a:t>
            </a:r>
          </a:p>
          <a:p>
            <a:r>
              <a:rPr lang="en-US" altLang="en-US" sz="2200" b="1"/>
              <a:t>    **</a:t>
            </a:r>
            <a:r>
              <a:rPr lang="en-US" altLang="en-US" sz="2200" b="1" i="1"/>
              <a:t>p</a:t>
            </a:r>
            <a:r>
              <a:rPr lang="en-US" altLang="en-US" sz="2200" b="1"/>
              <a:t>=0.04</a:t>
            </a:r>
          </a:p>
          <a:p>
            <a:r>
              <a:rPr lang="en-US" altLang="en-US" sz="2200" b="1">
                <a:cs typeface="Times New Roman" panose="02020603050405020304" pitchFamily="18" charset="0"/>
              </a:rPr>
              <a:t>      †</a:t>
            </a:r>
            <a:r>
              <a:rPr lang="en-US" altLang="en-US" sz="2200" b="1" i="1">
                <a:cs typeface="Times New Roman" panose="02020603050405020304" pitchFamily="18" charset="0"/>
              </a:rPr>
              <a:t>p</a:t>
            </a:r>
            <a:r>
              <a:rPr lang="en-US" altLang="en-US" sz="2200" b="1">
                <a:cs typeface="Times New Roman" panose="02020603050405020304" pitchFamily="18" charset="0"/>
              </a:rPr>
              <a:t>=0.12</a:t>
            </a:r>
            <a:endParaRPr lang="en-US" altLang="en-US" sz="2200" b="1"/>
          </a:p>
        </p:txBody>
      </p:sp>
    </p:spTree>
    <p:extLst>
      <p:ext uri="{BB962C8B-B14F-4D97-AF65-F5344CB8AC3E}">
        <p14:creationId xmlns:p14="http://schemas.microsoft.com/office/powerpoint/2010/main" val="27706118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04800"/>
            <a:ext cx="47418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pic>
    </p:spTree>
    <p:extLst>
      <p:ext uri="{BB962C8B-B14F-4D97-AF65-F5344CB8AC3E}">
        <p14:creationId xmlns:p14="http://schemas.microsoft.com/office/powerpoint/2010/main" val="42352368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28600"/>
            <a:ext cx="44815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pic>
    </p:spTree>
    <p:extLst>
      <p:ext uri="{BB962C8B-B14F-4D97-AF65-F5344CB8AC3E}">
        <p14:creationId xmlns:p14="http://schemas.microsoft.com/office/powerpoint/2010/main" val="20154643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val 2"/>
          <p:cNvSpPr>
            <a:spLocks noChangeArrowheads="1"/>
          </p:cNvSpPr>
          <p:nvPr/>
        </p:nvSpPr>
        <p:spPr bwMode="auto">
          <a:xfrm>
            <a:off x="1219200" y="1676400"/>
            <a:ext cx="7696200" cy="3505200"/>
          </a:xfrm>
          <a:prstGeom prst="ellipse">
            <a:avLst/>
          </a:prstGeom>
          <a:solidFill>
            <a:schemeClr val="hlink"/>
          </a:solidFill>
          <a:ln w="50800" cap="sq">
            <a:solidFill>
              <a:schemeClr val="tx2"/>
            </a:solidFill>
            <a:round/>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8000">
                <a:latin typeface="Arial" panose="020B0604020202020204" pitchFamily="34" charset="0"/>
              </a:rPr>
              <a:t>Arthritis</a:t>
            </a:r>
          </a:p>
          <a:p>
            <a:pPr algn="ctr"/>
            <a:r>
              <a:rPr lang="en-US" altLang="en-US" sz="2800" b="1">
                <a:latin typeface="Arial" panose="020B0604020202020204" pitchFamily="34" charset="0"/>
                <a:sym typeface="Symbol" panose="05050102010706020507" pitchFamily="18" charset="2"/>
              </a:rPr>
              <a:t></a:t>
            </a:r>
            <a:r>
              <a:rPr lang="en-US" altLang="en-US" sz="2800" b="1">
                <a:latin typeface="Arial" panose="020B0604020202020204" pitchFamily="34" charset="0"/>
              </a:rPr>
              <a:t>40 million American men </a:t>
            </a:r>
          </a:p>
          <a:p>
            <a:pPr algn="ctr"/>
            <a:r>
              <a:rPr lang="en-US" altLang="en-US" sz="2800" b="1">
                <a:latin typeface="Arial" panose="020B0604020202020204" pitchFamily="34" charset="0"/>
              </a:rPr>
              <a:t>and women have arthritis</a:t>
            </a:r>
          </a:p>
        </p:txBody>
      </p:sp>
    </p:spTree>
    <p:extLst>
      <p:ext uri="{BB962C8B-B14F-4D97-AF65-F5344CB8AC3E}">
        <p14:creationId xmlns:p14="http://schemas.microsoft.com/office/powerpoint/2010/main" val="25678786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04800"/>
            <a:ext cx="430371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pic>
    </p:spTree>
    <p:extLst>
      <p:ext uri="{BB962C8B-B14F-4D97-AF65-F5344CB8AC3E}">
        <p14:creationId xmlns:p14="http://schemas.microsoft.com/office/powerpoint/2010/main" val="13854290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knee g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57400"/>
            <a:ext cx="83058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pic>
      <p:sp>
        <p:nvSpPr>
          <p:cNvPr id="34819" name="Text Box 3"/>
          <p:cNvSpPr txBox="1">
            <a:spLocks noChangeArrowheads="1"/>
          </p:cNvSpPr>
          <p:nvPr/>
        </p:nvSpPr>
        <p:spPr bwMode="auto">
          <a:xfrm>
            <a:off x="1524000" y="533400"/>
            <a:ext cx="7086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4000" b="1">
                <a:latin typeface="Arial" panose="020B0604020202020204" pitchFamily="34" charset="0"/>
              </a:rPr>
              <a:t>Normal Knee Radiograph</a:t>
            </a:r>
          </a:p>
        </p:txBody>
      </p:sp>
    </p:spTree>
    <p:extLst>
      <p:ext uri="{BB962C8B-B14F-4D97-AF65-F5344CB8AC3E}">
        <p14:creationId xmlns:p14="http://schemas.microsoft.com/office/powerpoint/2010/main" val="13407174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bad knee 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57400"/>
            <a:ext cx="42529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pic>
      <p:pic>
        <p:nvPicPr>
          <p:cNvPr id="35843" name="Picture 3" descr="bad knee s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4125" y="2057400"/>
            <a:ext cx="40798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pic>
      <p:sp>
        <p:nvSpPr>
          <p:cNvPr id="35844" name="Text Box 4"/>
          <p:cNvSpPr txBox="1">
            <a:spLocks noChangeArrowheads="1"/>
          </p:cNvSpPr>
          <p:nvPr/>
        </p:nvSpPr>
        <p:spPr bwMode="auto">
          <a:xfrm>
            <a:off x="1066800" y="762000"/>
            <a:ext cx="80772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3800" b="1">
                <a:latin typeface="Arial" panose="020B0604020202020204" pitchFamily="34" charset="0"/>
              </a:rPr>
              <a:t>Osteoarthrosis Knee Radiograph</a:t>
            </a:r>
            <a:endParaRPr lang="en-US" altLang="en-US" sz="3800">
              <a:latin typeface="Arial" panose="020B0604020202020204" pitchFamily="34" charset="0"/>
            </a:endParaRPr>
          </a:p>
        </p:txBody>
      </p:sp>
    </p:spTree>
    <p:extLst>
      <p:ext uri="{BB962C8B-B14F-4D97-AF65-F5344CB8AC3E}">
        <p14:creationId xmlns:p14="http://schemas.microsoft.com/office/powerpoint/2010/main" val="10209449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5"/>
          <p:cNvSpPr txBox="1">
            <a:spLocks noChangeArrowheads="1"/>
          </p:cNvSpPr>
          <p:nvPr/>
        </p:nvSpPr>
        <p:spPr bwMode="auto">
          <a:xfrm>
            <a:off x="1295400" y="4648200"/>
            <a:ext cx="35861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200" b="1">
                <a:latin typeface="Arial" panose="020B0604020202020204" pitchFamily="34" charset="0"/>
              </a:rPr>
              <a:t>Attention Control</a:t>
            </a:r>
          </a:p>
          <a:p>
            <a:pPr algn="ctr"/>
            <a:r>
              <a:rPr lang="en-US" altLang="en-US" sz="3200" b="1">
                <a:latin typeface="Arial" panose="020B0604020202020204" pitchFamily="34" charset="0"/>
              </a:rPr>
              <a:t>n=22</a:t>
            </a:r>
            <a:endParaRPr lang="en-US" altLang="en-US" b="1">
              <a:latin typeface="Arial" panose="020B0604020202020204" pitchFamily="34" charset="0"/>
            </a:endParaRPr>
          </a:p>
        </p:txBody>
      </p:sp>
      <p:sp>
        <p:nvSpPr>
          <p:cNvPr id="36867" name="Text Box 7"/>
          <p:cNvSpPr txBox="1">
            <a:spLocks noChangeArrowheads="1"/>
          </p:cNvSpPr>
          <p:nvPr/>
        </p:nvSpPr>
        <p:spPr bwMode="auto">
          <a:xfrm>
            <a:off x="5181600" y="4648200"/>
            <a:ext cx="3657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200" b="1">
                <a:latin typeface="Arial" panose="020B0604020202020204" pitchFamily="34" charset="0"/>
              </a:rPr>
              <a:t>Strength Training</a:t>
            </a:r>
          </a:p>
          <a:p>
            <a:pPr algn="ctr"/>
            <a:r>
              <a:rPr lang="en-US" altLang="en-US" sz="3200" b="1">
                <a:latin typeface="Arial" panose="020B0604020202020204" pitchFamily="34" charset="0"/>
              </a:rPr>
              <a:t>n=22</a:t>
            </a:r>
            <a:endParaRPr lang="en-US" altLang="en-US" sz="3200">
              <a:latin typeface="Arial" panose="020B0604020202020204" pitchFamily="34" charset="0"/>
            </a:endParaRPr>
          </a:p>
        </p:txBody>
      </p:sp>
      <p:sp>
        <p:nvSpPr>
          <p:cNvPr id="36868" name="Text Box 10"/>
          <p:cNvSpPr txBox="1">
            <a:spLocks noChangeArrowheads="1"/>
          </p:cNvSpPr>
          <p:nvPr/>
        </p:nvSpPr>
        <p:spPr bwMode="auto">
          <a:xfrm>
            <a:off x="1295400" y="533400"/>
            <a:ext cx="7848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4400" b="1">
                <a:latin typeface="Arial" panose="020B0604020202020204" pitchFamily="34" charset="0"/>
              </a:rPr>
              <a:t>Home-Based, 4-Month Study</a:t>
            </a:r>
          </a:p>
        </p:txBody>
      </p:sp>
      <p:sp>
        <p:nvSpPr>
          <p:cNvPr id="36869" name="Oval 11"/>
          <p:cNvSpPr>
            <a:spLocks noChangeArrowheads="1"/>
          </p:cNvSpPr>
          <p:nvPr/>
        </p:nvSpPr>
        <p:spPr bwMode="auto">
          <a:xfrm>
            <a:off x="2667000" y="1219200"/>
            <a:ext cx="4800600" cy="2971800"/>
          </a:xfrm>
          <a:prstGeom prst="ellipse">
            <a:avLst/>
          </a:prstGeom>
          <a:solidFill>
            <a:schemeClr val="hlink"/>
          </a:solidFill>
          <a:ln w="50800" cap="sq">
            <a:solidFill>
              <a:schemeClr val="tx2"/>
            </a:solidFill>
            <a:round/>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36870" name="Text Box 13"/>
          <p:cNvSpPr txBox="1">
            <a:spLocks noChangeArrowheads="1"/>
          </p:cNvSpPr>
          <p:nvPr/>
        </p:nvSpPr>
        <p:spPr bwMode="auto">
          <a:xfrm>
            <a:off x="3505200" y="2590800"/>
            <a:ext cx="2743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endParaRPr lang="en-US" altLang="en-US" sz="4000">
              <a:latin typeface="Arial" panose="020B0604020202020204" pitchFamily="34" charset="0"/>
            </a:endParaRPr>
          </a:p>
        </p:txBody>
      </p:sp>
      <p:sp>
        <p:nvSpPr>
          <p:cNvPr id="36871" name="Text Box 14"/>
          <p:cNvSpPr txBox="1">
            <a:spLocks noChangeArrowheads="1"/>
          </p:cNvSpPr>
          <p:nvPr/>
        </p:nvSpPr>
        <p:spPr bwMode="auto">
          <a:xfrm>
            <a:off x="3276600" y="2286000"/>
            <a:ext cx="3570288"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4400" b="1">
                <a:latin typeface="Arial" panose="020B0604020202020204" pitchFamily="34" charset="0"/>
              </a:rPr>
              <a:t>Randomized</a:t>
            </a:r>
          </a:p>
          <a:p>
            <a:pPr algn="ctr"/>
            <a:r>
              <a:rPr lang="en-US" altLang="en-US" sz="4400" b="1">
                <a:latin typeface="Arial" panose="020B0604020202020204" pitchFamily="34" charset="0"/>
              </a:rPr>
              <a:t>Control-trial</a:t>
            </a:r>
            <a:endParaRPr lang="en-US" altLang="en-US">
              <a:latin typeface="Arial" panose="020B0604020202020204" pitchFamily="34" charset="0"/>
            </a:endParaRPr>
          </a:p>
        </p:txBody>
      </p:sp>
      <p:sp>
        <p:nvSpPr>
          <p:cNvPr id="36872" name="Line 15"/>
          <p:cNvSpPr>
            <a:spLocks noChangeShapeType="1"/>
          </p:cNvSpPr>
          <p:nvPr/>
        </p:nvSpPr>
        <p:spPr bwMode="auto">
          <a:xfrm flipH="1">
            <a:off x="3276600" y="4038600"/>
            <a:ext cx="533400" cy="533400"/>
          </a:xfrm>
          <a:prstGeom prst="line">
            <a:avLst/>
          </a:prstGeom>
          <a:noFill/>
          <a:ln w="76200" cap="sq">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6873" name="Line 16"/>
          <p:cNvSpPr>
            <a:spLocks noChangeShapeType="1"/>
          </p:cNvSpPr>
          <p:nvPr/>
        </p:nvSpPr>
        <p:spPr bwMode="auto">
          <a:xfrm>
            <a:off x="5867400" y="4114800"/>
            <a:ext cx="533400" cy="533400"/>
          </a:xfrm>
          <a:prstGeom prst="line">
            <a:avLst/>
          </a:prstGeom>
          <a:noFill/>
          <a:ln w="76200" cap="sq">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6874" name="Rectangle 22"/>
          <p:cNvSpPr>
            <a:spLocks noChangeArrowheads="1"/>
          </p:cNvSpPr>
          <p:nvPr/>
        </p:nvSpPr>
        <p:spPr bwMode="auto">
          <a:xfrm>
            <a:off x="1143000" y="6248400"/>
            <a:ext cx="4532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a:latin typeface="Arial" panose="020B0604020202020204" pitchFamily="34" charset="0"/>
              </a:rPr>
              <a:t>Baker, et al., Journal of Rheumatology, 2001</a:t>
            </a:r>
            <a:r>
              <a:rPr lang="en-US" altLang="en-US" sz="1600" u="sng">
                <a:latin typeface="Arial" panose="020B0604020202020204" pitchFamily="34" charset="0"/>
              </a:rPr>
              <a:t> </a:t>
            </a:r>
            <a:r>
              <a:rPr lang="en-US" altLang="en-US" u="sng"/>
              <a:t> </a:t>
            </a:r>
          </a:p>
        </p:txBody>
      </p:sp>
    </p:spTree>
    <p:extLst>
      <p:ext uri="{BB962C8B-B14F-4D97-AF65-F5344CB8AC3E}">
        <p14:creationId xmlns:p14="http://schemas.microsoft.com/office/powerpoint/2010/main" val="28136154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133600" y="457200"/>
            <a:ext cx="5791200" cy="1143000"/>
          </a:xfrm>
        </p:spPr>
        <p:txBody>
          <a:bodyPr/>
          <a:lstStyle/>
          <a:p>
            <a:pPr algn="ctr" eaLnBrk="1" hangingPunct="1"/>
            <a:r>
              <a:rPr lang="en-US" altLang="en-US" sz="5400" b="1" smtClean="0">
                <a:solidFill>
                  <a:schemeClr val="tx1"/>
                </a:solidFill>
                <a:latin typeface="Arial" panose="020B0604020202020204" pitchFamily="34" charset="0"/>
              </a:rPr>
              <a:t>Study Findings</a:t>
            </a:r>
          </a:p>
        </p:txBody>
      </p:sp>
      <p:sp>
        <p:nvSpPr>
          <p:cNvPr id="37891" name="Rectangle 3"/>
          <p:cNvSpPr>
            <a:spLocks noGrp="1" noChangeArrowheads="1"/>
          </p:cNvSpPr>
          <p:nvPr>
            <p:ph type="body" idx="1"/>
          </p:nvPr>
        </p:nvSpPr>
        <p:spPr>
          <a:xfrm>
            <a:off x="1219200" y="1447800"/>
            <a:ext cx="7772400" cy="4876800"/>
          </a:xfrm>
        </p:spPr>
        <p:txBody>
          <a:bodyPr>
            <a:normAutofit/>
          </a:bodyPr>
          <a:lstStyle/>
          <a:p>
            <a:pPr marL="585216" lvl="1" indent="0" eaLnBrk="1" hangingPunct="1">
              <a:lnSpc>
                <a:spcPct val="150000"/>
              </a:lnSpc>
              <a:buClr>
                <a:schemeClr val="accent2"/>
              </a:buClr>
              <a:buNone/>
            </a:pPr>
            <a:r>
              <a:rPr lang="en-US" altLang="en-US" sz="2600" b="1" dirty="0" smtClean="0">
                <a:latin typeface="Arial" panose="020B0604020202020204" pitchFamily="34" charset="0"/>
              </a:rPr>
              <a:t>Muscle strength                                  + 71%               Chair stands and stair climbing        + 15%</a:t>
            </a:r>
          </a:p>
          <a:p>
            <a:pPr marL="585216" lvl="1" indent="0" eaLnBrk="1" hangingPunct="1">
              <a:lnSpc>
                <a:spcPct val="150000"/>
              </a:lnSpc>
              <a:buClr>
                <a:schemeClr val="accent2"/>
              </a:buClr>
              <a:buNone/>
            </a:pPr>
            <a:r>
              <a:rPr lang="en-US" altLang="en-US" sz="2600" b="1" dirty="0" smtClean="0">
                <a:latin typeface="Arial" panose="020B0604020202020204" pitchFamily="34" charset="0"/>
              </a:rPr>
              <a:t>Pain 			                           –  43%</a:t>
            </a:r>
          </a:p>
          <a:p>
            <a:pPr marL="585216" lvl="1" indent="0" eaLnBrk="1" hangingPunct="1">
              <a:lnSpc>
                <a:spcPct val="150000"/>
              </a:lnSpc>
              <a:buClr>
                <a:schemeClr val="accent2"/>
              </a:buClr>
              <a:buNone/>
            </a:pPr>
            <a:r>
              <a:rPr lang="en-US" altLang="en-US" sz="2600" b="1" dirty="0" smtClean="0">
                <a:latin typeface="Arial" panose="020B0604020202020204" pitchFamily="34" charset="0"/>
              </a:rPr>
              <a:t>Physical function                               +  44%</a:t>
            </a:r>
          </a:p>
          <a:p>
            <a:pPr marL="585216" lvl="1" indent="0" eaLnBrk="1" hangingPunct="1">
              <a:lnSpc>
                <a:spcPct val="150000"/>
              </a:lnSpc>
              <a:buClr>
                <a:schemeClr val="accent2"/>
              </a:buClr>
              <a:buNone/>
            </a:pPr>
            <a:r>
              <a:rPr lang="en-US" altLang="en-US" sz="2600" b="1" dirty="0" smtClean="0">
                <a:latin typeface="Arial" panose="020B0604020202020204" pitchFamily="34" charset="0"/>
              </a:rPr>
              <a:t>Depression reduced</a:t>
            </a:r>
          </a:p>
          <a:p>
            <a:pPr marL="585216" lvl="1" indent="0" eaLnBrk="1" hangingPunct="1">
              <a:lnSpc>
                <a:spcPct val="150000"/>
              </a:lnSpc>
              <a:buClr>
                <a:schemeClr val="accent2"/>
              </a:buClr>
              <a:buNone/>
            </a:pPr>
            <a:r>
              <a:rPr lang="en-US" altLang="en-US" sz="2600" b="1" dirty="0" smtClean="0">
                <a:latin typeface="Arial" panose="020B0604020202020204" pitchFamily="34" charset="0"/>
              </a:rPr>
              <a:t>Self-confidence improved</a:t>
            </a:r>
          </a:p>
        </p:txBody>
      </p:sp>
    </p:spTree>
    <p:extLst>
      <p:ext uri="{BB962C8B-B14F-4D97-AF65-F5344CB8AC3E}">
        <p14:creationId xmlns:p14="http://schemas.microsoft.com/office/powerpoint/2010/main" val="30997018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r>
              <a:rPr lang="en-US" altLang="ko-KR" smtClean="0">
                <a:ea typeface="굴림" panose="020B0600000101010101" pitchFamily="34" charset="-127"/>
              </a:rPr>
              <a:t>Pro Fitness</a:t>
            </a:r>
            <a:br>
              <a:rPr lang="en-US" altLang="ko-KR" smtClean="0">
                <a:ea typeface="굴림" panose="020B0600000101010101" pitchFamily="34" charset="-127"/>
              </a:rPr>
            </a:br>
            <a:r>
              <a:rPr lang="en-US" altLang="ko-KR" smtClean="0">
                <a:ea typeface="굴림" panose="020B0600000101010101" pitchFamily="34" charset="-127"/>
              </a:rPr>
              <a:t>Columbia, MO</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30" y="10886"/>
            <a:ext cx="9173029" cy="697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0051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SSSH Mission</a:t>
            </a:r>
            <a:endParaRPr lang="en-US" sz="2800" dirty="0"/>
          </a:p>
        </p:txBody>
      </p:sp>
      <p:sp>
        <p:nvSpPr>
          <p:cNvPr id="5" name="Text Placeholder 4"/>
          <p:cNvSpPr>
            <a:spLocks noGrp="1"/>
          </p:cNvSpPr>
          <p:nvPr>
            <p:ph type="body" idx="2"/>
          </p:nvPr>
        </p:nvSpPr>
        <p:spPr/>
        <p:txBody>
          <a:bodyPr>
            <a:noAutofit/>
          </a:bodyPr>
          <a:lstStyle/>
          <a:p>
            <a:r>
              <a:rPr lang="en-US" altLang="en-US" sz="2800" dirty="0" smtClean="0">
                <a:latin typeface="Arial" panose="020B0604020202020204" pitchFamily="34" charset="0"/>
                <a:cs typeface="Times New Roman" panose="02020603050405020304" pitchFamily="18" charset="0"/>
              </a:rPr>
              <a:t>To </a:t>
            </a:r>
            <a:r>
              <a:rPr lang="en-US" altLang="en-US" sz="2800" dirty="0">
                <a:latin typeface="Arial" panose="020B0604020202020204" pitchFamily="34" charset="0"/>
                <a:cs typeface="Times New Roman" panose="02020603050405020304" pitchFamily="18" charset="0"/>
              </a:rPr>
              <a:t>improve the health and well-being of </a:t>
            </a:r>
            <a:r>
              <a:rPr lang="en-US" altLang="en-US" sz="2800" dirty="0" smtClean="0">
                <a:latin typeface="Arial" panose="020B0604020202020204" pitchFamily="34" charset="0"/>
                <a:cs typeface="Times New Roman" panose="02020603050405020304" pitchFamily="18" charset="0"/>
              </a:rPr>
              <a:t>older adults by </a:t>
            </a:r>
            <a:r>
              <a:rPr lang="en-US" altLang="en-US" sz="2800" dirty="0">
                <a:latin typeface="Arial" panose="020B0604020202020204" pitchFamily="34" charset="0"/>
                <a:cs typeface="Times New Roman" panose="02020603050405020304" pitchFamily="18" charset="0"/>
              </a:rPr>
              <a:t>increasing access </a:t>
            </a:r>
            <a:r>
              <a:rPr lang="en-US" altLang="en-US" sz="2800" dirty="0" smtClean="0">
                <a:latin typeface="Arial" panose="020B0604020202020204" pitchFamily="34" charset="0"/>
                <a:cs typeface="Times New Roman" panose="02020603050405020304" pitchFamily="18" charset="0"/>
              </a:rPr>
              <a:t>to a</a:t>
            </a:r>
            <a:endParaRPr lang="en-US" altLang="en-US" sz="2800" dirty="0">
              <a:latin typeface="Arial" panose="020B0604020202020204" pitchFamily="34" charset="0"/>
              <a:cs typeface="Times New Roman" panose="02020603050405020304" pitchFamily="18" charset="0"/>
            </a:endParaRPr>
          </a:p>
          <a:p>
            <a:r>
              <a:rPr lang="en-US" altLang="en-US" sz="2800" dirty="0">
                <a:latin typeface="Arial" panose="020B0604020202020204" pitchFamily="34" charset="0"/>
                <a:cs typeface="Times New Roman" panose="02020603050405020304" pitchFamily="18" charset="0"/>
              </a:rPr>
              <a:t>structured, safe, and effective strength training </a:t>
            </a:r>
            <a:r>
              <a:rPr lang="en-US" altLang="en-US" sz="2800" dirty="0" smtClean="0">
                <a:latin typeface="Arial" panose="020B0604020202020204" pitchFamily="34" charset="0"/>
                <a:cs typeface="Times New Roman" panose="02020603050405020304" pitchFamily="18" charset="0"/>
              </a:rPr>
              <a:t>program</a:t>
            </a:r>
            <a:endParaRPr lang="en-US" altLang="en-US" sz="2800" dirty="0">
              <a:latin typeface="Arial" panose="020B0604020202020204" pitchFamily="34" charset="0"/>
              <a:cs typeface="Times New Roman" panose="02020603050405020304" pitchFamily="18" charset="0"/>
            </a:endParaRPr>
          </a:p>
          <a:p>
            <a:endParaRPr lang="en-US" sz="2800" dirty="0"/>
          </a:p>
        </p:txBody>
      </p:sp>
      <p:sp>
        <p:nvSpPr>
          <p:cNvPr id="3" name="Content Placeholder 2"/>
          <p:cNvSpPr>
            <a:spLocks noGrp="1"/>
          </p:cNvSpPr>
          <p:nvPr>
            <p:ph sz="half" idx="1"/>
          </p:nvPr>
        </p:nvSpPr>
        <p:spPr>
          <a:xfrm>
            <a:off x="3810000" y="273050"/>
            <a:ext cx="4876800" cy="5853113"/>
          </a:xfrm>
        </p:spPr>
        <p:txBody>
          <a:bodyPr/>
          <a:lstStyle/>
          <a:p>
            <a:pPr marL="137160" indent="0">
              <a:buNone/>
            </a:pPr>
            <a:endParaRPr lang="en-US" dirty="0"/>
          </a:p>
        </p:txBody>
      </p:sp>
      <p:pic>
        <p:nvPicPr>
          <p:cNvPr id="4" name="Content Placeholder 2"/>
          <p:cNvPicPr>
            <a:picLocks noChangeAspect="1"/>
          </p:cNvPicPr>
          <p:nvPr/>
        </p:nvPicPr>
        <p:blipFill>
          <a:blip r:embed="rId2" cstate="print"/>
          <a:stretch>
            <a:fillRect/>
          </a:stretch>
        </p:blipFill>
        <p:spPr>
          <a:xfrm>
            <a:off x="4038600" y="533400"/>
            <a:ext cx="4343400" cy="5619230"/>
          </a:xfrm>
          <a:prstGeom prst="rect">
            <a:avLst/>
          </a:prstGeom>
        </p:spPr>
      </p:pic>
    </p:spTree>
    <p:extLst>
      <p:ext uri="{BB962C8B-B14F-4D97-AF65-F5344CB8AC3E}">
        <p14:creationId xmlns:p14="http://schemas.microsoft.com/office/powerpoint/2010/main" val="12229675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3733800"/>
            <a:ext cx="4506402" cy="2998474"/>
          </a:xfrm>
          <a:prstGeom prst="rect">
            <a:avLst/>
          </a:prstGeom>
        </p:spPr>
      </p:pic>
      <p:sp>
        <p:nvSpPr>
          <p:cNvPr id="3" name="Title 2"/>
          <p:cNvSpPr>
            <a:spLocks noGrp="1"/>
          </p:cNvSpPr>
          <p:nvPr>
            <p:ph type="title"/>
          </p:nvPr>
        </p:nvSpPr>
        <p:spPr/>
        <p:txBody>
          <a:bodyPr/>
          <a:lstStyle/>
          <a:p>
            <a:r>
              <a:rPr lang="en-US" dirty="0"/>
              <a:t>SSSH In Missouri</a:t>
            </a:r>
          </a:p>
        </p:txBody>
      </p:sp>
      <p:sp>
        <p:nvSpPr>
          <p:cNvPr id="4" name="Content Placeholder 3"/>
          <p:cNvSpPr>
            <a:spLocks noGrp="1"/>
          </p:cNvSpPr>
          <p:nvPr>
            <p:ph idx="1"/>
          </p:nvPr>
        </p:nvSpPr>
        <p:spPr>
          <a:xfrm>
            <a:off x="482600" y="1600200"/>
            <a:ext cx="8229600" cy="4709160"/>
          </a:xfrm>
        </p:spPr>
        <p:txBody>
          <a:bodyPr/>
          <a:lstStyle/>
          <a:p>
            <a:pPr marL="137160" indent="0">
              <a:buNone/>
            </a:pPr>
            <a:r>
              <a:rPr lang="en-US" dirty="0" smtClean="0"/>
              <a:t>4048 participants reached</a:t>
            </a:r>
          </a:p>
          <a:p>
            <a:pPr marL="137160" indent="0">
              <a:buNone/>
            </a:pPr>
            <a:r>
              <a:rPr lang="en-US" dirty="0" smtClean="0"/>
              <a:t>75% completing program</a:t>
            </a:r>
          </a:p>
          <a:p>
            <a:pPr marL="137160" indent="0">
              <a:buNone/>
            </a:pPr>
            <a:r>
              <a:rPr lang="en-US" dirty="0" smtClean="0"/>
              <a:t>85% of participants are female</a:t>
            </a:r>
          </a:p>
          <a:p>
            <a:pPr marL="137160" indent="0">
              <a:buNone/>
            </a:pPr>
            <a:r>
              <a:rPr lang="en-US" dirty="0" smtClean="0"/>
              <a:t>61% of the state is reached (80 counties).</a:t>
            </a:r>
          </a:p>
          <a:p>
            <a:endParaRPr lang="en-US" dirty="0"/>
          </a:p>
        </p:txBody>
      </p:sp>
    </p:spTree>
    <p:extLst>
      <p:ext uri="{BB962C8B-B14F-4D97-AF65-F5344CB8AC3E}">
        <p14:creationId xmlns:p14="http://schemas.microsoft.com/office/powerpoint/2010/main" val="37970821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Missouri Results</a:t>
            </a:r>
            <a:endParaRPr lang="en-US" sz="4000" dirty="0"/>
          </a:p>
        </p:txBody>
      </p:sp>
      <p:sp>
        <p:nvSpPr>
          <p:cNvPr id="3" name="Content Placeholder 2"/>
          <p:cNvSpPr>
            <a:spLocks noGrp="1"/>
          </p:cNvSpPr>
          <p:nvPr>
            <p:ph sz="quarter" idx="4294967295"/>
          </p:nvPr>
        </p:nvSpPr>
        <p:spPr>
          <a:xfrm>
            <a:off x="224755" y="2057400"/>
            <a:ext cx="8636966" cy="3658418"/>
          </a:xfrm>
          <a:prstGeom prst="rect">
            <a:avLst/>
          </a:prstGeom>
        </p:spPr>
        <p:txBody>
          <a:bodyPr>
            <a:noAutofit/>
          </a:bodyPr>
          <a:lstStyle/>
          <a:p>
            <a:pPr marL="137160" indent="0">
              <a:buNone/>
            </a:pPr>
            <a:r>
              <a:rPr lang="en-US" dirty="0" smtClean="0"/>
              <a:t>95% feel </a:t>
            </a:r>
            <a:r>
              <a:rPr lang="en-US" dirty="0"/>
              <a:t>better because of the program</a:t>
            </a:r>
          </a:p>
          <a:p>
            <a:pPr marL="137160" indent="0">
              <a:buNone/>
            </a:pPr>
            <a:r>
              <a:rPr lang="en-US" dirty="0"/>
              <a:t>94% feel physically stronger</a:t>
            </a:r>
          </a:p>
          <a:p>
            <a:pPr marL="137160" indent="0">
              <a:buNone/>
            </a:pPr>
            <a:r>
              <a:rPr lang="en-US" dirty="0"/>
              <a:t>90% feel more flexible</a:t>
            </a:r>
          </a:p>
          <a:p>
            <a:pPr marL="137160" indent="0">
              <a:buNone/>
            </a:pPr>
            <a:r>
              <a:rPr lang="en-US" dirty="0"/>
              <a:t>87% feel they have more energy</a:t>
            </a:r>
          </a:p>
          <a:p>
            <a:pPr marL="137160" indent="0">
              <a:buNone/>
            </a:pPr>
            <a:r>
              <a:rPr lang="en-US" dirty="0"/>
              <a:t>61</a:t>
            </a:r>
            <a:r>
              <a:rPr lang="en-US" dirty="0" smtClean="0"/>
              <a:t>% improved </a:t>
            </a:r>
            <a:r>
              <a:rPr lang="en-US" dirty="0"/>
              <a:t>in four to five of the assessments </a:t>
            </a:r>
          </a:p>
          <a:p>
            <a:pPr marL="137160" indent="0">
              <a:buNone/>
            </a:pPr>
            <a:r>
              <a:rPr lang="en-US" dirty="0"/>
              <a:t>84% </a:t>
            </a:r>
            <a:r>
              <a:rPr lang="en-US" dirty="0" smtClean="0"/>
              <a:t>improved </a:t>
            </a:r>
            <a:r>
              <a:rPr lang="en-US" dirty="0"/>
              <a:t>three to five of the assessments</a:t>
            </a:r>
          </a:p>
          <a:p>
            <a:pPr marL="137160" indent="0">
              <a:buNone/>
            </a:pPr>
            <a:r>
              <a:rPr lang="en-US" dirty="0"/>
              <a:t>82% </a:t>
            </a:r>
            <a:r>
              <a:rPr lang="en-US" dirty="0" smtClean="0"/>
              <a:t>improved </a:t>
            </a:r>
            <a:r>
              <a:rPr lang="en-US" dirty="0"/>
              <a:t>in at least one pre/post assessment</a:t>
            </a:r>
          </a:p>
        </p:txBody>
      </p:sp>
    </p:spTree>
    <p:extLst>
      <p:ext uri="{BB962C8B-B14F-4D97-AF65-F5344CB8AC3E}">
        <p14:creationId xmlns:p14="http://schemas.microsoft.com/office/powerpoint/2010/main" val="17572855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Intermediate outcomes</a:t>
            </a:r>
            <a:br>
              <a:rPr lang="en-US" dirty="0"/>
            </a:br>
            <a:endParaRPr lang="en-US" dirty="0"/>
          </a:p>
        </p:txBody>
      </p:sp>
      <p:sp>
        <p:nvSpPr>
          <p:cNvPr id="3" name="Content Placeholder 2"/>
          <p:cNvSpPr>
            <a:spLocks noGrp="1"/>
          </p:cNvSpPr>
          <p:nvPr>
            <p:ph idx="1"/>
          </p:nvPr>
        </p:nvSpPr>
        <p:spPr>
          <a:xfrm>
            <a:off x="228600" y="1219200"/>
            <a:ext cx="8229600" cy="4709160"/>
          </a:xfrm>
        </p:spPr>
        <p:txBody>
          <a:bodyPr/>
          <a:lstStyle/>
          <a:p>
            <a:pPr marL="137160" indent="0">
              <a:buNone/>
            </a:pPr>
            <a:endParaRPr lang="en-US" b="1" dirty="0" smtClean="0"/>
          </a:p>
          <a:p>
            <a:pPr marL="137160" indent="0">
              <a:buNone/>
            </a:pPr>
            <a:r>
              <a:rPr lang="en-US" dirty="0" smtClean="0"/>
              <a:t>89 </a:t>
            </a:r>
            <a:r>
              <a:rPr lang="en-US" dirty="0"/>
              <a:t>percent continued to lift weights </a:t>
            </a:r>
          </a:p>
          <a:p>
            <a:pPr marL="137160" lvl="0" indent="0">
              <a:buNone/>
            </a:pPr>
            <a:r>
              <a:rPr lang="en-US" dirty="0"/>
              <a:t>92 percent </a:t>
            </a:r>
            <a:r>
              <a:rPr lang="en-US" dirty="0" smtClean="0"/>
              <a:t>report ability </a:t>
            </a:r>
            <a:r>
              <a:rPr lang="en-US" dirty="0"/>
              <a:t>to do everyday tasks </a:t>
            </a:r>
            <a:r>
              <a:rPr lang="en-US" dirty="0" smtClean="0"/>
              <a:t> </a:t>
            </a:r>
            <a:r>
              <a:rPr lang="en-US" dirty="0"/>
              <a:t>improved</a:t>
            </a:r>
          </a:p>
          <a:p>
            <a:pPr marL="137160" lvl="0" indent="0">
              <a:buNone/>
            </a:pPr>
            <a:r>
              <a:rPr lang="en-US" dirty="0"/>
              <a:t>72 percent described </a:t>
            </a:r>
            <a:r>
              <a:rPr lang="en-US" dirty="0" smtClean="0"/>
              <a:t>activity </a:t>
            </a:r>
            <a:r>
              <a:rPr lang="en-US" dirty="0"/>
              <a:t>level as “somewhat more” or “a lot more”</a:t>
            </a:r>
          </a:p>
          <a:p>
            <a:pPr marL="137160" lvl="0" indent="0">
              <a:buNone/>
            </a:pPr>
            <a:r>
              <a:rPr lang="en-US" dirty="0"/>
              <a:t>73 percent </a:t>
            </a:r>
            <a:r>
              <a:rPr lang="en-US" dirty="0" smtClean="0"/>
              <a:t>report health </a:t>
            </a:r>
            <a:r>
              <a:rPr lang="en-US" dirty="0"/>
              <a:t>as “somewhat improved” or “a lot more improved”</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8206" y="4647400"/>
            <a:ext cx="3306765" cy="2210600"/>
          </a:xfrm>
          <a:prstGeom prst="rect">
            <a:avLst/>
          </a:prstGeom>
        </p:spPr>
      </p:pic>
    </p:spTree>
    <p:extLst>
      <p:ext uri="{BB962C8B-B14F-4D97-AF65-F5344CB8AC3E}">
        <p14:creationId xmlns:p14="http://schemas.microsoft.com/office/powerpoint/2010/main" val="40101557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Big improvements in Flexibility! </a:t>
            </a:r>
            <a:endParaRPr lang="en-US" dirty="0"/>
          </a:p>
        </p:txBody>
      </p:sp>
      <p:sp>
        <p:nvSpPr>
          <p:cNvPr id="3" name="Content Placeholder 2"/>
          <p:cNvSpPr>
            <a:spLocks noGrp="1"/>
          </p:cNvSpPr>
          <p:nvPr>
            <p:ph idx="1"/>
          </p:nvPr>
        </p:nvSpPr>
        <p:spPr/>
        <p:txBody>
          <a:bodyPr/>
          <a:lstStyle/>
          <a:p>
            <a:endParaRPr lang="en-US" dirty="0"/>
          </a:p>
        </p:txBody>
      </p:sp>
      <p:pic>
        <p:nvPicPr>
          <p:cNvPr id="4" name="Picture 3" descr="USA-Y2K516"/>
          <p:cNvPicPr>
            <a:picLocks noChangeAspect="1" noChangeArrowheads="1"/>
          </p:cNvPicPr>
          <p:nvPr/>
        </p:nvPicPr>
        <p:blipFill>
          <a:blip r:embed="rId2" cstate="print">
            <a:lum bright="18000" contrast="6000"/>
          </a:blip>
          <a:srcRect l="6250" t="7777" r="18750" b="13333"/>
          <a:stretch>
            <a:fillRect/>
          </a:stretch>
        </p:blipFill>
        <p:spPr bwMode="auto">
          <a:xfrm>
            <a:off x="3352800" y="1790700"/>
            <a:ext cx="2133600" cy="4207933"/>
          </a:xfrm>
          <a:prstGeom prst="rect">
            <a:avLst/>
          </a:prstGeom>
          <a:noFill/>
          <a:ln w="9525">
            <a:noFill/>
            <a:miter lim="800000"/>
            <a:headEnd/>
            <a:tailEnd/>
          </a:ln>
        </p:spPr>
      </p:pic>
    </p:spTree>
    <p:extLst>
      <p:ext uri="{BB962C8B-B14F-4D97-AF65-F5344CB8AC3E}">
        <p14:creationId xmlns:p14="http://schemas.microsoft.com/office/powerpoint/2010/main" val="757403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6311" y="738172"/>
            <a:ext cx="7514035" cy="625610"/>
          </a:xfrm>
        </p:spPr>
        <p:txBody>
          <a:bodyPr>
            <a:normAutofit fontScale="90000"/>
          </a:bodyPr>
          <a:lstStyle/>
          <a:p>
            <a:r>
              <a:rPr lang="en-US" dirty="0" smtClean="0"/>
              <a:t>Documenting Fitness Assessments</a:t>
            </a:r>
            <a:endParaRPr lang="en-US" dirty="0"/>
          </a:p>
        </p:txBody>
      </p:sp>
      <p:sp>
        <p:nvSpPr>
          <p:cNvPr id="6" name="Content Placeholder 5"/>
          <p:cNvSpPr>
            <a:spLocks noGrp="1"/>
          </p:cNvSpPr>
          <p:nvPr>
            <p:ph sz="quarter" idx="4294967295"/>
          </p:nvPr>
        </p:nvSpPr>
        <p:spPr>
          <a:xfrm>
            <a:off x="410075" y="1262758"/>
            <a:ext cx="8333771" cy="4142603"/>
          </a:xfrm>
          <a:prstGeom prst="rect">
            <a:avLst/>
          </a:prstGeom>
        </p:spPr>
        <p:txBody>
          <a:bodyPr>
            <a:noAutofit/>
          </a:bodyPr>
          <a:lstStyle/>
          <a:p>
            <a:endParaRPr lang="en-US" sz="2400" dirty="0" smtClean="0"/>
          </a:p>
          <a:p>
            <a:r>
              <a:rPr lang="en-US" sz="2400" dirty="0" smtClean="0"/>
              <a:t>Chair </a:t>
            </a:r>
            <a:r>
              <a:rPr lang="en-US" sz="2400" dirty="0"/>
              <a:t>Stand</a:t>
            </a:r>
          </a:p>
          <a:p>
            <a:pPr lvl="1"/>
            <a:r>
              <a:rPr lang="en-US" sz="2100" dirty="0"/>
              <a:t>Record in number of stands </a:t>
            </a:r>
            <a:r>
              <a:rPr lang="en-US" sz="2100" b="1" dirty="0"/>
              <a:t>fully completed </a:t>
            </a:r>
            <a:r>
              <a:rPr lang="en-US" sz="2100" dirty="0"/>
              <a:t>in :30 seconds</a:t>
            </a:r>
          </a:p>
          <a:p>
            <a:r>
              <a:rPr lang="en-US" sz="2400" dirty="0"/>
              <a:t>Sit/Reach</a:t>
            </a:r>
          </a:p>
          <a:p>
            <a:pPr lvl="1"/>
            <a:r>
              <a:rPr lang="en-US" sz="2100" dirty="0"/>
              <a:t>Record number of inches to the ½ inch</a:t>
            </a:r>
          </a:p>
          <a:p>
            <a:r>
              <a:rPr lang="en-US" sz="2400" dirty="0"/>
              <a:t>Back Scratch</a:t>
            </a:r>
          </a:p>
          <a:p>
            <a:pPr lvl="1"/>
            <a:r>
              <a:rPr lang="en-US" sz="2100" dirty="0"/>
              <a:t>Record number of inches to the ½ inch</a:t>
            </a:r>
          </a:p>
          <a:p>
            <a:r>
              <a:rPr lang="en-US" sz="2400" dirty="0"/>
              <a:t>8-Foot Up-and-Go</a:t>
            </a:r>
          </a:p>
          <a:p>
            <a:pPr lvl="1"/>
            <a:r>
              <a:rPr lang="en-US" sz="2100" dirty="0"/>
              <a:t>Record score in number of seconds to the 1/10</a:t>
            </a:r>
            <a:r>
              <a:rPr lang="en-US" sz="2100" baseline="30000" dirty="0"/>
              <a:t>th</a:t>
            </a:r>
            <a:r>
              <a:rPr lang="en-US" sz="2100" dirty="0"/>
              <a:t> of a second</a:t>
            </a:r>
          </a:p>
          <a:p>
            <a:r>
              <a:rPr lang="en-US" sz="2400" dirty="0"/>
              <a:t>Balance Tests</a:t>
            </a:r>
          </a:p>
          <a:p>
            <a:pPr lvl="1"/>
            <a:r>
              <a:rPr lang="en-US" sz="2100" dirty="0"/>
              <a:t>Record score in number of seconds to the 1/10</a:t>
            </a:r>
            <a:r>
              <a:rPr lang="en-US" sz="2100" baseline="30000" dirty="0"/>
              <a:t>th</a:t>
            </a:r>
            <a:r>
              <a:rPr lang="en-US" sz="2100" dirty="0"/>
              <a:t> of a second</a:t>
            </a:r>
          </a:p>
        </p:txBody>
      </p:sp>
    </p:spTree>
    <p:extLst>
      <p:ext uri="{BB962C8B-B14F-4D97-AF65-F5344CB8AC3E}">
        <p14:creationId xmlns:p14="http://schemas.microsoft.com/office/powerpoint/2010/main" val="22174924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76800" y="249880"/>
            <a:ext cx="3765545" cy="610919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68023"/>
            <a:ext cx="3962400" cy="6123709"/>
          </a:xfrm>
          <a:prstGeom prst="rect">
            <a:avLst/>
          </a:prstGeom>
        </p:spPr>
      </p:pic>
    </p:spTree>
    <p:extLst>
      <p:ext uri="{BB962C8B-B14F-4D97-AF65-F5344CB8AC3E}">
        <p14:creationId xmlns:p14="http://schemas.microsoft.com/office/powerpoint/2010/main" val="1690736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7"/>
          <p:cNvPicPr>
            <a:picLocks noChangeAspect="1" noChangeArrowheads="1"/>
          </p:cNvPicPr>
          <p:nvPr/>
        </p:nvPicPr>
        <p:blipFill>
          <a:blip r:embed="rId3" cstate="print"/>
          <a:srcRect/>
          <a:stretch>
            <a:fillRect/>
          </a:stretch>
        </p:blipFill>
        <p:spPr bwMode="auto">
          <a:xfrm>
            <a:off x="2819400" y="228600"/>
            <a:ext cx="4567238" cy="6324600"/>
          </a:xfrm>
          <a:prstGeom prst="rect">
            <a:avLst/>
          </a:prstGeom>
          <a:noFill/>
          <a:ln w="63500">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17"/>
          <p:cNvPicPr>
            <a:picLocks noChangeAspect="1" noChangeArrowheads="1"/>
          </p:cNvPicPr>
          <p:nvPr/>
        </p:nvPicPr>
        <p:blipFill>
          <a:blip r:embed="rId3" cstate="print"/>
          <a:srcRect/>
          <a:stretch>
            <a:fillRect/>
          </a:stretch>
        </p:blipFill>
        <p:spPr bwMode="auto">
          <a:xfrm>
            <a:off x="838200" y="0"/>
            <a:ext cx="8305800" cy="6858000"/>
          </a:xfrm>
          <a:prstGeom prst="rect">
            <a:avLst/>
          </a:prstGeom>
          <a:noFill/>
          <a:ln w="63500">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137160" indent="0">
              <a:buNone/>
            </a:pPr>
            <a:r>
              <a:rPr lang="en-US" dirty="0"/>
              <a:t> </a:t>
            </a:r>
          </a:p>
          <a:p>
            <a:pPr marL="137160" indent="0">
              <a:buNone/>
            </a:pPr>
            <a:r>
              <a:rPr lang="en-US" u="sng" dirty="0">
                <a:hlinkClick r:id="rId2"/>
              </a:rPr>
              <a:t>https://www.youtube.com/watch?v=k5CJUB4zRU4</a:t>
            </a:r>
            <a:endParaRPr lang="en-US" dirty="0"/>
          </a:p>
          <a:p>
            <a:pPr marL="137160" indent="0">
              <a:buNone/>
            </a:pPr>
            <a:r>
              <a:rPr lang="en-US" dirty="0"/>
              <a:t> </a:t>
            </a:r>
          </a:p>
          <a:p>
            <a:pPr marL="137160" indent="0">
              <a:buNone/>
            </a:pPr>
            <a:r>
              <a:rPr lang="en-US" dirty="0"/>
              <a:t> </a:t>
            </a:r>
          </a:p>
          <a:p>
            <a:pPr marL="137160" indent="0">
              <a:buNone/>
            </a:pPr>
            <a:r>
              <a:rPr lang="en-US" u="sng" dirty="0">
                <a:hlinkClick r:id="rId3"/>
              </a:rPr>
              <a:t>https://www.youtube.com/watch?v=rlsmLUs3ZM8</a:t>
            </a:r>
            <a:endParaRPr lang="en-US" dirty="0"/>
          </a:p>
          <a:p>
            <a:pPr marL="137160" indent="0">
              <a:buNone/>
            </a:pPr>
            <a:r>
              <a:rPr lang="en-US" dirty="0"/>
              <a:t> </a:t>
            </a:r>
          </a:p>
          <a:p>
            <a:endParaRPr lang="en-US" dirty="0"/>
          </a:p>
        </p:txBody>
      </p:sp>
    </p:spTree>
    <p:extLst>
      <p:ext uri="{BB962C8B-B14F-4D97-AF65-F5344CB8AC3E}">
        <p14:creationId xmlns:p14="http://schemas.microsoft.com/office/powerpoint/2010/main" val="4286333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46083"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46084" name="Rectangle 4"/>
          <p:cNvSpPr>
            <a:spLocks noChangeArrowheads="1"/>
          </p:cNvSpPr>
          <p:nvPr/>
        </p:nvSpPr>
        <p:spPr bwMode="auto">
          <a:xfrm>
            <a:off x="673100" y="171450"/>
            <a:ext cx="7753350" cy="1123950"/>
          </a:xfrm>
          <a:prstGeom prst="rect">
            <a:avLst/>
          </a:prstGeom>
          <a:noFill/>
          <a:ln w="12700">
            <a:noFill/>
            <a:miter lim="800000"/>
            <a:headEnd/>
            <a:tailEnd/>
          </a:ln>
        </p:spPr>
        <p:txBody>
          <a:bodyPr lIns="90488" tIns="44450" rIns="90488" bIns="44450" anchor="b"/>
          <a:lstStyle/>
          <a:p>
            <a:pPr algn="ctr"/>
            <a:r>
              <a:rPr lang="en-US" sz="4400" dirty="0">
                <a:solidFill>
                  <a:schemeClr val="tx2"/>
                </a:solidFill>
              </a:rPr>
              <a:t>Reasons for </a:t>
            </a:r>
            <a:br>
              <a:rPr lang="en-US" sz="4400" dirty="0">
                <a:solidFill>
                  <a:schemeClr val="tx2"/>
                </a:solidFill>
              </a:rPr>
            </a:br>
            <a:r>
              <a:rPr lang="en-US" sz="4400" dirty="0">
                <a:solidFill>
                  <a:schemeClr val="tx2"/>
                </a:solidFill>
              </a:rPr>
              <a:t>Exercising (Pros)</a:t>
            </a:r>
          </a:p>
        </p:txBody>
      </p:sp>
      <p:sp>
        <p:nvSpPr>
          <p:cNvPr id="46085" name="Rectangle 5"/>
          <p:cNvSpPr>
            <a:spLocks noChangeArrowheads="1"/>
          </p:cNvSpPr>
          <p:nvPr/>
        </p:nvSpPr>
        <p:spPr bwMode="auto">
          <a:xfrm>
            <a:off x="152400" y="1600200"/>
            <a:ext cx="7772400" cy="4114800"/>
          </a:xfrm>
          <a:prstGeom prst="rect">
            <a:avLst/>
          </a:prstGeom>
          <a:noFill/>
          <a:ln w="12700">
            <a:noFill/>
            <a:miter lim="800000"/>
            <a:headEnd/>
            <a:tailEnd/>
          </a:ln>
        </p:spPr>
        <p:txBody>
          <a:bodyPr lIns="90488" tIns="44450" rIns="90488" bIns="44450"/>
          <a:lstStyle/>
          <a:p>
            <a:pPr marL="342900" indent="-342900">
              <a:spcBef>
                <a:spcPct val="20000"/>
              </a:spcBef>
              <a:buFontTx/>
              <a:buChar char="•"/>
            </a:pPr>
            <a:r>
              <a:rPr lang="en-US" sz="2800" dirty="0"/>
              <a:t>Health and fitness</a:t>
            </a:r>
          </a:p>
          <a:p>
            <a:pPr marL="342900" indent="-342900">
              <a:spcBef>
                <a:spcPct val="20000"/>
              </a:spcBef>
              <a:buFontTx/>
              <a:buChar char="•"/>
            </a:pPr>
            <a:r>
              <a:rPr lang="en-US" sz="2800" dirty="0"/>
              <a:t>Enjoyment</a:t>
            </a:r>
          </a:p>
          <a:p>
            <a:pPr marL="342900" indent="-342900">
              <a:spcBef>
                <a:spcPct val="20000"/>
              </a:spcBef>
              <a:buFontTx/>
              <a:buChar char="•"/>
            </a:pPr>
            <a:r>
              <a:rPr lang="en-US" sz="2800" dirty="0"/>
              <a:t>Relaxation</a:t>
            </a:r>
          </a:p>
          <a:p>
            <a:pPr marL="342900" indent="-342900">
              <a:spcBef>
                <a:spcPct val="20000"/>
              </a:spcBef>
              <a:buFontTx/>
              <a:buChar char="•"/>
            </a:pPr>
            <a:r>
              <a:rPr lang="en-US" sz="2800" dirty="0"/>
              <a:t>Challenge</a:t>
            </a:r>
          </a:p>
          <a:p>
            <a:pPr marL="342900" indent="-342900">
              <a:spcBef>
                <a:spcPct val="20000"/>
              </a:spcBef>
              <a:buFontTx/>
              <a:buChar char="•"/>
            </a:pPr>
            <a:r>
              <a:rPr lang="en-US" sz="2800" dirty="0"/>
              <a:t>Social</a:t>
            </a:r>
          </a:p>
          <a:p>
            <a:pPr marL="342900" indent="-342900">
              <a:spcBef>
                <a:spcPct val="20000"/>
              </a:spcBef>
              <a:buFontTx/>
              <a:buChar char="•"/>
            </a:pPr>
            <a:r>
              <a:rPr lang="en-US" sz="2800" dirty="0"/>
              <a:t>Appearance</a:t>
            </a:r>
          </a:p>
          <a:p>
            <a:pPr marL="342900" indent="-342900">
              <a:spcBef>
                <a:spcPct val="20000"/>
              </a:spcBef>
              <a:buFontTx/>
              <a:buChar char="•"/>
            </a:pPr>
            <a:r>
              <a:rPr lang="en-US" sz="2800" dirty="0"/>
              <a:t>Competition</a:t>
            </a:r>
          </a:p>
          <a:p>
            <a:pPr marL="342900" indent="-342900">
              <a:spcBef>
                <a:spcPct val="20000"/>
              </a:spcBef>
              <a:buFontTx/>
              <a:buChar char="•"/>
            </a:pPr>
            <a:r>
              <a:rPr lang="en-US" sz="2800" dirty="0"/>
              <a:t>Feel good about self</a:t>
            </a:r>
          </a:p>
          <a:p>
            <a:pPr marL="342900" indent="-342900">
              <a:spcBef>
                <a:spcPct val="20000"/>
              </a:spcBef>
              <a:buFontTx/>
              <a:buChar char="•"/>
            </a:pPr>
            <a:r>
              <a:rPr lang="en-US" sz="2800" dirty="0"/>
              <a:t>Chance to be outdoors</a:t>
            </a:r>
          </a:p>
        </p:txBody>
      </p:sp>
      <p:pic>
        <p:nvPicPr>
          <p:cNvPr id="7" name="Picture 2" descr="http://25.media.tumblr.com/tumblr_m7mq4fLj5A1qg4gd7o1_500.jpg"/>
          <p:cNvPicPr>
            <a:picLocks noChangeAspect="1" noChangeArrowheads="1"/>
          </p:cNvPicPr>
          <p:nvPr/>
        </p:nvPicPr>
        <p:blipFill>
          <a:blip r:embed="rId3" cstate="print"/>
          <a:srcRect/>
          <a:stretch>
            <a:fillRect/>
          </a:stretch>
        </p:blipFill>
        <p:spPr bwMode="auto">
          <a:xfrm>
            <a:off x="5138567" y="1427351"/>
            <a:ext cx="3228919" cy="4904506"/>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solidFill>
                  <a:schemeClr val="accent1"/>
                </a:solidFill>
              </a:rPr>
              <a:t>Heath Benefits </a:t>
            </a:r>
            <a:endParaRPr lang="en-US" dirty="0">
              <a:solidFill>
                <a:schemeClr val="accent1"/>
              </a:solidFill>
            </a:endParaRPr>
          </a:p>
        </p:txBody>
      </p:sp>
      <p:sp>
        <p:nvSpPr>
          <p:cNvPr id="4" name="Content Placeholder 3"/>
          <p:cNvSpPr>
            <a:spLocks noGrp="1"/>
          </p:cNvSpPr>
          <p:nvPr>
            <p:ph idx="1"/>
          </p:nvPr>
        </p:nvSpPr>
        <p:spPr/>
        <p:txBody>
          <a:bodyPr>
            <a:normAutofit fontScale="92500" lnSpcReduction="10000"/>
          </a:bodyPr>
          <a:lstStyle/>
          <a:p>
            <a:pPr marL="0" indent="0">
              <a:lnSpc>
                <a:spcPct val="75000"/>
              </a:lnSpc>
              <a:buNone/>
            </a:pPr>
            <a:r>
              <a:rPr lang="en-US" altLang="en-US" b="1" dirty="0">
                <a:latin typeface="Arial" panose="020B0604020202020204" pitchFamily="34" charset="0"/>
              </a:rPr>
              <a:t>All-cause mortality (live longer)</a:t>
            </a:r>
          </a:p>
          <a:p>
            <a:pPr marL="0" indent="0">
              <a:lnSpc>
                <a:spcPct val="75000"/>
              </a:lnSpc>
              <a:buNone/>
            </a:pPr>
            <a:r>
              <a:rPr lang="en-US" altLang="en-US" b="1" dirty="0">
                <a:latin typeface="Arial" panose="020B0604020202020204" pitchFamily="34" charset="0"/>
              </a:rPr>
              <a:t>Coronary heart disease</a:t>
            </a:r>
          </a:p>
          <a:p>
            <a:pPr marL="0" indent="0">
              <a:lnSpc>
                <a:spcPct val="75000"/>
              </a:lnSpc>
              <a:buNone/>
            </a:pPr>
            <a:r>
              <a:rPr lang="en-US" altLang="en-US" b="1" dirty="0">
                <a:latin typeface="Arial" panose="020B0604020202020204" pitchFamily="34" charset="0"/>
              </a:rPr>
              <a:t>Hypertension</a:t>
            </a:r>
          </a:p>
          <a:p>
            <a:pPr marL="0" indent="0">
              <a:lnSpc>
                <a:spcPct val="75000"/>
              </a:lnSpc>
              <a:buNone/>
            </a:pPr>
            <a:r>
              <a:rPr lang="en-US" altLang="en-US" b="1" dirty="0">
                <a:latin typeface="Arial" panose="020B0604020202020204" pitchFamily="34" charset="0"/>
              </a:rPr>
              <a:t>Lipid disorders</a:t>
            </a:r>
          </a:p>
          <a:p>
            <a:pPr marL="0" indent="0">
              <a:lnSpc>
                <a:spcPct val="75000"/>
              </a:lnSpc>
              <a:buNone/>
            </a:pPr>
            <a:r>
              <a:rPr lang="en-US" altLang="en-US" b="1" dirty="0">
                <a:latin typeface="Arial" panose="020B0604020202020204" pitchFamily="34" charset="0"/>
              </a:rPr>
              <a:t>Type 2 diabetes</a:t>
            </a:r>
          </a:p>
          <a:p>
            <a:pPr marL="0" indent="0">
              <a:lnSpc>
                <a:spcPct val="75000"/>
              </a:lnSpc>
              <a:buNone/>
            </a:pPr>
            <a:r>
              <a:rPr lang="en-US" altLang="en-US" b="1" dirty="0">
                <a:latin typeface="Arial" panose="020B0604020202020204" pitchFamily="34" charset="0"/>
              </a:rPr>
              <a:t>Cancer (breast and colon)</a:t>
            </a:r>
          </a:p>
          <a:p>
            <a:pPr marL="0" indent="0">
              <a:lnSpc>
                <a:spcPct val="75000"/>
              </a:lnSpc>
              <a:buNone/>
            </a:pPr>
            <a:r>
              <a:rPr lang="en-US" altLang="en-US" b="1" dirty="0" smtClean="0">
                <a:latin typeface="Arial" panose="020B0604020202020204" pitchFamily="34" charset="0"/>
              </a:rPr>
              <a:t>Depression, anxiety disorders</a:t>
            </a:r>
          </a:p>
          <a:p>
            <a:pPr marL="0" indent="0">
              <a:lnSpc>
                <a:spcPct val="75000"/>
              </a:lnSpc>
              <a:buNone/>
            </a:pPr>
            <a:r>
              <a:rPr lang="en-US" altLang="en-US" b="1" dirty="0" smtClean="0">
                <a:latin typeface="Arial" panose="020B0604020202020204" pitchFamily="34" charset="0"/>
              </a:rPr>
              <a:t>Osteoporosis</a:t>
            </a:r>
            <a:endParaRPr lang="en-US" altLang="en-US" b="1" dirty="0">
              <a:latin typeface="Arial" panose="020B0604020202020204" pitchFamily="34" charset="0"/>
            </a:endParaRPr>
          </a:p>
          <a:p>
            <a:pPr marL="0" indent="0">
              <a:lnSpc>
                <a:spcPct val="75000"/>
              </a:lnSpc>
              <a:buNone/>
            </a:pPr>
            <a:r>
              <a:rPr lang="en-US" altLang="en-US" b="1" dirty="0">
                <a:latin typeface="Arial" panose="020B0604020202020204" pitchFamily="34" charset="0"/>
              </a:rPr>
              <a:t>Obesity </a:t>
            </a:r>
          </a:p>
          <a:p>
            <a:pPr marL="0" indent="0">
              <a:lnSpc>
                <a:spcPct val="75000"/>
              </a:lnSpc>
              <a:buNone/>
            </a:pPr>
            <a:r>
              <a:rPr lang="en-US" altLang="en-US" b="1" dirty="0">
                <a:latin typeface="Arial" panose="020B0604020202020204" pitchFamily="34" charset="0"/>
              </a:rPr>
              <a:t>Frailty</a:t>
            </a:r>
          </a:p>
          <a:p>
            <a:pPr marL="0" indent="0">
              <a:lnSpc>
                <a:spcPct val="75000"/>
              </a:lnSpc>
              <a:buNone/>
            </a:pPr>
            <a:r>
              <a:rPr lang="en-US" altLang="en-US" b="1" dirty="0">
                <a:latin typeface="Arial" panose="020B0604020202020204" pitchFamily="34" charset="0"/>
              </a:rPr>
              <a:t>Falls</a:t>
            </a:r>
          </a:p>
          <a:p>
            <a:pPr marL="0" indent="0">
              <a:lnSpc>
                <a:spcPct val="75000"/>
              </a:lnSpc>
              <a:buNone/>
            </a:pPr>
            <a:r>
              <a:rPr lang="en-US" altLang="en-US" b="1" dirty="0">
                <a:latin typeface="Arial" panose="020B0604020202020204" pitchFamily="34" charset="0"/>
              </a:rPr>
              <a:t>Sleep problems</a:t>
            </a:r>
          </a:p>
          <a:p>
            <a:pPr marL="0" indent="0">
              <a:lnSpc>
                <a:spcPct val="75000"/>
              </a:lnSpc>
              <a:buNone/>
            </a:pPr>
            <a:r>
              <a:rPr lang="en-US" altLang="en-US" b="1" dirty="0">
                <a:latin typeface="Arial" panose="020B0604020202020204" pitchFamily="34" charset="0"/>
              </a:rPr>
              <a:t>Cognitive impairment, Alzheimer’s Disease?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2438400"/>
            <a:ext cx="3549754" cy="2362200"/>
          </a:xfrm>
          <a:prstGeom prst="rect">
            <a:avLst/>
          </a:prstGeom>
        </p:spPr>
      </p:pic>
    </p:spTree>
    <p:extLst>
      <p:ext uri="{BB962C8B-B14F-4D97-AF65-F5344CB8AC3E}">
        <p14:creationId xmlns:p14="http://schemas.microsoft.com/office/powerpoint/2010/main" val="29226044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866"/>
            <a:ext cx="9144000" cy="691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75B000"/>
                </a:solidFill>
                <a:miter lim="800000"/>
                <a:headEnd/>
                <a:tailEnd/>
              </a14:hiddenLine>
            </a:ext>
          </a:extLst>
        </p:spPr>
      </p:pic>
    </p:spTree>
    <p:extLst>
      <p:ext uri="{BB962C8B-B14F-4D97-AF65-F5344CB8AC3E}">
        <p14:creationId xmlns:p14="http://schemas.microsoft.com/office/powerpoint/2010/main" val="12495554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838200" y="1676400"/>
          <a:ext cx="4114800" cy="4114800"/>
        </p:xfrm>
        <a:graphic>
          <a:graphicData uri="http://schemas.openxmlformats.org/presentationml/2006/ole">
            <mc:AlternateContent xmlns:mc="http://schemas.openxmlformats.org/markup-compatibility/2006">
              <mc:Choice xmlns:v="urn:schemas-microsoft-com:vml" Requires="v">
                <p:oleObj spid="_x0000_s59458" name="Photo Editor Photo" r:id="rId4" imgW="4877481" imgH="4877481" progId="">
                  <p:embed/>
                </p:oleObj>
              </mc:Choice>
              <mc:Fallback>
                <p:oleObj name="Photo Editor Photo" r:id="rId4" imgW="4877481" imgH="4877481"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676400"/>
                        <a:ext cx="4114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9" name="Object 3"/>
          <p:cNvGraphicFramePr>
            <a:graphicFrameLocks noChangeAspect="1"/>
          </p:cNvGraphicFramePr>
          <p:nvPr/>
        </p:nvGraphicFramePr>
        <p:xfrm>
          <a:off x="5029200" y="1676400"/>
          <a:ext cx="4114800" cy="4114800"/>
        </p:xfrm>
        <a:graphic>
          <a:graphicData uri="http://schemas.openxmlformats.org/presentationml/2006/ole">
            <mc:AlternateContent xmlns:mc="http://schemas.openxmlformats.org/markup-compatibility/2006">
              <mc:Choice xmlns:v="urn:schemas-microsoft-com:vml" Requires="v">
                <p:oleObj spid="_x0000_s59459" name="Photo Editor Photo" r:id="rId6" imgW="2438095" imgH="2438095" progId="">
                  <p:embed/>
                </p:oleObj>
              </mc:Choice>
              <mc:Fallback>
                <p:oleObj name="Photo Editor Photo" r:id="rId6" imgW="2438095" imgH="2438095"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1676400"/>
                        <a:ext cx="4114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0" name="Text Box 4"/>
          <p:cNvSpPr txBox="1">
            <a:spLocks noChangeArrowheads="1"/>
          </p:cNvSpPr>
          <p:nvPr/>
        </p:nvSpPr>
        <p:spPr bwMode="auto">
          <a:xfrm>
            <a:off x="2895600" y="457200"/>
            <a:ext cx="4154488" cy="976313"/>
          </a:xfrm>
          <a:prstGeom prst="rect">
            <a:avLst/>
          </a:prstGeom>
          <a:noFill/>
          <a:ln w="9525">
            <a:noFill/>
            <a:miter lim="800000"/>
            <a:headEnd/>
            <a:tailEnd/>
          </a:ln>
        </p:spPr>
        <p:txBody>
          <a:bodyPr wrap="none">
            <a:spAutoFit/>
          </a:bodyPr>
          <a:lstStyle/>
          <a:p>
            <a:r>
              <a:rPr lang="en-US" sz="5800" b="1">
                <a:latin typeface="GoudyTrajan" pitchFamily="2" charset="0"/>
              </a:rPr>
              <a:t>Sarcopenia</a:t>
            </a:r>
          </a:p>
        </p:txBody>
      </p:sp>
      <p:sp>
        <p:nvSpPr>
          <p:cNvPr id="9221" name="Text Box 5"/>
          <p:cNvSpPr txBox="1">
            <a:spLocks noChangeArrowheads="1"/>
          </p:cNvSpPr>
          <p:nvPr/>
        </p:nvSpPr>
        <p:spPr bwMode="auto">
          <a:xfrm>
            <a:off x="1295400" y="5865813"/>
            <a:ext cx="3155950" cy="641350"/>
          </a:xfrm>
          <a:prstGeom prst="rect">
            <a:avLst/>
          </a:prstGeom>
          <a:noFill/>
          <a:ln w="9525">
            <a:noFill/>
            <a:miter lim="800000"/>
            <a:headEnd/>
            <a:tailEnd/>
          </a:ln>
        </p:spPr>
        <p:txBody>
          <a:bodyPr wrap="none">
            <a:spAutoFit/>
          </a:bodyPr>
          <a:lstStyle/>
          <a:p>
            <a:r>
              <a:rPr lang="en-US" sz="3600" b="1">
                <a:latin typeface="GoudyTrajan" pitchFamily="2" charset="0"/>
              </a:rPr>
              <a:t>Young, active</a:t>
            </a:r>
          </a:p>
        </p:txBody>
      </p:sp>
      <p:sp>
        <p:nvSpPr>
          <p:cNvPr id="9222" name="Text Box 6"/>
          <p:cNvSpPr txBox="1">
            <a:spLocks noChangeArrowheads="1"/>
          </p:cNvSpPr>
          <p:nvPr/>
        </p:nvSpPr>
        <p:spPr bwMode="auto">
          <a:xfrm>
            <a:off x="5410200" y="5865813"/>
            <a:ext cx="3792538" cy="641350"/>
          </a:xfrm>
          <a:prstGeom prst="rect">
            <a:avLst/>
          </a:prstGeom>
          <a:noFill/>
          <a:ln w="9525">
            <a:noFill/>
            <a:miter lim="800000"/>
            <a:headEnd/>
            <a:tailEnd/>
          </a:ln>
        </p:spPr>
        <p:txBody>
          <a:bodyPr wrap="none">
            <a:spAutoFit/>
          </a:bodyPr>
          <a:lstStyle/>
          <a:p>
            <a:r>
              <a:rPr lang="en-US" sz="3600" b="1">
                <a:latin typeface="GoudyTrajan" pitchFamily="2" charset="0"/>
              </a:rPr>
              <a:t>Older, sedentary</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2"/>
          <p:cNvPicPr>
            <a:picLocks noChangeAspect="1" noChangeArrowheads="1"/>
          </p:cNvPicPr>
          <p:nvPr/>
        </p:nvPicPr>
        <p:blipFill>
          <a:blip r:embed="rId3" cstate="print"/>
          <a:srcRect/>
          <a:stretch>
            <a:fillRect/>
          </a:stretch>
        </p:blipFill>
        <p:spPr bwMode="auto">
          <a:xfrm>
            <a:off x="2819400" y="228600"/>
            <a:ext cx="4197350" cy="6400800"/>
          </a:xfrm>
          <a:prstGeom prst="rect">
            <a:avLst/>
          </a:prstGeom>
          <a:noFill/>
          <a:ln w="63500">
            <a:noFill/>
            <a:miter lim="800000"/>
            <a:headEnd/>
            <a:tailEnd/>
          </a:ln>
        </p:spPr>
      </p:pic>
    </p:spTree>
    <p:extLst>
      <p:ext uri="{BB962C8B-B14F-4D97-AF65-F5344CB8AC3E}">
        <p14:creationId xmlns:p14="http://schemas.microsoft.com/office/powerpoint/2010/main" val="39550821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13"/>
          <p:cNvPicPr>
            <a:picLocks noChangeAspect="1" noChangeArrowheads="1"/>
          </p:cNvPicPr>
          <p:nvPr/>
        </p:nvPicPr>
        <p:blipFill>
          <a:blip r:embed="rId3" cstate="print"/>
          <a:srcRect/>
          <a:stretch>
            <a:fillRect/>
          </a:stretch>
        </p:blipFill>
        <p:spPr bwMode="auto">
          <a:xfrm>
            <a:off x="2743200" y="381000"/>
            <a:ext cx="4548188" cy="6019800"/>
          </a:xfrm>
          <a:prstGeom prst="rect">
            <a:avLst/>
          </a:prstGeom>
          <a:noFill/>
          <a:ln w="63500">
            <a:noFill/>
            <a:miter lim="800000"/>
            <a:headEnd/>
            <a:tailEnd/>
          </a:ln>
        </p:spPr>
      </p:pic>
    </p:spTree>
    <p:extLst>
      <p:ext uri="{BB962C8B-B14F-4D97-AF65-F5344CB8AC3E}">
        <p14:creationId xmlns:p14="http://schemas.microsoft.com/office/powerpoint/2010/main" val="126595782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1597</TotalTime>
  <Words>2115</Words>
  <Application>Microsoft Office PowerPoint</Application>
  <PresentationFormat>On-screen Show (4:3)</PresentationFormat>
  <Paragraphs>276</Paragraphs>
  <Slides>39</Slides>
  <Notes>28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39</vt:i4>
      </vt:variant>
    </vt:vector>
  </HeadingPairs>
  <TitlesOfParts>
    <vt:vector size="42" baseType="lpstr">
      <vt:lpstr>Apex</vt:lpstr>
      <vt:lpstr>Photo Editor Photo</vt:lpstr>
      <vt:lpstr>Chart</vt:lpstr>
      <vt:lpstr>Stay Strong, Stay Healthy</vt:lpstr>
      <vt:lpstr>  </vt:lpstr>
      <vt:lpstr>Pro Fitness Columbia, MO</vt:lpstr>
      <vt:lpstr>PowerPoint Presentation</vt:lpstr>
      <vt:lpstr>Heath Benefits </vt:lpstr>
      <vt:lpstr>PowerPoint Presentation</vt:lpstr>
      <vt:lpstr>PowerPoint Presentation</vt:lpstr>
      <vt:lpstr>PowerPoint Presentation</vt:lpstr>
      <vt:lpstr>PowerPoint Presentation</vt:lpstr>
      <vt:lpstr>PowerPoint Presentation</vt:lpstr>
      <vt:lpstr>PowerPoint Presentation</vt:lpstr>
      <vt:lpstr>Why Strength Train?</vt:lpstr>
      <vt:lpstr>PowerPoint Presentation</vt:lpstr>
      <vt:lpstr>PowerPoint Presentation</vt:lpstr>
      <vt:lpstr>PowerPoint Presentation</vt:lpstr>
      <vt:lpstr>PowerPoint Presentation</vt:lpstr>
      <vt:lpstr>PowerPoint Presentation</vt:lpstr>
      <vt:lpstr>SSSH Program  is based on solid research</vt:lpstr>
      <vt:lpstr>Strength Training and Bone</vt:lpstr>
      <vt:lpstr>Results After One Year</vt:lpstr>
      <vt:lpstr>Bone Mineral Density (BMD)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Findings</vt:lpstr>
      <vt:lpstr>SSSH Mission</vt:lpstr>
      <vt:lpstr>SSSH In Missouri</vt:lpstr>
      <vt:lpstr>Missouri Results</vt:lpstr>
      <vt:lpstr>Intermediate outcomes </vt:lpstr>
      <vt:lpstr>Big improvements in Flexibility! </vt:lpstr>
      <vt:lpstr>Documenting Fitness Assessments</vt:lpstr>
      <vt:lpstr>PowerPoint Presentation</vt:lpstr>
      <vt:lpstr>PowerPoint Presentation</vt:lpstr>
      <vt:lpstr>PowerPoint Presentation</vt:lpstr>
      <vt:lpstr>PowerPoint Presentation</vt:lpstr>
    </vt:vector>
  </TitlesOfParts>
  <Company>University Extension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MUHESIZ</dc:creator>
  <cp:lastModifiedBy>Gayle</cp:lastModifiedBy>
  <cp:revision>69</cp:revision>
  <dcterms:created xsi:type="dcterms:W3CDTF">2010-02-02T16:04:40Z</dcterms:created>
  <dcterms:modified xsi:type="dcterms:W3CDTF">2015-08-24T19:14:54Z</dcterms:modified>
</cp:coreProperties>
</file>