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8432" userDrawn="1">
          <p15:clr>
            <a:srgbClr val="A4A3A4"/>
          </p15:clr>
        </p15:guide>
        <p15:guide id="3" pos="921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ly McKneight" initials="MM" lastIdx="1" clrIdx="0">
    <p:extLst>
      <p:ext uri="{19B8F6BF-5375-455C-9EA6-DF929625EA0E}">
        <p15:presenceInfo xmlns:p15="http://schemas.microsoft.com/office/powerpoint/2012/main" userId="Molly McKneig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49" autoAdjust="0"/>
    <p:restoredTop sz="94660"/>
  </p:normalViewPr>
  <p:slideViewPr>
    <p:cSldViewPr snapToGrid="0">
      <p:cViewPr varScale="1">
        <p:scale>
          <a:sx n="22" d="100"/>
          <a:sy n="22" d="100"/>
        </p:scale>
        <p:origin x="408" y="114"/>
      </p:cViewPr>
      <p:guideLst>
        <p:guide orient="horz" pos="10368"/>
        <p:guide pos="18432"/>
        <p:guide pos="92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62607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16337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694708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573ED-1E32-411B-8CE7-2DE41FA6BA28}"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91032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9573ED-1E32-411B-8CE7-2DE41FA6BA28}"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145616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573ED-1E32-411B-8CE7-2DE41FA6BA28}"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49232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9573ED-1E32-411B-8CE7-2DE41FA6BA28}" type="datetimeFigureOut">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376384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9573ED-1E32-411B-8CE7-2DE41FA6BA28}" type="datetimeFigureOut">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87467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573ED-1E32-411B-8CE7-2DE41FA6BA28}" type="datetimeFigureOut">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33397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79573ED-1E32-411B-8CE7-2DE41FA6BA28}"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225736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79573ED-1E32-411B-8CE7-2DE41FA6BA28}"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BC6D9-351F-4A0A-9784-A4C9C21CFBB0}" type="slidenum">
              <a:rPr lang="en-US" smtClean="0"/>
              <a:t>‹#›</a:t>
            </a:fld>
            <a:endParaRPr lang="en-US"/>
          </a:p>
        </p:txBody>
      </p:sp>
    </p:spTree>
    <p:extLst>
      <p:ext uri="{BB962C8B-B14F-4D97-AF65-F5344CB8AC3E}">
        <p14:creationId xmlns:p14="http://schemas.microsoft.com/office/powerpoint/2010/main" val="49297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79573ED-1E32-411B-8CE7-2DE41FA6BA28}" type="datetimeFigureOut">
              <a:rPr lang="en-US" smtClean="0"/>
              <a:t>4/14/2022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BB9BC6D9-351F-4A0A-9784-A4C9C21CFBB0}" type="slidenum">
              <a:rPr lang="en-US" smtClean="0"/>
              <a:t>‹#›</a:t>
            </a:fld>
            <a:endParaRPr lang="en-US"/>
          </a:p>
        </p:txBody>
      </p:sp>
    </p:spTree>
    <p:extLst>
      <p:ext uri="{BB962C8B-B14F-4D97-AF65-F5344CB8AC3E}">
        <p14:creationId xmlns:p14="http://schemas.microsoft.com/office/powerpoint/2010/main" val="3074993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262029" y="28589477"/>
            <a:ext cx="6580455" cy="646331"/>
          </a:xfrm>
          <a:prstGeom prst="rect">
            <a:avLst/>
          </a:prstGeom>
          <a:noFill/>
        </p:spPr>
        <p:txBody>
          <a:bodyPr wrap="square" rtlCol="0">
            <a:spAutoFit/>
          </a:bodyPr>
          <a:lstStyle/>
          <a:p>
            <a:r>
              <a:rPr lang="en-US" sz="3600" b="1" dirty="0">
                <a:latin typeface="Gill Sans MT" panose="020B0502020104020203" pitchFamily="34" charset="0"/>
              </a:rPr>
              <a:t>ACKNOWLEDGEMENTS</a:t>
            </a:r>
          </a:p>
        </p:txBody>
      </p:sp>
      <p:sp>
        <p:nvSpPr>
          <p:cNvPr id="5" name="TextBox 4"/>
          <p:cNvSpPr txBox="1"/>
          <p:nvPr/>
        </p:nvSpPr>
        <p:spPr>
          <a:xfrm>
            <a:off x="15891486" y="29282978"/>
            <a:ext cx="13321543" cy="3293209"/>
          </a:xfrm>
          <a:prstGeom prst="rect">
            <a:avLst/>
          </a:prstGeom>
          <a:noFill/>
        </p:spPr>
        <p:txBody>
          <a:bodyPr wrap="square" rtlCol="0">
            <a:spAutoFit/>
          </a:bodyPr>
          <a:lstStyle/>
          <a:p>
            <a:pPr algn="just"/>
            <a:r>
              <a:rPr lang="en-US" sz="3000" i="1" dirty="0">
                <a:latin typeface="Gill Sans MT" panose="020B0502020104020203" pitchFamily="34" charset="0"/>
              </a:rPr>
              <a:t>This poster is made possible by the support of the American People provided to the Feed the Future Innovation Lab for Sustainable Intensification through the United States Agency for International Development (USAID). The contents are the sole responsibility of the authors and do not necessarily reflect the views of USAID or the United States Government. Program activities are funded by USAID under Cooperative Agreement No</a:t>
            </a:r>
            <a:r>
              <a:rPr lang="en-US" sz="3000" i="1">
                <a:latin typeface="Gill Sans MT" panose="020B0502020104020203" pitchFamily="34" charset="0"/>
              </a:rPr>
              <a:t>. </a:t>
            </a:r>
          </a:p>
          <a:p>
            <a:pPr algn="just"/>
            <a:r>
              <a:rPr lang="en-US" sz="3000" i="1">
                <a:latin typeface="Gill Sans MT" panose="020B0502020104020203" pitchFamily="34" charset="0"/>
              </a:rPr>
              <a:t>AID-OAA-L-14-00006</a:t>
            </a:r>
            <a:r>
              <a:rPr lang="en-US" sz="3000" i="1" dirty="0">
                <a:latin typeface="Gill Sans MT" panose="020B0502020104020203" pitchFamily="34" charset="0"/>
              </a:rPr>
              <a:t>.</a:t>
            </a:r>
          </a:p>
          <a:p>
            <a:endParaRPr lang="en-US" sz="2800" dirty="0"/>
          </a:p>
        </p:txBody>
      </p:sp>
      <p:sp>
        <p:nvSpPr>
          <p:cNvPr id="6" name="Rectangle 5"/>
          <p:cNvSpPr/>
          <p:nvPr/>
        </p:nvSpPr>
        <p:spPr>
          <a:xfrm>
            <a:off x="0" y="0"/>
            <a:ext cx="43891200" cy="3532909"/>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319213" y="912388"/>
            <a:ext cx="10058400" cy="1708132"/>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418" y="29282978"/>
            <a:ext cx="6671829" cy="2575573"/>
          </a:xfrm>
          <a:prstGeom prst="rect">
            <a:avLst/>
          </a:prstGeom>
        </p:spPr>
      </p:pic>
      <p:sp>
        <p:nvSpPr>
          <p:cNvPr id="3" name="TextBox 2"/>
          <p:cNvSpPr txBox="1"/>
          <p:nvPr/>
        </p:nvSpPr>
        <p:spPr>
          <a:xfrm>
            <a:off x="529504" y="3782056"/>
            <a:ext cx="42773822" cy="1200329"/>
          </a:xfrm>
          <a:prstGeom prst="rect">
            <a:avLst/>
          </a:prstGeom>
          <a:noFill/>
        </p:spPr>
        <p:txBody>
          <a:bodyPr wrap="square" rtlCol="0">
            <a:spAutoFit/>
          </a:bodyPr>
          <a:lstStyle/>
          <a:p>
            <a:pPr algn="ctr"/>
            <a:r>
              <a:rPr lang="en-US" sz="7200" b="1" dirty="0">
                <a:latin typeface="Gill Sans MT" panose="020B0502020104020203" pitchFamily="34" charset="0"/>
              </a:rPr>
              <a:t>(Your title here)</a:t>
            </a:r>
          </a:p>
        </p:txBody>
      </p:sp>
      <p:sp>
        <p:nvSpPr>
          <p:cNvPr id="13" name="TextBox 12"/>
          <p:cNvSpPr txBox="1"/>
          <p:nvPr/>
        </p:nvSpPr>
        <p:spPr>
          <a:xfrm>
            <a:off x="9102436" y="5393796"/>
            <a:ext cx="25686327" cy="830997"/>
          </a:xfrm>
          <a:prstGeom prst="rect">
            <a:avLst/>
          </a:prstGeom>
          <a:noFill/>
        </p:spPr>
        <p:txBody>
          <a:bodyPr wrap="square" rtlCol="0">
            <a:spAutoFit/>
          </a:bodyPr>
          <a:lstStyle/>
          <a:p>
            <a:r>
              <a:rPr lang="en-US" sz="4800" dirty="0">
                <a:latin typeface="Gill Sans MT" panose="020B0502020104020203" pitchFamily="34" charset="0"/>
              </a:rPr>
              <a:t>Names of collaborators											(Your name here)</a:t>
            </a: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62118" y="29158522"/>
            <a:ext cx="3268154" cy="2770291"/>
          </a:xfrm>
          <a:prstGeom prst="rect">
            <a:avLst/>
          </a:prstGeom>
        </p:spPr>
      </p:pic>
      <p:sp>
        <p:nvSpPr>
          <p:cNvPr id="28" name="Rectangle 27"/>
          <p:cNvSpPr/>
          <p:nvPr/>
        </p:nvSpPr>
        <p:spPr>
          <a:xfrm>
            <a:off x="0" y="32217192"/>
            <a:ext cx="43891200" cy="686616"/>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0787830" y="5654404"/>
            <a:ext cx="5984022" cy="584775"/>
          </a:xfrm>
          <a:prstGeom prst="rect">
            <a:avLst/>
          </a:prstGeom>
          <a:solidFill>
            <a:srgbClr val="FFFF00"/>
          </a:solidFill>
        </p:spPr>
        <p:txBody>
          <a:bodyPr wrap="square" rtlCol="0">
            <a:spAutoFit/>
          </a:bodyPr>
          <a:lstStyle/>
          <a:p>
            <a:pPr algn="ctr"/>
            <a:r>
              <a:rPr lang="en-US" sz="3200" dirty="0"/>
              <a:t>Institutional logo(s) should go here</a:t>
            </a:r>
          </a:p>
        </p:txBody>
      </p:sp>
      <p:sp>
        <p:nvSpPr>
          <p:cNvPr id="14" name="Rectangle 13"/>
          <p:cNvSpPr/>
          <p:nvPr/>
        </p:nvSpPr>
        <p:spPr>
          <a:xfrm>
            <a:off x="15489406" y="7859859"/>
            <a:ext cx="13334071" cy="9633012"/>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white"/>
                </a:solidFill>
              </a:rPr>
              <a:t>(Photos, graphics, charts, etc.)</a:t>
            </a:r>
            <a:endParaRPr lang="en-US" dirty="0"/>
          </a:p>
        </p:txBody>
      </p:sp>
      <p:sp>
        <p:nvSpPr>
          <p:cNvPr id="16" name="TextBox 15"/>
          <p:cNvSpPr txBox="1"/>
          <p:nvPr/>
        </p:nvSpPr>
        <p:spPr>
          <a:xfrm>
            <a:off x="1319212" y="7563966"/>
            <a:ext cx="6899564" cy="923330"/>
          </a:xfrm>
          <a:prstGeom prst="rect">
            <a:avLst/>
          </a:prstGeom>
          <a:noFill/>
        </p:spPr>
        <p:txBody>
          <a:bodyPr wrap="square" rtlCol="0">
            <a:spAutoFit/>
          </a:bodyPr>
          <a:lstStyle/>
          <a:p>
            <a:r>
              <a:rPr lang="en-US" sz="5400" b="1" cap="all" dirty="0">
                <a:latin typeface="Gill Sans MT" panose="020B0502020104020203" pitchFamily="34" charset="0"/>
              </a:rPr>
              <a:t>INTRODUCTION</a:t>
            </a:r>
          </a:p>
        </p:txBody>
      </p:sp>
      <p:sp>
        <p:nvSpPr>
          <p:cNvPr id="17" name="TextBox 16"/>
          <p:cNvSpPr txBox="1"/>
          <p:nvPr/>
        </p:nvSpPr>
        <p:spPr>
          <a:xfrm>
            <a:off x="30787830" y="18386251"/>
            <a:ext cx="6899564" cy="923330"/>
          </a:xfrm>
          <a:prstGeom prst="rect">
            <a:avLst/>
          </a:prstGeom>
          <a:noFill/>
        </p:spPr>
        <p:txBody>
          <a:bodyPr wrap="square" rtlCol="0">
            <a:spAutoFit/>
          </a:bodyPr>
          <a:lstStyle/>
          <a:p>
            <a:r>
              <a:rPr lang="en-US" sz="5400" b="1" cap="all" dirty="0">
                <a:latin typeface="Gill Sans MT" panose="020B0502020104020203" pitchFamily="34" charset="0"/>
              </a:rPr>
              <a:t>conclusions</a:t>
            </a:r>
          </a:p>
        </p:txBody>
      </p:sp>
      <p:sp>
        <p:nvSpPr>
          <p:cNvPr id="18" name="TextBox 17"/>
          <p:cNvSpPr txBox="1"/>
          <p:nvPr/>
        </p:nvSpPr>
        <p:spPr>
          <a:xfrm>
            <a:off x="1277369" y="8813539"/>
            <a:ext cx="12188969" cy="1200329"/>
          </a:xfrm>
          <a:prstGeom prst="rect">
            <a:avLst/>
          </a:prstGeom>
          <a:noFill/>
        </p:spPr>
        <p:txBody>
          <a:bodyPr wrap="square" rtlCol="0">
            <a:spAutoFit/>
          </a:bodyPr>
          <a:lstStyle/>
          <a:p>
            <a:pPr>
              <a:spcBef>
                <a:spcPts val="600"/>
              </a:spcBef>
            </a:pPr>
            <a:r>
              <a:rPr lang="en-US" sz="3600" dirty="0">
                <a:latin typeface="Gill Sans MT" panose="020B0502020104020203" pitchFamily="34" charset="0"/>
              </a:rPr>
              <a:t>Include the name and background information of the objective/innovation that you choose to highlight for scaling.</a:t>
            </a:r>
            <a:endParaRPr lang="en-US" dirty="0"/>
          </a:p>
        </p:txBody>
      </p:sp>
      <p:sp>
        <p:nvSpPr>
          <p:cNvPr id="19" name="TextBox 18"/>
          <p:cNvSpPr txBox="1"/>
          <p:nvPr/>
        </p:nvSpPr>
        <p:spPr>
          <a:xfrm>
            <a:off x="1319212" y="19536161"/>
            <a:ext cx="13685260" cy="923330"/>
          </a:xfrm>
          <a:prstGeom prst="rect">
            <a:avLst/>
          </a:prstGeom>
          <a:noFill/>
        </p:spPr>
        <p:txBody>
          <a:bodyPr wrap="square" rtlCol="0">
            <a:spAutoFit/>
          </a:bodyPr>
          <a:lstStyle/>
          <a:p>
            <a:r>
              <a:rPr lang="en-US" sz="5400" b="1" cap="all" dirty="0">
                <a:latin typeface="Gill Sans MT" panose="020B0502020104020203" pitchFamily="34" charset="0"/>
              </a:rPr>
              <a:t>Description of Research/work</a:t>
            </a:r>
          </a:p>
        </p:txBody>
      </p:sp>
      <p:sp>
        <p:nvSpPr>
          <p:cNvPr id="20" name="TextBox 19"/>
          <p:cNvSpPr txBox="1"/>
          <p:nvPr/>
        </p:nvSpPr>
        <p:spPr>
          <a:xfrm>
            <a:off x="1319212" y="20603680"/>
            <a:ext cx="12188969" cy="1200329"/>
          </a:xfrm>
          <a:prstGeom prst="rect">
            <a:avLst/>
          </a:prstGeom>
          <a:noFill/>
        </p:spPr>
        <p:txBody>
          <a:bodyPr wrap="square" rtlCol="0">
            <a:spAutoFit/>
          </a:bodyPr>
          <a:lstStyle/>
          <a:p>
            <a:pPr>
              <a:spcBef>
                <a:spcPts val="600"/>
              </a:spcBef>
            </a:pPr>
            <a:r>
              <a:rPr lang="en-US" sz="3600" dirty="0">
                <a:latin typeface="Gill Sans MT" panose="020B0502020104020203" pitchFamily="34" charset="0"/>
              </a:rPr>
              <a:t>Describe the work done in collaboration with a SIIL-funded project.</a:t>
            </a:r>
            <a:endParaRPr lang="en-US" dirty="0"/>
          </a:p>
        </p:txBody>
      </p:sp>
      <p:sp>
        <p:nvSpPr>
          <p:cNvPr id="21" name="TextBox 20"/>
          <p:cNvSpPr txBox="1"/>
          <p:nvPr/>
        </p:nvSpPr>
        <p:spPr>
          <a:xfrm>
            <a:off x="30709824" y="19803995"/>
            <a:ext cx="12188969" cy="1200329"/>
          </a:xfrm>
          <a:prstGeom prst="rect">
            <a:avLst/>
          </a:prstGeom>
          <a:noFill/>
        </p:spPr>
        <p:txBody>
          <a:bodyPr wrap="square" rtlCol="0">
            <a:spAutoFit/>
          </a:bodyPr>
          <a:lstStyle/>
          <a:p>
            <a:pPr>
              <a:spcBef>
                <a:spcPts val="600"/>
              </a:spcBef>
            </a:pPr>
            <a:r>
              <a:rPr lang="en-US" sz="3600" dirty="0">
                <a:latin typeface="Gill Sans MT" panose="020B0502020104020203" pitchFamily="34" charset="0"/>
              </a:rPr>
              <a:t>Summarize the findings and overall outcomes of your research, and how you hope to see it used in the future. </a:t>
            </a:r>
            <a:endParaRPr lang="en-US" dirty="0"/>
          </a:p>
        </p:txBody>
      </p:sp>
      <p:sp>
        <p:nvSpPr>
          <p:cNvPr id="22" name="Rectangle 21"/>
          <p:cNvSpPr/>
          <p:nvPr/>
        </p:nvSpPr>
        <p:spPr>
          <a:xfrm>
            <a:off x="15489406" y="18386251"/>
            <a:ext cx="13334071" cy="9633012"/>
          </a:xfrm>
          <a:prstGeom prst="rect">
            <a:avLst/>
          </a:prstGeom>
          <a:solidFill>
            <a:srgbClr val="4799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white"/>
                </a:solidFill>
              </a:rPr>
              <a:t>(Photos, graphics, charts, etc.)</a:t>
            </a:r>
            <a:endParaRPr lang="en-US" sz="6000" dirty="0"/>
          </a:p>
        </p:txBody>
      </p:sp>
      <p:sp>
        <p:nvSpPr>
          <p:cNvPr id="23" name="TextBox 22"/>
          <p:cNvSpPr txBox="1"/>
          <p:nvPr/>
        </p:nvSpPr>
        <p:spPr>
          <a:xfrm>
            <a:off x="30396456" y="7558448"/>
            <a:ext cx="11395301" cy="923330"/>
          </a:xfrm>
          <a:prstGeom prst="rect">
            <a:avLst/>
          </a:prstGeom>
          <a:noFill/>
        </p:spPr>
        <p:txBody>
          <a:bodyPr wrap="square" rtlCol="0">
            <a:spAutoFit/>
          </a:bodyPr>
          <a:lstStyle/>
          <a:p>
            <a:r>
              <a:rPr lang="en-US" sz="5400" b="1" cap="all" dirty="0">
                <a:latin typeface="Gill Sans MT" panose="020B0502020104020203" pitchFamily="34" charset="0"/>
              </a:rPr>
              <a:t>Methodologies</a:t>
            </a:r>
          </a:p>
        </p:txBody>
      </p:sp>
      <p:sp>
        <p:nvSpPr>
          <p:cNvPr id="24" name="TextBox 23"/>
          <p:cNvSpPr txBox="1"/>
          <p:nvPr/>
        </p:nvSpPr>
        <p:spPr>
          <a:xfrm>
            <a:off x="30396455" y="8830122"/>
            <a:ext cx="12188969" cy="646331"/>
          </a:xfrm>
          <a:prstGeom prst="rect">
            <a:avLst/>
          </a:prstGeom>
          <a:noFill/>
        </p:spPr>
        <p:txBody>
          <a:bodyPr wrap="square" rtlCol="0">
            <a:spAutoFit/>
          </a:bodyPr>
          <a:lstStyle/>
          <a:p>
            <a:pPr>
              <a:spcBef>
                <a:spcPts val="600"/>
              </a:spcBef>
            </a:pPr>
            <a:r>
              <a:rPr lang="en-US" sz="3600" dirty="0">
                <a:latin typeface="Gill Sans MT" panose="020B0502020104020203" pitchFamily="34" charset="0"/>
              </a:rPr>
              <a:t>Describe the methodologies used to carry out your research.</a:t>
            </a:r>
            <a:endParaRPr lang="en-US" dirty="0"/>
          </a:p>
        </p:txBody>
      </p:sp>
      <p:pic>
        <p:nvPicPr>
          <p:cNvPr id="8" name="Picture 7">
            <a:extLst>
              <a:ext uri="{FF2B5EF4-FFF2-40B4-BE49-F238E27FC236}">
                <a16:creationId xmlns:a16="http://schemas.microsoft.com/office/drawing/2014/main" id="{0D56CAAD-1AD1-421B-9499-68845CCF45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842967" y="30063218"/>
            <a:ext cx="5247842" cy="1227234"/>
          </a:xfrm>
          <a:prstGeom prst="rect">
            <a:avLst/>
          </a:prstGeom>
        </p:spPr>
      </p:pic>
    </p:spTree>
    <p:extLst>
      <p:ext uri="{BB962C8B-B14F-4D97-AF65-F5344CB8AC3E}">
        <p14:creationId xmlns:p14="http://schemas.microsoft.com/office/powerpoint/2010/main" val="24705547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751</TotalTime>
  <Words>192</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Gill Sans MT</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McKneight</dc:creator>
  <cp:lastModifiedBy>B Jan Middendorf</cp:lastModifiedBy>
  <cp:revision>26</cp:revision>
  <cp:lastPrinted>2016-11-30T19:05:21Z</cp:lastPrinted>
  <dcterms:created xsi:type="dcterms:W3CDTF">2016-11-29T16:09:58Z</dcterms:created>
  <dcterms:modified xsi:type="dcterms:W3CDTF">2022-04-14T17:26:02Z</dcterms:modified>
</cp:coreProperties>
</file>