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7010400" cy="92233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8432" userDrawn="1">
          <p15:clr>
            <a:srgbClr val="A4A3A4"/>
          </p15:clr>
        </p15:guide>
        <p15:guide id="3" pos="921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lly McKneight" initials="MM" lastIdx="1" clrIdx="0">
    <p:extLst>
      <p:ext uri="{19B8F6BF-5375-455C-9EA6-DF929625EA0E}">
        <p15:presenceInfo xmlns:p15="http://schemas.microsoft.com/office/powerpoint/2012/main" userId="Molly McKneigh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9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949" autoAdjust="0"/>
    <p:restoredTop sz="94660"/>
  </p:normalViewPr>
  <p:slideViewPr>
    <p:cSldViewPr snapToGrid="0">
      <p:cViewPr varScale="1">
        <p:scale>
          <a:sx n="24" d="100"/>
          <a:sy n="24" d="100"/>
        </p:scale>
        <p:origin x="2058" y="96"/>
      </p:cViewPr>
      <p:guideLst>
        <p:guide orient="horz" pos="10368"/>
        <p:guide pos="18432"/>
        <p:guide pos="92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smtClean="0"/>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79573ED-1E32-411B-8CE7-2DE41FA6BA28}" type="datetimeFigureOut">
              <a:rPr lang="en-US" smtClean="0"/>
              <a:t>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626071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9573ED-1E32-411B-8CE7-2DE41FA6BA28}" type="datetimeFigureOut">
              <a:rPr lang="en-US" smtClean="0"/>
              <a:t>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2163376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9573ED-1E32-411B-8CE7-2DE41FA6BA28}" type="datetimeFigureOut">
              <a:rPr lang="en-US" smtClean="0"/>
              <a:t>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694708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9573ED-1E32-411B-8CE7-2DE41FA6BA28}" type="datetimeFigureOut">
              <a:rPr lang="en-US" smtClean="0"/>
              <a:t>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910326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smtClean="0"/>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79573ED-1E32-411B-8CE7-2DE41FA6BA28}" type="datetimeFigureOut">
              <a:rPr lang="en-US" smtClean="0"/>
              <a:t>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1456165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79573ED-1E32-411B-8CE7-2DE41FA6BA28}" type="datetimeFigureOut">
              <a:rPr lang="en-US" smtClean="0"/>
              <a:t>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492322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79573ED-1E32-411B-8CE7-2DE41FA6BA28}" type="datetimeFigureOut">
              <a:rPr lang="en-US" smtClean="0"/>
              <a:t>2/11/2019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3763842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79573ED-1E32-411B-8CE7-2DE41FA6BA28}" type="datetimeFigureOut">
              <a:rPr lang="en-US" smtClean="0"/>
              <a:t>2/11/2019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2874671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9573ED-1E32-411B-8CE7-2DE41FA6BA28}" type="datetimeFigureOut">
              <a:rPr lang="en-US" smtClean="0"/>
              <a:t>2/11/2019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2333973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Edit Master text styles</a:t>
            </a:r>
          </a:p>
        </p:txBody>
      </p:sp>
      <p:sp>
        <p:nvSpPr>
          <p:cNvPr id="5" name="Date Placeholder 4"/>
          <p:cNvSpPr>
            <a:spLocks noGrp="1"/>
          </p:cNvSpPr>
          <p:nvPr>
            <p:ph type="dt" sz="half" idx="10"/>
          </p:nvPr>
        </p:nvSpPr>
        <p:spPr/>
        <p:txBody>
          <a:bodyPr/>
          <a:lstStyle/>
          <a:p>
            <a:fld id="{379573ED-1E32-411B-8CE7-2DE41FA6BA28}" type="datetimeFigureOut">
              <a:rPr lang="en-US" smtClean="0"/>
              <a:t>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2257369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Edit Master text styles</a:t>
            </a:r>
          </a:p>
        </p:txBody>
      </p:sp>
      <p:sp>
        <p:nvSpPr>
          <p:cNvPr id="5" name="Date Placeholder 4"/>
          <p:cNvSpPr>
            <a:spLocks noGrp="1"/>
          </p:cNvSpPr>
          <p:nvPr>
            <p:ph type="dt" sz="half" idx="10"/>
          </p:nvPr>
        </p:nvSpPr>
        <p:spPr/>
        <p:txBody>
          <a:bodyPr/>
          <a:lstStyle/>
          <a:p>
            <a:fld id="{379573ED-1E32-411B-8CE7-2DE41FA6BA28}" type="datetimeFigureOut">
              <a:rPr lang="en-US" smtClean="0"/>
              <a:t>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492978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379573ED-1E32-411B-8CE7-2DE41FA6BA28}" type="datetimeFigureOut">
              <a:rPr lang="en-US" smtClean="0"/>
              <a:t>2/11/2019</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BB9BC6D9-351F-4A0A-9784-A4C9C21CFBB0}" type="slidenum">
              <a:rPr lang="en-US" smtClean="0"/>
              <a:t>‹#›</a:t>
            </a:fld>
            <a:endParaRPr lang="en-US"/>
          </a:p>
        </p:txBody>
      </p:sp>
    </p:spTree>
    <p:extLst>
      <p:ext uri="{BB962C8B-B14F-4D97-AF65-F5344CB8AC3E}">
        <p14:creationId xmlns:p14="http://schemas.microsoft.com/office/powerpoint/2010/main" val="30749939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wmf"/><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855764" y="26867434"/>
            <a:ext cx="6580455" cy="646331"/>
          </a:xfrm>
          <a:prstGeom prst="rect">
            <a:avLst/>
          </a:prstGeom>
          <a:noFill/>
        </p:spPr>
        <p:txBody>
          <a:bodyPr wrap="square" rtlCol="0">
            <a:spAutoFit/>
          </a:bodyPr>
          <a:lstStyle/>
          <a:p>
            <a:r>
              <a:rPr lang="en-US" sz="3600" b="1" dirty="0" smtClean="0">
                <a:latin typeface="Gill Sans MT" panose="020B0502020104020203" pitchFamily="34" charset="0"/>
              </a:rPr>
              <a:t>ACKNOWLEDGEMENTS</a:t>
            </a:r>
            <a:endParaRPr lang="en-US" sz="3600" b="1" dirty="0">
              <a:latin typeface="Gill Sans MT" panose="020B0502020104020203" pitchFamily="34" charset="0"/>
            </a:endParaRPr>
          </a:p>
        </p:txBody>
      </p:sp>
      <p:sp>
        <p:nvSpPr>
          <p:cNvPr id="5" name="TextBox 4"/>
          <p:cNvSpPr txBox="1"/>
          <p:nvPr/>
        </p:nvSpPr>
        <p:spPr>
          <a:xfrm>
            <a:off x="29855766" y="27652309"/>
            <a:ext cx="9380308" cy="4216539"/>
          </a:xfrm>
          <a:prstGeom prst="rect">
            <a:avLst/>
          </a:prstGeom>
          <a:noFill/>
        </p:spPr>
        <p:txBody>
          <a:bodyPr wrap="square" rtlCol="0">
            <a:spAutoFit/>
          </a:bodyPr>
          <a:lstStyle/>
          <a:p>
            <a:pPr algn="just"/>
            <a:r>
              <a:rPr lang="en-US" sz="3000" i="1" dirty="0">
                <a:latin typeface="Gill Sans MT" panose="020B0502020104020203" pitchFamily="34" charset="0"/>
              </a:rPr>
              <a:t>This </a:t>
            </a:r>
            <a:r>
              <a:rPr lang="en-US" sz="3000" i="1" dirty="0" smtClean="0">
                <a:latin typeface="Gill Sans MT" panose="020B0502020104020203" pitchFamily="34" charset="0"/>
              </a:rPr>
              <a:t>poster is </a:t>
            </a:r>
            <a:r>
              <a:rPr lang="en-US" sz="3000" i="1" dirty="0">
                <a:latin typeface="Gill Sans MT" panose="020B0502020104020203" pitchFamily="34" charset="0"/>
              </a:rPr>
              <a:t>made possible by the support of the American People provided to the Feed the Future Innovation Lab for Sustainable Intensification through the United States Agency for International Development (USAID). The contents are the sole responsibility of the authors and do not necessarily reflect the views of USAID or the United States </a:t>
            </a:r>
            <a:r>
              <a:rPr lang="en-US" sz="3000" i="1" dirty="0" smtClean="0">
                <a:latin typeface="Gill Sans MT" panose="020B0502020104020203" pitchFamily="34" charset="0"/>
              </a:rPr>
              <a:t>Government. Program </a:t>
            </a:r>
            <a:r>
              <a:rPr lang="en-US" sz="3000" i="1" dirty="0">
                <a:latin typeface="Gill Sans MT" panose="020B0502020104020203" pitchFamily="34" charset="0"/>
              </a:rPr>
              <a:t>activities are funded by </a:t>
            </a:r>
            <a:r>
              <a:rPr lang="en-US" sz="3000" i="1" dirty="0" smtClean="0">
                <a:latin typeface="Gill Sans MT" panose="020B0502020104020203" pitchFamily="34" charset="0"/>
              </a:rPr>
              <a:t>USAID under </a:t>
            </a:r>
            <a:r>
              <a:rPr lang="en-US" sz="3000" i="1" dirty="0">
                <a:latin typeface="Gill Sans MT" panose="020B0502020104020203" pitchFamily="34" charset="0"/>
              </a:rPr>
              <a:t>Cooperative Agreement No. AID-OAA-L-14-00006.</a:t>
            </a:r>
          </a:p>
          <a:p>
            <a:endParaRPr lang="en-US" sz="2800" dirty="0"/>
          </a:p>
        </p:txBody>
      </p:sp>
      <p:sp>
        <p:nvSpPr>
          <p:cNvPr id="6" name="Rectangle 5"/>
          <p:cNvSpPr/>
          <p:nvPr/>
        </p:nvSpPr>
        <p:spPr>
          <a:xfrm>
            <a:off x="0" y="0"/>
            <a:ext cx="43891200" cy="3532909"/>
          </a:xfrm>
          <a:prstGeom prst="rect">
            <a:avLst/>
          </a:prstGeom>
          <a:solidFill>
            <a:srgbClr val="4799B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19213" y="450768"/>
            <a:ext cx="10058400" cy="2631372"/>
          </a:xfrm>
          <a:prstGeom prst="rect">
            <a:avLst/>
          </a:prstGeom>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9504" y="4803592"/>
            <a:ext cx="6671829" cy="2575573"/>
          </a:xfrm>
          <a:prstGeom prst="rect">
            <a:avLst/>
          </a:prstGeom>
        </p:spPr>
      </p:pic>
      <p:sp>
        <p:nvSpPr>
          <p:cNvPr id="3" name="TextBox 2"/>
          <p:cNvSpPr txBox="1"/>
          <p:nvPr/>
        </p:nvSpPr>
        <p:spPr>
          <a:xfrm>
            <a:off x="529504" y="3782056"/>
            <a:ext cx="42773822" cy="1200329"/>
          </a:xfrm>
          <a:prstGeom prst="rect">
            <a:avLst/>
          </a:prstGeom>
          <a:noFill/>
        </p:spPr>
        <p:txBody>
          <a:bodyPr wrap="square" rtlCol="0">
            <a:spAutoFit/>
          </a:bodyPr>
          <a:lstStyle/>
          <a:p>
            <a:pPr algn="ctr"/>
            <a:r>
              <a:rPr lang="en-US" sz="7200" b="1" dirty="0" smtClean="0">
                <a:latin typeface="Gill Sans MT" panose="020B0502020104020203" pitchFamily="34" charset="0"/>
              </a:rPr>
              <a:t>SI Assessment Framework for Systems Analyses – Synergies and Tradeoffs of Key Outcomes</a:t>
            </a:r>
            <a:endParaRPr lang="en-US" sz="7200" b="1" dirty="0">
              <a:latin typeface="Gill Sans MT" panose="020B0502020104020203" pitchFamily="34" charset="0"/>
            </a:endParaRP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687394" y="5484481"/>
            <a:ext cx="5247842" cy="1227234"/>
          </a:xfrm>
          <a:prstGeom prst="rect">
            <a:avLst/>
          </a:prstGeom>
        </p:spPr>
      </p:pic>
      <p:sp>
        <p:nvSpPr>
          <p:cNvPr id="13" name="TextBox 12"/>
          <p:cNvSpPr txBox="1"/>
          <p:nvPr/>
        </p:nvSpPr>
        <p:spPr>
          <a:xfrm>
            <a:off x="9102436" y="5393796"/>
            <a:ext cx="25686327" cy="830997"/>
          </a:xfrm>
          <a:prstGeom prst="rect">
            <a:avLst/>
          </a:prstGeom>
          <a:noFill/>
        </p:spPr>
        <p:txBody>
          <a:bodyPr wrap="square" rtlCol="0">
            <a:spAutoFit/>
          </a:bodyPr>
          <a:lstStyle/>
          <a:p>
            <a:r>
              <a:rPr lang="en-US" sz="4800" dirty="0" smtClean="0">
                <a:latin typeface="Gill Sans MT" panose="020B0502020104020203" pitchFamily="34" charset="0"/>
              </a:rPr>
              <a:t>Names of collaborators</a:t>
            </a:r>
            <a:endParaRPr lang="en-US" sz="4800" dirty="0">
              <a:latin typeface="Gill Sans MT" panose="020B0502020104020203" pitchFamily="34" charset="0"/>
            </a:endParaRPr>
          </a:p>
        </p:txBody>
      </p:sp>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667082" y="28012527"/>
            <a:ext cx="3268154" cy="2770291"/>
          </a:xfrm>
          <a:prstGeom prst="rect">
            <a:avLst/>
          </a:prstGeom>
        </p:spPr>
      </p:pic>
      <p:sp>
        <p:nvSpPr>
          <p:cNvPr id="28" name="Rectangle 27"/>
          <p:cNvSpPr/>
          <p:nvPr/>
        </p:nvSpPr>
        <p:spPr>
          <a:xfrm>
            <a:off x="0" y="32217192"/>
            <a:ext cx="43891200" cy="686616"/>
          </a:xfrm>
          <a:prstGeom prst="rect">
            <a:avLst/>
          </a:prstGeom>
          <a:solidFill>
            <a:srgbClr val="4799B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0787830" y="5654404"/>
            <a:ext cx="5984022" cy="1077218"/>
          </a:xfrm>
          <a:prstGeom prst="rect">
            <a:avLst/>
          </a:prstGeom>
          <a:solidFill>
            <a:srgbClr val="FFFF00"/>
          </a:solidFill>
        </p:spPr>
        <p:txBody>
          <a:bodyPr wrap="square" rtlCol="0">
            <a:spAutoFit/>
          </a:bodyPr>
          <a:lstStyle/>
          <a:p>
            <a:pPr algn="ctr"/>
            <a:r>
              <a:rPr lang="en-US" sz="3200" dirty="0" smtClean="0"/>
              <a:t>Institutional logo(s) should replace the KSU logo</a:t>
            </a:r>
            <a:endParaRPr lang="en-US" sz="3200" dirty="0"/>
          </a:p>
        </p:txBody>
      </p:sp>
      <p:sp>
        <p:nvSpPr>
          <p:cNvPr id="14" name="Rectangle 13"/>
          <p:cNvSpPr/>
          <p:nvPr/>
        </p:nvSpPr>
        <p:spPr>
          <a:xfrm>
            <a:off x="15489406" y="7859859"/>
            <a:ext cx="13334071" cy="9633012"/>
          </a:xfrm>
          <a:prstGeom prst="rect">
            <a:avLst/>
          </a:prstGeom>
          <a:solidFill>
            <a:srgbClr val="4799B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smtClean="0">
                <a:solidFill>
                  <a:prstClr val="white"/>
                </a:solidFill>
              </a:rPr>
              <a:t>Graphic display(s) of the radar chart showing your results. Include additional images on the poster as desired.</a:t>
            </a:r>
            <a:endParaRPr lang="en-US" dirty="0"/>
          </a:p>
        </p:txBody>
      </p:sp>
      <p:sp>
        <p:nvSpPr>
          <p:cNvPr id="16" name="TextBox 15"/>
          <p:cNvSpPr txBox="1"/>
          <p:nvPr/>
        </p:nvSpPr>
        <p:spPr>
          <a:xfrm>
            <a:off x="1319212" y="7563966"/>
            <a:ext cx="6899564" cy="923330"/>
          </a:xfrm>
          <a:prstGeom prst="rect">
            <a:avLst/>
          </a:prstGeom>
          <a:noFill/>
        </p:spPr>
        <p:txBody>
          <a:bodyPr wrap="square" rtlCol="0">
            <a:spAutoFit/>
          </a:bodyPr>
          <a:lstStyle/>
          <a:p>
            <a:r>
              <a:rPr lang="en-US" sz="5400" b="1" cap="all" dirty="0" smtClean="0">
                <a:latin typeface="Gill Sans MT" panose="020B0502020104020203" pitchFamily="34" charset="0"/>
              </a:rPr>
              <a:t>INTRODUCTION</a:t>
            </a:r>
            <a:endParaRPr lang="en-US" sz="5400" b="1" cap="all" dirty="0">
              <a:latin typeface="Gill Sans MT" panose="020B0502020104020203" pitchFamily="34" charset="0"/>
            </a:endParaRPr>
          </a:p>
        </p:txBody>
      </p:sp>
      <p:sp>
        <p:nvSpPr>
          <p:cNvPr id="17" name="TextBox 16"/>
          <p:cNvSpPr txBox="1"/>
          <p:nvPr/>
        </p:nvSpPr>
        <p:spPr>
          <a:xfrm>
            <a:off x="30787830" y="18386251"/>
            <a:ext cx="6899564" cy="923330"/>
          </a:xfrm>
          <a:prstGeom prst="rect">
            <a:avLst/>
          </a:prstGeom>
          <a:noFill/>
        </p:spPr>
        <p:txBody>
          <a:bodyPr wrap="square" rtlCol="0">
            <a:spAutoFit/>
          </a:bodyPr>
          <a:lstStyle/>
          <a:p>
            <a:r>
              <a:rPr lang="en-US" sz="5400" b="1" cap="all" dirty="0" smtClean="0">
                <a:latin typeface="Gill Sans MT" panose="020B0502020104020203" pitchFamily="34" charset="0"/>
              </a:rPr>
              <a:t>conclusions</a:t>
            </a:r>
            <a:endParaRPr lang="en-US" sz="5400" b="1" cap="all" dirty="0">
              <a:latin typeface="Gill Sans MT" panose="020B0502020104020203" pitchFamily="34" charset="0"/>
            </a:endParaRPr>
          </a:p>
        </p:txBody>
      </p:sp>
      <p:sp>
        <p:nvSpPr>
          <p:cNvPr id="18" name="TextBox 17"/>
          <p:cNvSpPr txBox="1"/>
          <p:nvPr/>
        </p:nvSpPr>
        <p:spPr>
          <a:xfrm>
            <a:off x="1277369" y="8813539"/>
            <a:ext cx="12188969" cy="1754326"/>
          </a:xfrm>
          <a:prstGeom prst="rect">
            <a:avLst/>
          </a:prstGeom>
          <a:noFill/>
        </p:spPr>
        <p:txBody>
          <a:bodyPr wrap="square" rtlCol="0">
            <a:spAutoFit/>
          </a:bodyPr>
          <a:lstStyle/>
          <a:p>
            <a:pPr>
              <a:spcBef>
                <a:spcPts val="600"/>
              </a:spcBef>
            </a:pPr>
            <a:r>
              <a:rPr lang="en-US" sz="3600" dirty="0" smtClean="0">
                <a:latin typeface="Gill Sans MT" panose="020B0502020104020203" pitchFamily="34" charset="0"/>
              </a:rPr>
              <a:t>Include the name and background information of the objective/innovation that you choose to highlight for this systems analyses.</a:t>
            </a:r>
            <a:endParaRPr lang="en-US" dirty="0"/>
          </a:p>
        </p:txBody>
      </p:sp>
      <p:sp>
        <p:nvSpPr>
          <p:cNvPr id="19" name="TextBox 18"/>
          <p:cNvSpPr txBox="1"/>
          <p:nvPr/>
        </p:nvSpPr>
        <p:spPr>
          <a:xfrm>
            <a:off x="1319213" y="19332006"/>
            <a:ext cx="11395301" cy="923330"/>
          </a:xfrm>
          <a:prstGeom prst="rect">
            <a:avLst/>
          </a:prstGeom>
          <a:noFill/>
        </p:spPr>
        <p:txBody>
          <a:bodyPr wrap="square" rtlCol="0">
            <a:spAutoFit/>
          </a:bodyPr>
          <a:lstStyle/>
          <a:p>
            <a:r>
              <a:rPr lang="en-US" sz="5400" b="1" cap="all" dirty="0" smtClean="0">
                <a:latin typeface="Gill Sans MT" panose="020B0502020104020203" pitchFamily="34" charset="0"/>
              </a:rPr>
              <a:t>SYNERGIES AND TRADEOFFS</a:t>
            </a:r>
            <a:endParaRPr lang="en-US" sz="5400" b="1" cap="all" dirty="0">
              <a:latin typeface="Gill Sans MT" panose="020B0502020104020203" pitchFamily="34" charset="0"/>
            </a:endParaRPr>
          </a:p>
        </p:txBody>
      </p:sp>
      <p:sp>
        <p:nvSpPr>
          <p:cNvPr id="20" name="TextBox 19"/>
          <p:cNvSpPr txBox="1"/>
          <p:nvPr/>
        </p:nvSpPr>
        <p:spPr>
          <a:xfrm>
            <a:off x="1319212" y="20603680"/>
            <a:ext cx="12188969" cy="2308324"/>
          </a:xfrm>
          <a:prstGeom prst="rect">
            <a:avLst/>
          </a:prstGeom>
          <a:noFill/>
        </p:spPr>
        <p:txBody>
          <a:bodyPr wrap="square" rtlCol="0">
            <a:spAutoFit/>
          </a:bodyPr>
          <a:lstStyle/>
          <a:p>
            <a:pPr>
              <a:spcBef>
                <a:spcPts val="600"/>
              </a:spcBef>
            </a:pPr>
            <a:r>
              <a:rPr lang="en-US" sz="3600" dirty="0" smtClean="0">
                <a:latin typeface="Gill Sans MT" panose="020B0502020104020203" pitchFamily="34" charset="0"/>
              </a:rPr>
              <a:t>Describe the application of the SI assessment framework to </a:t>
            </a:r>
            <a:r>
              <a:rPr lang="en-US" sz="3600" dirty="0" smtClean="0">
                <a:latin typeface="Gill Sans MT" panose="020B0502020104020203" pitchFamily="34" charset="0"/>
              </a:rPr>
              <a:t>identify </a:t>
            </a:r>
            <a:r>
              <a:rPr lang="en-US" sz="3600" smtClean="0">
                <a:latin typeface="Gill Sans MT" panose="020B0502020104020203" pitchFamily="34" charset="0"/>
              </a:rPr>
              <a:t>the critical </a:t>
            </a:r>
            <a:r>
              <a:rPr lang="en-US" sz="3600" dirty="0" smtClean="0">
                <a:latin typeface="Gill Sans MT" panose="020B0502020104020203" pitchFamily="34" charset="0"/>
              </a:rPr>
              <a:t>innovations and/or </a:t>
            </a:r>
            <a:r>
              <a:rPr lang="en-US" sz="3600" smtClean="0">
                <a:latin typeface="Gill Sans MT" panose="020B0502020104020203" pitchFamily="34" charset="0"/>
              </a:rPr>
              <a:t>technologies and </a:t>
            </a:r>
            <a:r>
              <a:rPr lang="en-US" sz="3600" dirty="0" smtClean="0">
                <a:latin typeface="Gill Sans MT" panose="020B0502020104020203" pitchFamily="34" charset="0"/>
              </a:rPr>
              <a:t>do an overall analysis of the system to determine synergies and tradeoffs.</a:t>
            </a:r>
            <a:endParaRPr lang="en-US" dirty="0"/>
          </a:p>
        </p:txBody>
      </p:sp>
      <p:sp>
        <p:nvSpPr>
          <p:cNvPr id="21" name="TextBox 20"/>
          <p:cNvSpPr txBox="1"/>
          <p:nvPr/>
        </p:nvSpPr>
        <p:spPr>
          <a:xfrm>
            <a:off x="30709824" y="19803995"/>
            <a:ext cx="12188969" cy="1754326"/>
          </a:xfrm>
          <a:prstGeom prst="rect">
            <a:avLst/>
          </a:prstGeom>
          <a:noFill/>
        </p:spPr>
        <p:txBody>
          <a:bodyPr wrap="square" rtlCol="0">
            <a:spAutoFit/>
          </a:bodyPr>
          <a:lstStyle/>
          <a:p>
            <a:pPr>
              <a:spcBef>
                <a:spcPts val="600"/>
              </a:spcBef>
            </a:pPr>
            <a:r>
              <a:rPr lang="en-US" sz="3600" dirty="0" smtClean="0">
                <a:latin typeface="Gill Sans MT" panose="020B0502020104020203" pitchFamily="34" charset="0"/>
              </a:rPr>
              <a:t>Summarize the </a:t>
            </a:r>
            <a:r>
              <a:rPr lang="en-US" sz="3600" dirty="0" smtClean="0">
                <a:latin typeface="Gill Sans MT" panose="020B0502020104020203" pitchFamily="34" charset="0"/>
              </a:rPr>
              <a:t>findings, overall outcomes, and opportunities for scaling of the innovations and/or technologies presented in </a:t>
            </a:r>
            <a:r>
              <a:rPr lang="en-US" sz="3600" dirty="0" smtClean="0">
                <a:latin typeface="Gill Sans MT" panose="020B0502020104020203" pitchFamily="34" charset="0"/>
              </a:rPr>
              <a:t>the poster.</a:t>
            </a:r>
            <a:endParaRPr lang="en-US" dirty="0"/>
          </a:p>
        </p:txBody>
      </p:sp>
      <p:sp>
        <p:nvSpPr>
          <p:cNvPr id="22" name="Rectangle 21"/>
          <p:cNvSpPr/>
          <p:nvPr/>
        </p:nvSpPr>
        <p:spPr>
          <a:xfrm>
            <a:off x="15489406" y="18386251"/>
            <a:ext cx="13334071" cy="9633012"/>
          </a:xfrm>
          <a:prstGeom prst="rect">
            <a:avLst/>
          </a:prstGeom>
          <a:solidFill>
            <a:srgbClr val="4799B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smtClean="0">
                <a:solidFill>
                  <a:prstClr val="white"/>
                </a:solidFill>
              </a:rPr>
              <a:t>Graphic display(s) of the radar chart showing your results. Include additional images on the poster as desired.</a:t>
            </a:r>
            <a:endParaRPr lang="en-US" dirty="0"/>
          </a:p>
        </p:txBody>
      </p:sp>
      <p:sp>
        <p:nvSpPr>
          <p:cNvPr id="23" name="TextBox 22"/>
          <p:cNvSpPr txBox="1"/>
          <p:nvPr/>
        </p:nvSpPr>
        <p:spPr>
          <a:xfrm>
            <a:off x="30396456" y="7558448"/>
            <a:ext cx="11395301" cy="923330"/>
          </a:xfrm>
          <a:prstGeom prst="rect">
            <a:avLst/>
          </a:prstGeom>
          <a:noFill/>
        </p:spPr>
        <p:txBody>
          <a:bodyPr wrap="square" rtlCol="0">
            <a:spAutoFit/>
          </a:bodyPr>
          <a:lstStyle/>
          <a:p>
            <a:r>
              <a:rPr lang="en-US" sz="5400" b="1" cap="all" dirty="0" smtClean="0">
                <a:latin typeface="Gill Sans MT" panose="020B0502020104020203" pitchFamily="34" charset="0"/>
              </a:rPr>
              <a:t>SYNERGIES AND TRADEOFFS</a:t>
            </a:r>
            <a:endParaRPr lang="en-US" sz="5400" b="1" cap="all" dirty="0">
              <a:latin typeface="Gill Sans MT" panose="020B0502020104020203" pitchFamily="34" charset="0"/>
            </a:endParaRPr>
          </a:p>
        </p:txBody>
      </p:sp>
      <p:sp>
        <p:nvSpPr>
          <p:cNvPr id="24" name="TextBox 23"/>
          <p:cNvSpPr txBox="1"/>
          <p:nvPr/>
        </p:nvSpPr>
        <p:spPr>
          <a:xfrm>
            <a:off x="30396455" y="8830122"/>
            <a:ext cx="12188969" cy="1200329"/>
          </a:xfrm>
          <a:prstGeom prst="rect">
            <a:avLst/>
          </a:prstGeom>
          <a:noFill/>
        </p:spPr>
        <p:txBody>
          <a:bodyPr wrap="square" rtlCol="0">
            <a:spAutoFit/>
          </a:bodyPr>
          <a:lstStyle/>
          <a:p>
            <a:pPr>
              <a:spcBef>
                <a:spcPts val="600"/>
              </a:spcBef>
            </a:pPr>
            <a:r>
              <a:rPr lang="en-US" sz="3600" dirty="0" smtClean="0">
                <a:latin typeface="Gill Sans MT" panose="020B0502020104020203" pitchFamily="34" charset="0"/>
              </a:rPr>
              <a:t>Continue as necessary or create an appropriate new section heading as needed.</a:t>
            </a:r>
            <a:endParaRPr lang="en-US" dirty="0"/>
          </a:p>
        </p:txBody>
      </p:sp>
    </p:spTree>
    <p:extLst>
      <p:ext uri="{BB962C8B-B14F-4D97-AF65-F5344CB8AC3E}">
        <p14:creationId xmlns:p14="http://schemas.microsoft.com/office/powerpoint/2010/main" val="2470554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684</TotalTime>
  <Words>226</Words>
  <Application>Microsoft Office PowerPoint</Application>
  <PresentationFormat>Custom</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Gill Sans MT</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Molly McKneight</dc:creator>
  <cp:lastModifiedBy>Andra Williams</cp:lastModifiedBy>
  <cp:revision>21</cp:revision>
  <cp:lastPrinted>2016-11-30T19:05:21Z</cp:lastPrinted>
  <dcterms:created xsi:type="dcterms:W3CDTF">2016-11-29T16:09:58Z</dcterms:created>
  <dcterms:modified xsi:type="dcterms:W3CDTF">2019-02-11T22:43:44Z</dcterms:modified>
</cp:coreProperties>
</file>