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eb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257" r:id="rId2"/>
    <p:sldId id="784" r:id="rId3"/>
    <p:sldId id="801" r:id="rId4"/>
    <p:sldId id="780" r:id="rId5"/>
    <p:sldId id="739" r:id="rId6"/>
    <p:sldId id="785" r:id="rId7"/>
    <p:sldId id="786" r:id="rId8"/>
    <p:sldId id="767" r:id="rId9"/>
    <p:sldId id="775" r:id="rId10"/>
    <p:sldId id="770" r:id="rId11"/>
    <p:sldId id="772" r:id="rId12"/>
    <p:sldId id="485" r:id="rId13"/>
    <p:sldId id="803" r:id="rId14"/>
    <p:sldId id="782" r:id="rId15"/>
    <p:sldId id="773" r:id="rId16"/>
    <p:sldId id="486" r:id="rId17"/>
    <p:sldId id="804" r:id="rId18"/>
    <p:sldId id="797" r:id="rId19"/>
    <p:sldId id="695" r:id="rId20"/>
    <p:sldId id="796" r:id="rId21"/>
    <p:sldId id="751" r:id="rId22"/>
    <p:sldId id="802" r:id="rId23"/>
    <p:sldId id="792" r:id="rId24"/>
    <p:sldId id="774" r:id="rId25"/>
    <p:sldId id="7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5B083"/>
    <a:srgbClr val="A5C17A"/>
    <a:srgbClr val="A0C789"/>
    <a:srgbClr val="EAAC80"/>
    <a:srgbClr val="FFE598"/>
    <a:srgbClr val="A8D08D"/>
    <a:srgbClr val="DF2C24"/>
    <a:srgbClr val="FE9270"/>
    <a:srgbClr val="FEE2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2" autoAdjust="0"/>
    <p:restoredTop sz="73032" autoAdjust="0"/>
  </p:normalViewPr>
  <p:slideViewPr>
    <p:cSldViewPr snapToGrid="0">
      <p:cViewPr varScale="1">
        <p:scale>
          <a:sx n="79" d="100"/>
          <a:sy n="79" d="100"/>
        </p:scale>
        <p:origin x="99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livejohnshopkins-my.sharepoint.com/personal/kschne29_jh_edu/Documents/AJAE%202022%20Affordability%20Paper/R&amp;R%20#2/Fig 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spPr>
            <a:solidFill>
              <a:schemeClr val="accent1">
                <a:lumMod val="60000"/>
                <a:lumOff val="40000"/>
              </a:schemeClr>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9-3B6B-4C46-BC2C-933B7C9228B9}"/>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3B6B-4C46-BC2C-933B7C9228B9}"/>
              </c:ext>
            </c:extLst>
          </c:dPt>
          <c:dPt>
            <c:idx val="6"/>
            <c:invertIfNegative val="0"/>
            <c:bubble3D val="0"/>
            <c:spPr>
              <a:solidFill>
                <a:schemeClr val="bg1">
                  <a:lumMod val="65000"/>
                </a:schemeClr>
              </a:solidFill>
              <a:ln>
                <a:solidFill>
                  <a:schemeClr val="bg1">
                    <a:lumMod val="95000"/>
                  </a:schemeClr>
                </a:solidFill>
              </a:ln>
              <a:effectLst/>
            </c:spPr>
            <c:extLst>
              <c:ext xmlns:c16="http://schemas.microsoft.com/office/drawing/2014/chart" uri="{C3380CC4-5D6E-409C-BE32-E72D297353CC}">
                <c16:uniqueId val="{0000000A-3B6B-4C46-BC2C-933B7C9228B9}"/>
              </c:ext>
            </c:extLst>
          </c:dPt>
          <c:dPt>
            <c:idx val="7"/>
            <c:invertIfNegative val="0"/>
            <c:bubble3D val="0"/>
            <c:spPr>
              <a:solidFill>
                <a:schemeClr val="bg2">
                  <a:lumMod val="75000"/>
                </a:schemeClr>
              </a:solidFill>
              <a:ln>
                <a:noFill/>
              </a:ln>
              <a:effectLst/>
            </c:spPr>
            <c:extLst>
              <c:ext xmlns:c16="http://schemas.microsoft.com/office/drawing/2014/chart" uri="{C3380CC4-5D6E-409C-BE32-E72D297353CC}">
                <c16:uniqueId val="{00000008-3B6B-4C46-BC2C-933B7C9228B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3B6B-4C46-BC2C-933B7C9228B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3B6B-4C46-BC2C-933B7C9228B9}"/>
              </c:ext>
            </c:extLst>
          </c:dPt>
          <c:dPt>
            <c:idx val="10"/>
            <c:invertIfNegative val="0"/>
            <c:bubble3D val="0"/>
            <c:spPr>
              <a:solidFill>
                <a:schemeClr val="bg2">
                  <a:lumMod val="75000"/>
                </a:schemeClr>
              </a:solidFill>
              <a:ln>
                <a:noFill/>
              </a:ln>
              <a:effectLst/>
            </c:spPr>
            <c:extLst>
              <c:ext xmlns:c16="http://schemas.microsoft.com/office/drawing/2014/chart" uri="{C3380CC4-5D6E-409C-BE32-E72D297353CC}">
                <c16:uniqueId val="{00000007-3B6B-4C46-BC2C-933B7C9228B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6-3B6B-4C46-BC2C-933B7C9228B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2-3B6B-4C46-BC2C-933B7C9228B9}"/>
              </c:ext>
            </c:extLst>
          </c:dPt>
          <c:dPt>
            <c:idx val="13"/>
            <c:invertIfNegative val="0"/>
            <c:bubble3D val="0"/>
            <c:spPr>
              <a:solidFill>
                <a:schemeClr val="bg2">
                  <a:lumMod val="75000"/>
                </a:schemeClr>
              </a:solidFill>
              <a:ln>
                <a:noFill/>
              </a:ln>
              <a:effectLst/>
            </c:spPr>
            <c:extLst>
              <c:ext xmlns:c16="http://schemas.microsoft.com/office/drawing/2014/chart" uri="{C3380CC4-5D6E-409C-BE32-E72D297353CC}">
                <c16:uniqueId val="{00000005-3B6B-4C46-BC2C-933B7C9228B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1-3B6B-4C46-BC2C-933B7C9228B9}"/>
              </c:ext>
            </c:extLst>
          </c:dPt>
          <c:dLbls>
            <c:delete val="1"/>
          </c:dLbls>
          <c:cat>
            <c:strRef>
              <c:f>Sheet1!$A$3:$A$17</c:f>
              <c:strCache>
                <c:ptCount val="15"/>
                <c:pt idx="0">
                  <c:v>Milk &amp; milk products (2)</c:v>
                </c:pt>
                <c:pt idx="1">
                  <c:v>Eggs (1)</c:v>
                </c:pt>
                <c:pt idx="2">
                  <c:v>Flesh meat (4)</c:v>
                </c:pt>
                <c:pt idx="3">
                  <c:v>Fish &amp; seafood (4)</c:v>
                </c:pt>
                <c:pt idx="4">
                  <c:v>Other vegetable (6)</c:v>
                </c:pt>
                <c:pt idx="5">
                  <c:v>Oils &amp; fats (2)</c:v>
                </c:pt>
                <c:pt idx="6">
                  <c:v>Legumes (5)</c:v>
                </c:pt>
                <c:pt idx="7">
                  <c:v>Cereals (6)</c:v>
                </c:pt>
                <c:pt idx="8">
                  <c:v>Other fruit (3)</c:v>
                </c:pt>
                <c:pt idx="9">
                  <c:v>Vitamin A rich fruits (4)</c:v>
                </c:pt>
                <c:pt idx="10">
                  <c:v>Maize grain</c:v>
                </c:pt>
                <c:pt idx="11">
                  <c:v>Roots &amp; tubers (3)</c:v>
                </c:pt>
                <c:pt idx="12">
                  <c:v>Dark green leafy vegetables (3)</c:v>
                </c:pt>
                <c:pt idx="13">
                  <c:v>Admarc maize</c:v>
                </c:pt>
                <c:pt idx="14">
                  <c:v>Vitamin A-rich vegetables (1)</c:v>
                </c:pt>
              </c:strCache>
            </c:strRef>
          </c:cat>
          <c:val>
            <c:numRef>
              <c:f>Sheet1!$D$3:$D$17</c:f>
              <c:numCache>
                <c:formatCode>0.0</c:formatCode>
                <c:ptCount val="15"/>
                <c:pt idx="0">
                  <c:v>6.9853978157043457</c:v>
                </c:pt>
                <c:pt idx="1">
                  <c:v>7.4207797050476074</c:v>
                </c:pt>
                <c:pt idx="2">
                  <c:v>7.8739633560180664</c:v>
                </c:pt>
                <c:pt idx="3">
                  <c:v>8.5945892333984375</c:v>
                </c:pt>
                <c:pt idx="4">
                  <c:v>10.899357795715332</c:v>
                </c:pt>
                <c:pt idx="5">
                  <c:v>10.947869300842285</c:v>
                </c:pt>
                <c:pt idx="6">
                  <c:v>11.131650924682617</c:v>
                </c:pt>
                <c:pt idx="7">
                  <c:v>12.070889472961426</c:v>
                </c:pt>
                <c:pt idx="8">
                  <c:v>13.775578498840332</c:v>
                </c:pt>
                <c:pt idx="9">
                  <c:v>19.737157821655273</c:v>
                </c:pt>
                <c:pt idx="10">
                  <c:v>21.006525039672852</c:v>
                </c:pt>
                <c:pt idx="11">
                  <c:v>21.161638259887695</c:v>
                </c:pt>
                <c:pt idx="12">
                  <c:v>22.902976989746094</c:v>
                </c:pt>
                <c:pt idx="13">
                  <c:v>24.497518539428711</c:v>
                </c:pt>
                <c:pt idx="14">
                  <c:v>57.775188446044922</c:v>
                </c:pt>
              </c:numCache>
            </c:numRef>
          </c:val>
          <c:extLst>
            <c:ext xmlns:c16="http://schemas.microsoft.com/office/drawing/2014/chart" uri="{C3380CC4-5D6E-409C-BE32-E72D297353CC}">
              <c16:uniqueId val="{00000000-3B6B-4C46-BC2C-933B7C9228B9}"/>
            </c:ext>
          </c:extLst>
        </c:ser>
        <c:dLbls>
          <c:dLblPos val="outEnd"/>
          <c:showLegendKey val="0"/>
          <c:showVal val="1"/>
          <c:showCatName val="0"/>
          <c:showSerName val="0"/>
          <c:showPercent val="0"/>
          <c:showBubbleSize val="0"/>
        </c:dLbls>
        <c:gapWidth val="100"/>
        <c:axId val="1880060912"/>
        <c:axId val="1880062576"/>
      </c:barChart>
      <c:catAx>
        <c:axId val="18800609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Food Group (N items per food group)</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0062576"/>
        <c:crosses val="autoZero"/>
        <c:auto val="1"/>
        <c:lblAlgn val="ctr"/>
        <c:lblOffset val="100"/>
        <c:noMultiLvlLbl val="0"/>
      </c:catAx>
      <c:valAx>
        <c:axId val="1880062576"/>
        <c:scaling>
          <c:orientation val="minMax"/>
        </c:scaling>
        <c:delete val="0"/>
        <c:axPos val="b"/>
        <c:majorGridlines>
          <c:spPr>
            <a:ln w="9525" cap="flat" cmpd="sng" algn="ctr">
              <a:solidFill>
                <a:schemeClr val="bg2">
                  <a:alpha val="46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Seasonal gap</a:t>
                </a:r>
                <a:r>
                  <a:rPr lang="en-US" baseline="0" dirty="0"/>
                  <a:t> between highest and </a:t>
                </a:r>
                <a:r>
                  <a:rPr lang="en-US" dirty="0"/>
                  <a:t>lowest priced month (%)</a:t>
                </a:r>
              </a:p>
            </c:rich>
          </c:tx>
          <c:layout>
            <c:manualLayout>
              <c:xMode val="edge"/>
              <c:yMode val="edge"/>
              <c:x val="0.37886893154419954"/>
              <c:y val="0.89513698961204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8006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957940940521967E-2"/>
          <c:y val="0.13383853953715413"/>
          <c:w val="0.93711932447397572"/>
          <c:h val="0.65952403593856213"/>
        </c:manualLayout>
      </c:layout>
      <c:barChart>
        <c:barDir val="col"/>
        <c:grouping val="stacked"/>
        <c:varyColors val="0"/>
        <c:ser>
          <c:idx val="0"/>
          <c:order val="0"/>
          <c:tx>
            <c:strRef>
              <c:f>'Sheet1 (2)'!$B$21</c:f>
              <c:strCache>
                <c:ptCount val="1"/>
                <c:pt idx="0">
                  <c:v>Firewood</c:v>
                </c:pt>
              </c:strCache>
            </c:strRef>
          </c:tx>
          <c:spPr>
            <a:solidFill>
              <a:srgbClr val="996633"/>
            </a:solidFill>
            <a:ln>
              <a:noFill/>
            </a:ln>
            <a:effectLst/>
          </c:spPr>
          <c:invertIfNegative val="0"/>
          <c:cat>
            <c:strRef>
              <c:f>'Sheet1 (2)'!$C$20:$K$20</c:f>
              <c:strCache>
                <c:ptCount val="9"/>
                <c:pt idx="0">
                  <c:v>2010</c:v>
                </c:pt>
                <c:pt idx="1">
                  <c:v>2013</c:v>
                </c:pt>
                <c:pt idx="2">
                  <c:v>2016</c:v>
                </c:pt>
                <c:pt idx="3">
                  <c:v>2019-20</c:v>
                </c:pt>
                <c:pt idx="5">
                  <c:v>2010</c:v>
                </c:pt>
                <c:pt idx="6">
                  <c:v>2013</c:v>
                </c:pt>
                <c:pt idx="7">
                  <c:v>2016</c:v>
                </c:pt>
                <c:pt idx="8">
                  <c:v>2019-20</c:v>
                </c:pt>
              </c:strCache>
            </c:strRef>
          </c:cat>
          <c:val>
            <c:numRef>
              <c:f>'Sheet1 (2)'!$C$21:$K$21</c:f>
              <c:numCache>
                <c:formatCode>_(* #,##0.00_);_(* \(#,##0.00\);_(* "-"??_);_(@_)</c:formatCode>
                <c:ptCount val="9"/>
                <c:pt idx="0">
                  <c:v>0.14960712078527685</c:v>
                </c:pt>
                <c:pt idx="1">
                  <c:v>0.10670855410296846</c:v>
                </c:pt>
                <c:pt idx="2">
                  <c:v>0.13530631762204387</c:v>
                </c:pt>
                <c:pt idx="3">
                  <c:v>0.13993258394303332</c:v>
                </c:pt>
                <c:pt idx="5">
                  <c:v>4.7616821883873381E-2</c:v>
                </c:pt>
                <c:pt idx="6">
                  <c:v>3.6505960230536649E-2</c:v>
                </c:pt>
                <c:pt idx="7">
                  <c:v>3.5824816087287104E-2</c:v>
                </c:pt>
                <c:pt idx="8">
                  <c:v>3.173488498280818E-2</c:v>
                </c:pt>
              </c:numCache>
            </c:numRef>
          </c:val>
          <c:extLst>
            <c:ext xmlns:c16="http://schemas.microsoft.com/office/drawing/2014/chart" uri="{C3380CC4-5D6E-409C-BE32-E72D297353CC}">
              <c16:uniqueId val="{00000000-65EF-4AE1-9599-696E45CEABA6}"/>
            </c:ext>
          </c:extLst>
        </c:ser>
        <c:ser>
          <c:idx val="1"/>
          <c:order val="1"/>
          <c:tx>
            <c:strRef>
              <c:f>'Sheet1 (2)'!$B$22</c:f>
              <c:strCache>
                <c:ptCount val="1"/>
                <c:pt idx="0">
                  <c:v>Charcoal</c:v>
                </c:pt>
              </c:strCache>
            </c:strRef>
          </c:tx>
          <c:spPr>
            <a:solidFill>
              <a:schemeClr val="accent3">
                <a:lumMod val="50000"/>
              </a:schemeClr>
            </a:solidFill>
            <a:ln>
              <a:noFill/>
            </a:ln>
            <a:effectLst/>
          </c:spPr>
          <c:invertIfNegative val="0"/>
          <c:cat>
            <c:strRef>
              <c:f>'Sheet1 (2)'!$C$20:$K$20</c:f>
              <c:strCache>
                <c:ptCount val="9"/>
                <c:pt idx="0">
                  <c:v>2010</c:v>
                </c:pt>
                <c:pt idx="1">
                  <c:v>2013</c:v>
                </c:pt>
                <c:pt idx="2">
                  <c:v>2016</c:v>
                </c:pt>
                <c:pt idx="3">
                  <c:v>2019-20</c:v>
                </c:pt>
                <c:pt idx="5">
                  <c:v>2010</c:v>
                </c:pt>
                <c:pt idx="6">
                  <c:v>2013</c:v>
                </c:pt>
                <c:pt idx="7">
                  <c:v>2016</c:v>
                </c:pt>
                <c:pt idx="8">
                  <c:v>2019-20</c:v>
                </c:pt>
              </c:strCache>
            </c:strRef>
          </c:cat>
          <c:val>
            <c:numRef>
              <c:f>'Sheet1 (2)'!$C$22:$K$22</c:f>
              <c:numCache>
                <c:formatCode>_(* #,##0.00_);_(* \(#,##0.00\);_(* "-"??_);_(@_)</c:formatCode>
                <c:ptCount val="9"/>
                <c:pt idx="0">
                  <c:v>5.658423827983915E-3</c:v>
                </c:pt>
                <c:pt idx="1">
                  <c:v>6.1938686041845747E-3</c:v>
                </c:pt>
                <c:pt idx="2">
                  <c:v>1.2925135524122023E-2</c:v>
                </c:pt>
                <c:pt idx="3">
                  <c:v>1.8171415433282288E-2</c:v>
                </c:pt>
                <c:pt idx="5">
                  <c:v>4.6023397838679619E-2</c:v>
                </c:pt>
                <c:pt idx="6">
                  <c:v>3.52087187304145E-2</c:v>
                </c:pt>
                <c:pt idx="7">
                  <c:v>5.6215847270951615E-2</c:v>
                </c:pt>
                <c:pt idx="8">
                  <c:v>6.7504558785470722E-2</c:v>
                </c:pt>
              </c:numCache>
            </c:numRef>
          </c:val>
          <c:extLst>
            <c:ext xmlns:c16="http://schemas.microsoft.com/office/drawing/2014/chart" uri="{C3380CC4-5D6E-409C-BE32-E72D297353CC}">
              <c16:uniqueId val="{00000001-65EF-4AE1-9599-696E45CEABA6}"/>
            </c:ext>
          </c:extLst>
        </c:ser>
        <c:ser>
          <c:idx val="2"/>
          <c:order val="2"/>
          <c:tx>
            <c:strRef>
              <c:f>'Sheet1 (2)'!$B$23</c:f>
              <c:strCache>
                <c:ptCount val="1"/>
                <c:pt idx="0">
                  <c:v>Electricity </c:v>
                </c:pt>
              </c:strCache>
            </c:strRef>
          </c:tx>
          <c:spPr>
            <a:solidFill>
              <a:schemeClr val="accent1">
                <a:lumMod val="60000"/>
                <a:lumOff val="40000"/>
              </a:schemeClr>
            </a:solidFill>
            <a:ln>
              <a:noFill/>
            </a:ln>
            <a:effectLst/>
          </c:spPr>
          <c:invertIfNegative val="0"/>
          <c:cat>
            <c:strRef>
              <c:f>'Sheet1 (2)'!$C$20:$K$20</c:f>
              <c:strCache>
                <c:ptCount val="9"/>
                <c:pt idx="0">
                  <c:v>2010</c:v>
                </c:pt>
                <c:pt idx="1">
                  <c:v>2013</c:v>
                </c:pt>
                <c:pt idx="2">
                  <c:v>2016</c:v>
                </c:pt>
                <c:pt idx="3">
                  <c:v>2019-20</c:v>
                </c:pt>
                <c:pt idx="5">
                  <c:v>2010</c:v>
                </c:pt>
                <c:pt idx="6">
                  <c:v>2013</c:v>
                </c:pt>
                <c:pt idx="7">
                  <c:v>2016</c:v>
                </c:pt>
                <c:pt idx="8">
                  <c:v>2019-20</c:v>
                </c:pt>
              </c:strCache>
            </c:strRef>
          </c:cat>
          <c:val>
            <c:numRef>
              <c:f>'Sheet1 (2)'!$C$23:$K$23</c:f>
              <c:numCache>
                <c:formatCode>_(* #,##0.00_);_(* \(#,##0.00\);_(* "-"??_);_(@_)</c:formatCode>
                <c:ptCount val="9"/>
                <c:pt idx="0">
                  <c:v>1.9262719414413329E-3</c:v>
                </c:pt>
                <c:pt idx="1">
                  <c:v>3.1098561420175681E-3</c:v>
                </c:pt>
                <c:pt idx="2">
                  <c:v>4.1569525903290853E-3</c:v>
                </c:pt>
                <c:pt idx="3">
                  <c:v>5.227321077229838E-3</c:v>
                </c:pt>
                <c:pt idx="5">
                  <c:v>2.8575404543808008E-2</c:v>
                </c:pt>
                <c:pt idx="6">
                  <c:v>2.8583874733607496E-2</c:v>
                </c:pt>
                <c:pt idx="7">
                  <c:v>3.7803218230795896E-2</c:v>
                </c:pt>
                <c:pt idx="8">
                  <c:v>3.8711768184699721E-2</c:v>
                </c:pt>
              </c:numCache>
            </c:numRef>
          </c:val>
          <c:extLst>
            <c:ext xmlns:c16="http://schemas.microsoft.com/office/drawing/2014/chart" uri="{C3380CC4-5D6E-409C-BE32-E72D297353CC}">
              <c16:uniqueId val="{00000002-65EF-4AE1-9599-696E45CEABA6}"/>
            </c:ext>
          </c:extLst>
        </c:ser>
        <c:ser>
          <c:idx val="3"/>
          <c:order val="3"/>
          <c:tx>
            <c:strRef>
              <c:f>'Sheet1 (2)'!$B$24</c:f>
              <c:strCache>
                <c:ptCount val="1"/>
                <c:pt idx="0">
                  <c:v>Paraffin</c:v>
                </c:pt>
              </c:strCache>
            </c:strRef>
          </c:tx>
          <c:spPr>
            <a:solidFill>
              <a:schemeClr val="accent4"/>
            </a:solidFill>
            <a:ln>
              <a:noFill/>
            </a:ln>
            <a:effectLst/>
          </c:spPr>
          <c:invertIfNegative val="0"/>
          <c:cat>
            <c:strRef>
              <c:f>'Sheet1 (2)'!$C$20:$K$20</c:f>
              <c:strCache>
                <c:ptCount val="9"/>
                <c:pt idx="0">
                  <c:v>2010</c:v>
                </c:pt>
                <c:pt idx="1">
                  <c:v>2013</c:v>
                </c:pt>
                <c:pt idx="2">
                  <c:v>2016</c:v>
                </c:pt>
                <c:pt idx="3">
                  <c:v>2019-20</c:v>
                </c:pt>
                <c:pt idx="5">
                  <c:v>2010</c:v>
                </c:pt>
                <c:pt idx="6">
                  <c:v>2013</c:v>
                </c:pt>
                <c:pt idx="7">
                  <c:v>2016</c:v>
                </c:pt>
                <c:pt idx="8">
                  <c:v>2019-20</c:v>
                </c:pt>
              </c:strCache>
            </c:strRef>
          </c:cat>
          <c:val>
            <c:numRef>
              <c:f>'Sheet1 (2)'!$C$24:$K$24</c:f>
              <c:numCache>
                <c:formatCode>_(* #,##0.00_);_(* \(#,##0.00\);_(* "-"??_);_(@_)</c:formatCode>
                <c:ptCount val="9"/>
                <c:pt idx="0">
                  <c:v>1.2259918293965151E-2</c:v>
                </c:pt>
                <c:pt idx="1">
                  <c:v>2.1277963076962308E-3</c:v>
                </c:pt>
                <c:pt idx="2">
                  <c:v>9.5833936962676529E-4</c:v>
                </c:pt>
                <c:pt idx="3">
                  <c:v>1.2685106759708403E-4</c:v>
                </c:pt>
                <c:pt idx="5">
                  <c:v>9.1223526587342479E-3</c:v>
                </c:pt>
                <c:pt idx="6">
                  <c:v>1.3715110516558594E-3</c:v>
                </c:pt>
                <c:pt idx="7">
                  <c:v>5.9951580106327128E-4</c:v>
                </c:pt>
                <c:pt idx="8">
                  <c:v>1.2855228680202173E-4</c:v>
                </c:pt>
              </c:numCache>
            </c:numRef>
          </c:val>
          <c:extLst>
            <c:ext xmlns:c16="http://schemas.microsoft.com/office/drawing/2014/chart" uri="{C3380CC4-5D6E-409C-BE32-E72D297353CC}">
              <c16:uniqueId val="{00000003-65EF-4AE1-9599-696E45CEABA6}"/>
            </c:ext>
          </c:extLst>
        </c:ser>
        <c:dLbls>
          <c:showLegendKey val="0"/>
          <c:showVal val="0"/>
          <c:showCatName val="0"/>
          <c:showSerName val="0"/>
          <c:showPercent val="0"/>
          <c:showBubbleSize val="0"/>
        </c:dLbls>
        <c:gapWidth val="150"/>
        <c:overlap val="100"/>
        <c:axId val="1896145983"/>
        <c:axId val="1896135167"/>
      </c:barChart>
      <c:catAx>
        <c:axId val="189614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96135167"/>
        <c:crosses val="autoZero"/>
        <c:auto val="1"/>
        <c:lblAlgn val="ctr"/>
        <c:lblOffset val="100"/>
        <c:noMultiLvlLbl val="0"/>
      </c:catAx>
      <c:valAx>
        <c:axId val="18961351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96145983"/>
        <c:crosses val="autoZero"/>
        <c:crossBetween val="between"/>
      </c:valAx>
      <c:spPr>
        <a:noFill/>
        <a:ln>
          <a:noFill/>
        </a:ln>
        <a:effectLst/>
      </c:spPr>
    </c:plotArea>
    <c:legend>
      <c:legendPos val="b"/>
      <c:layout>
        <c:manualLayout>
          <c:xMode val="edge"/>
          <c:yMode val="edge"/>
          <c:x val="0.22047230267919743"/>
          <c:y val="0.89779604525544532"/>
          <c:w val="0.55791712399586413"/>
          <c:h val="7.398663498401897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0.14892</cdr:x>
      <cdr:y>0.03746</cdr:y>
    </cdr:from>
    <cdr:to>
      <cdr:x>0.46422</cdr:x>
      <cdr:y>0.12406</cdr:y>
    </cdr:to>
    <cdr:sp macro="" textlink="">
      <cdr:nvSpPr>
        <cdr:cNvPr id="2" name="TextBox 1">
          <a:extLst xmlns:a="http://schemas.openxmlformats.org/drawingml/2006/main">
            <a:ext uri="{FF2B5EF4-FFF2-40B4-BE49-F238E27FC236}">
              <a16:creationId xmlns:a16="http://schemas.microsoft.com/office/drawing/2014/main" id="{F7451804-42E1-B182-75F4-3A4D558BD1BB}"/>
            </a:ext>
          </a:extLst>
        </cdr:cNvPr>
        <cdr:cNvSpPr txBox="1"/>
      </cdr:nvSpPr>
      <cdr:spPr>
        <a:xfrm xmlns:a="http://schemas.openxmlformats.org/drawingml/2006/main">
          <a:off x="1314517" y="159557"/>
          <a:ext cx="2783146" cy="3688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bg2">
                  <a:lumMod val="25000"/>
                </a:schemeClr>
              </a:solidFill>
            </a:rPr>
            <a:t>Rural households </a:t>
          </a:r>
          <a:r>
            <a:rPr lang="en-US" sz="1600" dirty="0">
              <a:solidFill>
                <a:schemeClr val="bg2">
                  <a:lumMod val="25000"/>
                </a:schemeClr>
              </a:solidFill>
            </a:rPr>
            <a:t>(n=6,661)</a:t>
          </a:r>
        </a:p>
      </cdr:txBody>
    </cdr:sp>
  </cdr:relSizeAnchor>
  <cdr:relSizeAnchor xmlns:cdr="http://schemas.openxmlformats.org/drawingml/2006/chartDrawing">
    <cdr:from>
      <cdr:x>0.62483</cdr:x>
      <cdr:y>0.03939</cdr:y>
    </cdr:from>
    <cdr:to>
      <cdr:x>0.96047</cdr:x>
      <cdr:y>0.12599</cdr:y>
    </cdr:to>
    <cdr:sp macro="" textlink="">
      <cdr:nvSpPr>
        <cdr:cNvPr id="3" name="TextBox 1">
          <a:extLst xmlns:a="http://schemas.openxmlformats.org/drawingml/2006/main">
            <a:ext uri="{FF2B5EF4-FFF2-40B4-BE49-F238E27FC236}">
              <a16:creationId xmlns:a16="http://schemas.microsoft.com/office/drawing/2014/main" id="{718932EB-8FDC-0852-B94B-5F0D27687516}"/>
            </a:ext>
          </a:extLst>
        </cdr:cNvPr>
        <cdr:cNvSpPr txBox="1"/>
      </cdr:nvSpPr>
      <cdr:spPr>
        <a:xfrm xmlns:a="http://schemas.openxmlformats.org/drawingml/2006/main">
          <a:off x="5515408" y="167742"/>
          <a:ext cx="2962656" cy="3688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2">
                  <a:lumMod val="25000"/>
                </a:schemeClr>
              </a:solidFill>
            </a:rPr>
            <a:t>Urban households </a:t>
          </a:r>
          <a:r>
            <a:rPr lang="en-US" sz="1600" dirty="0">
              <a:solidFill>
                <a:schemeClr val="bg2">
                  <a:lumMod val="25000"/>
                </a:schemeClr>
              </a:solidFill>
            </a:rPr>
            <a:t>(n=2,441)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AA245-8219-4193-85AE-3371FF7275B8}"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4187-26A4-4F81-A54E-9457AAC1D76D}" type="slidenum">
              <a:rPr lang="en-US" smtClean="0"/>
              <a:t>‹#›</a:t>
            </a:fld>
            <a:endParaRPr lang="en-US"/>
          </a:p>
        </p:txBody>
      </p:sp>
    </p:spTree>
    <p:extLst>
      <p:ext uri="{BB962C8B-B14F-4D97-AF65-F5344CB8AC3E}">
        <p14:creationId xmlns:p14="http://schemas.microsoft.com/office/powerpoint/2010/main" val="349420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a:t>
            </a:fld>
            <a:endParaRPr lang="en-US"/>
          </a:p>
        </p:txBody>
      </p:sp>
    </p:spTree>
    <p:extLst>
      <p:ext uri="{BB962C8B-B14F-4D97-AF65-F5344CB8AC3E}">
        <p14:creationId xmlns:p14="http://schemas.microsoft.com/office/powerpoint/2010/main" val="246397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966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0956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94056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76BD86E-1235-42EA-B7DE-EE97AB3C343E}"/>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D1F10ACA-1147-4E89-99F6-4AC100F913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300" name="Slide Number Placeholder 3">
            <a:extLst>
              <a:ext uri="{FF2B5EF4-FFF2-40B4-BE49-F238E27FC236}">
                <a16:creationId xmlns:a16="http://schemas.microsoft.com/office/drawing/2014/main" id="{8990B86F-69FD-4DF2-8688-AFBC7A9F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5184D3-949D-4416-B79A-CABD382CFBC3}" type="slidenum">
              <a:rPr lang="en-US" altLang="en-US"/>
              <a:pPr/>
              <a:t>21</a:t>
            </a:fld>
            <a:endParaRPr lang="en-US" altLang="en-US"/>
          </a:p>
        </p:txBody>
      </p:sp>
    </p:spTree>
    <p:extLst>
      <p:ext uri="{BB962C8B-B14F-4D97-AF65-F5344CB8AC3E}">
        <p14:creationId xmlns:p14="http://schemas.microsoft.com/office/powerpoint/2010/main" val="234213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424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24</a:t>
            </a:fld>
            <a:endParaRPr lang="en-US"/>
          </a:p>
        </p:txBody>
      </p:sp>
    </p:spTree>
    <p:extLst>
      <p:ext uri="{BB962C8B-B14F-4D97-AF65-F5344CB8AC3E}">
        <p14:creationId xmlns:p14="http://schemas.microsoft.com/office/powerpoint/2010/main" val="402488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1589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BC1DCB-6988-425B-9D60-EC6F330F5F99}" type="slidenum">
              <a:rPr lang="en-US" smtClean="0"/>
              <a:pPr>
                <a:defRPr/>
              </a:pPr>
              <a:t>5</a:t>
            </a:fld>
            <a:endParaRPr lang="en-US"/>
          </a:p>
        </p:txBody>
      </p:sp>
    </p:spTree>
    <p:extLst>
      <p:ext uri="{BB962C8B-B14F-4D97-AF65-F5344CB8AC3E}">
        <p14:creationId xmlns:p14="http://schemas.microsoft.com/office/powerpoint/2010/main" val="98918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7</a:t>
            </a:fld>
            <a:endParaRPr lang="en-US"/>
          </a:p>
        </p:txBody>
      </p:sp>
    </p:spTree>
    <p:extLst>
      <p:ext uri="{BB962C8B-B14F-4D97-AF65-F5344CB8AC3E}">
        <p14:creationId xmlns:p14="http://schemas.microsoft.com/office/powerpoint/2010/main" val="221431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BC1DCB-6988-425B-9D60-EC6F330F5F99}" type="slidenum">
              <a:rPr lang="en-US" smtClean="0"/>
              <a:pPr>
                <a:defRPr/>
              </a:pPr>
              <a:t>8</a:t>
            </a:fld>
            <a:endParaRPr lang="en-US"/>
          </a:p>
        </p:txBody>
      </p:sp>
    </p:spTree>
    <p:extLst>
      <p:ext uri="{BB962C8B-B14F-4D97-AF65-F5344CB8AC3E}">
        <p14:creationId xmlns:p14="http://schemas.microsoft.com/office/powerpoint/2010/main" val="4243560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9</a:t>
            </a:fld>
            <a:endParaRPr lang="en-US"/>
          </a:p>
        </p:txBody>
      </p:sp>
    </p:spTree>
    <p:extLst>
      <p:ext uri="{BB962C8B-B14F-4D97-AF65-F5344CB8AC3E}">
        <p14:creationId xmlns:p14="http://schemas.microsoft.com/office/powerpoint/2010/main" val="119120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14</a:t>
            </a:fld>
            <a:endParaRPr lang="en-US"/>
          </a:p>
        </p:txBody>
      </p:sp>
    </p:spTree>
    <p:extLst>
      <p:ext uri="{BB962C8B-B14F-4D97-AF65-F5344CB8AC3E}">
        <p14:creationId xmlns:p14="http://schemas.microsoft.com/office/powerpoint/2010/main" val="87962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15</a:t>
            </a:fld>
            <a:endParaRPr lang="en-US"/>
          </a:p>
        </p:txBody>
      </p:sp>
    </p:spTree>
    <p:extLst>
      <p:ext uri="{BB962C8B-B14F-4D97-AF65-F5344CB8AC3E}">
        <p14:creationId xmlns:p14="http://schemas.microsoft.com/office/powerpoint/2010/main" val="412381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154D62-D7A5-D248-8B93-7A8623E1000B}" type="slidenum">
              <a:rPr lang="en-US" smtClean="0"/>
              <a:pPr/>
              <a:t>16</a:t>
            </a:fld>
            <a:endParaRPr lang="en-US"/>
          </a:p>
        </p:txBody>
      </p:sp>
    </p:spTree>
    <p:extLst>
      <p:ext uri="{BB962C8B-B14F-4D97-AF65-F5344CB8AC3E}">
        <p14:creationId xmlns:p14="http://schemas.microsoft.com/office/powerpoint/2010/main" val="158140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154D62-D7A5-D248-8B93-7A8623E1000B}" type="slidenum">
              <a:rPr lang="en-US" smtClean="0"/>
              <a:pPr/>
              <a:t>17</a:t>
            </a:fld>
            <a:endParaRPr lang="en-US"/>
          </a:p>
        </p:txBody>
      </p:sp>
    </p:spTree>
    <p:extLst>
      <p:ext uri="{BB962C8B-B14F-4D97-AF65-F5344CB8AC3E}">
        <p14:creationId xmlns:p14="http://schemas.microsoft.com/office/powerpoint/2010/main" val="165355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0D2A-5A60-42E7-A830-8E5BE707C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D9E41-8B23-411F-A31D-4AC45E8252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EEA47-F7BD-4139-A3B3-800D331B4744}"/>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8869BAD2-4001-4977-B3FE-C5F35892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71DA4-EDF3-4701-B4A5-F77835F57F5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28675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3319-FCB3-4D30-B7FD-710A9952E8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A5DB91-25C0-461F-81EE-493D23E38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487EF-D17E-4636-85B4-E8F76DA18345}"/>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37254E25-B93E-4081-83BE-92F02CFC4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A7353-7A66-44E4-BDCC-19DE6C48619D}"/>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37708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BE33B-FF5C-4B8A-B15E-A561EBB45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F7347D-63A3-4DAE-AAD5-F4D6A928E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CFD9-63C4-431F-B5A9-E34F11A98E11}"/>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467BC8DA-34B1-42B6-A279-B11F639F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8BB9-AC4E-48A1-9641-657CB3CEA09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96130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BD76-B38F-4799-812D-D6A73452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CA824-3F84-4CAF-9960-629EB7D64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873C9-6E03-4CA1-AC10-584C2847F90C}"/>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C487CFB3-14D4-42BF-B190-D1B10FA3E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BB41-AA59-4D40-A92C-FCC5E521ECA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62161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1B3F-F2DE-4912-974A-D17AA9E93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EB304C-A29A-4AC0-B716-8CA4A91DE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4785D-65E6-488F-A295-9F6DEE4BF3E1}"/>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6DF39C4F-2857-4998-BBD6-D889EA17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13B14-5F17-4139-92EB-606AC4B4E3D7}"/>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02697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3BB4-E8B9-4BF8-9B4B-B42B2130E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3DFF3-E312-4DD4-B649-0037E8A4D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F99EC6-F9E7-401C-A095-05BAE59C13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7908C-E987-4E02-A909-FDC67A1A5229}"/>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6" name="Footer Placeholder 5">
            <a:extLst>
              <a:ext uri="{FF2B5EF4-FFF2-40B4-BE49-F238E27FC236}">
                <a16:creationId xmlns:a16="http://schemas.microsoft.com/office/drawing/2014/main" id="{FD39527E-5100-4E35-8AF3-AF084394C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A9EE9-56A2-4E43-9FE4-BCF6D1819BB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15097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2619-646F-4423-AD32-E1867EE7F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93B36-8441-40E8-8003-C09E1AC8D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A1FD2-4969-4E84-AE46-7903B2219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C6030E-5521-4364-9A35-B4F8FC46C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F7691-855C-4F5B-AACE-D63F3628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44111-A7A9-4D78-BD80-38E6F4426E5F}"/>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8" name="Footer Placeholder 7">
            <a:extLst>
              <a:ext uri="{FF2B5EF4-FFF2-40B4-BE49-F238E27FC236}">
                <a16:creationId xmlns:a16="http://schemas.microsoft.com/office/drawing/2014/main" id="{65AB78E4-3046-4BD4-8550-33250E43F6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F0F592-0308-4912-A06C-981F11AAFD66}"/>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83734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EB1B-D0DE-4302-B7A0-A2A504F93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C1666E-3F37-46B1-B149-EC7A5EF5C825}"/>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4" name="Footer Placeholder 3">
            <a:extLst>
              <a:ext uri="{FF2B5EF4-FFF2-40B4-BE49-F238E27FC236}">
                <a16:creationId xmlns:a16="http://schemas.microsoft.com/office/drawing/2014/main" id="{DF5D82BE-7F17-46E2-8C65-02397AF7C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64772-B4B5-4E95-A53A-142E0BE61DA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13063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90D06-1863-4B88-A244-DB014CAAB2DA}"/>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3" name="Footer Placeholder 2">
            <a:extLst>
              <a:ext uri="{FF2B5EF4-FFF2-40B4-BE49-F238E27FC236}">
                <a16:creationId xmlns:a16="http://schemas.microsoft.com/office/drawing/2014/main" id="{63CA80F5-D04D-4C18-9D26-976821B06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9F3E24-609F-4ACE-8D4D-CDE39A8E776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91871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0E3-FDFE-418F-BC4E-4815D1BCA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1D7D2-B765-4C39-A887-053016EB1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4686A7-0BF6-471D-92FF-6986BB990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40360-EBF4-40FC-8AA2-30EF29FDF6E2}"/>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6" name="Footer Placeholder 5">
            <a:extLst>
              <a:ext uri="{FF2B5EF4-FFF2-40B4-BE49-F238E27FC236}">
                <a16:creationId xmlns:a16="http://schemas.microsoft.com/office/drawing/2014/main" id="{D4E71412-BEC1-401E-8B5B-441FCD4B7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A1B96-9BE8-418B-A6B9-9BE5B3AF544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57534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838-64B1-4F90-987A-950240357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34CF6-F734-4444-96E5-93E104F9A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DBC1E-5FA5-41EC-9973-2A9437A48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60C3F-80E0-4D96-80AD-4B7D346072D8}"/>
              </a:ext>
            </a:extLst>
          </p:cNvPr>
          <p:cNvSpPr>
            <a:spLocks noGrp="1"/>
          </p:cNvSpPr>
          <p:nvPr>
            <p:ph type="dt" sz="half" idx="10"/>
          </p:nvPr>
        </p:nvSpPr>
        <p:spPr/>
        <p:txBody>
          <a:bodyPr/>
          <a:lstStyle/>
          <a:p>
            <a:fld id="{2E3AA9C1-34BD-453D-BFFB-30A04FF62781}" type="datetimeFigureOut">
              <a:rPr lang="en-US" smtClean="0"/>
              <a:t>6/15/2022</a:t>
            </a:fld>
            <a:endParaRPr lang="en-US"/>
          </a:p>
        </p:txBody>
      </p:sp>
      <p:sp>
        <p:nvSpPr>
          <p:cNvPr id="6" name="Footer Placeholder 5">
            <a:extLst>
              <a:ext uri="{FF2B5EF4-FFF2-40B4-BE49-F238E27FC236}">
                <a16:creationId xmlns:a16="http://schemas.microsoft.com/office/drawing/2014/main" id="{77EB66CA-AB17-4356-8AE9-F718170A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2F562-B2F1-4199-A610-6B23E943CCF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43253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F27C4-70F8-4ADD-A6B8-BED9514E5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D0B65-A55F-4967-B430-A00777197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3B9F4-6B7A-41CA-932F-38902517E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A9C1-34BD-453D-BFFB-30A04FF62781}" type="datetimeFigureOut">
              <a:rPr lang="en-US" smtClean="0"/>
              <a:t>6/15/2022</a:t>
            </a:fld>
            <a:endParaRPr lang="en-US"/>
          </a:p>
        </p:txBody>
      </p:sp>
      <p:sp>
        <p:nvSpPr>
          <p:cNvPr id="5" name="Footer Placeholder 4">
            <a:extLst>
              <a:ext uri="{FF2B5EF4-FFF2-40B4-BE49-F238E27FC236}">
                <a16:creationId xmlns:a16="http://schemas.microsoft.com/office/drawing/2014/main" id="{A9E948D4-E294-40A9-97BA-24F30C5D6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6FAFF-F70A-44D6-8B6C-C37446632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A9601-E264-41B0-B5E8-B5283A241492}" type="slidenum">
              <a:rPr lang="en-US" smtClean="0"/>
              <a:t>‹#›</a:t>
            </a:fld>
            <a:endParaRPr lang="en-US"/>
          </a:p>
        </p:txBody>
      </p:sp>
    </p:spTree>
    <p:extLst>
      <p:ext uri="{BB962C8B-B14F-4D97-AF65-F5344CB8AC3E}">
        <p14:creationId xmlns:p14="http://schemas.microsoft.com/office/powerpoint/2010/main" val="2511022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sites.tufts.edu/foodpricesfornutrition" TargetMode="External"/><Relationship Id="rId4" Type="http://schemas.openxmlformats.org/officeDocument/2006/relationships/image" Target="../media/image2.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dvances.sciencemag.org/content/6/49/eabc2162"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s://openknowledge.worldbank.org/handle/10986/36485"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hyperlink" Target="https://doi.org/10.1016/S2542-5196(21)00285-0"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nature.com/articles/s43016-022-0050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hyperlink" Target="https://sc-fss2021.org/materials/fss-briefs-by-partners-of-scientific-grou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hyperlink" Target="https://data.worldbank.org/"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fao.org/publications/sofi" TargetMode="External"/><Relationship Id="rId5" Type="http://schemas.openxmlformats.org/officeDocument/2006/relationships/hyperlink" Target="https://ourworldindata.org/food-prices" TargetMode="External"/><Relationship Id="rId4" Type="http://schemas.openxmlformats.org/officeDocument/2006/relationships/hyperlink" Target="https://sites.tufts.edu/foodpricesfornutritio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sites.tufts.edu/foodpricesfornutrition" TargetMode="External"/><Relationship Id="rId7" Type="http://schemas.openxmlformats.org/officeDocument/2006/relationships/image" Target="../media/image46.png"/><Relationship Id="rId12" Type="http://schemas.openxmlformats.org/officeDocument/2006/relationships/image" Target="../media/image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png"/><Relationship Id="rId5" Type="http://schemas.openxmlformats.org/officeDocument/2006/relationships/image" Target="../media/image44.webp"/><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s://doi.org/10.21203/rs.3.rs-710555/v1" TargetMode="External"/><Relationship Id="rId5" Type="http://schemas.openxmlformats.org/officeDocument/2006/relationships/image" Target="../media/image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hyperlink" Target="https://sites.tufts.edu/foodpricesfornutrition" TargetMode="External"/><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foodsystems.community/coalitions/the-coalition-of-action-for-healthy-diets-from-sustainable-food-systems-for-children-all" TargetMode="External"/><Relationship Id="rId5" Type="http://schemas.openxmlformats.org/officeDocument/2006/relationships/hyperlink" Target="https://www.un.org/en/food-systems-summit/news/making-food-systems-work-people-planet-and-prosperity" TargetMode="Externa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hyperlink" Target="https://doi.org/10.4060/cb2431en"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fao.org/3/ca9692en/online/ca9692en.html"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a:extLst>
              <a:ext uri="{FF2B5EF4-FFF2-40B4-BE49-F238E27FC236}">
                <a16:creationId xmlns:a16="http://schemas.microsoft.com/office/drawing/2014/main" id="{49EF7E62-9978-4D05-AE55-9A8BF0EE2DCE}"/>
              </a:ext>
            </a:extLst>
          </p:cNvPr>
          <p:cNvSpPr txBox="1"/>
          <p:nvPr/>
        </p:nvSpPr>
        <p:spPr>
          <a:xfrm>
            <a:off x="1967506" y="1943230"/>
            <a:ext cx="10173693" cy="1255728"/>
          </a:xfrm>
          <a:prstGeom prst="rect">
            <a:avLst/>
          </a:prstGeom>
        </p:spPr>
        <p:txBody>
          <a:bodyPr wrap="square" lIns="0" tIns="0" rIns="0" bIns="0" rtlCol="0" anchor="b">
            <a:spAutoFit/>
          </a:bodyPr>
          <a:lstStyle/>
          <a:p>
            <a:pPr>
              <a:lnSpc>
                <a:spcPct val="80000"/>
              </a:lnSpc>
            </a:pPr>
            <a:r>
              <a:rPr lang="en-US" sz="3800" b="1" spc="-48" dirty="0">
                <a:solidFill>
                  <a:srgbClr val="23607B"/>
                </a:solidFill>
                <a:latin typeface="Arial" panose="020B0604020202020204" pitchFamily="34" charset="0"/>
                <a:ea typeface="Cooper Hewitt" panose="020B0604020202020204" charset="0"/>
                <a:cs typeface="Arial" panose="020B0604020202020204" pitchFamily="34" charset="0"/>
              </a:rPr>
              <a:t>Nutrition policy: </a:t>
            </a:r>
          </a:p>
          <a:p>
            <a:pPr>
              <a:lnSpc>
                <a:spcPct val="80000"/>
              </a:lnSpc>
            </a:pPr>
            <a:r>
              <a:rPr lang="en-US" sz="3200" spc="-48" dirty="0">
                <a:solidFill>
                  <a:srgbClr val="23607B"/>
                </a:solidFill>
                <a:latin typeface="Arial" panose="020B0604020202020204" pitchFamily="34" charset="0"/>
                <a:ea typeface="Cooper Hewitt" panose="020B0604020202020204" charset="0"/>
                <a:cs typeface="Arial" panose="020B0604020202020204" pitchFamily="34" charset="0"/>
              </a:rPr>
              <a:t>How new data on the cost &amp; affordability of healthy diets</a:t>
            </a:r>
          </a:p>
          <a:p>
            <a:pPr>
              <a:lnSpc>
                <a:spcPct val="80000"/>
              </a:lnSpc>
            </a:pPr>
            <a:r>
              <a:rPr lang="en-US" sz="3200" spc="-48" dirty="0">
                <a:solidFill>
                  <a:srgbClr val="23607B"/>
                </a:solidFill>
                <a:latin typeface="Arial" panose="020B0604020202020204" pitchFamily="34" charset="0"/>
                <a:ea typeface="Cooper Hewitt" panose="020B0604020202020204" charset="0"/>
                <a:cs typeface="Arial" panose="020B0604020202020204" pitchFamily="34" charset="0"/>
              </a:rPr>
              <a:t>can help improve food access in Malawi and worldwide</a:t>
            </a:r>
          </a:p>
        </p:txBody>
      </p:sp>
      <p:pic>
        <p:nvPicPr>
          <p:cNvPr id="52" name="Picture 51" descr="Logo&#10;&#10;Description automatically generated">
            <a:extLst>
              <a:ext uri="{FF2B5EF4-FFF2-40B4-BE49-F238E27FC236}">
                <a16:creationId xmlns:a16="http://schemas.microsoft.com/office/drawing/2014/main" id="{DC4E1DD5-0A12-4730-9850-FB807592881D}"/>
              </a:ext>
            </a:extLst>
          </p:cNvPr>
          <p:cNvPicPr>
            <a:picLocks noChangeAspect="1"/>
          </p:cNvPicPr>
          <p:nvPr/>
        </p:nvPicPr>
        <p:blipFill rotWithShape="1">
          <a:blip r:embed="rId3">
            <a:extLst>
              <a:ext uri="{28A0092B-C50C-407E-A947-70E740481C1C}">
                <a14:useLocalDpi xmlns:a14="http://schemas.microsoft.com/office/drawing/2010/main" val="0"/>
              </a:ext>
            </a:extLst>
          </a:blip>
          <a:srcRect l="14939" t="22383" r="4230" b="22524"/>
          <a:stretch/>
        </p:blipFill>
        <p:spPr>
          <a:xfrm>
            <a:off x="10633815" y="871941"/>
            <a:ext cx="1532709" cy="67926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4EFD3B4-86CE-4668-896D-6D7782580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836" y="5951307"/>
            <a:ext cx="2739877" cy="801340"/>
          </a:xfrm>
          <a:prstGeom prst="rect">
            <a:avLst/>
          </a:prstGeom>
        </p:spPr>
      </p:pic>
      <p:sp>
        <p:nvSpPr>
          <p:cNvPr id="14" name="TextBox 13">
            <a:extLst>
              <a:ext uri="{FF2B5EF4-FFF2-40B4-BE49-F238E27FC236}">
                <a16:creationId xmlns:a16="http://schemas.microsoft.com/office/drawing/2014/main" id="{C2B8C07E-E1AD-407C-94C3-82096F68CC21}"/>
              </a:ext>
            </a:extLst>
          </p:cNvPr>
          <p:cNvSpPr txBox="1"/>
          <p:nvPr/>
        </p:nvSpPr>
        <p:spPr>
          <a:xfrm>
            <a:off x="1883391" y="4768032"/>
            <a:ext cx="5886585" cy="385170"/>
          </a:xfrm>
          <a:prstGeom prst="rect">
            <a:avLst/>
          </a:prstGeom>
          <a:noFill/>
        </p:spPr>
        <p:txBody>
          <a:bodyPr wrap="square">
            <a:spAutoFit/>
          </a:bodyPr>
          <a:lstStyle/>
          <a:p>
            <a:pPr>
              <a:lnSpc>
                <a:spcPts val="2249"/>
              </a:lnSpc>
            </a:pPr>
            <a:r>
              <a:rPr lang="en-US" sz="2400" kern="100" dirty="0">
                <a:solidFill>
                  <a:schemeClr val="accent3">
                    <a:lumMod val="75000"/>
                  </a:schemeClr>
                </a:solidFill>
                <a:cs typeface="Arial" panose="020B0604020202020204" pitchFamily="34" charset="0"/>
                <a:hlinkClick r:id="rId5">
                  <a:extLst>
                    <a:ext uri="{A12FA001-AC4F-418D-AE19-62706E023703}">
                      <ahyp:hlinkClr xmlns:ahyp="http://schemas.microsoft.com/office/drawing/2018/hyperlinkcolor" val="tx"/>
                    </a:ext>
                  </a:extLst>
                </a:hlinkClick>
              </a:rPr>
              <a:t>https://sites.tufts.edu/foodpricesfornutrition</a:t>
            </a:r>
            <a:endParaRPr lang="en-US" sz="2400" kern="100" dirty="0">
              <a:solidFill>
                <a:schemeClr val="accent3">
                  <a:lumMod val="75000"/>
                </a:schemeClr>
              </a:solidFill>
              <a:cs typeface="Arial" panose="020B0604020202020204" pitchFamily="34" charset="0"/>
            </a:endParaRPr>
          </a:p>
        </p:txBody>
      </p:sp>
      <p:pic>
        <p:nvPicPr>
          <p:cNvPr id="27" name="Picture 26">
            <a:extLst>
              <a:ext uri="{FF2B5EF4-FFF2-40B4-BE49-F238E27FC236}">
                <a16:creationId xmlns:a16="http://schemas.microsoft.com/office/drawing/2014/main" id="{61158FF1-C7A1-469B-977E-0BBC6B87D61B}"/>
              </a:ext>
            </a:extLst>
          </p:cNvPr>
          <p:cNvPicPr>
            <a:picLocks noChangeAspect="1"/>
          </p:cNvPicPr>
          <p:nvPr/>
        </p:nvPicPr>
        <p:blipFill>
          <a:blip r:embed="rId6"/>
          <a:stretch>
            <a:fillRect/>
          </a:stretch>
        </p:blipFill>
        <p:spPr>
          <a:xfrm>
            <a:off x="79050" y="6110856"/>
            <a:ext cx="1804341" cy="571375"/>
          </a:xfrm>
          <a:prstGeom prst="rect">
            <a:avLst/>
          </a:prstGeom>
        </p:spPr>
      </p:pic>
      <p:grpSp>
        <p:nvGrpSpPr>
          <p:cNvPr id="2" name="Group 1">
            <a:extLst>
              <a:ext uri="{FF2B5EF4-FFF2-40B4-BE49-F238E27FC236}">
                <a16:creationId xmlns:a16="http://schemas.microsoft.com/office/drawing/2014/main" id="{2C4E4EAB-FEC2-4CD3-912D-93695BE97664}"/>
              </a:ext>
            </a:extLst>
          </p:cNvPr>
          <p:cNvGrpSpPr/>
          <p:nvPr/>
        </p:nvGrpSpPr>
        <p:grpSpPr>
          <a:xfrm>
            <a:off x="1967507" y="3295260"/>
            <a:ext cx="9413233" cy="1472772"/>
            <a:chOff x="2661454" y="3101221"/>
            <a:chExt cx="8489357" cy="1472772"/>
          </a:xfrm>
        </p:grpSpPr>
        <p:sp>
          <p:nvSpPr>
            <p:cNvPr id="11" name="TextBox 8">
              <a:extLst>
                <a:ext uri="{FF2B5EF4-FFF2-40B4-BE49-F238E27FC236}">
                  <a16:creationId xmlns:a16="http://schemas.microsoft.com/office/drawing/2014/main" id="{D0E8E4D5-A987-42C2-8117-3A7219605BC6}"/>
                </a:ext>
              </a:extLst>
            </p:cNvPr>
            <p:cNvSpPr txBox="1"/>
            <p:nvPr/>
          </p:nvSpPr>
          <p:spPr>
            <a:xfrm>
              <a:off x="2661454" y="3101221"/>
              <a:ext cx="4626696" cy="408253"/>
            </a:xfrm>
            <a:prstGeom prst="rect">
              <a:avLst/>
            </a:prstGeom>
          </p:spPr>
          <p:txBody>
            <a:bodyPr wrap="square" lIns="0" tIns="0" rIns="0" bIns="0" rtlCol="0" anchor="t">
              <a:spAutoFit/>
            </a:bodyPr>
            <a:lstStyle/>
            <a:p>
              <a:pPr>
                <a:lnSpc>
                  <a:spcPts val="3432"/>
                </a:lnSpc>
              </a:pPr>
              <a:r>
                <a:rPr lang="en-US" sz="2400" b="1" kern="0" dirty="0">
                  <a:latin typeface="+mn-lt"/>
                </a:rPr>
                <a:t>William A. Masters</a:t>
              </a:r>
              <a:endParaRPr lang="en-US" sz="2400" b="1" dirty="0">
                <a:cs typeface="Arial" panose="020B0604020202020204" pitchFamily="34" charset="0"/>
              </a:endParaRPr>
            </a:p>
          </p:txBody>
        </p:sp>
        <p:sp>
          <p:nvSpPr>
            <p:cNvPr id="12" name="TextBox 9">
              <a:extLst>
                <a:ext uri="{FF2B5EF4-FFF2-40B4-BE49-F238E27FC236}">
                  <a16:creationId xmlns:a16="http://schemas.microsoft.com/office/drawing/2014/main" id="{0C15361F-2E66-4408-A455-7491301FD9CA}"/>
                </a:ext>
              </a:extLst>
            </p:cNvPr>
            <p:cNvSpPr txBox="1"/>
            <p:nvPr/>
          </p:nvSpPr>
          <p:spPr>
            <a:xfrm>
              <a:off x="2661454" y="3555588"/>
              <a:ext cx="8489357" cy="598305"/>
            </a:xfrm>
            <a:prstGeom prst="rect">
              <a:avLst/>
            </a:prstGeom>
          </p:spPr>
          <p:txBody>
            <a:bodyPr wrap="square" lIns="0" tIns="0" rIns="0" bIns="0" rtlCol="0" anchor="t">
              <a:spAutoFit/>
            </a:bodyPr>
            <a:lstStyle/>
            <a:p>
              <a:pPr>
                <a:lnSpc>
                  <a:spcPct val="80000"/>
                </a:lnSpc>
              </a:pPr>
              <a:r>
                <a:rPr lang="en-US" sz="2400" kern="0" dirty="0">
                  <a:cs typeface="Arial" panose="020B0604020202020204" pitchFamily="34" charset="0"/>
                </a:rPr>
                <a:t>Friedman School of Nutrition Science and Policy</a:t>
              </a:r>
            </a:p>
            <a:p>
              <a:pPr>
                <a:lnSpc>
                  <a:spcPct val="80000"/>
                </a:lnSpc>
              </a:pPr>
              <a:r>
                <a:rPr lang="en-US" sz="2400" kern="0" dirty="0">
                  <a:cs typeface="Arial" panose="020B0604020202020204" pitchFamily="34" charset="0"/>
                </a:rPr>
                <a:t>Tufts University</a:t>
              </a:r>
            </a:p>
          </p:txBody>
        </p:sp>
        <p:sp>
          <p:nvSpPr>
            <p:cNvPr id="19" name="TextBox 8">
              <a:extLst>
                <a:ext uri="{FF2B5EF4-FFF2-40B4-BE49-F238E27FC236}">
                  <a16:creationId xmlns:a16="http://schemas.microsoft.com/office/drawing/2014/main" id="{220C76D5-1328-4859-8719-A95B93BC08EC}"/>
                </a:ext>
              </a:extLst>
            </p:cNvPr>
            <p:cNvSpPr txBox="1"/>
            <p:nvPr/>
          </p:nvSpPr>
          <p:spPr>
            <a:xfrm>
              <a:off x="2661454" y="4204661"/>
              <a:ext cx="4626696" cy="369332"/>
            </a:xfrm>
            <a:prstGeom prst="rect">
              <a:avLst/>
            </a:prstGeom>
          </p:spPr>
          <p:txBody>
            <a:bodyPr wrap="square" lIns="0" tIns="0" rIns="0" bIns="0" rtlCol="0" anchor="t">
              <a:spAutoFit/>
            </a:bodyPr>
            <a:lstStyle/>
            <a:p>
              <a:r>
                <a:rPr lang="en-US" sz="2400" kern="0" dirty="0">
                  <a:solidFill>
                    <a:schemeClr val="accent3">
                      <a:lumMod val="75000"/>
                    </a:schemeClr>
                  </a:solidFill>
                  <a:cs typeface="Arial" panose="020B0604020202020204" pitchFamily="34" charset="0"/>
                </a:rPr>
                <a:t>william.masters@tufts.edu</a:t>
              </a:r>
            </a:p>
          </p:txBody>
        </p:sp>
      </p:grpSp>
      <p:pic>
        <p:nvPicPr>
          <p:cNvPr id="15" name="Picture 14">
            <a:extLst>
              <a:ext uri="{FF2B5EF4-FFF2-40B4-BE49-F238E27FC236}">
                <a16:creationId xmlns:a16="http://schemas.microsoft.com/office/drawing/2014/main" id="{98239C34-C802-4CBF-A209-E2DD2A4C3F13}"/>
              </a:ext>
            </a:extLst>
          </p:cNvPr>
          <p:cNvPicPr>
            <a:picLocks noChangeAspect="1"/>
          </p:cNvPicPr>
          <p:nvPr/>
        </p:nvPicPr>
        <p:blipFill rotWithShape="1">
          <a:blip r:embed="rId7"/>
          <a:srcRect t="-1488" r="25492" b="1844"/>
          <a:stretch/>
        </p:blipFill>
        <p:spPr>
          <a:xfrm>
            <a:off x="6652009" y="79067"/>
            <a:ext cx="5489191" cy="1384747"/>
          </a:xfrm>
          <a:prstGeom prst="rect">
            <a:avLst/>
          </a:prstGeom>
        </p:spPr>
      </p:pic>
      <p:sp>
        <p:nvSpPr>
          <p:cNvPr id="13" name="TextBox 12">
            <a:extLst>
              <a:ext uri="{FF2B5EF4-FFF2-40B4-BE49-F238E27FC236}">
                <a16:creationId xmlns:a16="http://schemas.microsoft.com/office/drawing/2014/main" id="{ECCB0627-6A23-4EDA-A643-A0D185694398}"/>
              </a:ext>
            </a:extLst>
          </p:cNvPr>
          <p:cNvSpPr txBox="1"/>
          <p:nvPr/>
        </p:nvSpPr>
        <p:spPr>
          <a:xfrm>
            <a:off x="1883391" y="5449270"/>
            <a:ext cx="8855578" cy="385170"/>
          </a:xfrm>
          <a:prstGeom prst="rect">
            <a:avLst/>
          </a:prstGeom>
          <a:noFill/>
        </p:spPr>
        <p:txBody>
          <a:bodyPr wrap="square">
            <a:spAutoFit/>
          </a:bodyPr>
          <a:lstStyle/>
          <a:p>
            <a:pPr>
              <a:lnSpc>
                <a:spcPts val="2249"/>
              </a:lnSpc>
            </a:pPr>
            <a:r>
              <a:rPr lang="en-US" sz="2400" kern="100" dirty="0">
                <a:cs typeface="Arial" panose="020B0604020202020204" pitchFamily="34" charset="0"/>
              </a:rPr>
              <a:t>USAID Bureau for Resilience and Food Security -- 16 June 2022</a:t>
            </a:r>
          </a:p>
        </p:txBody>
      </p:sp>
      <p:pic>
        <p:nvPicPr>
          <p:cNvPr id="16" name="Graphic 15">
            <a:extLst>
              <a:ext uri="{FF2B5EF4-FFF2-40B4-BE49-F238E27FC236}">
                <a16:creationId xmlns:a16="http://schemas.microsoft.com/office/drawing/2014/main" id="{1CCA5310-A881-7928-AF7D-7A8499C82C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4902" y="175769"/>
            <a:ext cx="4039328" cy="696172"/>
          </a:xfrm>
          <a:prstGeom prst="rect">
            <a:avLst/>
          </a:prstGeom>
        </p:spPr>
      </p:pic>
    </p:spTree>
    <p:extLst>
      <p:ext uri="{BB962C8B-B14F-4D97-AF65-F5344CB8AC3E}">
        <p14:creationId xmlns:p14="http://schemas.microsoft.com/office/powerpoint/2010/main" val="1328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FAF05-0652-4AA8-AC91-2F0A2B74CC53}"/>
              </a:ext>
            </a:extLst>
          </p:cNvPr>
          <p:cNvPicPr>
            <a:picLocks noChangeAspect="1"/>
          </p:cNvPicPr>
          <p:nvPr/>
        </p:nvPicPr>
        <p:blipFill rotWithShape="1">
          <a:blip r:embed="rId2"/>
          <a:srcRect l="1420" t="5875" r="14398" b="12823"/>
          <a:stretch/>
        </p:blipFill>
        <p:spPr>
          <a:xfrm>
            <a:off x="254000" y="2349311"/>
            <a:ext cx="8461245" cy="3975289"/>
          </a:xfrm>
          <a:prstGeom prst="rect">
            <a:avLst/>
          </a:prstGeom>
        </p:spPr>
      </p:pic>
      <p:sp>
        <p:nvSpPr>
          <p:cNvPr id="11" name="TextBox 10">
            <a:extLst>
              <a:ext uri="{FF2B5EF4-FFF2-40B4-BE49-F238E27FC236}">
                <a16:creationId xmlns:a16="http://schemas.microsoft.com/office/drawing/2014/main" id="{3E766501-6006-4AA9-ADAE-2059104FACCB}"/>
              </a:ext>
            </a:extLst>
          </p:cNvPr>
          <p:cNvSpPr txBox="1"/>
          <p:nvPr/>
        </p:nvSpPr>
        <p:spPr>
          <a:xfrm>
            <a:off x="203200" y="2111773"/>
            <a:ext cx="8854049" cy="361509"/>
          </a:xfrm>
          <a:prstGeom prst="rect">
            <a:avLst/>
          </a:prstGeom>
          <a:noFill/>
        </p:spPr>
        <p:txBody>
          <a:bodyPr wrap="square">
            <a:spAutoFit/>
          </a:bodyPr>
          <a:lstStyle/>
          <a:p>
            <a:pPr>
              <a:lnSpc>
                <a:spcPct val="80000"/>
              </a:lnSpc>
            </a:pPr>
            <a:r>
              <a:rPr lang="en-US" sz="2133" b="1" dirty="0">
                <a:solidFill>
                  <a:schemeClr val="bg2">
                    <a:lumMod val="25000"/>
                  </a:schemeClr>
                </a:solidFill>
              </a:rPr>
              <a:t>Diet costs at each level of national income (2017, in US dollars at PPP prices)</a:t>
            </a:r>
          </a:p>
        </p:txBody>
      </p:sp>
      <p:sp>
        <p:nvSpPr>
          <p:cNvPr id="16" name="Title 4">
            <a:extLst>
              <a:ext uri="{FF2B5EF4-FFF2-40B4-BE49-F238E27FC236}">
                <a16:creationId xmlns:a16="http://schemas.microsoft.com/office/drawing/2014/main" id="{A7BEC9A3-CD20-4D3C-B9B6-BCAEF1599E36}"/>
              </a:ext>
            </a:extLst>
          </p:cNvPr>
          <p:cNvSpPr txBox="1">
            <a:spLocks/>
          </p:cNvSpPr>
          <p:nvPr/>
        </p:nvSpPr>
        <p:spPr>
          <a:xfrm>
            <a:off x="86830" y="425687"/>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a:solidFill>
                  <a:srgbClr val="3083A7"/>
                </a:solidFill>
                <a:latin typeface="+mn-lt"/>
              </a:rPr>
              <a:t>Does adding sustainability</a:t>
            </a:r>
          </a:p>
          <a:p>
            <a:pPr algn="l">
              <a:lnSpc>
                <a:spcPct val="70000"/>
              </a:lnSpc>
              <a:spcAft>
                <a:spcPts val="0"/>
              </a:spcAft>
              <a:defRPr/>
            </a:pPr>
            <a:r>
              <a:rPr lang="en-US" sz="3600" b="1" kern="0">
                <a:solidFill>
                  <a:srgbClr val="3083A7"/>
                </a:solidFill>
                <a:latin typeface="+mn-lt"/>
              </a:rPr>
              <a:t>criteria raise diet costs?</a:t>
            </a:r>
          </a:p>
          <a:p>
            <a:pPr algn="l">
              <a:lnSpc>
                <a:spcPct val="70000"/>
              </a:lnSpc>
              <a:spcAft>
                <a:spcPts val="0"/>
              </a:spcAft>
              <a:defRPr/>
            </a:pPr>
            <a:endParaRPr lang="en-US" sz="3600" b="1" kern="0">
              <a:solidFill>
                <a:srgbClr val="3083A7"/>
              </a:solidFill>
              <a:latin typeface="+mn-lt"/>
            </a:endParaRPr>
          </a:p>
        </p:txBody>
      </p:sp>
      <p:sp>
        <p:nvSpPr>
          <p:cNvPr id="17" name="TextBox 16">
            <a:extLst>
              <a:ext uri="{FF2B5EF4-FFF2-40B4-BE49-F238E27FC236}">
                <a16:creationId xmlns:a16="http://schemas.microsoft.com/office/drawing/2014/main" id="{D183CF7A-6A3E-4A14-B395-6B3674EC83A9}"/>
              </a:ext>
            </a:extLst>
          </p:cNvPr>
          <p:cNvSpPr txBox="1"/>
          <p:nvPr/>
        </p:nvSpPr>
        <p:spPr>
          <a:xfrm>
            <a:off x="8554775" y="3786137"/>
            <a:ext cx="3174921" cy="590931"/>
          </a:xfrm>
          <a:prstGeom prst="rect">
            <a:avLst/>
          </a:prstGeom>
          <a:noFill/>
        </p:spPr>
        <p:txBody>
          <a:bodyPr wrap="square">
            <a:spAutoFit/>
          </a:bodyPr>
          <a:lstStyle/>
          <a:p>
            <a:pPr>
              <a:lnSpc>
                <a:spcPct val="80000"/>
              </a:lnSpc>
            </a:pPr>
            <a:r>
              <a:rPr lang="en-US" sz="1400" dirty="0">
                <a:solidFill>
                  <a:srgbClr val="7030A0"/>
                </a:solidFill>
              </a:rPr>
              <a:t>● </a:t>
            </a:r>
            <a:r>
              <a:rPr lang="en-US" sz="2000" dirty="0">
                <a:solidFill>
                  <a:srgbClr val="7030A0"/>
                </a:solidFill>
              </a:rPr>
              <a:t>Healthy diet (meets national dietary guidelines)</a:t>
            </a:r>
          </a:p>
        </p:txBody>
      </p:sp>
      <p:sp>
        <p:nvSpPr>
          <p:cNvPr id="18" name="TextBox 17">
            <a:extLst>
              <a:ext uri="{FF2B5EF4-FFF2-40B4-BE49-F238E27FC236}">
                <a16:creationId xmlns:a16="http://schemas.microsoft.com/office/drawing/2014/main" id="{055B6F70-DF9D-4599-A542-1382D3E4B0A8}"/>
              </a:ext>
            </a:extLst>
          </p:cNvPr>
          <p:cNvSpPr txBox="1"/>
          <p:nvPr/>
        </p:nvSpPr>
        <p:spPr>
          <a:xfrm>
            <a:off x="8548522" y="4328747"/>
            <a:ext cx="2414905" cy="837152"/>
          </a:xfrm>
          <a:prstGeom prst="rect">
            <a:avLst/>
          </a:prstGeom>
          <a:noFill/>
        </p:spPr>
        <p:txBody>
          <a:bodyPr wrap="square">
            <a:spAutoFit/>
          </a:bodyPr>
          <a:lstStyle/>
          <a:p>
            <a:pPr>
              <a:lnSpc>
                <a:spcPct val="80000"/>
              </a:lnSpc>
            </a:pPr>
            <a:r>
              <a:rPr lang="en-US" sz="1400" dirty="0">
                <a:solidFill>
                  <a:srgbClr val="0070C0"/>
                </a:solidFill>
              </a:rPr>
              <a:t>●</a:t>
            </a:r>
            <a:r>
              <a:rPr lang="en-US" sz="2000" dirty="0">
                <a:solidFill>
                  <a:srgbClr val="0070C0"/>
                </a:solidFill>
              </a:rPr>
              <a:t> Nutrient adequate </a:t>
            </a:r>
          </a:p>
          <a:p>
            <a:pPr>
              <a:lnSpc>
                <a:spcPct val="80000"/>
              </a:lnSpc>
            </a:pPr>
            <a:r>
              <a:rPr lang="en-US" sz="2000" dirty="0">
                <a:solidFill>
                  <a:srgbClr val="0070C0"/>
                </a:solidFill>
              </a:rPr>
              <a:t>(within bounds for 23 essential nutrients)</a:t>
            </a:r>
          </a:p>
        </p:txBody>
      </p:sp>
      <p:sp>
        <p:nvSpPr>
          <p:cNvPr id="19" name="TextBox 18">
            <a:extLst>
              <a:ext uri="{FF2B5EF4-FFF2-40B4-BE49-F238E27FC236}">
                <a16:creationId xmlns:a16="http://schemas.microsoft.com/office/drawing/2014/main" id="{A9F4FA1F-FCBA-49F2-927A-852BEDF91110}"/>
              </a:ext>
            </a:extLst>
          </p:cNvPr>
          <p:cNvSpPr txBox="1"/>
          <p:nvPr/>
        </p:nvSpPr>
        <p:spPr>
          <a:xfrm>
            <a:off x="8584161" y="5141547"/>
            <a:ext cx="2127382" cy="590931"/>
          </a:xfrm>
          <a:prstGeom prst="rect">
            <a:avLst/>
          </a:prstGeom>
          <a:noFill/>
        </p:spPr>
        <p:txBody>
          <a:bodyPr wrap="square">
            <a:spAutoFit/>
          </a:bodyPr>
          <a:lstStyle/>
          <a:p>
            <a:pPr>
              <a:lnSpc>
                <a:spcPct val="80000"/>
              </a:lnSpc>
            </a:pPr>
            <a:r>
              <a:rPr lang="en-US" sz="1400" dirty="0">
                <a:solidFill>
                  <a:schemeClr val="bg2">
                    <a:lumMod val="50000"/>
                  </a:schemeClr>
                </a:solidFill>
              </a:rPr>
              <a:t>● </a:t>
            </a:r>
            <a:r>
              <a:rPr lang="en-US" sz="2000" dirty="0">
                <a:solidFill>
                  <a:schemeClr val="bg2">
                    <a:lumMod val="50000"/>
                  </a:schemeClr>
                </a:solidFill>
              </a:rPr>
              <a:t>Calorie adequate </a:t>
            </a:r>
          </a:p>
          <a:p>
            <a:pPr>
              <a:lnSpc>
                <a:spcPct val="80000"/>
              </a:lnSpc>
            </a:pPr>
            <a:r>
              <a:rPr lang="en-US" sz="2000" dirty="0">
                <a:solidFill>
                  <a:schemeClr val="bg2">
                    <a:lumMod val="50000"/>
                  </a:schemeClr>
                </a:solidFill>
              </a:rPr>
              <a:t>(energy balance)</a:t>
            </a:r>
          </a:p>
        </p:txBody>
      </p:sp>
      <p:pic>
        <p:nvPicPr>
          <p:cNvPr id="10" name="Picture 9">
            <a:extLst>
              <a:ext uri="{FF2B5EF4-FFF2-40B4-BE49-F238E27FC236}">
                <a16:creationId xmlns:a16="http://schemas.microsoft.com/office/drawing/2014/main" id="{565AFBD8-EABA-43D8-A819-98887F8586B9}"/>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sp>
        <p:nvSpPr>
          <p:cNvPr id="13" name="TextBox 12">
            <a:extLst>
              <a:ext uri="{FF2B5EF4-FFF2-40B4-BE49-F238E27FC236}">
                <a16:creationId xmlns:a16="http://schemas.microsoft.com/office/drawing/2014/main" id="{83E6DEB5-5EFE-472D-B186-D06640D28C8A}"/>
              </a:ext>
            </a:extLst>
          </p:cNvPr>
          <p:cNvSpPr txBox="1"/>
          <p:nvPr/>
        </p:nvSpPr>
        <p:spPr>
          <a:xfrm>
            <a:off x="761386" y="6318750"/>
            <a:ext cx="9042401" cy="539250"/>
          </a:xfrm>
          <a:prstGeom prst="rect">
            <a:avLst/>
          </a:prstGeom>
          <a:noFill/>
        </p:spPr>
        <p:txBody>
          <a:bodyPr wrap="square">
            <a:spAutoFit/>
          </a:bodyPr>
          <a:lstStyle/>
          <a:p>
            <a:pPr>
              <a:lnSpc>
                <a:spcPct val="80000"/>
              </a:lnSpc>
            </a:pPr>
            <a:r>
              <a:rPr lang="en-US" sz="1200" dirty="0">
                <a:solidFill>
                  <a:schemeClr val="bg2">
                    <a:lumMod val="50000"/>
                  </a:schemeClr>
                </a:solidFill>
              </a:rPr>
              <a:t>Source: Food Prices for Nutrition (2021). Data shown are national averages for 166 countries in 2017, in US dollars at 2017 PPP price levels. Chart omits two small countries with outlier national income levels, Singapore (240/day) and Qatar (260/day). Regression line is cubic function of income, and methods for diet cost are as defined in the technical background paper accompanying SOFI 2020 (Herforth et al. 2020).  </a:t>
            </a:r>
          </a:p>
        </p:txBody>
      </p:sp>
    </p:spTree>
    <p:extLst>
      <p:ext uri="{BB962C8B-B14F-4D97-AF65-F5344CB8AC3E}">
        <p14:creationId xmlns:p14="http://schemas.microsoft.com/office/powerpoint/2010/main" val="76491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8355A-AAA9-4018-B818-1BE94205CF23}"/>
              </a:ext>
            </a:extLst>
          </p:cNvPr>
          <p:cNvPicPr>
            <a:picLocks noChangeAspect="1"/>
          </p:cNvPicPr>
          <p:nvPr/>
        </p:nvPicPr>
        <p:blipFill rotWithShape="1">
          <a:blip r:embed="rId3"/>
          <a:srcRect l="1864" t="6676" r="14990" b="10813"/>
          <a:stretch/>
        </p:blipFill>
        <p:spPr>
          <a:xfrm>
            <a:off x="243392" y="2366101"/>
            <a:ext cx="8400756" cy="4055473"/>
          </a:xfrm>
          <a:prstGeom prst="rect">
            <a:avLst/>
          </a:prstGeom>
        </p:spPr>
      </p:pic>
      <p:sp>
        <p:nvSpPr>
          <p:cNvPr id="10" name="TextBox 9">
            <a:extLst>
              <a:ext uri="{FF2B5EF4-FFF2-40B4-BE49-F238E27FC236}">
                <a16:creationId xmlns:a16="http://schemas.microsoft.com/office/drawing/2014/main" id="{F0ABB233-C3FF-4627-9CB7-C8BD7DB1F2A6}"/>
              </a:ext>
            </a:extLst>
          </p:cNvPr>
          <p:cNvSpPr txBox="1"/>
          <p:nvPr/>
        </p:nvSpPr>
        <p:spPr>
          <a:xfrm>
            <a:off x="761386" y="6318750"/>
            <a:ext cx="9042401" cy="539250"/>
          </a:xfrm>
          <a:prstGeom prst="rect">
            <a:avLst/>
          </a:prstGeom>
          <a:noFill/>
        </p:spPr>
        <p:txBody>
          <a:bodyPr wrap="square">
            <a:spAutoFit/>
          </a:bodyPr>
          <a:lstStyle/>
          <a:p>
            <a:pPr>
              <a:lnSpc>
                <a:spcPct val="80000"/>
              </a:lnSpc>
            </a:pPr>
            <a:r>
              <a:rPr lang="en-US" sz="1200" dirty="0">
                <a:solidFill>
                  <a:schemeClr val="bg2">
                    <a:lumMod val="50000"/>
                  </a:schemeClr>
                </a:solidFill>
              </a:rPr>
              <a:t>Source: Food Prices for Nutrition (2021). Data shown are national averages for 166 countries in 2017, in US dollars at 2017 PPP price levels. Chart omits two small countries with outlier national income levels, Singapore (240/day) and Qatar (260/day). Regression line is cubic function of income, and methods for diet cost are as defined in the technical background paper accompanying SOFI 2020 (Herforth et al. 2020).  </a:t>
            </a:r>
          </a:p>
        </p:txBody>
      </p:sp>
      <p:sp>
        <p:nvSpPr>
          <p:cNvPr id="14" name="TextBox 13">
            <a:extLst>
              <a:ext uri="{FF2B5EF4-FFF2-40B4-BE49-F238E27FC236}">
                <a16:creationId xmlns:a16="http://schemas.microsoft.com/office/drawing/2014/main" id="{2D7B565C-41A9-4A42-AC61-3411E2D86096}"/>
              </a:ext>
            </a:extLst>
          </p:cNvPr>
          <p:cNvSpPr txBox="1"/>
          <p:nvPr/>
        </p:nvSpPr>
        <p:spPr>
          <a:xfrm>
            <a:off x="8554775" y="3786137"/>
            <a:ext cx="3174921" cy="590931"/>
          </a:xfrm>
          <a:prstGeom prst="rect">
            <a:avLst/>
          </a:prstGeom>
          <a:noFill/>
        </p:spPr>
        <p:txBody>
          <a:bodyPr wrap="square">
            <a:spAutoFit/>
          </a:bodyPr>
          <a:lstStyle/>
          <a:p>
            <a:pPr>
              <a:lnSpc>
                <a:spcPct val="80000"/>
              </a:lnSpc>
            </a:pPr>
            <a:r>
              <a:rPr lang="en-US" sz="1400" dirty="0">
                <a:solidFill>
                  <a:srgbClr val="7030A0"/>
                </a:solidFill>
              </a:rPr>
              <a:t>● </a:t>
            </a:r>
            <a:r>
              <a:rPr lang="en-US" sz="2000" dirty="0">
                <a:solidFill>
                  <a:srgbClr val="7030A0"/>
                </a:solidFill>
              </a:rPr>
              <a:t>Healthy diet (meets national dietary guidelines)</a:t>
            </a:r>
          </a:p>
        </p:txBody>
      </p:sp>
      <p:sp>
        <p:nvSpPr>
          <p:cNvPr id="15" name="TextBox 14">
            <a:extLst>
              <a:ext uri="{FF2B5EF4-FFF2-40B4-BE49-F238E27FC236}">
                <a16:creationId xmlns:a16="http://schemas.microsoft.com/office/drawing/2014/main" id="{00D509B4-3F52-4766-98AF-2EC1BD1BBEE8}"/>
              </a:ext>
            </a:extLst>
          </p:cNvPr>
          <p:cNvSpPr txBox="1"/>
          <p:nvPr/>
        </p:nvSpPr>
        <p:spPr>
          <a:xfrm>
            <a:off x="8548522" y="4328747"/>
            <a:ext cx="2414905" cy="837152"/>
          </a:xfrm>
          <a:prstGeom prst="rect">
            <a:avLst/>
          </a:prstGeom>
          <a:noFill/>
        </p:spPr>
        <p:txBody>
          <a:bodyPr wrap="square">
            <a:spAutoFit/>
          </a:bodyPr>
          <a:lstStyle/>
          <a:p>
            <a:pPr>
              <a:lnSpc>
                <a:spcPct val="80000"/>
              </a:lnSpc>
            </a:pPr>
            <a:r>
              <a:rPr lang="en-US" sz="1400" dirty="0">
                <a:solidFill>
                  <a:srgbClr val="0070C0"/>
                </a:solidFill>
              </a:rPr>
              <a:t>●</a:t>
            </a:r>
            <a:r>
              <a:rPr lang="en-US" sz="2000" dirty="0">
                <a:solidFill>
                  <a:srgbClr val="0070C0"/>
                </a:solidFill>
              </a:rPr>
              <a:t> Nutrient adequate </a:t>
            </a:r>
          </a:p>
          <a:p>
            <a:pPr>
              <a:lnSpc>
                <a:spcPct val="80000"/>
              </a:lnSpc>
            </a:pPr>
            <a:r>
              <a:rPr lang="en-US" sz="2000" dirty="0">
                <a:solidFill>
                  <a:srgbClr val="0070C0"/>
                </a:solidFill>
              </a:rPr>
              <a:t>(within bounds for 23 essential nutrients)</a:t>
            </a:r>
          </a:p>
        </p:txBody>
      </p:sp>
      <p:sp>
        <p:nvSpPr>
          <p:cNvPr id="22" name="TextBox 21">
            <a:extLst>
              <a:ext uri="{FF2B5EF4-FFF2-40B4-BE49-F238E27FC236}">
                <a16:creationId xmlns:a16="http://schemas.microsoft.com/office/drawing/2014/main" id="{CC083E2F-D076-4AD0-8B88-64E1DBBEA3A8}"/>
              </a:ext>
            </a:extLst>
          </p:cNvPr>
          <p:cNvSpPr txBox="1"/>
          <p:nvPr/>
        </p:nvSpPr>
        <p:spPr>
          <a:xfrm>
            <a:off x="8584161" y="5141547"/>
            <a:ext cx="2127382" cy="590931"/>
          </a:xfrm>
          <a:prstGeom prst="rect">
            <a:avLst/>
          </a:prstGeom>
          <a:noFill/>
        </p:spPr>
        <p:txBody>
          <a:bodyPr wrap="square">
            <a:spAutoFit/>
          </a:bodyPr>
          <a:lstStyle/>
          <a:p>
            <a:pPr>
              <a:lnSpc>
                <a:spcPct val="80000"/>
              </a:lnSpc>
            </a:pPr>
            <a:r>
              <a:rPr lang="en-US" sz="1400" dirty="0">
                <a:solidFill>
                  <a:schemeClr val="bg2">
                    <a:lumMod val="50000"/>
                  </a:schemeClr>
                </a:solidFill>
              </a:rPr>
              <a:t>● </a:t>
            </a:r>
            <a:r>
              <a:rPr lang="en-US" sz="2000" dirty="0">
                <a:solidFill>
                  <a:schemeClr val="bg2">
                    <a:lumMod val="50000"/>
                  </a:schemeClr>
                </a:solidFill>
              </a:rPr>
              <a:t>Calorie adequate </a:t>
            </a:r>
          </a:p>
          <a:p>
            <a:pPr>
              <a:lnSpc>
                <a:spcPct val="80000"/>
              </a:lnSpc>
            </a:pPr>
            <a:r>
              <a:rPr lang="en-US" sz="2000" dirty="0">
                <a:solidFill>
                  <a:schemeClr val="bg2">
                    <a:lumMod val="50000"/>
                  </a:schemeClr>
                </a:solidFill>
              </a:rPr>
              <a:t>(energy balance)</a:t>
            </a:r>
          </a:p>
        </p:txBody>
      </p:sp>
      <p:sp>
        <p:nvSpPr>
          <p:cNvPr id="34" name="TextBox 33">
            <a:extLst>
              <a:ext uri="{FF2B5EF4-FFF2-40B4-BE49-F238E27FC236}">
                <a16:creationId xmlns:a16="http://schemas.microsoft.com/office/drawing/2014/main" id="{E495C2DD-CD12-46C9-94DC-139277EAF999}"/>
              </a:ext>
            </a:extLst>
          </p:cNvPr>
          <p:cNvSpPr txBox="1"/>
          <p:nvPr/>
        </p:nvSpPr>
        <p:spPr>
          <a:xfrm>
            <a:off x="8548522" y="3169210"/>
            <a:ext cx="3174921" cy="590931"/>
          </a:xfrm>
          <a:prstGeom prst="rect">
            <a:avLst/>
          </a:prstGeom>
          <a:noFill/>
        </p:spPr>
        <p:txBody>
          <a:bodyPr wrap="square">
            <a:spAutoFit/>
          </a:bodyPr>
          <a:lstStyle/>
          <a:p>
            <a:pPr>
              <a:lnSpc>
                <a:spcPct val="80000"/>
              </a:lnSpc>
            </a:pPr>
            <a:r>
              <a:rPr lang="en-US" sz="1400" dirty="0">
                <a:solidFill>
                  <a:schemeClr val="accent6">
                    <a:lumMod val="75000"/>
                  </a:schemeClr>
                </a:solidFill>
              </a:rPr>
              <a:t>* </a:t>
            </a:r>
            <a:r>
              <a:rPr lang="en-US" sz="2000" dirty="0">
                <a:solidFill>
                  <a:schemeClr val="accent6">
                    <a:lumMod val="75000"/>
                  </a:schemeClr>
                </a:solidFill>
              </a:rPr>
              <a:t>EAT-Lancet reference diet </a:t>
            </a:r>
          </a:p>
          <a:p>
            <a:pPr>
              <a:lnSpc>
                <a:spcPct val="80000"/>
              </a:lnSpc>
            </a:pPr>
            <a:r>
              <a:rPr lang="en-US" sz="2000" dirty="0">
                <a:solidFill>
                  <a:schemeClr val="accent6">
                    <a:lumMod val="75000"/>
                  </a:schemeClr>
                </a:solidFill>
              </a:rPr>
              <a:t>(flexitarian version)</a:t>
            </a:r>
          </a:p>
        </p:txBody>
      </p:sp>
      <p:sp>
        <p:nvSpPr>
          <p:cNvPr id="13" name="TextBox 12">
            <a:extLst>
              <a:ext uri="{FF2B5EF4-FFF2-40B4-BE49-F238E27FC236}">
                <a16:creationId xmlns:a16="http://schemas.microsoft.com/office/drawing/2014/main" id="{3C86054E-279B-423E-815D-9AA90AA2ED32}"/>
              </a:ext>
            </a:extLst>
          </p:cNvPr>
          <p:cNvSpPr txBox="1"/>
          <p:nvPr/>
        </p:nvSpPr>
        <p:spPr>
          <a:xfrm>
            <a:off x="203200" y="2111773"/>
            <a:ext cx="8854049" cy="361509"/>
          </a:xfrm>
          <a:prstGeom prst="rect">
            <a:avLst/>
          </a:prstGeom>
          <a:noFill/>
        </p:spPr>
        <p:txBody>
          <a:bodyPr wrap="square">
            <a:spAutoFit/>
          </a:bodyPr>
          <a:lstStyle/>
          <a:p>
            <a:pPr>
              <a:lnSpc>
                <a:spcPct val="80000"/>
              </a:lnSpc>
            </a:pPr>
            <a:r>
              <a:rPr lang="en-US" sz="2133" b="1" dirty="0">
                <a:solidFill>
                  <a:schemeClr val="bg2">
                    <a:lumMod val="25000"/>
                  </a:schemeClr>
                </a:solidFill>
              </a:rPr>
              <a:t>Diet costs at each level of national income (2017, in US dollars at PPP prices)</a:t>
            </a:r>
          </a:p>
        </p:txBody>
      </p:sp>
      <p:sp>
        <p:nvSpPr>
          <p:cNvPr id="16" name="TextBox 15">
            <a:extLst>
              <a:ext uri="{FF2B5EF4-FFF2-40B4-BE49-F238E27FC236}">
                <a16:creationId xmlns:a16="http://schemas.microsoft.com/office/drawing/2014/main" id="{0334A2EB-7A83-47CB-9CDD-24A339C4C5F0}"/>
              </a:ext>
            </a:extLst>
          </p:cNvPr>
          <p:cNvSpPr txBox="1"/>
          <p:nvPr/>
        </p:nvSpPr>
        <p:spPr>
          <a:xfrm>
            <a:off x="508000" y="1397000"/>
            <a:ext cx="4978400" cy="626005"/>
          </a:xfrm>
          <a:prstGeom prst="rect">
            <a:avLst/>
          </a:prstGeom>
          <a:noFill/>
        </p:spPr>
        <p:txBody>
          <a:bodyPr wrap="square">
            <a:spAutoFit/>
          </a:bodyPr>
          <a:lstStyle/>
          <a:p>
            <a:pPr>
              <a:lnSpc>
                <a:spcPct val="70000"/>
              </a:lnSpc>
              <a:defRPr/>
            </a:pPr>
            <a:r>
              <a:rPr lang="en-US" sz="2400" i="1" kern="0" dirty="0">
                <a:solidFill>
                  <a:schemeClr val="accent6">
                    <a:lumMod val="75000"/>
                  </a:schemeClr>
                </a:solidFill>
              </a:rPr>
              <a:t>No, because least-cost healthy diets already use very few animal foods</a:t>
            </a:r>
          </a:p>
        </p:txBody>
      </p:sp>
      <p:sp>
        <p:nvSpPr>
          <p:cNvPr id="17" name="Title 4">
            <a:extLst>
              <a:ext uri="{FF2B5EF4-FFF2-40B4-BE49-F238E27FC236}">
                <a16:creationId xmlns:a16="http://schemas.microsoft.com/office/drawing/2014/main" id="{C6B226E1-F036-4EE8-A160-04EEE74B0286}"/>
              </a:ext>
            </a:extLst>
          </p:cNvPr>
          <p:cNvSpPr txBox="1">
            <a:spLocks/>
          </p:cNvSpPr>
          <p:nvPr/>
        </p:nvSpPr>
        <p:spPr>
          <a:xfrm>
            <a:off x="86830" y="425687"/>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Does adding sustainability</a:t>
            </a:r>
          </a:p>
          <a:p>
            <a:pPr algn="l">
              <a:lnSpc>
                <a:spcPct val="70000"/>
              </a:lnSpc>
              <a:spcAft>
                <a:spcPts val="0"/>
              </a:spcAft>
              <a:defRPr/>
            </a:pPr>
            <a:r>
              <a:rPr lang="en-US" sz="3600" b="1" kern="0" dirty="0">
                <a:solidFill>
                  <a:srgbClr val="3083A7"/>
                </a:solidFill>
                <a:latin typeface="+mn-lt"/>
              </a:rPr>
              <a:t>criteria raise diet costs?</a:t>
            </a:r>
          </a:p>
          <a:p>
            <a:pPr algn="l">
              <a:lnSpc>
                <a:spcPct val="70000"/>
              </a:lnSpc>
              <a:spcAft>
                <a:spcPts val="0"/>
              </a:spcAft>
              <a:defRPr/>
            </a:pPr>
            <a:endParaRPr lang="en-US" sz="3600" b="1" kern="0" dirty="0">
              <a:solidFill>
                <a:srgbClr val="3083A7"/>
              </a:solidFill>
              <a:latin typeface="+mn-lt"/>
            </a:endParaRPr>
          </a:p>
        </p:txBody>
      </p:sp>
      <p:pic>
        <p:nvPicPr>
          <p:cNvPr id="18" name="Picture 17">
            <a:extLst>
              <a:ext uri="{FF2B5EF4-FFF2-40B4-BE49-F238E27FC236}">
                <a16:creationId xmlns:a16="http://schemas.microsoft.com/office/drawing/2014/main" id="{0D728C2B-C07E-4082-B8F1-8FB2ECC401CB}"/>
              </a:ext>
            </a:extLst>
          </p:cNvPr>
          <p:cNvPicPr>
            <a:picLocks noChangeAspect="1"/>
          </p:cNvPicPr>
          <p:nvPr/>
        </p:nvPicPr>
        <p:blipFill rotWithShape="1">
          <a:blip r:embed="rId4"/>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295257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3D12E0-AB56-48D4-BCC4-5D701ABD48C7}"/>
              </a:ext>
            </a:extLst>
          </p:cNvPr>
          <p:cNvSpPr txBox="1"/>
          <p:nvPr/>
        </p:nvSpPr>
        <p:spPr>
          <a:xfrm>
            <a:off x="565168" y="1545247"/>
            <a:ext cx="2245907" cy="539250"/>
          </a:xfrm>
          <a:prstGeom prst="rect">
            <a:avLst/>
          </a:prstGeom>
          <a:noFill/>
        </p:spPr>
        <p:txBody>
          <a:bodyPr wrap="square">
            <a:spAutoFit/>
          </a:bodyPr>
          <a:lstStyle/>
          <a:p>
            <a:pPr>
              <a:lnSpc>
                <a:spcPct val="80000"/>
              </a:lnSpc>
            </a:pPr>
            <a:r>
              <a:rPr lang="en-US" dirty="0">
                <a:effectLst/>
                <a:latin typeface="Arial" panose="020B0604020202020204" pitchFamily="34" charset="0"/>
              </a:rPr>
              <a:t>Energy shares of least-cost diets</a:t>
            </a:r>
            <a:endParaRPr lang="en-US" dirty="0"/>
          </a:p>
        </p:txBody>
      </p:sp>
      <p:sp>
        <p:nvSpPr>
          <p:cNvPr id="6" name="TextBox 5">
            <a:extLst>
              <a:ext uri="{FF2B5EF4-FFF2-40B4-BE49-F238E27FC236}">
                <a16:creationId xmlns:a16="http://schemas.microsoft.com/office/drawing/2014/main" id="{0EF46E82-8008-44E2-8D46-DAFD919C48F2}"/>
              </a:ext>
            </a:extLst>
          </p:cNvPr>
          <p:cNvSpPr txBox="1"/>
          <p:nvPr/>
        </p:nvSpPr>
        <p:spPr>
          <a:xfrm>
            <a:off x="690747" y="6619335"/>
            <a:ext cx="11563328" cy="267830"/>
          </a:xfrm>
          <a:prstGeom prst="rect">
            <a:avLst/>
          </a:prstGeom>
          <a:noFill/>
        </p:spPr>
        <p:txBody>
          <a:bodyPr wrap="square">
            <a:spAutoFit/>
          </a:bodyPr>
          <a:lstStyle/>
          <a:p>
            <a:pPr>
              <a:lnSpc>
                <a:spcPct val="80000"/>
              </a:lnSpc>
            </a:pPr>
            <a:r>
              <a:rPr lang="en-US" sz="1400" dirty="0">
                <a:solidFill>
                  <a:schemeClr val="bg1">
                    <a:lumMod val="50000"/>
                  </a:schemeClr>
                </a:solidFill>
                <a:latin typeface="Calibri" panose="020F0502020204030204" pitchFamily="34" charset="0"/>
                <a:ea typeface="Times New Roman" panose="02020603050405020304" pitchFamily="18" charset="0"/>
              </a:rPr>
              <a:t>Source:   </a:t>
            </a:r>
            <a:r>
              <a:rPr lang="en-US" sz="1400" b="0" i="0" dirty="0">
                <a:solidFill>
                  <a:srgbClr val="444444"/>
                </a:solidFill>
                <a:effectLst/>
                <a:latin typeface="inherit"/>
              </a:rPr>
              <a:t>Bai, Y., E. Naumova and W.A. Masters (2020). </a:t>
            </a:r>
            <a:r>
              <a:rPr lang="en-US" sz="1400" i="0" u="none" strike="noStrike" dirty="0">
                <a:solidFill>
                  <a:srgbClr val="3083A7"/>
                </a:solidFill>
                <a:effectLst/>
                <a:latin typeface="inherit"/>
                <a:hlinkClick r:id="rId2"/>
              </a:rPr>
              <a:t>Seasonality in diet costs reveals food system performance in East Africa</a:t>
            </a:r>
            <a:r>
              <a:rPr lang="en-US" sz="1400" b="0" i="0" dirty="0">
                <a:solidFill>
                  <a:srgbClr val="444444"/>
                </a:solidFill>
                <a:effectLst/>
                <a:latin typeface="inherit"/>
              </a:rPr>
              <a:t>. </a:t>
            </a:r>
            <a:r>
              <a:rPr lang="en-US" sz="1400" b="0" i="1" dirty="0">
                <a:solidFill>
                  <a:srgbClr val="444444"/>
                </a:solidFill>
                <a:effectLst/>
                <a:latin typeface="inherit"/>
              </a:rPr>
              <a:t>Science Advances</a:t>
            </a:r>
            <a:r>
              <a:rPr lang="en-US" sz="1400" b="0" i="0" dirty="0">
                <a:solidFill>
                  <a:srgbClr val="444444"/>
                </a:solidFill>
                <a:effectLst/>
                <a:latin typeface="inherit"/>
              </a:rPr>
              <a:t>, eabc2162.</a:t>
            </a:r>
            <a:endParaRPr lang="en-US" sz="1400" dirty="0">
              <a:solidFill>
                <a:schemeClr val="bg1">
                  <a:lumMod val="50000"/>
                </a:schemeClr>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150715B0-E9E2-4866-9E2A-BA97B1B266F0}"/>
              </a:ext>
            </a:extLst>
          </p:cNvPr>
          <p:cNvPicPr>
            <a:picLocks noChangeAspect="1"/>
          </p:cNvPicPr>
          <p:nvPr/>
        </p:nvPicPr>
        <p:blipFill rotWithShape="1">
          <a:blip r:embed="rId3"/>
          <a:srcRect l="55726" b="6121"/>
          <a:stretch/>
        </p:blipFill>
        <p:spPr>
          <a:xfrm>
            <a:off x="838935" y="2053522"/>
            <a:ext cx="1698374" cy="4204628"/>
          </a:xfrm>
          <a:prstGeom prst="rect">
            <a:avLst/>
          </a:prstGeom>
        </p:spPr>
      </p:pic>
      <p:pic>
        <p:nvPicPr>
          <p:cNvPr id="8" name="Picture 7">
            <a:extLst>
              <a:ext uri="{FF2B5EF4-FFF2-40B4-BE49-F238E27FC236}">
                <a16:creationId xmlns:a16="http://schemas.microsoft.com/office/drawing/2014/main" id="{8E1679C3-9F6F-4F39-8782-692B8EC7A0B1}"/>
              </a:ext>
            </a:extLst>
          </p:cNvPr>
          <p:cNvPicPr>
            <a:picLocks noChangeAspect="1"/>
          </p:cNvPicPr>
          <p:nvPr/>
        </p:nvPicPr>
        <p:blipFill>
          <a:blip r:embed="rId4"/>
          <a:stretch>
            <a:fillRect/>
          </a:stretch>
        </p:blipFill>
        <p:spPr>
          <a:xfrm>
            <a:off x="2925718" y="2053522"/>
            <a:ext cx="7452581" cy="4502161"/>
          </a:xfrm>
          <a:prstGeom prst="rect">
            <a:avLst/>
          </a:prstGeom>
        </p:spPr>
      </p:pic>
      <p:sp>
        <p:nvSpPr>
          <p:cNvPr id="9" name="TextBox 8">
            <a:extLst>
              <a:ext uri="{FF2B5EF4-FFF2-40B4-BE49-F238E27FC236}">
                <a16:creationId xmlns:a16="http://schemas.microsoft.com/office/drawing/2014/main" id="{6D793B3C-084A-4784-ACC3-79462F1DE243}"/>
              </a:ext>
            </a:extLst>
          </p:cNvPr>
          <p:cNvSpPr txBox="1"/>
          <p:nvPr/>
        </p:nvSpPr>
        <p:spPr>
          <a:xfrm>
            <a:off x="2537309" y="1754278"/>
            <a:ext cx="9603891" cy="330219"/>
          </a:xfrm>
          <a:prstGeom prst="rect">
            <a:avLst/>
          </a:prstGeom>
          <a:noFill/>
        </p:spPr>
        <p:txBody>
          <a:bodyPr wrap="square">
            <a:spAutoFit/>
          </a:bodyPr>
          <a:lstStyle/>
          <a:p>
            <a:pPr>
              <a:lnSpc>
                <a:spcPct val="80000"/>
              </a:lnSpc>
            </a:pPr>
            <a:r>
              <a:rPr lang="en-US" sz="1900" b="1" dirty="0">
                <a:effectLst/>
                <a:latin typeface="Arial" panose="020B0604020202020204" pitchFamily="34" charset="0"/>
              </a:rPr>
              <a:t>Seasonality of diet costs and cost by food group in Tanzania, Malawi and Ethiopia</a:t>
            </a:r>
            <a:endParaRPr lang="en-US" sz="1900" b="1" dirty="0"/>
          </a:p>
        </p:txBody>
      </p:sp>
      <p:sp>
        <p:nvSpPr>
          <p:cNvPr id="10" name="Title 6">
            <a:extLst>
              <a:ext uri="{FF2B5EF4-FFF2-40B4-BE49-F238E27FC236}">
                <a16:creationId xmlns:a16="http://schemas.microsoft.com/office/drawing/2014/main" id="{04D37386-8784-48C7-88B5-AD655468D340}"/>
              </a:ext>
            </a:extLst>
          </p:cNvPr>
          <p:cNvSpPr txBox="1">
            <a:spLocks/>
          </p:cNvSpPr>
          <p:nvPr/>
        </p:nvSpPr>
        <p:spPr>
          <a:xfrm>
            <a:off x="203474" y="2986957"/>
            <a:ext cx="12050601" cy="508861"/>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a:lnSpc>
                <a:spcPct val="80000"/>
              </a:lnSpc>
            </a:pPr>
            <a:endParaRPr lang="en-US" sz="2800">
              <a:solidFill>
                <a:srgbClr val="1F414D"/>
              </a:solidFill>
            </a:endParaRPr>
          </a:p>
        </p:txBody>
      </p:sp>
      <p:sp>
        <p:nvSpPr>
          <p:cNvPr id="11" name="Title 4">
            <a:extLst>
              <a:ext uri="{FF2B5EF4-FFF2-40B4-BE49-F238E27FC236}">
                <a16:creationId xmlns:a16="http://schemas.microsoft.com/office/drawing/2014/main" id="{2BC909AC-16A1-4B6A-B650-E6BC21027B97}"/>
              </a:ext>
            </a:extLst>
          </p:cNvPr>
          <p:cNvSpPr txBox="1">
            <a:spLocks/>
          </p:cNvSpPr>
          <p:nvPr/>
        </p:nvSpPr>
        <p:spPr>
          <a:xfrm>
            <a:off x="203474" y="326406"/>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a:solidFill>
                  <a:srgbClr val="3083A7"/>
                </a:solidFill>
                <a:latin typeface="+mn-lt"/>
              </a:rPr>
              <a:t>Diet cost data can guide national policy towards resilient food markets</a:t>
            </a:r>
            <a:endParaRPr lang="en-US" sz="3600" b="1" kern="0" dirty="0">
              <a:solidFill>
                <a:srgbClr val="3083A7"/>
              </a:solidFill>
              <a:latin typeface="+mn-lt"/>
            </a:endParaRPr>
          </a:p>
        </p:txBody>
      </p:sp>
      <p:pic>
        <p:nvPicPr>
          <p:cNvPr id="12" name="Picture 11">
            <a:extLst>
              <a:ext uri="{FF2B5EF4-FFF2-40B4-BE49-F238E27FC236}">
                <a16:creationId xmlns:a16="http://schemas.microsoft.com/office/drawing/2014/main" id="{3B926272-FF13-43A2-B5A0-23EB0E3D8E5B}"/>
              </a:ext>
            </a:extLst>
          </p:cNvPr>
          <p:cNvPicPr>
            <a:picLocks noChangeAspect="1"/>
          </p:cNvPicPr>
          <p:nvPr/>
        </p:nvPicPr>
        <p:blipFill rotWithShape="1">
          <a:blip r:embed="rId5"/>
          <a:srcRect t="-1488" r="25492" b="1844"/>
          <a:stretch/>
        </p:blipFill>
        <p:spPr>
          <a:xfrm>
            <a:off x="6652009" y="79067"/>
            <a:ext cx="5489191" cy="1384747"/>
          </a:xfrm>
          <a:prstGeom prst="rect">
            <a:avLst/>
          </a:prstGeom>
        </p:spPr>
      </p:pic>
      <p:sp>
        <p:nvSpPr>
          <p:cNvPr id="2" name="Rectangle 1">
            <a:extLst>
              <a:ext uri="{FF2B5EF4-FFF2-40B4-BE49-F238E27FC236}">
                <a16:creationId xmlns:a16="http://schemas.microsoft.com/office/drawing/2014/main" id="{6491ED8B-A24A-675F-D57B-ACFBE42CC502}"/>
              </a:ext>
            </a:extLst>
          </p:cNvPr>
          <p:cNvSpPr/>
          <p:nvPr/>
        </p:nvSpPr>
        <p:spPr>
          <a:xfrm>
            <a:off x="565168" y="3389376"/>
            <a:ext cx="11322032" cy="1377696"/>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23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B4623C-C54E-4BDE-164F-AEB29E5D21DB}"/>
              </a:ext>
            </a:extLst>
          </p:cNvPr>
          <p:cNvSpPr>
            <a:spLocks noChangeArrowheads="1"/>
          </p:cNvSpPr>
          <p:nvPr/>
        </p:nvSpPr>
        <p:spPr bwMode="auto">
          <a:xfrm>
            <a:off x="1072896" y="1853852"/>
            <a:ext cx="59438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1pPr>
            <a:lvl2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2pPr>
            <a:lvl3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3pPr>
            <a:lvl4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4pPr>
            <a:lvl5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5pPr>
            <a:lvl6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6pPr>
            <a:lvl7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7pPr>
            <a:lvl8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8pPr>
            <a:lvl9pPr eaLnBrk="0" fontAlgn="base" hangingPunct="0">
              <a:spcBef>
                <a:spcPct val="0"/>
              </a:spcBef>
              <a:spcAft>
                <a:spcPct val="0"/>
              </a:spcAft>
              <a:tabLst>
                <a:tab pos="-171450" algn="l"/>
                <a:tab pos="787400" algn="l"/>
                <a:tab pos="3657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 algn="l"/>
                <a:tab pos="787400" algn="l"/>
                <a:tab pos="3657600" algn="l"/>
              </a:tabLst>
            </a:pPr>
            <a:r>
              <a:rPr kumimoji="0" lang="en-US" altLang="zh-TW" sz="2000" b="1"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Seasonality of rural food prices in Malawi</a:t>
            </a:r>
            <a:r>
              <a:rPr kumimoji="0" lang="en-US" altLang="zh-TW" sz="2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by category</a:t>
            </a:r>
            <a:endParaRPr kumimoji="0" lang="en-US" altLang="zh-TW" sz="3200" b="1" i="0" u="none" strike="noStrike" cap="none" normalizeH="0" baseline="0" dirty="0">
              <a:ln>
                <a:noFill/>
              </a:ln>
              <a:solidFill>
                <a:schemeClr val="tx1"/>
              </a:solidFill>
              <a:effectLst/>
              <a:latin typeface="+mn-lt"/>
            </a:endParaRPr>
          </a:p>
        </p:txBody>
      </p:sp>
      <p:graphicFrame>
        <p:nvGraphicFramePr>
          <p:cNvPr id="5" name="Chart 4">
            <a:extLst>
              <a:ext uri="{FF2B5EF4-FFF2-40B4-BE49-F238E27FC236}">
                <a16:creationId xmlns:a16="http://schemas.microsoft.com/office/drawing/2014/main" id="{E97F4346-4FB5-4186-9AFD-3F7AF7949B7D}"/>
              </a:ext>
            </a:extLst>
          </p:cNvPr>
          <p:cNvGraphicFramePr/>
          <p:nvPr>
            <p:extLst>
              <p:ext uri="{D42A27DB-BD31-4B8C-83A1-F6EECF244321}">
                <p14:modId xmlns:p14="http://schemas.microsoft.com/office/powerpoint/2010/main" val="4003581434"/>
              </p:ext>
            </p:extLst>
          </p:nvPr>
        </p:nvGraphicFramePr>
        <p:xfrm>
          <a:off x="975360" y="2223184"/>
          <a:ext cx="9107424" cy="3765322"/>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4">
            <a:extLst>
              <a:ext uri="{FF2B5EF4-FFF2-40B4-BE49-F238E27FC236}">
                <a16:creationId xmlns:a16="http://schemas.microsoft.com/office/drawing/2014/main" id="{E2304E5D-D77C-9CB4-744C-3F29A9E4BC84}"/>
              </a:ext>
            </a:extLst>
          </p:cNvPr>
          <p:cNvSpPr txBox="1">
            <a:spLocks/>
          </p:cNvSpPr>
          <p:nvPr/>
        </p:nvSpPr>
        <p:spPr>
          <a:xfrm>
            <a:off x="50800" y="266839"/>
            <a:ext cx="6601209"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Seasonality in vegetal food prices remains an important obstacle </a:t>
            </a:r>
          </a:p>
          <a:p>
            <a:pPr algn="l">
              <a:lnSpc>
                <a:spcPct val="70000"/>
              </a:lnSpc>
              <a:spcAft>
                <a:spcPts val="0"/>
              </a:spcAft>
              <a:defRPr/>
            </a:pPr>
            <a:r>
              <a:rPr lang="en-US" sz="3600" b="1" kern="0" dirty="0">
                <a:solidFill>
                  <a:srgbClr val="3083A7"/>
                </a:solidFill>
                <a:latin typeface="+mn-lt"/>
              </a:rPr>
              <a:t>to year-round healthy diets </a:t>
            </a:r>
          </a:p>
        </p:txBody>
      </p:sp>
      <p:pic>
        <p:nvPicPr>
          <p:cNvPr id="9" name="Picture 8">
            <a:extLst>
              <a:ext uri="{FF2B5EF4-FFF2-40B4-BE49-F238E27FC236}">
                <a16:creationId xmlns:a16="http://schemas.microsoft.com/office/drawing/2014/main" id="{96A45B12-879A-AD6F-1CBC-6846A39255FE}"/>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sp>
        <p:nvSpPr>
          <p:cNvPr id="11" name="TextBox 10">
            <a:extLst>
              <a:ext uri="{FF2B5EF4-FFF2-40B4-BE49-F238E27FC236}">
                <a16:creationId xmlns:a16="http://schemas.microsoft.com/office/drawing/2014/main" id="{B06F51FB-D20D-F238-2655-7880C4E10154}"/>
              </a:ext>
            </a:extLst>
          </p:cNvPr>
          <p:cNvSpPr txBox="1"/>
          <p:nvPr/>
        </p:nvSpPr>
        <p:spPr>
          <a:xfrm>
            <a:off x="1072896" y="6150976"/>
            <a:ext cx="10558272" cy="440185"/>
          </a:xfrm>
          <a:prstGeom prst="rect">
            <a:avLst/>
          </a:prstGeom>
          <a:noFill/>
        </p:spPr>
        <p:txBody>
          <a:bodyPr wrap="square">
            <a:spAutoFit/>
          </a:bodyPr>
          <a:lstStyle/>
          <a:p>
            <a:pPr>
              <a:lnSpc>
                <a:spcPct val="80000"/>
              </a:lnSpc>
            </a:pPr>
            <a:r>
              <a:rPr lang="en-US" sz="1400" dirty="0">
                <a:solidFill>
                  <a:schemeClr val="bg1">
                    <a:lumMod val="50000"/>
                  </a:schemeClr>
                </a:solidFill>
                <a:latin typeface="Calibri" panose="020F0502020204030204" pitchFamily="34" charset="0"/>
                <a:ea typeface="Times New Roman" panose="02020603050405020304" pitchFamily="18" charset="0"/>
              </a:rPr>
              <a:t>Source:   </a:t>
            </a:r>
            <a:r>
              <a:rPr lang="en-US" sz="1400" dirty="0">
                <a:solidFill>
                  <a:srgbClr val="444444"/>
                </a:solidFill>
                <a:latin typeface="inherit"/>
                <a:ea typeface="Times New Roman" panose="02020603050405020304" pitchFamily="18" charset="0"/>
              </a:rPr>
              <a:t>Schneider, K.R., L. Christiaensen, P. Webb and </a:t>
            </a:r>
            <a:r>
              <a:rPr lang="en-US" sz="1400" b="0" i="0" dirty="0">
                <a:solidFill>
                  <a:srgbClr val="444444"/>
                </a:solidFill>
                <a:effectLst/>
                <a:latin typeface="inherit"/>
              </a:rPr>
              <a:t>W.A. Masters (2022). </a:t>
            </a:r>
            <a:r>
              <a:rPr lang="en-US" sz="1400" b="0" dirty="0">
                <a:solidFill>
                  <a:srgbClr val="3083A7"/>
                </a:solidFill>
                <a:latin typeface="inherit"/>
                <a:hlinkClick r:id="rId4"/>
              </a:rPr>
              <a:t>Assessing the Affordability of Nutrient-Adequate Diets</a:t>
            </a:r>
            <a:r>
              <a:rPr lang="en-US" sz="1400" b="0" i="0" dirty="0">
                <a:solidFill>
                  <a:srgbClr val="444444"/>
                </a:solidFill>
                <a:effectLst/>
                <a:latin typeface="inherit"/>
              </a:rPr>
              <a:t>.  </a:t>
            </a:r>
            <a:br>
              <a:rPr lang="en-US" sz="1400" b="0" i="0" dirty="0">
                <a:solidFill>
                  <a:srgbClr val="444444"/>
                </a:solidFill>
                <a:effectLst/>
                <a:latin typeface="inherit"/>
              </a:rPr>
            </a:br>
            <a:r>
              <a:rPr lang="en-US" sz="1400" i="1" dirty="0">
                <a:solidFill>
                  <a:srgbClr val="444444"/>
                </a:solidFill>
                <a:latin typeface="inherit"/>
              </a:rPr>
              <a:t>American Journal of Agricultural Economics, </a:t>
            </a:r>
            <a:r>
              <a:rPr lang="en-US" sz="1400" dirty="0">
                <a:solidFill>
                  <a:srgbClr val="444444"/>
                </a:solidFill>
                <a:latin typeface="inherit"/>
              </a:rPr>
              <a:t>forthcoming</a:t>
            </a:r>
            <a:r>
              <a:rPr lang="en-US" sz="1400" b="0" i="0" dirty="0">
                <a:solidFill>
                  <a:srgbClr val="444444"/>
                </a:solidFill>
                <a:effectLst/>
                <a:latin typeface="inherit"/>
              </a:rPr>
              <a:t>.</a:t>
            </a:r>
            <a:endParaRPr lang="en-US" sz="1400" dirty="0">
              <a:solidFill>
                <a:schemeClr val="bg1">
                  <a:lumMod val="50000"/>
                </a:schemeClr>
              </a:solidFill>
              <a:latin typeface="Times New Roman" panose="02020603050405020304" pitchFamily="18" charset="0"/>
              <a:ea typeface="Times New Roman" panose="02020603050405020304" pitchFamily="18" charset="0"/>
            </a:endParaRPr>
          </a:p>
        </p:txBody>
      </p:sp>
      <p:grpSp>
        <p:nvGrpSpPr>
          <p:cNvPr id="53" name="Group 52">
            <a:extLst>
              <a:ext uri="{FF2B5EF4-FFF2-40B4-BE49-F238E27FC236}">
                <a16:creationId xmlns:a16="http://schemas.microsoft.com/office/drawing/2014/main" id="{74016B8A-7AF6-453E-4AB4-1DA8245FB648}"/>
              </a:ext>
            </a:extLst>
          </p:cNvPr>
          <p:cNvGrpSpPr/>
          <p:nvPr/>
        </p:nvGrpSpPr>
        <p:grpSpPr>
          <a:xfrm>
            <a:off x="4572000" y="2572200"/>
            <a:ext cx="7059168" cy="1853496"/>
            <a:chOff x="4572000" y="2572200"/>
            <a:chExt cx="7059168" cy="1853496"/>
          </a:xfrm>
        </p:grpSpPr>
        <p:cxnSp>
          <p:nvCxnSpPr>
            <p:cNvPr id="13" name="Straight Arrow Connector 12">
              <a:extLst>
                <a:ext uri="{FF2B5EF4-FFF2-40B4-BE49-F238E27FC236}">
                  <a16:creationId xmlns:a16="http://schemas.microsoft.com/office/drawing/2014/main" id="{DF6DD4B4-742A-B445-84C0-0D03ABE60F85}"/>
                </a:ext>
              </a:extLst>
            </p:cNvPr>
            <p:cNvCxnSpPr>
              <a:cxnSpLocks/>
            </p:cNvCxnSpPr>
            <p:nvPr/>
          </p:nvCxnSpPr>
          <p:spPr>
            <a:xfrm flipH="1" flipV="1">
              <a:off x="6851904" y="2572200"/>
              <a:ext cx="1615440" cy="31059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7BCF4E3-2ADE-317F-ED1C-DAAA87F89731}"/>
                </a:ext>
              </a:extLst>
            </p:cNvPr>
            <p:cNvCxnSpPr>
              <a:cxnSpLocks/>
            </p:cNvCxnSpPr>
            <p:nvPr/>
          </p:nvCxnSpPr>
          <p:spPr>
            <a:xfrm flipH="1">
              <a:off x="5535168" y="2882797"/>
              <a:ext cx="2932176" cy="632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DE85A2-2E5B-0F42-0C1C-7CF808406981}"/>
                </a:ext>
              </a:extLst>
            </p:cNvPr>
            <p:cNvCxnSpPr>
              <a:cxnSpLocks/>
            </p:cNvCxnSpPr>
            <p:nvPr/>
          </p:nvCxnSpPr>
          <p:spPr>
            <a:xfrm flipH="1">
              <a:off x="5401056" y="2882797"/>
              <a:ext cx="3066288" cy="60117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E3EAEF-FF7B-616B-3EAE-A203BDCB0516}"/>
                </a:ext>
              </a:extLst>
            </p:cNvPr>
            <p:cNvCxnSpPr>
              <a:cxnSpLocks/>
            </p:cNvCxnSpPr>
            <p:nvPr/>
          </p:nvCxnSpPr>
          <p:spPr>
            <a:xfrm flipH="1">
              <a:off x="4572000" y="2889927"/>
              <a:ext cx="3895344" cy="153576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2828F9-8613-6924-4DFF-E0A45446F966}"/>
                </a:ext>
              </a:extLst>
            </p:cNvPr>
            <p:cNvSpPr txBox="1"/>
            <p:nvPr/>
          </p:nvSpPr>
          <p:spPr>
            <a:xfrm>
              <a:off x="8442960" y="2759776"/>
              <a:ext cx="3188208" cy="317972"/>
            </a:xfrm>
            <a:prstGeom prst="rect">
              <a:avLst/>
            </a:prstGeom>
            <a:noFill/>
          </p:spPr>
          <p:txBody>
            <a:bodyPr wrap="square">
              <a:spAutoFit/>
            </a:bodyPr>
            <a:lstStyle/>
            <a:p>
              <a:pPr>
                <a:lnSpc>
                  <a:spcPct val="80000"/>
                </a:lnSpc>
              </a:pPr>
              <a:r>
                <a:rPr lang="en-US" dirty="0">
                  <a:solidFill>
                    <a:schemeClr val="accent2">
                      <a:lumMod val="75000"/>
                    </a:schemeClr>
                  </a:solidFill>
                  <a:latin typeface="Calibri" panose="020F0502020204030204" pitchFamily="34" charset="0"/>
                  <a:ea typeface="Times New Roman" panose="02020603050405020304" pitchFamily="18" charset="0"/>
                </a:rPr>
                <a:t>Perishable vegetal foods</a:t>
              </a:r>
              <a:endParaRPr lang="en-US" dirty="0">
                <a:solidFill>
                  <a:schemeClr val="accent2">
                    <a:lumMod val="75000"/>
                  </a:schemeClr>
                </a:solidFill>
                <a:latin typeface="Times New Roman" panose="02020603050405020304" pitchFamily="18" charset="0"/>
                <a:ea typeface="Times New Roman" panose="02020603050405020304" pitchFamily="18" charset="0"/>
              </a:endParaRPr>
            </a:p>
          </p:txBody>
        </p:sp>
      </p:grpSp>
      <p:grpSp>
        <p:nvGrpSpPr>
          <p:cNvPr id="54" name="Group 53">
            <a:extLst>
              <a:ext uri="{FF2B5EF4-FFF2-40B4-BE49-F238E27FC236}">
                <a16:creationId xmlns:a16="http://schemas.microsoft.com/office/drawing/2014/main" id="{FA2F049A-02A4-D56C-270A-6704EB1C574E}"/>
              </a:ext>
            </a:extLst>
          </p:cNvPr>
          <p:cNvGrpSpPr/>
          <p:nvPr/>
        </p:nvGrpSpPr>
        <p:grpSpPr>
          <a:xfrm>
            <a:off x="4696968" y="2659823"/>
            <a:ext cx="7367016" cy="1315381"/>
            <a:chOff x="4696968" y="2659823"/>
            <a:chExt cx="7367016" cy="1315381"/>
          </a:xfrm>
        </p:grpSpPr>
        <p:cxnSp>
          <p:nvCxnSpPr>
            <p:cNvPr id="33" name="Straight Arrow Connector 32">
              <a:extLst>
                <a:ext uri="{FF2B5EF4-FFF2-40B4-BE49-F238E27FC236}">
                  <a16:creationId xmlns:a16="http://schemas.microsoft.com/office/drawing/2014/main" id="{95706515-712D-C9C3-6827-33AB86FD9C29}"/>
                </a:ext>
              </a:extLst>
            </p:cNvPr>
            <p:cNvCxnSpPr>
              <a:cxnSpLocks/>
            </p:cNvCxnSpPr>
            <p:nvPr/>
          </p:nvCxnSpPr>
          <p:spPr>
            <a:xfrm flipH="1" flipV="1">
              <a:off x="5868440" y="2659823"/>
              <a:ext cx="2574520" cy="76917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E6F676F-6D58-90BE-B7EB-848C781C91D4}"/>
                </a:ext>
              </a:extLst>
            </p:cNvPr>
            <p:cNvCxnSpPr>
              <a:cxnSpLocks/>
            </p:cNvCxnSpPr>
            <p:nvPr/>
          </p:nvCxnSpPr>
          <p:spPr>
            <a:xfrm flipH="1" flipV="1">
              <a:off x="5535168" y="3240218"/>
              <a:ext cx="2932176" cy="22220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E29EC9E-8F4E-0783-88D0-95B2D7B569BE}"/>
                </a:ext>
              </a:extLst>
            </p:cNvPr>
            <p:cNvCxnSpPr>
              <a:cxnSpLocks/>
            </p:cNvCxnSpPr>
            <p:nvPr/>
          </p:nvCxnSpPr>
          <p:spPr>
            <a:xfrm flipH="1">
              <a:off x="4696968" y="3483970"/>
              <a:ext cx="3770376" cy="49123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31DF963-123B-6C2B-5CFF-1233ADE32F68}"/>
                </a:ext>
              </a:extLst>
            </p:cNvPr>
            <p:cNvSpPr txBox="1"/>
            <p:nvPr/>
          </p:nvSpPr>
          <p:spPr>
            <a:xfrm>
              <a:off x="8440952" y="3335758"/>
              <a:ext cx="3623032" cy="317972"/>
            </a:xfrm>
            <a:prstGeom prst="rect">
              <a:avLst/>
            </a:prstGeom>
            <a:noFill/>
          </p:spPr>
          <p:txBody>
            <a:bodyPr wrap="square">
              <a:spAutoFit/>
            </a:bodyPr>
            <a:lstStyle/>
            <a:p>
              <a:pPr>
                <a:lnSpc>
                  <a:spcPct val="80000"/>
                </a:lnSpc>
              </a:pPr>
              <a:r>
                <a:rPr lang="en-US" dirty="0">
                  <a:solidFill>
                    <a:schemeClr val="bg2">
                      <a:lumMod val="50000"/>
                    </a:schemeClr>
                  </a:solidFill>
                  <a:latin typeface="Calibri" panose="020F0502020204030204" pitchFamily="34" charset="0"/>
                  <a:ea typeface="Times New Roman" panose="02020603050405020304" pitchFamily="18" charset="0"/>
                </a:rPr>
                <a:t>Non-perishable vegetal foods</a:t>
              </a:r>
              <a:endParaRPr lang="en-US" dirty="0">
                <a:solidFill>
                  <a:schemeClr val="bg2">
                    <a:lumMod val="50000"/>
                  </a:schemeClr>
                </a:solidFill>
                <a:latin typeface="Times New Roman" panose="02020603050405020304" pitchFamily="18" charset="0"/>
                <a:ea typeface="Times New Roman" panose="02020603050405020304" pitchFamily="18" charset="0"/>
              </a:endParaRPr>
            </a:p>
          </p:txBody>
        </p:sp>
      </p:grpSp>
      <p:grpSp>
        <p:nvGrpSpPr>
          <p:cNvPr id="55" name="Group 54">
            <a:extLst>
              <a:ext uri="{FF2B5EF4-FFF2-40B4-BE49-F238E27FC236}">
                <a16:creationId xmlns:a16="http://schemas.microsoft.com/office/drawing/2014/main" id="{BFBCCE02-7D69-202A-5987-10B90934268C}"/>
              </a:ext>
            </a:extLst>
          </p:cNvPr>
          <p:cNvGrpSpPr/>
          <p:nvPr/>
        </p:nvGrpSpPr>
        <p:grpSpPr>
          <a:xfrm>
            <a:off x="4389120" y="4132212"/>
            <a:ext cx="7701256" cy="632038"/>
            <a:chOff x="4389120" y="4132212"/>
            <a:chExt cx="7701256" cy="632038"/>
          </a:xfrm>
        </p:grpSpPr>
        <p:cxnSp>
          <p:nvCxnSpPr>
            <p:cNvPr id="50" name="Straight Arrow Connector 49">
              <a:extLst>
                <a:ext uri="{FF2B5EF4-FFF2-40B4-BE49-F238E27FC236}">
                  <a16:creationId xmlns:a16="http://schemas.microsoft.com/office/drawing/2014/main" id="{5B004565-BF98-7DA5-AC79-8D6809231516}"/>
                </a:ext>
              </a:extLst>
            </p:cNvPr>
            <p:cNvCxnSpPr>
              <a:cxnSpLocks/>
            </p:cNvCxnSpPr>
            <p:nvPr/>
          </p:nvCxnSpPr>
          <p:spPr>
            <a:xfrm flipH="1">
              <a:off x="4389120" y="4273016"/>
              <a:ext cx="4015740" cy="49123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73BA82E-32E2-8348-E335-3C193791392D}"/>
                </a:ext>
              </a:extLst>
            </p:cNvPr>
            <p:cNvSpPr txBox="1"/>
            <p:nvPr/>
          </p:nvSpPr>
          <p:spPr>
            <a:xfrm>
              <a:off x="8467344" y="4132212"/>
              <a:ext cx="3623032" cy="317972"/>
            </a:xfrm>
            <a:prstGeom prst="rect">
              <a:avLst/>
            </a:prstGeom>
            <a:noFill/>
          </p:spPr>
          <p:txBody>
            <a:bodyPr wrap="square">
              <a:spAutoFit/>
            </a:bodyPr>
            <a:lstStyle/>
            <a:p>
              <a:pPr>
                <a:lnSpc>
                  <a:spcPct val="80000"/>
                </a:lnSpc>
              </a:pPr>
              <a:r>
                <a:rPr lang="en-US" dirty="0">
                  <a:solidFill>
                    <a:schemeClr val="accent1"/>
                  </a:solidFill>
                  <a:latin typeface="Calibri" panose="020F0502020204030204" pitchFamily="34" charset="0"/>
                  <a:ea typeface="Times New Roman" panose="02020603050405020304" pitchFamily="18" charset="0"/>
                </a:rPr>
                <a:t>Animal sourced foods</a:t>
              </a:r>
              <a:endParaRPr lang="en-US" dirty="0">
                <a:solidFill>
                  <a:schemeClr val="accent1"/>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7854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F8A86A3-7565-4902-94C9-261C1FF00F9C}"/>
              </a:ext>
            </a:extLst>
          </p:cNvPr>
          <p:cNvPicPr>
            <a:picLocks noChangeAspect="1"/>
          </p:cNvPicPr>
          <p:nvPr/>
        </p:nvPicPr>
        <p:blipFill rotWithShape="1">
          <a:blip r:embed="rId4"/>
          <a:srcRect t="51580"/>
          <a:stretch/>
        </p:blipFill>
        <p:spPr>
          <a:xfrm>
            <a:off x="6652009" y="2827663"/>
            <a:ext cx="4459400" cy="3320622"/>
          </a:xfrm>
          <a:prstGeom prst="rect">
            <a:avLst/>
          </a:prstGeom>
        </p:spPr>
      </p:pic>
      <p:grpSp>
        <p:nvGrpSpPr>
          <p:cNvPr id="4" name="Group 3">
            <a:extLst>
              <a:ext uri="{FF2B5EF4-FFF2-40B4-BE49-F238E27FC236}">
                <a16:creationId xmlns:a16="http://schemas.microsoft.com/office/drawing/2014/main" id="{2FBCAF0C-E907-4D25-A947-B396CFCF9EDE}"/>
              </a:ext>
            </a:extLst>
          </p:cNvPr>
          <p:cNvGrpSpPr/>
          <p:nvPr/>
        </p:nvGrpSpPr>
        <p:grpSpPr>
          <a:xfrm>
            <a:off x="827646" y="2651450"/>
            <a:ext cx="4459400" cy="3549773"/>
            <a:chOff x="2985192" y="245321"/>
            <a:chExt cx="4459400" cy="3549773"/>
          </a:xfrm>
        </p:grpSpPr>
        <p:pic>
          <p:nvPicPr>
            <p:cNvPr id="2" name="Picture 1">
              <a:extLst>
                <a:ext uri="{FF2B5EF4-FFF2-40B4-BE49-F238E27FC236}">
                  <a16:creationId xmlns:a16="http://schemas.microsoft.com/office/drawing/2014/main" id="{FFA5BFED-847A-41C3-8E2C-837ADA737CA9}"/>
                </a:ext>
              </a:extLst>
            </p:cNvPr>
            <p:cNvPicPr>
              <a:picLocks noChangeAspect="1"/>
            </p:cNvPicPr>
            <p:nvPr/>
          </p:nvPicPr>
          <p:blipFill rotWithShape="1">
            <a:blip r:embed="rId4"/>
            <a:srcRect t="94405"/>
            <a:stretch/>
          </p:blipFill>
          <p:spPr>
            <a:xfrm>
              <a:off x="2985192" y="3411413"/>
              <a:ext cx="4459400" cy="383681"/>
            </a:xfrm>
            <a:prstGeom prst="rect">
              <a:avLst/>
            </a:prstGeom>
          </p:spPr>
        </p:pic>
        <p:pic>
          <p:nvPicPr>
            <p:cNvPr id="16" name="Picture 15">
              <a:extLst>
                <a:ext uri="{FF2B5EF4-FFF2-40B4-BE49-F238E27FC236}">
                  <a16:creationId xmlns:a16="http://schemas.microsoft.com/office/drawing/2014/main" id="{CE2075F0-95DB-4654-9D98-16217FD1AE74}"/>
                </a:ext>
              </a:extLst>
            </p:cNvPr>
            <p:cNvPicPr>
              <a:picLocks noChangeAspect="1"/>
            </p:cNvPicPr>
            <p:nvPr/>
          </p:nvPicPr>
          <p:blipFill rotWithShape="1">
            <a:blip r:embed="rId4"/>
            <a:srcRect b="54495"/>
            <a:stretch/>
          </p:blipFill>
          <p:spPr>
            <a:xfrm>
              <a:off x="2985192" y="245321"/>
              <a:ext cx="4459400" cy="3120731"/>
            </a:xfrm>
            <a:prstGeom prst="rect">
              <a:avLst/>
            </a:prstGeom>
          </p:spPr>
        </p:pic>
      </p:grpSp>
      <p:sp>
        <p:nvSpPr>
          <p:cNvPr id="33" name="TextBox 32">
            <a:extLst>
              <a:ext uri="{FF2B5EF4-FFF2-40B4-BE49-F238E27FC236}">
                <a16:creationId xmlns:a16="http://schemas.microsoft.com/office/drawing/2014/main" id="{57B10555-6666-471B-98E5-EEDB3E2019B2}"/>
              </a:ext>
            </a:extLst>
          </p:cNvPr>
          <p:cNvSpPr txBox="1"/>
          <p:nvPr/>
        </p:nvSpPr>
        <p:spPr>
          <a:xfrm>
            <a:off x="723900" y="6524388"/>
            <a:ext cx="11468100" cy="267830"/>
          </a:xfrm>
          <a:prstGeom prst="rect">
            <a:avLst/>
          </a:prstGeom>
          <a:noFill/>
        </p:spPr>
        <p:txBody>
          <a:bodyPr wrap="square">
            <a:spAutoFit/>
          </a:bodyPr>
          <a:lstStyle/>
          <a:p>
            <a:pPr>
              <a:lnSpc>
                <a:spcPct val="80000"/>
              </a:lnSpc>
            </a:pPr>
            <a:r>
              <a:rPr lang="en-US" sz="1400" dirty="0">
                <a:solidFill>
                  <a:schemeClr val="bg1">
                    <a:lumMod val="25000"/>
                  </a:schemeClr>
                </a:solidFill>
                <a:latin typeface="Calibri" panose="020F0502020204030204" pitchFamily="34" charset="0"/>
                <a:ea typeface="Times New Roman" panose="02020603050405020304" pitchFamily="18" charset="0"/>
              </a:rPr>
              <a:t>Source:   Bai, Herforth and Masters, 2022. </a:t>
            </a:r>
            <a:r>
              <a:rPr lang="en-US" sz="1400" dirty="0">
                <a:hlinkClick r:id="rId5"/>
              </a:rPr>
              <a:t>Global variation in the cost of a nutrient-adequate diet by population group</a:t>
            </a:r>
            <a:r>
              <a:rPr lang="en-US" sz="1400" dirty="0"/>
              <a:t>. </a:t>
            </a:r>
            <a:r>
              <a:rPr lang="en-US" sz="1400" i="1" dirty="0"/>
              <a:t>Lancet Planetary Health </a:t>
            </a:r>
            <a:r>
              <a:rPr lang="en-US" sz="1400" dirty="0"/>
              <a:t>6(1): 19-28.</a:t>
            </a:r>
            <a:r>
              <a:rPr lang="en-US" sz="1400" dirty="0">
                <a:solidFill>
                  <a:schemeClr val="bg1">
                    <a:lumMod val="25000"/>
                  </a:schemeClr>
                </a:solidFill>
                <a:latin typeface="Calibri" panose="020F0502020204030204" pitchFamily="34" charset="0"/>
                <a:ea typeface="Times New Roman" panose="02020603050405020304" pitchFamily="18" charset="0"/>
              </a:rPr>
              <a:t> </a:t>
            </a:r>
            <a:endParaRPr lang="en-US" sz="1400" dirty="0">
              <a:solidFill>
                <a:schemeClr val="bg1">
                  <a:lumMod val="25000"/>
                </a:schemeClr>
              </a:solidFill>
              <a:latin typeface="Times New Roman" panose="02020603050405020304" pitchFamily="18" charset="0"/>
              <a:ea typeface="Times New Roman" panose="02020603050405020304" pitchFamily="18" charset="0"/>
            </a:endParaRPr>
          </a:p>
        </p:txBody>
      </p:sp>
      <p:sp>
        <p:nvSpPr>
          <p:cNvPr id="31" name="Title 4">
            <a:extLst>
              <a:ext uri="{FF2B5EF4-FFF2-40B4-BE49-F238E27FC236}">
                <a16:creationId xmlns:a16="http://schemas.microsoft.com/office/drawing/2014/main" id="{347535BE-DD65-4CE9-B386-40222E2C0E84}"/>
              </a:ext>
            </a:extLst>
          </p:cNvPr>
          <p:cNvSpPr txBox="1">
            <a:spLocks/>
          </p:cNvSpPr>
          <p:nvPr/>
        </p:nvSpPr>
        <p:spPr>
          <a:xfrm>
            <a:off x="203474" y="326406"/>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The cost of nutrient adequacy varies by demographic group, due to different requirements</a:t>
            </a:r>
          </a:p>
        </p:txBody>
      </p:sp>
      <p:sp>
        <p:nvSpPr>
          <p:cNvPr id="41" name="TextBox 40">
            <a:extLst>
              <a:ext uri="{FF2B5EF4-FFF2-40B4-BE49-F238E27FC236}">
                <a16:creationId xmlns:a16="http://schemas.microsoft.com/office/drawing/2014/main" id="{989428CE-E9E1-4115-8DF7-E1579DB82C2B}"/>
              </a:ext>
            </a:extLst>
          </p:cNvPr>
          <p:cNvSpPr txBox="1"/>
          <p:nvPr/>
        </p:nvSpPr>
        <p:spPr>
          <a:xfrm>
            <a:off x="342797" y="1964179"/>
            <a:ext cx="10315678" cy="400110"/>
          </a:xfrm>
          <a:prstGeom prst="rect">
            <a:avLst/>
          </a:prstGeom>
          <a:noFill/>
        </p:spPr>
        <p:txBody>
          <a:bodyPr wrap="square">
            <a:spAutoFit/>
          </a:bodyPr>
          <a:lstStyle/>
          <a:p>
            <a:r>
              <a:rPr lang="en-US" sz="2000" b="1" dirty="0"/>
              <a:t>Variation in least-cost diets by age, sex and reproductive status across 172 countries in 2017</a:t>
            </a:r>
          </a:p>
        </p:txBody>
      </p:sp>
      <p:sp>
        <p:nvSpPr>
          <p:cNvPr id="14" name="TextBox 13">
            <a:extLst>
              <a:ext uri="{FF2B5EF4-FFF2-40B4-BE49-F238E27FC236}">
                <a16:creationId xmlns:a16="http://schemas.microsoft.com/office/drawing/2014/main" id="{A5B4A8A5-48DB-4119-857A-E9BA58D651C9}"/>
              </a:ext>
            </a:extLst>
          </p:cNvPr>
          <p:cNvSpPr txBox="1"/>
          <p:nvPr/>
        </p:nvSpPr>
        <p:spPr>
          <a:xfrm>
            <a:off x="1761158" y="2390478"/>
            <a:ext cx="3943605" cy="762645"/>
          </a:xfrm>
          <a:prstGeom prst="rect">
            <a:avLst/>
          </a:prstGeom>
          <a:noFill/>
        </p:spPr>
        <p:txBody>
          <a:bodyPr wrap="square" rtlCol="0">
            <a:spAutoFit/>
          </a:bodyPr>
          <a:lstStyle/>
          <a:p>
            <a:pPr>
              <a:lnSpc>
                <a:spcPct val="80000"/>
              </a:lnSpc>
            </a:pPr>
            <a:r>
              <a:rPr lang="en-US" b="1" dirty="0">
                <a:solidFill>
                  <a:schemeClr val="accent2">
                    <a:lumMod val="50000"/>
                  </a:schemeClr>
                </a:solidFill>
              </a:rPr>
              <a:t>Cost per day is highest for adolescents or during lactation, due to high needs for total energy and nutrients</a:t>
            </a:r>
          </a:p>
        </p:txBody>
      </p:sp>
      <p:sp>
        <p:nvSpPr>
          <p:cNvPr id="17" name="TextBox 16">
            <a:extLst>
              <a:ext uri="{FF2B5EF4-FFF2-40B4-BE49-F238E27FC236}">
                <a16:creationId xmlns:a16="http://schemas.microsoft.com/office/drawing/2014/main" id="{AC346634-3564-4519-A119-7E24EBCAABEF}"/>
              </a:ext>
            </a:extLst>
          </p:cNvPr>
          <p:cNvSpPr txBox="1"/>
          <p:nvPr/>
        </p:nvSpPr>
        <p:spPr>
          <a:xfrm>
            <a:off x="7069727" y="2439631"/>
            <a:ext cx="5122274" cy="541046"/>
          </a:xfrm>
          <a:prstGeom prst="rect">
            <a:avLst/>
          </a:prstGeom>
          <a:noFill/>
        </p:spPr>
        <p:txBody>
          <a:bodyPr wrap="square" rtlCol="0">
            <a:spAutoFit/>
          </a:bodyPr>
          <a:lstStyle/>
          <a:p>
            <a:pPr>
              <a:lnSpc>
                <a:spcPct val="80000"/>
              </a:lnSpc>
            </a:pPr>
            <a:r>
              <a:rPr lang="en-US" b="1" dirty="0">
                <a:solidFill>
                  <a:schemeClr val="accent2">
                    <a:lumMod val="50000"/>
                  </a:schemeClr>
                </a:solidFill>
              </a:rPr>
              <a:t>Cost per calorie is highest for girls and women, due to high nutrient needs per unit of dietary energy</a:t>
            </a:r>
          </a:p>
        </p:txBody>
      </p:sp>
      <p:pic>
        <p:nvPicPr>
          <p:cNvPr id="12" name="Picture 11">
            <a:extLst>
              <a:ext uri="{FF2B5EF4-FFF2-40B4-BE49-F238E27FC236}">
                <a16:creationId xmlns:a16="http://schemas.microsoft.com/office/drawing/2014/main" id="{DF527E3A-C73C-42DA-8943-9AA8C8551DB4}"/>
              </a:ext>
            </a:extLst>
          </p:cNvPr>
          <p:cNvPicPr>
            <a:picLocks noChangeAspect="1"/>
          </p:cNvPicPr>
          <p:nvPr/>
        </p:nvPicPr>
        <p:blipFill rotWithShape="1">
          <a:blip r:embed="rId6"/>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19958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7B10555-6666-471B-98E5-EEDB3E2019B2}"/>
              </a:ext>
            </a:extLst>
          </p:cNvPr>
          <p:cNvSpPr txBox="1"/>
          <p:nvPr/>
        </p:nvSpPr>
        <p:spPr>
          <a:xfrm>
            <a:off x="0" y="6524388"/>
            <a:ext cx="12192000" cy="267830"/>
          </a:xfrm>
          <a:prstGeom prst="rect">
            <a:avLst/>
          </a:prstGeom>
          <a:noFill/>
        </p:spPr>
        <p:txBody>
          <a:bodyPr wrap="square">
            <a:spAutoFit/>
          </a:bodyPr>
          <a:lstStyle/>
          <a:p>
            <a:pPr>
              <a:lnSpc>
                <a:spcPct val="80000"/>
              </a:lnSpc>
            </a:pPr>
            <a:r>
              <a:rPr lang="en-US" sz="1400" dirty="0">
                <a:solidFill>
                  <a:schemeClr val="bg1">
                    <a:lumMod val="25000"/>
                  </a:schemeClr>
                </a:solidFill>
                <a:latin typeface="Calibri" panose="020F0502020204030204" pitchFamily="34" charset="0"/>
                <a:ea typeface="Times New Roman" panose="02020603050405020304" pitchFamily="18" charset="0"/>
              </a:rPr>
              <a:t>Source:   Bai, Y. et al. (2022), </a:t>
            </a:r>
            <a:r>
              <a:rPr lang="en-US" sz="1400" dirty="0">
                <a:hlinkClick r:id="rId4"/>
              </a:rPr>
              <a:t>Retail prices of nutritious food rose more in countries with higher COVID-19 case counts</a:t>
            </a:r>
            <a:r>
              <a:rPr lang="en-US" sz="1400" dirty="0">
                <a:solidFill>
                  <a:schemeClr val="bg1">
                    <a:lumMod val="25000"/>
                  </a:schemeClr>
                </a:solidFill>
                <a:latin typeface="Calibri" panose="020F0502020204030204" pitchFamily="34" charset="0"/>
                <a:ea typeface="Times New Roman" panose="02020603050405020304" pitchFamily="18" charset="0"/>
              </a:rPr>
              <a:t>. </a:t>
            </a:r>
            <a:r>
              <a:rPr lang="en-US" sz="1400" i="1" dirty="0">
                <a:solidFill>
                  <a:schemeClr val="bg1">
                    <a:lumMod val="25000"/>
                  </a:schemeClr>
                </a:solidFill>
                <a:latin typeface="Calibri" panose="020F0502020204030204" pitchFamily="34" charset="0"/>
                <a:ea typeface="Times New Roman" panose="02020603050405020304" pitchFamily="18" charset="0"/>
              </a:rPr>
              <a:t>Nature Food</a:t>
            </a:r>
            <a:r>
              <a:rPr lang="en-US" sz="1400" dirty="0">
                <a:solidFill>
                  <a:schemeClr val="bg1">
                    <a:lumMod val="25000"/>
                  </a:schemeClr>
                </a:solidFill>
                <a:latin typeface="Calibri" panose="020F0502020204030204" pitchFamily="34" charset="0"/>
                <a:ea typeface="Times New Roman" panose="02020603050405020304" pitchFamily="18" charset="0"/>
              </a:rPr>
              <a:t>, </a:t>
            </a:r>
            <a:r>
              <a:rPr lang="fr-FR" sz="1400" dirty="0">
                <a:solidFill>
                  <a:schemeClr val="bg1">
                    <a:lumMod val="25000"/>
                  </a:schemeClr>
                </a:solidFill>
                <a:latin typeface="Calibri" panose="020F0502020204030204" pitchFamily="34" charset="0"/>
                <a:ea typeface="Times New Roman" panose="02020603050405020304" pitchFamily="18" charset="0"/>
              </a:rPr>
              <a:t>3: 325–330. (May 19, 2022)</a:t>
            </a:r>
            <a:endParaRPr lang="en-US" sz="1400" dirty="0">
              <a:solidFill>
                <a:schemeClr val="bg1">
                  <a:lumMod val="25000"/>
                </a:schemeClr>
              </a:solidFill>
              <a:latin typeface="Times New Roman" panose="02020603050405020304" pitchFamily="18" charset="0"/>
              <a:ea typeface="Times New Roman" panose="02020603050405020304" pitchFamily="18" charset="0"/>
            </a:endParaRPr>
          </a:p>
        </p:txBody>
      </p:sp>
      <p:sp>
        <p:nvSpPr>
          <p:cNvPr id="31" name="Title 4">
            <a:extLst>
              <a:ext uri="{FF2B5EF4-FFF2-40B4-BE49-F238E27FC236}">
                <a16:creationId xmlns:a16="http://schemas.microsoft.com/office/drawing/2014/main" id="{347535BE-DD65-4CE9-B386-40222E2C0E84}"/>
              </a:ext>
            </a:extLst>
          </p:cNvPr>
          <p:cNvSpPr txBox="1">
            <a:spLocks/>
          </p:cNvSpPr>
          <p:nvPr/>
        </p:nvSpPr>
        <p:spPr>
          <a:xfrm>
            <a:off x="203474" y="326406"/>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COVID impacts are mostly on income, but may include higher food prices</a:t>
            </a:r>
          </a:p>
        </p:txBody>
      </p:sp>
      <p:sp>
        <p:nvSpPr>
          <p:cNvPr id="41" name="TextBox 40">
            <a:extLst>
              <a:ext uri="{FF2B5EF4-FFF2-40B4-BE49-F238E27FC236}">
                <a16:creationId xmlns:a16="http://schemas.microsoft.com/office/drawing/2014/main" id="{989428CE-E9E1-4115-8DF7-E1579DB82C2B}"/>
              </a:ext>
            </a:extLst>
          </p:cNvPr>
          <p:cNvSpPr txBox="1"/>
          <p:nvPr/>
        </p:nvSpPr>
        <p:spPr>
          <a:xfrm>
            <a:off x="382555" y="1659257"/>
            <a:ext cx="8541615" cy="707886"/>
          </a:xfrm>
          <a:prstGeom prst="rect">
            <a:avLst/>
          </a:prstGeom>
          <a:noFill/>
        </p:spPr>
        <p:txBody>
          <a:bodyPr wrap="square">
            <a:spAutoFit/>
          </a:bodyPr>
          <a:lstStyle/>
          <a:p>
            <a:r>
              <a:rPr lang="en-US" sz="2000" b="1" dirty="0"/>
              <a:t>Monthly change in global consumer price indexes for food versus other items</a:t>
            </a:r>
          </a:p>
          <a:p>
            <a:r>
              <a:rPr lang="en-US" sz="2000" dirty="0"/>
              <a:t>(180 countries, Jan. 2019 – Feb. 2021)</a:t>
            </a:r>
          </a:p>
        </p:txBody>
      </p:sp>
      <p:pic>
        <p:nvPicPr>
          <p:cNvPr id="3" name="Picture 2">
            <a:extLst>
              <a:ext uri="{FF2B5EF4-FFF2-40B4-BE49-F238E27FC236}">
                <a16:creationId xmlns:a16="http://schemas.microsoft.com/office/drawing/2014/main" id="{B81C247C-D8DD-46D3-88D6-9AB9B2C89E7C}"/>
              </a:ext>
            </a:extLst>
          </p:cNvPr>
          <p:cNvPicPr>
            <a:picLocks noChangeAspect="1"/>
          </p:cNvPicPr>
          <p:nvPr/>
        </p:nvPicPr>
        <p:blipFill>
          <a:blip r:embed="rId5"/>
          <a:stretch>
            <a:fillRect/>
          </a:stretch>
        </p:blipFill>
        <p:spPr>
          <a:xfrm>
            <a:off x="203474" y="2324549"/>
            <a:ext cx="8229601" cy="4183667"/>
          </a:xfrm>
          <a:prstGeom prst="rect">
            <a:avLst/>
          </a:prstGeom>
        </p:spPr>
      </p:pic>
      <p:pic>
        <p:nvPicPr>
          <p:cNvPr id="6" name="Picture 5">
            <a:extLst>
              <a:ext uri="{FF2B5EF4-FFF2-40B4-BE49-F238E27FC236}">
                <a16:creationId xmlns:a16="http://schemas.microsoft.com/office/drawing/2014/main" id="{DCDEFF22-3839-49A8-8F18-C633CB4D252D}"/>
              </a:ext>
            </a:extLst>
          </p:cNvPr>
          <p:cNvPicPr>
            <a:picLocks noChangeAspect="1"/>
          </p:cNvPicPr>
          <p:nvPr/>
        </p:nvPicPr>
        <p:blipFill>
          <a:blip r:embed="rId6"/>
          <a:stretch>
            <a:fillRect/>
          </a:stretch>
        </p:blipFill>
        <p:spPr>
          <a:xfrm>
            <a:off x="8933002" y="2435290"/>
            <a:ext cx="2560305" cy="3844212"/>
          </a:xfrm>
          <a:prstGeom prst="rect">
            <a:avLst/>
          </a:prstGeom>
        </p:spPr>
      </p:pic>
      <p:sp>
        <p:nvSpPr>
          <p:cNvPr id="11" name="TextBox 10">
            <a:extLst>
              <a:ext uri="{FF2B5EF4-FFF2-40B4-BE49-F238E27FC236}">
                <a16:creationId xmlns:a16="http://schemas.microsoft.com/office/drawing/2014/main" id="{DE074A51-B4C1-4131-A7D0-A509478BFF23}"/>
              </a:ext>
            </a:extLst>
          </p:cNvPr>
          <p:cNvSpPr txBox="1"/>
          <p:nvPr/>
        </p:nvSpPr>
        <p:spPr>
          <a:xfrm>
            <a:off x="8933001" y="1982422"/>
            <a:ext cx="3055525" cy="646331"/>
          </a:xfrm>
          <a:prstGeom prst="rect">
            <a:avLst/>
          </a:prstGeom>
          <a:noFill/>
        </p:spPr>
        <p:txBody>
          <a:bodyPr wrap="square">
            <a:spAutoFit/>
          </a:bodyPr>
          <a:lstStyle/>
          <a:p>
            <a:r>
              <a:rPr lang="en-US" b="1" dirty="0"/>
              <a:t>Association with </a:t>
            </a:r>
          </a:p>
          <a:p>
            <a:r>
              <a:rPr lang="en-US" b="1" dirty="0"/>
              <a:t>cumulative COVID case counts</a:t>
            </a:r>
          </a:p>
        </p:txBody>
      </p:sp>
      <p:cxnSp>
        <p:nvCxnSpPr>
          <p:cNvPr id="9" name="Straight Arrow Connector 8">
            <a:extLst>
              <a:ext uri="{FF2B5EF4-FFF2-40B4-BE49-F238E27FC236}">
                <a16:creationId xmlns:a16="http://schemas.microsoft.com/office/drawing/2014/main" id="{EBE64F2F-0616-411A-9872-4C82C028928E}"/>
              </a:ext>
            </a:extLst>
          </p:cNvPr>
          <p:cNvCxnSpPr>
            <a:cxnSpLocks/>
          </p:cNvCxnSpPr>
          <p:nvPr/>
        </p:nvCxnSpPr>
        <p:spPr>
          <a:xfrm flipV="1">
            <a:off x="4904084" y="5184195"/>
            <a:ext cx="0" cy="35415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42E37F-08EA-4D6E-ABA3-E03E87DAF976}"/>
              </a:ext>
            </a:extLst>
          </p:cNvPr>
          <p:cNvSpPr txBox="1"/>
          <p:nvPr/>
        </p:nvSpPr>
        <p:spPr>
          <a:xfrm>
            <a:off x="4831062" y="4853548"/>
            <a:ext cx="4093108" cy="646331"/>
          </a:xfrm>
          <a:prstGeom prst="rect">
            <a:avLst/>
          </a:prstGeom>
          <a:noFill/>
        </p:spPr>
        <p:txBody>
          <a:bodyPr wrap="none" rtlCol="0">
            <a:spAutoFit/>
          </a:bodyPr>
          <a:lstStyle/>
          <a:p>
            <a:r>
              <a:rPr lang="en-US" b="1" dirty="0">
                <a:solidFill>
                  <a:schemeClr val="accent2">
                    <a:lumMod val="50000"/>
                  </a:schemeClr>
                </a:solidFill>
              </a:rPr>
              <a:t>3% rise in real food CPI since March 2020</a:t>
            </a:r>
          </a:p>
          <a:p>
            <a:r>
              <a:rPr lang="en-US" b="1" dirty="0">
                <a:solidFill>
                  <a:schemeClr val="accent2">
                    <a:lumMod val="50000"/>
                  </a:schemeClr>
                </a:solidFill>
              </a:rPr>
              <a:t> (and does not follow commodity prices)</a:t>
            </a:r>
          </a:p>
        </p:txBody>
      </p:sp>
      <p:cxnSp>
        <p:nvCxnSpPr>
          <p:cNvPr id="13" name="Straight Arrow Connector 12">
            <a:extLst>
              <a:ext uri="{FF2B5EF4-FFF2-40B4-BE49-F238E27FC236}">
                <a16:creationId xmlns:a16="http://schemas.microsoft.com/office/drawing/2014/main" id="{75C14A2D-CF3D-4667-978B-28B30A899FE2}"/>
              </a:ext>
            </a:extLst>
          </p:cNvPr>
          <p:cNvCxnSpPr>
            <a:cxnSpLocks/>
          </p:cNvCxnSpPr>
          <p:nvPr/>
        </p:nvCxnSpPr>
        <p:spPr>
          <a:xfrm flipV="1">
            <a:off x="10023339" y="5492458"/>
            <a:ext cx="0" cy="35415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B4A8A5-48DB-4119-857A-E9BA58D651C9}"/>
              </a:ext>
            </a:extLst>
          </p:cNvPr>
          <p:cNvSpPr txBox="1"/>
          <p:nvPr/>
        </p:nvSpPr>
        <p:spPr>
          <a:xfrm>
            <a:off x="9604695" y="4503379"/>
            <a:ext cx="2505745" cy="762645"/>
          </a:xfrm>
          <a:prstGeom prst="rect">
            <a:avLst/>
          </a:prstGeom>
          <a:noFill/>
        </p:spPr>
        <p:txBody>
          <a:bodyPr wrap="square" rtlCol="0">
            <a:spAutoFit/>
          </a:bodyPr>
          <a:lstStyle/>
          <a:p>
            <a:pPr>
              <a:lnSpc>
                <a:spcPct val="80000"/>
              </a:lnSpc>
            </a:pPr>
            <a:r>
              <a:rPr lang="en-US" b="1">
                <a:solidFill>
                  <a:schemeClr val="accent2">
                    <a:lumMod val="50000"/>
                  </a:schemeClr>
                </a:solidFill>
              </a:rPr>
              <a:t>Larger (5%)</a:t>
            </a:r>
          </a:p>
          <a:p>
            <a:pPr>
              <a:lnSpc>
                <a:spcPct val="80000"/>
              </a:lnSpc>
            </a:pPr>
            <a:r>
              <a:rPr lang="en-US" b="1">
                <a:solidFill>
                  <a:schemeClr val="accent2">
                    <a:lumMod val="50000"/>
                  </a:schemeClr>
                </a:solidFill>
              </a:rPr>
              <a:t>rise in countries </a:t>
            </a:r>
          </a:p>
          <a:p>
            <a:pPr>
              <a:lnSpc>
                <a:spcPct val="80000"/>
              </a:lnSpc>
            </a:pPr>
            <a:r>
              <a:rPr lang="en-US" b="1">
                <a:solidFill>
                  <a:schemeClr val="accent2">
                    <a:lumMod val="50000"/>
                  </a:schemeClr>
                </a:solidFill>
              </a:rPr>
              <a:t>with higher case counts</a:t>
            </a:r>
          </a:p>
        </p:txBody>
      </p:sp>
      <p:pic>
        <p:nvPicPr>
          <p:cNvPr id="15" name="Picture 14">
            <a:extLst>
              <a:ext uri="{FF2B5EF4-FFF2-40B4-BE49-F238E27FC236}">
                <a16:creationId xmlns:a16="http://schemas.microsoft.com/office/drawing/2014/main" id="{401960FF-AFED-48AE-8AFB-0BB79DB2E596}"/>
              </a:ext>
            </a:extLst>
          </p:cNvPr>
          <p:cNvPicPr>
            <a:picLocks noChangeAspect="1"/>
          </p:cNvPicPr>
          <p:nvPr/>
        </p:nvPicPr>
        <p:blipFill rotWithShape="1">
          <a:blip r:embed="rId7"/>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18529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FB3E9-E171-4446-8180-A10893F99931}"/>
              </a:ext>
            </a:extLst>
          </p:cNvPr>
          <p:cNvPicPr>
            <a:picLocks noChangeAspect="1"/>
          </p:cNvPicPr>
          <p:nvPr/>
        </p:nvPicPr>
        <p:blipFill>
          <a:blip r:embed="rId3"/>
          <a:stretch>
            <a:fillRect/>
          </a:stretch>
        </p:blipFill>
        <p:spPr>
          <a:xfrm>
            <a:off x="601762" y="2054434"/>
            <a:ext cx="4939303" cy="4640145"/>
          </a:xfrm>
          <a:prstGeom prst="rect">
            <a:avLst/>
          </a:prstGeom>
        </p:spPr>
      </p:pic>
      <p:sp>
        <p:nvSpPr>
          <p:cNvPr id="6" name="TextBox 5">
            <a:extLst>
              <a:ext uri="{FF2B5EF4-FFF2-40B4-BE49-F238E27FC236}">
                <a16:creationId xmlns:a16="http://schemas.microsoft.com/office/drawing/2014/main" id="{906D6CAD-8346-47BB-A4CE-5A7993F688CF}"/>
              </a:ext>
            </a:extLst>
          </p:cNvPr>
          <p:cNvSpPr txBox="1"/>
          <p:nvPr/>
        </p:nvSpPr>
        <p:spPr>
          <a:xfrm>
            <a:off x="204070" y="1600182"/>
            <a:ext cx="11654995" cy="461665"/>
          </a:xfrm>
          <a:prstGeom prst="rect">
            <a:avLst/>
          </a:prstGeom>
          <a:noFill/>
        </p:spPr>
        <p:txBody>
          <a:bodyPr wrap="square">
            <a:spAutoFit/>
          </a:bodyPr>
          <a:lstStyle/>
          <a:p>
            <a:r>
              <a:rPr lang="en-US" sz="2400" b="1" dirty="0">
                <a:effectLst/>
                <a:latin typeface="Arial" panose="020B0604020202020204" pitchFamily="34" charset="0"/>
              </a:rPr>
              <a:t>Cost per serving </a:t>
            </a:r>
            <a:r>
              <a:rPr lang="en-US" sz="2400" b="1" dirty="0">
                <a:latin typeface="Arial" panose="020B0604020202020204" pitchFamily="34" charset="0"/>
              </a:rPr>
              <a:t>of cooking </a:t>
            </a:r>
            <a:r>
              <a:rPr lang="en-US" sz="2400" b="1" dirty="0">
                <a:effectLst/>
                <a:latin typeface="Arial" panose="020B0604020202020204" pitchFamily="34" charset="0"/>
              </a:rPr>
              <a:t>fuel, relative to the cost of dried beans in E. Africa</a:t>
            </a:r>
            <a:endParaRPr lang="en-US" sz="2400" b="1" dirty="0"/>
          </a:p>
        </p:txBody>
      </p:sp>
      <p:sp>
        <p:nvSpPr>
          <p:cNvPr id="7" name="TextBox 6">
            <a:extLst>
              <a:ext uri="{FF2B5EF4-FFF2-40B4-BE49-F238E27FC236}">
                <a16:creationId xmlns:a16="http://schemas.microsoft.com/office/drawing/2014/main" id="{CFC7E8C4-4BF4-4BDE-AD79-14EB2EDD77F2}"/>
              </a:ext>
            </a:extLst>
          </p:cNvPr>
          <p:cNvSpPr txBox="1"/>
          <p:nvPr/>
        </p:nvSpPr>
        <p:spPr>
          <a:xfrm>
            <a:off x="6913277" y="5877196"/>
            <a:ext cx="4160007" cy="833754"/>
          </a:xfrm>
          <a:prstGeom prst="rect">
            <a:avLst/>
          </a:prstGeom>
          <a:noFill/>
        </p:spPr>
        <p:txBody>
          <a:bodyPr wrap="square">
            <a:spAutoFit/>
          </a:bodyPr>
          <a:lstStyle/>
          <a:p>
            <a:pPr>
              <a:lnSpc>
                <a:spcPct val="80000"/>
              </a:lnSpc>
            </a:pPr>
            <a:r>
              <a:rPr lang="en-US" sz="1200">
                <a:solidFill>
                  <a:schemeClr val="bg1">
                    <a:lumMod val="50000"/>
                  </a:schemeClr>
                </a:solidFill>
                <a:latin typeface="Calibri" panose="020F0502020204030204" pitchFamily="34" charset="0"/>
                <a:ea typeface="Times New Roman" panose="02020603050405020304" pitchFamily="18" charset="0"/>
              </a:rPr>
              <a:t>Source:   </a:t>
            </a:r>
            <a:r>
              <a:rPr lang="en-US" sz="1200">
                <a:solidFill>
                  <a:schemeClr val="bg1">
                    <a:lumMod val="50000"/>
                  </a:schemeClr>
                </a:solidFill>
              </a:rPr>
              <a:t>Masters WA, Martinez EM, Greb F, Herforth A, Hendriks SL (2021). Cost and Affordability of Preparing a Basic Meal around the World. UN Food System Summit Scientific Group Partners’ Brief (23 pages), available online at </a:t>
            </a:r>
            <a:r>
              <a:rPr lang="en-US" sz="1200">
                <a:solidFill>
                  <a:schemeClr val="bg1">
                    <a:lumMod val="50000"/>
                  </a:schemeClr>
                </a:solidFill>
                <a:hlinkClick r:id="rId4">
                  <a:extLst>
                    <a:ext uri="{A12FA001-AC4F-418D-AE19-62706E023703}">
                      <ahyp:hlinkClr xmlns:ahyp="http://schemas.microsoft.com/office/drawing/2018/hyperlinkcolor" val="tx"/>
                    </a:ext>
                  </a:extLst>
                </a:hlinkClick>
              </a:rPr>
              <a:t>https://sc-fss2021.org/materials/fss-briefs-by-partners-of-scientific-group</a:t>
            </a:r>
            <a:endParaRPr lang="en-US" sz="1200" dirty="0">
              <a:solidFill>
                <a:schemeClr val="bg1">
                  <a:lumMod val="50000"/>
                </a:schemeClr>
              </a:solidFill>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2D19C4E-5EB2-4F40-8F16-6FEE3ACB5FF5}"/>
              </a:ext>
            </a:extLst>
          </p:cNvPr>
          <p:cNvPicPr>
            <a:picLocks noChangeAspect="1"/>
          </p:cNvPicPr>
          <p:nvPr/>
        </p:nvPicPr>
        <p:blipFill>
          <a:blip r:embed="rId5"/>
          <a:stretch>
            <a:fillRect/>
          </a:stretch>
        </p:blipFill>
        <p:spPr>
          <a:xfrm>
            <a:off x="6913277" y="2649765"/>
            <a:ext cx="4024313" cy="2905125"/>
          </a:xfrm>
          <a:prstGeom prst="rect">
            <a:avLst/>
          </a:prstGeom>
        </p:spPr>
      </p:pic>
      <p:sp>
        <p:nvSpPr>
          <p:cNvPr id="9" name="Title 6">
            <a:extLst>
              <a:ext uri="{FF2B5EF4-FFF2-40B4-BE49-F238E27FC236}">
                <a16:creationId xmlns:a16="http://schemas.microsoft.com/office/drawing/2014/main" id="{0161BD9A-DC93-4B67-AA2E-CA0447FFD551}"/>
              </a:ext>
            </a:extLst>
          </p:cNvPr>
          <p:cNvSpPr txBox="1">
            <a:spLocks/>
          </p:cNvSpPr>
          <p:nvPr/>
        </p:nvSpPr>
        <p:spPr>
          <a:xfrm>
            <a:off x="154156" y="1185582"/>
            <a:ext cx="12109938" cy="360458"/>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a:lnSpc>
                <a:spcPct val="80000"/>
              </a:lnSpc>
            </a:pPr>
            <a:endParaRPr lang="en-US" sz="2800" dirty="0">
              <a:solidFill>
                <a:srgbClr val="1F414D"/>
              </a:solidFill>
            </a:endParaRPr>
          </a:p>
        </p:txBody>
      </p:sp>
      <p:sp>
        <p:nvSpPr>
          <p:cNvPr id="11" name="Title 4">
            <a:extLst>
              <a:ext uri="{FF2B5EF4-FFF2-40B4-BE49-F238E27FC236}">
                <a16:creationId xmlns:a16="http://schemas.microsoft.com/office/drawing/2014/main" id="{F9099EBF-23D0-439C-BC93-0D359D24CF7D}"/>
              </a:ext>
            </a:extLst>
          </p:cNvPr>
          <p:cNvSpPr txBox="1">
            <a:spLocks/>
          </p:cNvSpPr>
          <p:nvPr/>
        </p:nvSpPr>
        <p:spPr>
          <a:xfrm>
            <a:off x="133644" y="415806"/>
            <a:ext cx="6358420" cy="112204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New frontiers include cost of meal preparation and cooking</a:t>
            </a:r>
          </a:p>
        </p:txBody>
      </p:sp>
      <p:pic>
        <p:nvPicPr>
          <p:cNvPr id="12" name="Picture 11">
            <a:extLst>
              <a:ext uri="{FF2B5EF4-FFF2-40B4-BE49-F238E27FC236}">
                <a16:creationId xmlns:a16="http://schemas.microsoft.com/office/drawing/2014/main" id="{420C50BD-4644-4FAB-80F3-A51D43501561}"/>
              </a:ext>
            </a:extLst>
          </p:cNvPr>
          <p:cNvPicPr>
            <a:picLocks noChangeAspect="1"/>
          </p:cNvPicPr>
          <p:nvPr/>
        </p:nvPicPr>
        <p:blipFill rotWithShape="1">
          <a:blip r:embed="rId6"/>
          <a:srcRect t="-1488" r="25492" b="1844"/>
          <a:stretch/>
        </p:blipFill>
        <p:spPr>
          <a:xfrm>
            <a:off x="6652009" y="79067"/>
            <a:ext cx="5489191" cy="1384747"/>
          </a:xfrm>
          <a:prstGeom prst="rect">
            <a:avLst/>
          </a:prstGeom>
        </p:spPr>
      </p:pic>
      <p:cxnSp>
        <p:nvCxnSpPr>
          <p:cNvPr id="10" name="Straight Arrow Connector 9">
            <a:extLst>
              <a:ext uri="{FF2B5EF4-FFF2-40B4-BE49-F238E27FC236}">
                <a16:creationId xmlns:a16="http://schemas.microsoft.com/office/drawing/2014/main" id="{0D279DDA-76C2-CE19-2573-3C1E7B76A5D3}"/>
              </a:ext>
            </a:extLst>
          </p:cNvPr>
          <p:cNvCxnSpPr>
            <a:cxnSpLocks/>
          </p:cNvCxnSpPr>
          <p:nvPr/>
        </p:nvCxnSpPr>
        <p:spPr>
          <a:xfrm flipH="1">
            <a:off x="4905348" y="2578154"/>
            <a:ext cx="446940" cy="33573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584D0EE-15F3-29B9-9E86-0A9B553BE8F1}"/>
              </a:ext>
            </a:extLst>
          </p:cNvPr>
          <p:cNvSpPr txBox="1"/>
          <p:nvPr/>
        </p:nvSpPr>
        <p:spPr>
          <a:xfrm>
            <a:off x="5114668" y="2037108"/>
            <a:ext cx="4736468" cy="541046"/>
          </a:xfrm>
          <a:prstGeom prst="rect">
            <a:avLst/>
          </a:prstGeom>
          <a:noFill/>
        </p:spPr>
        <p:txBody>
          <a:bodyPr wrap="square" rtlCol="0">
            <a:spAutoFit/>
          </a:bodyPr>
          <a:lstStyle/>
          <a:p>
            <a:pPr>
              <a:lnSpc>
                <a:spcPct val="80000"/>
              </a:lnSpc>
            </a:pPr>
            <a:r>
              <a:rPr lang="en-US" b="1" dirty="0">
                <a:solidFill>
                  <a:schemeClr val="accent2">
                    <a:lumMod val="50000"/>
                  </a:schemeClr>
                </a:solidFill>
              </a:rPr>
              <a:t>Cooking fuel costs are large and variable </a:t>
            </a:r>
          </a:p>
          <a:p>
            <a:pPr>
              <a:lnSpc>
                <a:spcPct val="80000"/>
              </a:lnSpc>
            </a:pPr>
            <a:r>
              <a:rPr lang="en-US" b="1" dirty="0">
                <a:solidFill>
                  <a:schemeClr val="accent2">
                    <a:lumMod val="50000"/>
                  </a:schemeClr>
                </a:solidFill>
              </a:rPr>
              <a:t>relative to ingredient costs</a:t>
            </a:r>
          </a:p>
        </p:txBody>
      </p:sp>
    </p:spTree>
    <p:extLst>
      <p:ext uri="{BB962C8B-B14F-4D97-AF65-F5344CB8AC3E}">
        <p14:creationId xmlns:p14="http://schemas.microsoft.com/office/powerpoint/2010/main" val="18208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6D6CAD-8346-47BB-A4CE-5A7993F688CF}"/>
              </a:ext>
            </a:extLst>
          </p:cNvPr>
          <p:cNvSpPr txBox="1"/>
          <p:nvPr/>
        </p:nvSpPr>
        <p:spPr>
          <a:xfrm>
            <a:off x="204070" y="1600182"/>
            <a:ext cx="11654995" cy="461665"/>
          </a:xfrm>
          <a:prstGeom prst="rect">
            <a:avLst/>
          </a:prstGeom>
          <a:noFill/>
        </p:spPr>
        <p:txBody>
          <a:bodyPr wrap="square">
            <a:spAutoFit/>
          </a:bodyPr>
          <a:lstStyle/>
          <a:p>
            <a:r>
              <a:rPr lang="en-US" sz="2400" b="1" dirty="0">
                <a:effectLst/>
                <a:latin typeface="Arial" panose="020B0604020202020204" pitchFamily="34" charset="0"/>
              </a:rPr>
              <a:t>Cost of fuel as a percent of food expenditure in Malawi, 2010-2020</a:t>
            </a:r>
            <a:endParaRPr lang="en-US" sz="2400" b="1" dirty="0"/>
          </a:p>
        </p:txBody>
      </p:sp>
      <p:sp>
        <p:nvSpPr>
          <p:cNvPr id="7" name="TextBox 6">
            <a:extLst>
              <a:ext uri="{FF2B5EF4-FFF2-40B4-BE49-F238E27FC236}">
                <a16:creationId xmlns:a16="http://schemas.microsoft.com/office/drawing/2014/main" id="{CFC7E8C4-4BF4-4BDE-AD79-14EB2EDD77F2}"/>
              </a:ext>
            </a:extLst>
          </p:cNvPr>
          <p:cNvSpPr txBox="1"/>
          <p:nvPr/>
        </p:nvSpPr>
        <p:spPr>
          <a:xfrm>
            <a:off x="133645" y="6388377"/>
            <a:ext cx="12130450" cy="390556"/>
          </a:xfrm>
          <a:prstGeom prst="rect">
            <a:avLst/>
          </a:prstGeom>
          <a:noFill/>
        </p:spPr>
        <p:txBody>
          <a:bodyPr wrap="square">
            <a:spAutoFit/>
          </a:bodyPr>
          <a:lstStyle/>
          <a:p>
            <a:pPr>
              <a:lnSpc>
                <a:spcPct val="80000"/>
              </a:lnSpc>
            </a:pPr>
            <a:r>
              <a:rPr lang="en-US" sz="1200" dirty="0">
                <a:solidFill>
                  <a:schemeClr val="bg2">
                    <a:lumMod val="25000"/>
                  </a:schemeClr>
                </a:solidFill>
                <a:latin typeface="Calibri" panose="020F0502020204030204" pitchFamily="34" charset="0"/>
                <a:ea typeface="Times New Roman" panose="02020603050405020304" pitchFamily="18" charset="0"/>
              </a:rPr>
              <a:t>Note: Author’s calculation, from </a:t>
            </a:r>
            <a:r>
              <a:rPr lang="en-US" sz="1200" dirty="0">
                <a:solidFill>
                  <a:schemeClr val="bg2">
                    <a:lumMod val="25000"/>
                  </a:schemeClr>
                </a:solidFill>
              </a:rPr>
              <a:t>Malawi Integrated Household Panel Survey data for the years shown.  Data exclude the 6 respondents who report using LPG as their main cooking fuel. </a:t>
            </a:r>
            <a:br>
              <a:rPr lang="en-US" sz="1200" dirty="0">
                <a:solidFill>
                  <a:schemeClr val="bg2">
                    <a:lumMod val="25000"/>
                  </a:schemeClr>
                </a:solidFill>
              </a:rPr>
            </a:br>
            <a:r>
              <a:rPr lang="en-US" sz="1200" dirty="0">
                <a:solidFill>
                  <a:schemeClr val="bg2">
                    <a:lumMod val="25000"/>
                  </a:schemeClr>
                </a:solidFill>
              </a:rPr>
              <a:t>Source: </a:t>
            </a:r>
            <a:r>
              <a:rPr lang="en-US" sz="1200" dirty="0">
                <a:solidFill>
                  <a:schemeClr val="bg2">
                    <a:lumMod val="25000"/>
                  </a:schemeClr>
                </a:solidFill>
                <a:latin typeface="Calibri" panose="020F0502020204030204" pitchFamily="34" charset="0"/>
                <a:ea typeface="Times New Roman" panose="02020603050405020304" pitchFamily="18" charset="0"/>
              </a:rPr>
              <a:t>Rachel Gilbert (2022), Fueling diet quality in Malawi. Preliminary draft working paper, Food Prices for Nutrition project, Tufts University. </a:t>
            </a:r>
            <a:endParaRPr lang="en-US" sz="1200" dirty="0">
              <a:solidFill>
                <a:schemeClr val="bg2">
                  <a:lumMod val="25000"/>
                </a:schemeClr>
              </a:solidFill>
              <a:latin typeface="Times New Roman" panose="02020603050405020304" pitchFamily="18" charset="0"/>
              <a:ea typeface="Times New Roman" panose="02020603050405020304" pitchFamily="18" charset="0"/>
            </a:endParaRPr>
          </a:p>
        </p:txBody>
      </p:sp>
      <p:sp>
        <p:nvSpPr>
          <p:cNvPr id="9" name="Title 6">
            <a:extLst>
              <a:ext uri="{FF2B5EF4-FFF2-40B4-BE49-F238E27FC236}">
                <a16:creationId xmlns:a16="http://schemas.microsoft.com/office/drawing/2014/main" id="{0161BD9A-DC93-4B67-AA2E-CA0447FFD551}"/>
              </a:ext>
            </a:extLst>
          </p:cNvPr>
          <p:cNvSpPr txBox="1">
            <a:spLocks/>
          </p:cNvSpPr>
          <p:nvPr/>
        </p:nvSpPr>
        <p:spPr>
          <a:xfrm>
            <a:off x="154156" y="1185582"/>
            <a:ext cx="12109938" cy="360458"/>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a:lnSpc>
                <a:spcPct val="80000"/>
              </a:lnSpc>
            </a:pPr>
            <a:endParaRPr lang="en-US" sz="2800" dirty="0">
              <a:solidFill>
                <a:srgbClr val="1F414D"/>
              </a:solidFill>
            </a:endParaRPr>
          </a:p>
        </p:txBody>
      </p:sp>
      <p:sp>
        <p:nvSpPr>
          <p:cNvPr id="11" name="Title 4">
            <a:extLst>
              <a:ext uri="{FF2B5EF4-FFF2-40B4-BE49-F238E27FC236}">
                <a16:creationId xmlns:a16="http://schemas.microsoft.com/office/drawing/2014/main" id="{F9099EBF-23D0-439C-BC93-0D359D24CF7D}"/>
              </a:ext>
            </a:extLst>
          </p:cNvPr>
          <p:cNvSpPr txBox="1">
            <a:spLocks/>
          </p:cNvSpPr>
          <p:nvPr/>
        </p:nvSpPr>
        <p:spPr>
          <a:xfrm>
            <a:off x="133644" y="415806"/>
            <a:ext cx="6358420" cy="112204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Fuel costs are a large fraction of meal preparation cost in Malawi </a:t>
            </a:r>
          </a:p>
        </p:txBody>
      </p:sp>
      <p:pic>
        <p:nvPicPr>
          <p:cNvPr id="12" name="Picture 11">
            <a:extLst>
              <a:ext uri="{FF2B5EF4-FFF2-40B4-BE49-F238E27FC236}">
                <a16:creationId xmlns:a16="http://schemas.microsoft.com/office/drawing/2014/main" id="{420C50BD-4644-4FAB-80F3-A51D43501561}"/>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graphicFrame>
        <p:nvGraphicFramePr>
          <p:cNvPr id="14" name="Chart 13">
            <a:extLst>
              <a:ext uri="{FF2B5EF4-FFF2-40B4-BE49-F238E27FC236}">
                <a16:creationId xmlns:a16="http://schemas.microsoft.com/office/drawing/2014/main" id="{70367583-7B07-A4D9-08D7-C98560C1FAF3}"/>
              </a:ext>
            </a:extLst>
          </p:cNvPr>
          <p:cNvGraphicFramePr>
            <a:graphicFrameLocks/>
          </p:cNvGraphicFramePr>
          <p:nvPr>
            <p:extLst>
              <p:ext uri="{D42A27DB-BD31-4B8C-83A1-F6EECF244321}">
                <p14:modId xmlns:p14="http://schemas.microsoft.com/office/powerpoint/2010/main" val="1945102512"/>
              </p:ext>
            </p:extLst>
          </p:nvPr>
        </p:nvGraphicFramePr>
        <p:xfrm>
          <a:off x="1933904" y="2115989"/>
          <a:ext cx="8827009" cy="42589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976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50A09F8-5D74-4C52-88A0-F199E5F15CA4}"/>
              </a:ext>
            </a:extLst>
          </p:cNvPr>
          <p:cNvSpPr txBox="1">
            <a:spLocks/>
          </p:cNvSpPr>
          <p:nvPr/>
        </p:nvSpPr>
        <p:spPr>
          <a:xfrm>
            <a:off x="133643" y="425640"/>
            <a:ext cx="6218623"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can we say about </a:t>
            </a:r>
          </a:p>
          <a:p>
            <a:pPr algn="l">
              <a:lnSpc>
                <a:spcPct val="70000"/>
              </a:lnSpc>
              <a:spcAft>
                <a:spcPts val="0"/>
              </a:spcAft>
              <a:defRPr/>
            </a:pPr>
            <a:r>
              <a:rPr lang="en-US" sz="3600" b="1" kern="0" dirty="0">
                <a:solidFill>
                  <a:srgbClr val="3083A7"/>
                </a:solidFill>
                <a:latin typeface="+mn-lt"/>
              </a:rPr>
              <a:t>true cost accounting?</a:t>
            </a:r>
            <a:endParaRPr lang="en-US" sz="3200" kern="0" dirty="0">
              <a:solidFill>
                <a:srgbClr val="3083A7"/>
              </a:solidFill>
              <a:latin typeface="+mn-lt"/>
            </a:endParaRPr>
          </a:p>
        </p:txBody>
      </p:sp>
      <p:pic>
        <p:nvPicPr>
          <p:cNvPr id="5" name="Picture 4">
            <a:extLst>
              <a:ext uri="{FF2B5EF4-FFF2-40B4-BE49-F238E27FC236}">
                <a16:creationId xmlns:a16="http://schemas.microsoft.com/office/drawing/2014/main" id="{70950674-6127-4ACD-8D00-ED28F51D9A7E}"/>
              </a:ext>
            </a:extLst>
          </p:cNvPr>
          <p:cNvPicPr>
            <a:picLocks noChangeAspect="1"/>
          </p:cNvPicPr>
          <p:nvPr/>
        </p:nvPicPr>
        <p:blipFill rotWithShape="1">
          <a:blip r:embed="rId4"/>
          <a:srcRect t="-1488" r="25492" b="1844"/>
          <a:stretch/>
        </p:blipFill>
        <p:spPr>
          <a:xfrm>
            <a:off x="6652009" y="79067"/>
            <a:ext cx="5489191" cy="1384747"/>
          </a:xfrm>
          <a:prstGeom prst="rect">
            <a:avLst/>
          </a:prstGeom>
        </p:spPr>
      </p:pic>
      <p:graphicFrame>
        <p:nvGraphicFramePr>
          <p:cNvPr id="4" name="Table 3">
            <a:extLst>
              <a:ext uri="{FF2B5EF4-FFF2-40B4-BE49-F238E27FC236}">
                <a16:creationId xmlns:a16="http://schemas.microsoft.com/office/drawing/2014/main" id="{BB1D23F8-9CBF-4715-AB6A-53396A66FC82}"/>
              </a:ext>
            </a:extLst>
          </p:cNvPr>
          <p:cNvGraphicFramePr>
            <a:graphicFrameLocks noGrp="1"/>
          </p:cNvGraphicFramePr>
          <p:nvPr>
            <p:extLst>
              <p:ext uri="{D42A27DB-BD31-4B8C-83A1-F6EECF244321}">
                <p14:modId xmlns:p14="http://schemas.microsoft.com/office/powerpoint/2010/main" val="1113474191"/>
              </p:ext>
            </p:extLst>
          </p:nvPr>
        </p:nvGraphicFramePr>
        <p:xfrm>
          <a:off x="2260052" y="2326003"/>
          <a:ext cx="9499163" cy="4452930"/>
        </p:xfrm>
        <a:graphic>
          <a:graphicData uri="http://schemas.openxmlformats.org/drawingml/2006/table">
            <a:tbl>
              <a:tblPr firstRow="1" firstCol="1" bandRow="1"/>
              <a:tblGrid>
                <a:gridCol w="1723677">
                  <a:extLst>
                    <a:ext uri="{9D8B030D-6E8A-4147-A177-3AD203B41FA5}">
                      <a16:colId xmlns:a16="http://schemas.microsoft.com/office/drawing/2014/main" val="4264723895"/>
                    </a:ext>
                  </a:extLst>
                </a:gridCol>
                <a:gridCol w="2480155">
                  <a:extLst>
                    <a:ext uri="{9D8B030D-6E8A-4147-A177-3AD203B41FA5}">
                      <a16:colId xmlns:a16="http://schemas.microsoft.com/office/drawing/2014/main" val="2074636149"/>
                    </a:ext>
                  </a:extLst>
                </a:gridCol>
                <a:gridCol w="2681785">
                  <a:extLst>
                    <a:ext uri="{9D8B030D-6E8A-4147-A177-3AD203B41FA5}">
                      <a16:colId xmlns:a16="http://schemas.microsoft.com/office/drawing/2014/main" val="54345245"/>
                    </a:ext>
                  </a:extLst>
                </a:gridCol>
                <a:gridCol w="2613546">
                  <a:extLst>
                    <a:ext uri="{9D8B030D-6E8A-4147-A177-3AD203B41FA5}">
                      <a16:colId xmlns:a16="http://schemas.microsoft.com/office/drawing/2014/main" val="499059717"/>
                    </a:ext>
                  </a:extLst>
                </a:gridCol>
              </a:tblGrid>
              <a:tr h="367224">
                <a:tc>
                  <a:txBody>
                    <a:bodyPr/>
                    <a:lstStyle/>
                    <a:p>
                      <a:endParaRPr lang="en-US" sz="1600" dirty="0">
                        <a:effectLst/>
                        <a:latin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Costs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Benefits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401066131"/>
                  </a:ext>
                </a:extLst>
              </a:tr>
              <a:tr h="553103">
                <a:tc rowSpan="3">
                  <a:txBody>
                    <a:bodyPr/>
                    <a:lstStyle/>
                    <a:p>
                      <a:pPr marL="0" marR="0">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Farm production </a:t>
                      </a:r>
                    </a:p>
                    <a:p>
                      <a:pPr marL="0" marR="0">
                        <a:spcBef>
                          <a:spcPts val="0"/>
                        </a:spcBef>
                        <a:spcAft>
                          <a:spcPts val="0"/>
                        </a:spcAft>
                      </a:pP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of crops and livestock</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GHG emissions, water depletion, antimicrobial resistance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a:noFill/>
                    </a:lnB>
                    <a:solidFill>
                      <a:srgbClr val="C5E0B3"/>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Rural development, ecosystem services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a:noFill/>
                    </a:lnB>
                    <a:solidFill>
                      <a:srgbClr val="A8D08D"/>
                    </a:solidFill>
                  </a:tcPr>
                </a:tc>
                <a:tc rowSpan="3">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 payments to farmers, purchase of crops for biofuels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ctr">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797772568"/>
                  </a:ext>
                </a:extLst>
              </a:tr>
              <a:tr h="248822">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Wage theft and mistreatment, animal welfare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Farm animal well-being, presence of traditional farms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tc vMerge="1">
                  <a:txBody>
                    <a:bodyPr/>
                    <a:lstStyle/>
                    <a:p>
                      <a:endParaRPr lang="en-US"/>
                    </a:p>
                  </a:txBody>
                  <a:tcPr/>
                </a:tc>
                <a:extLst>
                  <a:ext uri="{0D108BD9-81ED-4DB2-BD59-A6C34878D82A}">
                    <a16:rowId xmlns:a16="http://schemas.microsoft.com/office/drawing/2014/main" val="2257234138"/>
                  </a:ext>
                </a:extLst>
              </a:tr>
              <a:tr h="339520">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Illness and accidents from occupational hazards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4B083"/>
                    </a:solidFill>
                  </a:tcPr>
                </a:tc>
                <a:tc vMerge="1">
                  <a:txBody>
                    <a:bodyPr/>
                    <a:lstStyle/>
                    <a:p>
                      <a:endParaRPr lang="en-US"/>
                    </a:p>
                  </a:txBody>
                  <a:tcPr/>
                </a:tc>
                <a:extLst>
                  <a:ext uri="{0D108BD9-81ED-4DB2-BD59-A6C34878D82A}">
                    <a16:rowId xmlns:a16="http://schemas.microsoft.com/office/drawing/2014/main" val="3524759284"/>
                  </a:ext>
                </a:extLst>
              </a:tr>
              <a:tr h="481965">
                <a:tc rowSpan="3">
                  <a:txBody>
                    <a:bodyPr/>
                    <a:lstStyle/>
                    <a:p>
                      <a:pPr marL="0" marR="0" algn="l">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Food processing</a:t>
                      </a: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storage and distribution, packaging and marketing</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Landfill and pollution from food loss, packaging etc.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C5E0B3"/>
                    </a:solidFill>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A8D08D"/>
                    </a:solidFill>
                  </a:tcPr>
                </a:tc>
                <a:tc rowSpan="3">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Taxes, market power due to monopoly, monopsony, and cartel behavior associated with vertical and horizontal integration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3956347781"/>
                  </a:ext>
                </a:extLst>
              </a:tr>
              <a:tr h="339520">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Underpayment and mistreatment of workers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development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tc vMerge="1">
                  <a:txBody>
                    <a:bodyPr/>
                    <a:lstStyle/>
                    <a:p>
                      <a:endParaRPr lang="en-US"/>
                    </a:p>
                  </a:txBody>
                  <a:tcPr/>
                </a:tc>
                <a:extLst>
                  <a:ext uri="{0D108BD9-81ED-4DB2-BD59-A6C34878D82A}">
                    <a16:rowId xmlns:a16="http://schemas.microsoft.com/office/drawing/2014/main" val="725088817"/>
                  </a:ext>
                </a:extLst>
              </a:tr>
              <a:tr h="19160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Illness from food contamination, harmful advertising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safety, nutrient enrichment/fortification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4B083"/>
                    </a:solidFill>
                  </a:tcPr>
                </a:tc>
                <a:tc vMerge="1">
                  <a:txBody>
                    <a:bodyPr/>
                    <a:lstStyle/>
                    <a:p>
                      <a:endParaRPr lang="en-US"/>
                    </a:p>
                  </a:txBody>
                  <a:tcPr/>
                </a:tc>
                <a:extLst>
                  <a:ext uri="{0D108BD9-81ED-4DB2-BD59-A6C34878D82A}">
                    <a16:rowId xmlns:a16="http://schemas.microsoft.com/office/drawing/2014/main" val="924709530"/>
                  </a:ext>
                </a:extLst>
              </a:tr>
              <a:tr h="428839">
                <a:tc rowSpan="3">
                  <a:txBody>
                    <a:bodyPr/>
                    <a:lstStyle/>
                    <a:p>
                      <a:pPr marL="0" marR="0">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Meal preparation </a:t>
                      </a: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and consumption </a:t>
                      </a:r>
                    </a:p>
                    <a:p>
                      <a:pPr marL="0" marR="0">
                        <a:spcBef>
                          <a:spcPts val="0"/>
                        </a:spcBef>
                        <a:spcAft>
                          <a:spcPts val="0"/>
                        </a:spcAft>
                      </a:pP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home and away from home </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Landfill and pollution from food waste, cooking etc.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C5E0B3"/>
                    </a:solidFill>
                  </a:tcPr>
                </a:tc>
                <a:tc>
                  <a:txBody>
                    <a:bodyPr/>
                    <a:lstStyle/>
                    <a:p>
                      <a:endParaRPr lang="en-US" sz="1400" dirty="0">
                        <a:effectLst/>
                        <a:latin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A8D08D"/>
                    </a:solidFill>
                  </a:tcPr>
                </a:tc>
                <a:tc rowSpan="3">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Taxes paid and nutrition assistance received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3548867317"/>
                  </a:ext>
                </a:extLst>
              </a:tr>
              <a:tr h="390559">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Time burden on caregivers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Enjoyment of food culture / traditions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tc vMerge="1">
                  <a:txBody>
                    <a:bodyPr/>
                    <a:lstStyle/>
                    <a:p>
                      <a:endParaRPr lang="en-US"/>
                    </a:p>
                  </a:txBody>
                  <a:tcPr/>
                </a:tc>
                <a:extLst>
                  <a:ext uri="{0D108BD9-81ED-4DB2-BD59-A6C34878D82A}">
                    <a16:rowId xmlns:a16="http://schemas.microsoft.com/office/drawing/2014/main" val="1122615301"/>
                  </a:ext>
                </a:extLst>
              </a:tr>
              <a:tr h="488199">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 disease risk due to intake of unhealthy foods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9050" cap="flat" cmpd="dbl"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Lower disease risk due to intake of healthy foods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9050" cap="flat" cmpd="dbl" algn="ctr">
                      <a:solidFill>
                        <a:srgbClr val="000000"/>
                      </a:solidFill>
                      <a:prstDash val="solid"/>
                      <a:round/>
                      <a:headEnd type="none" w="med" len="med"/>
                      <a:tailEnd type="none" w="med" len="med"/>
                    </a:lnB>
                    <a:solidFill>
                      <a:srgbClr val="F4B083"/>
                    </a:solidFill>
                  </a:tcPr>
                </a:tc>
                <a:tc vMerge="1">
                  <a:txBody>
                    <a:bodyPr/>
                    <a:lstStyle/>
                    <a:p>
                      <a:endParaRPr lang="en-US"/>
                    </a:p>
                  </a:txBody>
                  <a:tcPr/>
                </a:tc>
                <a:extLst>
                  <a:ext uri="{0D108BD9-81ED-4DB2-BD59-A6C34878D82A}">
                    <a16:rowId xmlns:a16="http://schemas.microsoft.com/office/drawing/2014/main" val="1423148953"/>
                  </a:ext>
                </a:extLst>
              </a:tr>
            </a:tbl>
          </a:graphicData>
        </a:graphic>
      </p:graphicFrame>
      <p:sp>
        <p:nvSpPr>
          <p:cNvPr id="8" name="TextBox 7">
            <a:extLst>
              <a:ext uri="{FF2B5EF4-FFF2-40B4-BE49-F238E27FC236}">
                <a16:creationId xmlns:a16="http://schemas.microsoft.com/office/drawing/2014/main" id="{1B91DD41-C22E-43D8-919C-9DA42232E93A}"/>
              </a:ext>
            </a:extLst>
          </p:cNvPr>
          <p:cNvSpPr txBox="1"/>
          <p:nvPr/>
        </p:nvSpPr>
        <p:spPr>
          <a:xfrm>
            <a:off x="378878" y="1509148"/>
            <a:ext cx="11008181" cy="461665"/>
          </a:xfrm>
          <a:prstGeom prst="rect">
            <a:avLst/>
          </a:prstGeom>
          <a:noFill/>
        </p:spPr>
        <p:txBody>
          <a:bodyPr wrap="square">
            <a:spAutoFit/>
          </a:bodyPr>
          <a:lstStyle/>
          <a:p>
            <a:r>
              <a:rPr lang="en-US" sz="2400" b="1" dirty="0">
                <a:effectLst/>
                <a:latin typeface="Arial" panose="020B0604020202020204" pitchFamily="34" charset="0"/>
              </a:rPr>
              <a:t>A more complete accounting framework for non-market costs and </a:t>
            </a:r>
            <a:r>
              <a:rPr lang="en-US" sz="2400" b="1" dirty="0">
                <a:latin typeface="Arial" panose="020B0604020202020204" pitchFamily="34" charset="0"/>
              </a:rPr>
              <a:t>benefits </a:t>
            </a:r>
            <a:endParaRPr lang="en-US" sz="2400" b="1" dirty="0"/>
          </a:p>
        </p:txBody>
      </p:sp>
      <p:grpSp>
        <p:nvGrpSpPr>
          <p:cNvPr id="2" name="Group 1">
            <a:extLst>
              <a:ext uri="{FF2B5EF4-FFF2-40B4-BE49-F238E27FC236}">
                <a16:creationId xmlns:a16="http://schemas.microsoft.com/office/drawing/2014/main" id="{24E35509-7C29-FCCF-5FF7-298A5CACF4EA}"/>
              </a:ext>
            </a:extLst>
          </p:cNvPr>
          <p:cNvGrpSpPr/>
          <p:nvPr/>
        </p:nvGrpSpPr>
        <p:grpSpPr>
          <a:xfrm>
            <a:off x="475823" y="2992358"/>
            <a:ext cx="1613301" cy="926981"/>
            <a:chOff x="6749129" y="6370578"/>
            <a:chExt cx="1613301" cy="926981"/>
          </a:xfrm>
        </p:grpSpPr>
        <p:sp>
          <p:nvSpPr>
            <p:cNvPr id="12" name="Rectangle 11">
              <a:extLst>
                <a:ext uri="{FF2B5EF4-FFF2-40B4-BE49-F238E27FC236}">
                  <a16:creationId xmlns:a16="http://schemas.microsoft.com/office/drawing/2014/main" id="{DB289078-E936-7BE3-8CA4-FAB16C96FBFA}"/>
                </a:ext>
              </a:extLst>
            </p:cNvPr>
            <p:cNvSpPr/>
            <p:nvPr/>
          </p:nvSpPr>
          <p:spPr>
            <a:xfrm>
              <a:off x="6757424" y="6445360"/>
              <a:ext cx="199065" cy="200390"/>
            </a:xfrm>
            <a:prstGeom prst="rect">
              <a:avLst/>
            </a:prstGeom>
            <a:solidFill>
              <a:srgbClr val="A8D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3E326762-B72C-076C-A56F-DD2129B36970}"/>
                </a:ext>
              </a:extLst>
            </p:cNvPr>
            <p:cNvSpPr/>
            <p:nvPr/>
          </p:nvSpPr>
          <p:spPr>
            <a:xfrm>
              <a:off x="6749129" y="6726304"/>
              <a:ext cx="199065" cy="200390"/>
            </a:xfrm>
            <a:prstGeom prst="rect">
              <a:avLst/>
            </a:prstGeom>
            <a:solidFill>
              <a:srgbClr val="FF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a:extLst>
                <a:ext uri="{FF2B5EF4-FFF2-40B4-BE49-F238E27FC236}">
                  <a16:creationId xmlns:a16="http://schemas.microsoft.com/office/drawing/2014/main" id="{4557A422-682F-D83C-DC72-C24B3ABA919C}"/>
                </a:ext>
              </a:extLst>
            </p:cNvPr>
            <p:cNvSpPr/>
            <p:nvPr/>
          </p:nvSpPr>
          <p:spPr>
            <a:xfrm>
              <a:off x="6755691" y="7030270"/>
              <a:ext cx="199065" cy="200390"/>
            </a:xfrm>
            <a:prstGeom prst="rect">
              <a:avLst/>
            </a:prstGeom>
            <a:solidFill>
              <a:srgbClr val="F5B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5" name="TextBox 14">
              <a:extLst>
                <a:ext uri="{FF2B5EF4-FFF2-40B4-BE49-F238E27FC236}">
                  <a16:creationId xmlns:a16="http://schemas.microsoft.com/office/drawing/2014/main" id="{41DFDCB5-4E99-B5E9-71B6-793E56F8C8EA}"/>
                </a:ext>
              </a:extLst>
            </p:cNvPr>
            <p:cNvSpPr txBox="1"/>
            <p:nvPr/>
          </p:nvSpPr>
          <p:spPr>
            <a:xfrm>
              <a:off x="6928352" y="6959005"/>
              <a:ext cx="1042977"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Health</a:t>
              </a:r>
            </a:p>
          </p:txBody>
        </p:sp>
        <p:sp>
          <p:nvSpPr>
            <p:cNvPr id="16" name="TextBox 15">
              <a:extLst>
                <a:ext uri="{FF2B5EF4-FFF2-40B4-BE49-F238E27FC236}">
                  <a16:creationId xmlns:a16="http://schemas.microsoft.com/office/drawing/2014/main" id="{24975EC1-45C3-E85D-E6CA-6C6963601F14}"/>
                </a:ext>
              </a:extLst>
            </p:cNvPr>
            <p:cNvSpPr txBox="1"/>
            <p:nvPr/>
          </p:nvSpPr>
          <p:spPr>
            <a:xfrm>
              <a:off x="6948194" y="6642233"/>
              <a:ext cx="1042978"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Social</a:t>
              </a:r>
            </a:p>
          </p:txBody>
        </p:sp>
        <p:sp>
          <p:nvSpPr>
            <p:cNvPr id="17" name="TextBox 16">
              <a:extLst>
                <a:ext uri="{FF2B5EF4-FFF2-40B4-BE49-F238E27FC236}">
                  <a16:creationId xmlns:a16="http://schemas.microsoft.com/office/drawing/2014/main" id="{B34E1994-BC68-804B-2E1C-90BF2EDB54D1}"/>
                </a:ext>
              </a:extLst>
            </p:cNvPr>
            <p:cNvSpPr txBox="1"/>
            <p:nvPr/>
          </p:nvSpPr>
          <p:spPr>
            <a:xfrm>
              <a:off x="6928352" y="6370578"/>
              <a:ext cx="1434078"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Environmental</a:t>
              </a:r>
            </a:p>
          </p:txBody>
        </p:sp>
      </p:grpSp>
      <p:sp>
        <p:nvSpPr>
          <p:cNvPr id="19" name="TextBox 18">
            <a:extLst>
              <a:ext uri="{FF2B5EF4-FFF2-40B4-BE49-F238E27FC236}">
                <a16:creationId xmlns:a16="http://schemas.microsoft.com/office/drawing/2014/main" id="{6F84BCA5-C3F3-4432-9983-867D5F9883AA}"/>
              </a:ext>
            </a:extLst>
          </p:cNvPr>
          <p:cNvSpPr txBox="1"/>
          <p:nvPr/>
        </p:nvSpPr>
        <p:spPr>
          <a:xfrm>
            <a:off x="378878" y="2326003"/>
            <a:ext cx="1403205" cy="688137"/>
          </a:xfrm>
          <a:prstGeom prst="rect">
            <a:avLst/>
          </a:prstGeom>
          <a:noFill/>
        </p:spPr>
        <p:txBody>
          <a:bodyPr wrap="square" rtlCol="0">
            <a:spAutoFit/>
          </a:bodyPr>
          <a:lstStyle/>
          <a:p>
            <a:pPr>
              <a:lnSpc>
                <a:spcPct val="80000"/>
              </a:lnSpc>
            </a:pPr>
            <a:r>
              <a:rPr lang="en-US" sz="1600" b="1" dirty="0">
                <a:solidFill>
                  <a:schemeClr val="bg2">
                    <a:lumMod val="25000"/>
                  </a:schemeClr>
                </a:solidFill>
                <a:cs typeface="Cordia New" panose="020B0304020202020204" pitchFamily="34" charset="-34"/>
              </a:rPr>
              <a:t>Domains of external costs and benefits</a:t>
            </a:r>
          </a:p>
        </p:txBody>
      </p:sp>
      <p:sp>
        <p:nvSpPr>
          <p:cNvPr id="20" name="TextBox 19">
            <a:extLst>
              <a:ext uri="{FF2B5EF4-FFF2-40B4-BE49-F238E27FC236}">
                <a16:creationId xmlns:a16="http://schemas.microsoft.com/office/drawing/2014/main" id="{FB35FB0B-E0DF-4A1E-931C-FB824A740760}"/>
              </a:ext>
            </a:extLst>
          </p:cNvPr>
          <p:cNvSpPr txBox="1"/>
          <p:nvPr/>
        </p:nvSpPr>
        <p:spPr>
          <a:xfrm>
            <a:off x="2260052" y="2103285"/>
            <a:ext cx="11008181" cy="369332"/>
          </a:xfrm>
          <a:prstGeom prst="rect">
            <a:avLst/>
          </a:prstGeom>
          <a:noFill/>
        </p:spPr>
        <p:txBody>
          <a:bodyPr wrap="square">
            <a:spAutoFit/>
          </a:bodyPr>
          <a:lstStyle/>
          <a:p>
            <a:r>
              <a:rPr lang="en-US" b="1" dirty="0">
                <a:effectLst/>
                <a:latin typeface="Arial" panose="020B0604020202020204" pitchFamily="34" charset="0"/>
              </a:rPr>
              <a:t>Examples of externalities and tax/subsidy transfers in the food system</a:t>
            </a:r>
            <a:endParaRPr lang="en-US" b="1" dirty="0"/>
          </a:p>
        </p:txBody>
      </p:sp>
    </p:spTree>
    <p:custDataLst>
      <p:tags r:id="rId1"/>
    </p:custDataLst>
    <p:extLst>
      <p:ext uri="{BB962C8B-B14F-4D97-AF65-F5344CB8AC3E}">
        <p14:creationId xmlns:p14="http://schemas.microsoft.com/office/powerpoint/2010/main" val="4012870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E6E503C-9FE7-4B3D-A6D6-EFE9F58F50AB}"/>
              </a:ext>
            </a:extLst>
          </p:cNvPr>
          <p:cNvSpPr txBox="1">
            <a:spLocks/>
          </p:cNvSpPr>
          <p:nvPr/>
        </p:nvSpPr>
        <p:spPr bwMode="auto">
          <a:xfrm>
            <a:off x="133644" y="1928071"/>
            <a:ext cx="12058356" cy="475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spcBef>
                <a:spcPts val="0"/>
              </a:spcBef>
              <a:spcAft>
                <a:spcPts val="0"/>
              </a:spcAft>
            </a:pPr>
            <a:r>
              <a:rPr lang="en-US" sz="2000" b="1" kern="0" dirty="0">
                <a:latin typeface="+mn-lt"/>
              </a:rPr>
              <a:t>For many people (3 billion, 40% of world) healthy diets remain beyond reach</a:t>
            </a:r>
          </a:p>
          <a:p>
            <a:pPr marL="568354" lvl="1" indent="-168284">
              <a:spcBef>
                <a:spcPts val="0"/>
              </a:spcBef>
              <a:spcAft>
                <a:spcPts val="0"/>
              </a:spcAft>
            </a:pPr>
            <a:r>
              <a:rPr lang="en-US" sz="2000" kern="0" dirty="0"/>
              <a:t>Perishable or bulky foods more costly to grow and distribute than starchy staples, vegetable oil &amp; sugar</a:t>
            </a:r>
          </a:p>
          <a:p>
            <a:pPr marL="568354" lvl="1" indent="-168284">
              <a:spcBef>
                <a:spcPts val="0"/>
              </a:spcBef>
              <a:spcAft>
                <a:spcPts val="0"/>
              </a:spcAft>
            </a:pPr>
            <a:r>
              <a:rPr lang="en-US" sz="2000" kern="0" dirty="0"/>
              <a:t>Seasonality and other price volatility is an important constraint on year-round access</a:t>
            </a:r>
          </a:p>
          <a:p>
            <a:pPr marL="568354" lvl="1" indent="-168284">
              <a:spcBef>
                <a:spcPts val="0"/>
              </a:spcBef>
              <a:spcAft>
                <a:spcPts val="0"/>
              </a:spcAft>
            </a:pPr>
            <a:r>
              <a:rPr lang="en-US" sz="2000" kern="0" dirty="0"/>
              <a:t>Affordability requires income growth and safety nets, plus food system change to lower prices</a:t>
            </a:r>
          </a:p>
          <a:p>
            <a:pPr marL="568354" lvl="1" indent="-168284">
              <a:spcBef>
                <a:spcPts val="0"/>
              </a:spcBef>
              <a:spcAft>
                <a:spcPts val="0"/>
              </a:spcAft>
            </a:pPr>
            <a:r>
              <a:rPr lang="en-US" sz="2000" kern="0" dirty="0"/>
              <a:t>Adding sustainability criteria does not raise diet costs, because least-cost items are not resource-intensive</a:t>
            </a:r>
          </a:p>
          <a:p>
            <a:pPr marL="265655" indent="-265655">
              <a:spcBef>
                <a:spcPts val="1200"/>
              </a:spcBef>
              <a:spcAft>
                <a:spcPts val="0"/>
              </a:spcAft>
            </a:pPr>
            <a:r>
              <a:rPr lang="en-US" sz="2000" b="1" kern="0" dirty="0">
                <a:latin typeface="+mn-lt"/>
              </a:rPr>
              <a:t>For most people (4.9 billion, 60% of world) healthy diets are affordable but often not chosen</a:t>
            </a:r>
          </a:p>
          <a:p>
            <a:pPr marL="568354" lvl="1" indent="-168284">
              <a:spcBef>
                <a:spcPts val="0"/>
              </a:spcBef>
              <a:spcAft>
                <a:spcPts val="0"/>
              </a:spcAft>
            </a:pPr>
            <a:r>
              <a:rPr lang="en-US" sz="2000" kern="0" dirty="0"/>
              <a:t>Factors beyond price and income often drive choice</a:t>
            </a:r>
          </a:p>
          <a:p>
            <a:pPr marL="968424" lvl="2" indent="-168284">
              <a:spcBef>
                <a:spcPts val="0"/>
              </a:spcBef>
              <a:spcAft>
                <a:spcPts val="0"/>
              </a:spcAft>
            </a:pPr>
            <a:r>
              <a:rPr lang="en-US" sz="2000" kern="0" dirty="0"/>
              <a:t>preferences (food culture, taste and satiation)</a:t>
            </a:r>
          </a:p>
          <a:p>
            <a:pPr marL="968424" lvl="2" indent="-168284">
              <a:spcBef>
                <a:spcPts val="0"/>
              </a:spcBef>
              <a:spcAft>
                <a:spcPts val="0"/>
              </a:spcAft>
            </a:pPr>
            <a:r>
              <a:rPr lang="en-US" sz="2000" kern="0" dirty="0"/>
              <a:t>meal preparation (time, fuel, water, equipment)</a:t>
            </a:r>
          </a:p>
          <a:p>
            <a:pPr marL="968424" lvl="2" indent="-168284">
              <a:spcBef>
                <a:spcPts val="0"/>
              </a:spcBef>
              <a:spcAft>
                <a:spcPts val="0"/>
              </a:spcAft>
            </a:pPr>
            <a:r>
              <a:rPr lang="en-US" sz="2000" kern="0" dirty="0"/>
              <a:t>marketing of packaged foods (availability and advertising)</a:t>
            </a:r>
          </a:p>
          <a:p>
            <a:pPr marL="265655" indent="-265655">
              <a:spcBef>
                <a:spcPts val="1200"/>
              </a:spcBef>
              <a:spcAft>
                <a:spcPts val="0"/>
              </a:spcAft>
            </a:pPr>
            <a:r>
              <a:rPr lang="en-US" sz="2000" b="1" kern="0" dirty="0">
                <a:latin typeface="+mn-lt"/>
              </a:rPr>
              <a:t>Adding externalities for the true price of food should be based on a complete accounting framework</a:t>
            </a:r>
          </a:p>
          <a:p>
            <a:pPr marL="568354" lvl="1" indent="-168284">
              <a:spcBef>
                <a:spcPts val="0"/>
              </a:spcBef>
              <a:spcAft>
                <a:spcPts val="0"/>
              </a:spcAft>
            </a:pPr>
            <a:r>
              <a:rPr lang="en-US" sz="2000" kern="0" dirty="0"/>
              <a:t>Include external benefits of healthy and sustainable foods, not just environmental costs of harmful foods</a:t>
            </a:r>
          </a:p>
          <a:p>
            <a:pPr marL="568354" lvl="1" indent="-168284">
              <a:spcBef>
                <a:spcPts val="0"/>
              </a:spcBef>
              <a:spcAft>
                <a:spcPts val="0"/>
              </a:spcAft>
            </a:pPr>
            <a:r>
              <a:rPr lang="en-US" sz="2000" kern="0" dirty="0"/>
              <a:t>Include transfers and compute net cost/benefit ratio of expanding each category of food</a:t>
            </a:r>
          </a:p>
          <a:p>
            <a:pPr marL="568354" lvl="1" indent="-168284">
              <a:spcBef>
                <a:spcPts val="0"/>
              </a:spcBef>
              <a:spcAft>
                <a:spcPts val="0"/>
              </a:spcAft>
            </a:pPr>
            <a:r>
              <a:rPr lang="en-US" sz="2000" kern="0" dirty="0"/>
              <a:t>Accounting frameworks permit large-scale data collection and analysis</a:t>
            </a:r>
            <a:endParaRPr lang="en-US" sz="3000" kern="0" dirty="0"/>
          </a:p>
        </p:txBody>
      </p:sp>
      <p:sp>
        <p:nvSpPr>
          <p:cNvPr id="9" name="Title 4">
            <a:extLst>
              <a:ext uri="{FF2B5EF4-FFF2-40B4-BE49-F238E27FC236}">
                <a16:creationId xmlns:a16="http://schemas.microsoft.com/office/drawing/2014/main" id="{750A09F8-5D74-4C52-88A0-F199E5F15CA4}"/>
              </a:ext>
            </a:extLst>
          </p:cNvPr>
          <p:cNvSpPr txBox="1">
            <a:spLocks/>
          </p:cNvSpPr>
          <p:nvPr/>
        </p:nvSpPr>
        <p:spPr>
          <a:xfrm>
            <a:off x="133643" y="425640"/>
            <a:ext cx="6886282"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Conclusion: from retail prices </a:t>
            </a:r>
          </a:p>
          <a:p>
            <a:pPr algn="l">
              <a:lnSpc>
                <a:spcPct val="70000"/>
              </a:lnSpc>
              <a:spcAft>
                <a:spcPts val="0"/>
              </a:spcAft>
              <a:defRPr/>
            </a:pPr>
            <a:r>
              <a:rPr lang="en-US" sz="3600" b="1" kern="0" dirty="0">
                <a:solidFill>
                  <a:srgbClr val="3083A7"/>
                </a:solidFill>
                <a:latin typeface="+mn-lt"/>
              </a:rPr>
              <a:t>to the cost of a healthy diet </a:t>
            </a:r>
          </a:p>
          <a:p>
            <a:pPr algn="l">
              <a:lnSpc>
                <a:spcPct val="70000"/>
              </a:lnSpc>
              <a:spcAft>
                <a:spcPts val="0"/>
              </a:spcAft>
              <a:defRPr/>
            </a:pPr>
            <a:r>
              <a:rPr lang="en-US" sz="3600" b="1" kern="0" dirty="0">
                <a:solidFill>
                  <a:srgbClr val="3083A7"/>
                </a:solidFill>
                <a:latin typeface="+mn-lt"/>
              </a:rPr>
              <a:t>and true cost accounting</a:t>
            </a:r>
            <a:endParaRPr lang="en-US" sz="3200" kern="0" dirty="0">
              <a:solidFill>
                <a:srgbClr val="3083A7"/>
              </a:solidFill>
              <a:latin typeface="+mn-lt"/>
            </a:endParaRPr>
          </a:p>
        </p:txBody>
      </p:sp>
      <p:pic>
        <p:nvPicPr>
          <p:cNvPr id="5" name="Picture 4">
            <a:extLst>
              <a:ext uri="{FF2B5EF4-FFF2-40B4-BE49-F238E27FC236}">
                <a16:creationId xmlns:a16="http://schemas.microsoft.com/office/drawing/2014/main" id="{70950674-6127-4ACD-8D00-ED28F51D9A7E}"/>
              </a:ext>
            </a:extLst>
          </p:cNvPr>
          <p:cNvPicPr>
            <a:picLocks noChangeAspect="1"/>
          </p:cNvPicPr>
          <p:nvPr/>
        </p:nvPicPr>
        <p:blipFill rotWithShape="1">
          <a:blip r:embed="rId4"/>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6957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969696"/>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5" end="5"/>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7" end="7"/>
                                            </p:txEl>
                                          </p:spTgt>
                                        </p:tgtEl>
                                        <p:attrNameLst>
                                          <p:attrName>ppt_c</p:attrName>
                                        </p:attrNameLst>
                                      </p:cBhvr>
                                      <p:to>
                                        <a:srgbClr val="969696"/>
                                      </p:to>
                                    </p:animClr>
                                  </p:subTnLst>
                                </p:cTn>
                              </p:par>
                              <p:par>
                                <p:cTn id="33" presetID="1" presetClass="entr" presetSubtype="0" fill="hold" nodeType="with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8" end="8"/>
                                            </p:txEl>
                                          </p:spTgt>
                                        </p:tgtEl>
                                        <p:attrNameLst>
                                          <p:attrName>ppt_c</p:attrName>
                                        </p:attrNameLst>
                                      </p:cBhvr>
                                      <p:to>
                                        <a:srgbClr val="969696"/>
                                      </p:to>
                                    </p:animClr>
                                  </p:subTnLst>
                                </p:cTn>
                              </p:par>
                              <p:par>
                                <p:cTn id="35" presetID="1" presetClass="entr" presetSubtype="0" fill="hold" nodeType="with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9" end="9"/>
                                            </p:txEl>
                                          </p:spTgt>
                                        </p:tgtEl>
                                        <p:attrNameLst>
                                          <p:attrName>ppt_c</p:attrName>
                                        </p:attrNameLst>
                                      </p:cBhvr>
                                      <p:to>
                                        <a:srgbClr val="969696"/>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0" end="10"/>
                                            </p:txEl>
                                          </p:spTgt>
                                        </p:tgtEl>
                                        <p:attrNameLst>
                                          <p:attrName>ppt_c</p:attrName>
                                        </p:attrNameLst>
                                      </p:cBhvr>
                                      <p:to>
                                        <a:srgbClr val="969696"/>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1" end="11"/>
                                            </p:txEl>
                                          </p:spTgt>
                                        </p:tgtEl>
                                        <p:attrNameLst>
                                          <p:attrName>ppt_c</p:attrName>
                                        </p:attrNameLst>
                                      </p:cBhvr>
                                      <p:to>
                                        <a:srgbClr val="969696"/>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2" end="12"/>
                                            </p:txEl>
                                          </p:spTgt>
                                        </p:tgtEl>
                                        <p:attrNameLst>
                                          <p:attrName>ppt_c</p:attrName>
                                        </p:attrNameLst>
                                      </p:cBhvr>
                                      <p:to>
                                        <a:srgbClr val="969696"/>
                                      </p:to>
                                    </p:animClr>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6E047682-E784-461A-AD2B-7D4A739C3CC0}"/>
              </a:ext>
            </a:extLst>
          </p:cNvPr>
          <p:cNvSpPr txBox="1">
            <a:spLocks/>
          </p:cNvSpPr>
          <p:nvPr/>
        </p:nvSpPr>
        <p:spPr bwMode="auto">
          <a:xfrm>
            <a:off x="106878" y="1521963"/>
            <a:ext cx="12085122" cy="52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a:spcBef>
                <a:spcPts val="0"/>
              </a:spcBef>
              <a:spcAft>
                <a:spcPts val="0"/>
              </a:spcAft>
            </a:pPr>
            <a:r>
              <a:rPr lang="en-US" sz="2800" b="1" kern="0" dirty="0">
                <a:latin typeface="+mn-lt"/>
              </a:rPr>
              <a:t>Measuring the cost &amp; affordability of healthy diets can guide nutrition policy</a:t>
            </a:r>
          </a:p>
          <a:p>
            <a:pPr lvl="1">
              <a:spcBef>
                <a:spcPts val="0"/>
              </a:spcBef>
              <a:spcAft>
                <a:spcPts val="0"/>
              </a:spcAft>
            </a:pPr>
            <a:r>
              <a:rPr lang="en-US" sz="2400" kern="0" dirty="0"/>
              <a:t>Standardized data &amp; methods (SOFI 2020-2022, from </a:t>
            </a:r>
            <a:r>
              <a:rPr lang="en-US" sz="2400" dirty="0"/>
              <a:t>FAO, IFAD, UNICEF, WFP and WHO)</a:t>
            </a:r>
            <a:r>
              <a:rPr lang="en-US" sz="2400" kern="0" dirty="0"/>
              <a:t> </a:t>
            </a:r>
          </a:p>
          <a:p>
            <a:pPr lvl="2">
              <a:lnSpc>
                <a:spcPct val="90000"/>
              </a:lnSpc>
              <a:spcBef>
                <a:spcPts val="300"/>
              </a:spcBef>
              <a:spcAft>
                <a:spcPts val="0"/>
              </a:spcAft>
            </a:pPr>
            <a:r>
              <a:rPr lang="en-US" sz="2000" kern="0" dirty="0"/>
              <a:t>retail prices for food items: from Malawi NSO &amp; other countries’ stats agencies, World Bank ICP etc.</a:t>
            </a:r>
          </a:p>
          <a:p>
            <a:pPr lvl="2">
              <a:lnSpc>
                <a:spcPct val="90000"/>
              </a:lnSpc>
              <a:spcBef>
                <a:spcPts val="300"/>
              </a:spcBef>
              <a:spcAft>
                <a:spcPts val="0"/>
              </a:spcAft>
            </a:pPr>
            <a:r>
              <a:rPr lang="en-US" sz="2000" kern="0" dirty="0"/>
              <a:t>global standards for diet quality: nutrients, plus food-group adequacy to meet dietary guidelines</a:t>
            </a:r>
          </a:p>
          <a:p>
            <a:pPr lvl="2">
              <a:lnSpc>
                <a:spcPct val="90000"/>
              </a:lnSpc>
              <a:spcBef>
                <a:spcPts val="300"/>
              </a:spcBef>
              <a:spcAft>
                <a:spcPts val="0"/>
              </a:spcAft>
            </a:pPr>
            <a:r>
              <a:rPr lang="en-US" sz="2000" kern="0" dirty="0"/>
              <a:t>matched to food composition: new Malawi , then select least-cost items at each place to meet global standards </a:t>
            </a:r>
            <a:endParaRPr lang="en-US" sz="2400" kern="0" dirty="0"/>
          </a:p>
          <a:p>
            <a:pPr lvl="1">
              <a:spcBef>
                <a:spcPts val="300"/>
              </a:spcBef>
              <a:spcAft>
                <a:spcPts val="0"/>
              </a:spcAft>
            </a:pPr>
            <a:r>
              <a:rPr lang="en-US" sz="2400" kern="0" dirty="0"/>
              <a:t>We find that:</a:t>
            </a:r>
          </a:p>
          <a:p>
            <a:pPr lvl="2">
              <a:lnSpc>
                <a:spcPct val="90000"/>
              </a:lnSpc>
              <a:spcBef>
                <a:spcPts val="300"/>
              </a:spcBef>
              <a:spcAft>
                <a:spcPts val="0"/>
              </a:spcAft>
            </a:pPr>
            <a:r>
              <a:rPr lang="en-US" sz="2000" kern="0" dirty="0"/>
              <a:t>real costs per day are similar around the world (averaging c. US$3.31 for an average person in 2017)</a:t>
            </a:r>
          </a:p>
          <a:p>
            <a:pPr lvl="2">
              <a:lnSpc>
                <a:spcPct val="90000"/>
              </a:lnSpc>
              <a:spcBef>
                <a:spcPts val="300"/>
              </a:spcBef>
              <a:spcAft>
                <a:spcPts val="0"/>
              </a:spcAft>
            </a:pPr>
            <a:r>
              <a:rPr lang="en-US" sz="2000" kern="0" dirty="0"/>
              <a:t>in Malawi, cost per day is slightly below world average (US$2.72)</a:t>
            </a:r>
            <a:endParaRPr lang="en-US" sz="2000" i="1" kern="0" dirty="0"/>
          </a:p>
          <a:p>
            <a:pPr lvl="2">
              <a:lnSpc>
                <a:spcPct val="90000"/>
              </a:lnSpc>
              <a:spcBef>
                <a:spcPts val="300"/>
              </a:spcBef>
              <a:spcAft>
                <a:spcPts val="0"/>
              </a:spcAft>
            </a:pPr>
            <a:r>
              <a:rPr lang="en-US" sz="2000" kern="0" dirty="0"/>
              <a:t>In Malawi, cost per day exceeds available income for &gt;90% of people, and is 2x actual food expenditure</a:t>
            </a:r>
          </a:p>
          <a:p>
            <a:pPr lvl="2">
              <a:lnSpc>
                <a:spcPct val="90000"/>
              </a:lnSpc>
              <a:spcBef>
                <a:spcPts val="300"/>
              </a:spcBef>
              <a:spcAft>
                <a:spcPts val="0"/>
              </a:spcAft>
            </a:pPr>
            <a:r>
              <a:rPr lang="en-US" sz="2000" kern="0" dirty="0"/>
              <a:t>In Malawi (and the global total of 3 billion who cannot afford a healthy diet), key barrier is lack of access</a:t>
            </a:r>
          </a:p>
          <a:p>
            <a:pPr marL="1371600" lvl="3" indent="0">
              <a:lnSpc>
                <a:spcPct val="90000"/>
              </a:lnSpc>
              <a:spcBef>
                <a:spcPts val="300"/>
              </a:spcBef>
              <a:spcAft>
                <a:spcPts val="0"/>
              </a:spcAft>
              <a:buNone/>
            </a:pPr>
            <a:r>
              <a:rPr lang="en-US" sz="1800" i="1" kern="0" dirty="0"/>
              <a:t>=&gt; policy remedies start with increased supply of healthy foods, and safety nets for those in greatest need</a:t>
            </a:r>
          </a:p>
          <a:p>
            <a:pPr marL="1371600" lvl="3" indent="0">
              <a:lnSpc>
                <a:spcPct val="90000"/>
              </a:lnSpc>
              <a:spcBef>
                <a:spcPts val="300"/>
              </a:spcBef>
              <a:spcAft>
                <a:spcPts val="0"/>
              </a:spcAft>
              <a:buNone/>
            </a:pPr>
            <a:r>
              <a:rPr lang="en-US" sz="1800" i="1" kern="0" dirty="0"/>
              <a:t>	also need to ease preparation of healthy meals, and avoid displacement by unhealthy foods</a:t>
            </a:r>
          </a:p>
          <a:p>
            <a:pPr lvl="2">
              <a:lnSpc>
                <a:spcPct val="90000"/>
              </a:lnSpc>
              <a:spcBef>
                <a:spcPts val="300"/>
              </a:spcBef>
              <a:spcAft>
                <a:spcPts val="0"/>
              </a:spcAft>
            </a:pPr>
            <a:r>
              <a:rPr lang="en-US" sz="2000" kern="0" dirty="0"/>
              <a:t>Elsewhere (for the global total of 4.9 billion who </a:t>
            </a:r>
            <a:r>
              <a:rPr lang="en-US" sz="2000" i="1" kern="0" dirty="0"/>
              <a:t>could </a:t>
            </a:r>
            <a:r>
              <a:rPr lang="en-US" sz="2000" kern="0" dirty="0"/>
              <a:t>buy a healthy diet), other barriers apply</a:t>
            </a:r>
          </a:p>
          <a:p>
            <a:pPr marL="1371600" lvl="3" indent="0">
              <a:lnSpc>
                <a:spcPct val="90000"/>
              </a:lnSpc>
              <a:spcBef>
                <a:spcPts val="300"/>
              </a:spcBef>
              <a:spcAft>
                <a:spcPts val="0"/>
              </a:spcAft>
              <a:buNone/>
            </a:pPr>
            <a:r>
              <a:rPr lang="en-US" sz="1800" i="1" kern="0" dirty="0"/>
              <a:t>=&gt; policy remedies start with avoiding displacement by unhealthy foods, and easing preparation of healthy meals</a:t>
            </a:r>
          </a:p>
          <a:p>
            <a:pPr marL="1371600" lvl="3" indent="0">
              <a:lnSpc>
                <a:spcPct val="90000"/>
              </a:lnSpc>
              <a:spcBef>
                <a:spcPts val="300"/>
              </a:spcBef>
              <a:spcAft>
                <a:spcPts val="0"/>
              </a:spcAft>
              <a:buNone/>
            </a:pPr>
            <a:r>
              <a:rPr lang="en-US" sz="1800" i="1" kern="0" dirty="0"/>
              <a:t>	also need to increase supply of healthy foods, and safety nets for those in greatest need</a:t>
            </a:r>
          </a:p>
        </p:txBody>
      </p:sp>
      <p:sp>
        <p:nvSpPr>
          <p:cNvPr id="5" name="Title 4">
            <a:extLst>
              <a:ext uri="{FF2B5EF4-FFF2-40B4-BE49-F238E27FC236}">
                <a16:creationId xmlns:a16="http://schemas.microsoft.com/office/drawing/2014/main" id="{6034EA04-ECEF-4492-AA88-D9532C002C3A}"/>
              </a:ext>
            </a:extLst>
          </p:cNvPr>
          <p:cNvSpPr txBox="1">
            <a:spLocks/>
          </p:cNvSpPr>
          <p:nvPr/>
        </p:nvSpPr>
        <p:spPr>
          <a:xfrm>
            <a:off x="307153" y="529266"/>
            <a:ext cx="6344856" cy="64241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4000" b="1" kern="0" dirty="0">
                <a:solidFill>
                  <a:srgbClr val="3083A7"/>
                </a:solidFill>
                <a:latin typeface="+mn-lt"/>
              </a:rPr>
              <a:t>Our findings in one slide </a:t>
            </a:r>
          </a:p>
        </p:txBody>
      </p:sp>
      <p:pic>
        <p:nvPicPr>
          <p:cNvPr id="6" name="Picture 5">
            <a:extLst>
              <a:ext uri="{FF2B5EF4-FFF2-40B4-BE49-F238E27FC236}">
                <a16:creationId xmlns:a16="http://schemas.microsoft.com/office/drawing/2014/main" id="{2CA21C14-4169-4F98-A39A-4D3C5F18B15F}"/>
              </a:ext>
            </a:extLst>
          </p:cNvPr>
          <p:cNvPicPr>
            <a:picLocks noChangeAspect="1"/>
          </p:cNvPicPr>
          <p:nvPr/>
        </p:nvPicPr>
        <p:blipFill rotWithShape="1">
          <a:blip r:embed="rId2"/>
          <a:srcRect t="-1488" r="25492" b="1844"/>
          <a:stretch/>
        </p:blipFill>
        <p:spPr>
          <a:xfrm>
            <a:off x="6652009" y="79067"/>
            <a:ext cx="5489191" cy="1384747"/>
          </a:xfrm>
          <a:prstGeom prst="rect">
            <a:avLst/>
          </a:prstGeom>
        </p:spPr>
      </p:pic>
    </p:spTree>
    <p:extLst>
      <p:ext uri="{BB962C8B-B14F-4D97-AF65-F5344CB8AC3E}">
        <p14:creationId xmlns:p14="http://schemas.microsoft.com/office/powerpoint/2010/main" val="19435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777777"/>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4" end="4"/>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5" end="5"/>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6" end="6"/>
                                            </p:txEl>
                                          </p:spTgt>
                                        </p:tgtEl>
                                        <p:attrNameLst>
                                          <p:attrName>ppt_c</p:attrName>
                                        </p:attrNameLst>
                                      </p:cBhvr>
                                      <p:to>
                                        <a:srgbClr val="969696"/>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7" end="7"/>
                                            </p:txEl>
                                          </p:spTgt>
                                        </p:tgtEl>
                                        <p:attrNameLst>
                                          <p:attrName>ppt_c</p:attrName>
                                        </p:attrNameLst>
                                      </p:cBhvr>
                                      <p:to>
                                        <a:srgbClr val="969696"/>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8" end="8"/>
                                            </p:txEl>
                                          </p:spTgt>
                                        </p:tgtEl>
                                        <p:attrNameLst>
                                          <p:attrName>ppt_c</p:attrName>
                                        </p:attrNameLst>
                                      </p:cBhvr>
                                      <p:to>
                                        <a:srgbClr val="969696"/>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9" end="9"/>
                                            </p:txEl>
                                          </p:spTgt>
                                        </p:tgtEl>
                                        <p:attrNameLst>
                                          <p:attrName>ppt_c</p:attrName>
                                        </p:attrNameLst>
                                      </p:cBhvr>
                                      <p:to>
                                        <a:srgbClr val="969696"/>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0" end="10"/>
                                            </p:txEl>
                                          </p:spTgt>
                                        </p:tgtEl>
                                        <p:attrNameLst>
                                          <p:attrName>ppt_c</p:attrName>
                                        </p:attrNameLst>
                                      </p:cBhvr>
                                      <p:to>
                                        <a:srgbClr val="969696"/>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1" end="11"/>
                                            </p:txEl>
                                          </p:spTgt>
                                        </p:tgtEl>
                                        <p:attrNameLst>
                                          <p:attrName>ppt_c</p:attrName>
                                        </p:attrNameLst>
                                      </p:cBhvr>
                                      <p:to>
                                        <a:srgbClr val="969696"/>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2" end="12"/>
                                            </p:txEl>
                                          </p:spTgt>
                                        </p:tgtEl>
                                        <p:attrNameLst>
                                          <p:attrName>ppt_c</p:attrName>
                                        </p:attrNameLst>
                                      </p:cBhvr>
                                      <p:to>
                                        <a:srgbClr val="969696"/>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3" end="13"/>
                                            </p:txEl>
                                          </p:spTgt>
                                        </p:tgtEl>
                                        <p:attrNameLst>
                                          <p:attrName>ppt_c</p:attrName>
                                        </p:attrNameLst>
                                      </p:cBhvr>
                                      <p:to>
                                        <a:srgbClr val="969696"/>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E6E503C-9FE7-4B3D-A6D6-EFE9F58F50AB}"/>
              </a:ext>
            </a:extLst>
          </p:cNvPr>
          <p:cNvSpPr txBox="1">
            <a:spLocks/>
          </p:cNvSpPr>
          <p:nvPr/>
        </p:nvSpPr>
        <p:spPr bwMode="auto">
          <a:xfrm>
            <a:off x="133644" y="2099521"/>
            <a:ext cx="12216852" cy="475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spcBef>
                <a:spcPts val="0"/>
              </a:spcBef>
              <a:spcAft>
                <a:spcPts val="0"/>
              </a:spcAft>
            </a:pPr>
            <a:r>
              <a:rPr lang="en-US" sz="2800" kern="0" dirty="0">
                <a:latin typeface="+mn-lt"/>
              </a:rPr>
              <a:t>Our work so far (publications, outreach, data and code) is at:</a:t>
            </a:r>
          </a:p>
          <a:p>
            <a:pPr marL="400070" lvl="1" indent="0">
              <a:spcBef>
                <a:spcPts val="0"/>
              </a:spcBef>
              <a:spcAft>
                <a:spcPts val="0"/>
              </a:spcAft>
              <a:buNone/>
            </a:pPr>
            <a:r>
              <a:rPr lang="en-US" sz="2000" kern="0" dirty="0">
                <a:hlinkClick r:id="rId4"/>
              </a:rPr>
              <a:t>https://sites.tufts.edu/foodpricesfornutrition</a:t>
            </a:r>
            <a:r>
              <a:rPr lang="en-US" sz="2000" kern="0" dirty="0"/>
              <a:t> </a:t>
            </a:r>
          </a:p>
          <a:p>
            <a:pPr marL="400070" lvl="1" indent="0">
              <a:spcBef>
                <a:spcPts val="0"/>
              </a:spcBef>
              <a:spcAft>
                <a:spcPts val="0"/>
              </a:spcAft>
              <a:buNone/>
            </a:pPr>
            <a:r>
              <a:rPr lang="en-US" sz="2000" kern="0" dirty="0"/>
              <a:t>or </a:t>
            </a:r>
            <a:r>
              <a:rPr lang="en-US" sz="2000" kern="0" dirty="0">
                <a:hlinkClick r:id="rId5"/>
              </a:rPr>
              <a:t>https://ourworldindata.org/food-prices</a:t>
            </a:r>
            <a:endParaRPr lang="en-US" sz="2000" kern="0" dirty="0"/>
          </a:p>
          <a:p>
            <a:pPr marL="265655" indent="-265655">
              <a:spcBef>
                <a:spcPts val="1200"/>
              </a:spcBef>
              <a:spcAft>
                <a:spcPts val="0"/>
              </a:spcAft>
            </a:pPr>
            <a:r>
              <a:rPr lang="en-US" sz="2800" kern="0" dirty="0">
                <a:latin typeface="+mn-lt"/>
              </a:rPr>
              <a:t>Main policy documents so far are the UN system’s SOFI 2020 and 2021 reports</a:t>
            </a:r>
            <a:r>
              <a:rPr lang="en-US" sz="2800" kern="0" dirty="0"/>
              <a:t>:</a:t>
            </a:r>
          </a:p>
          <a:p>
            <a:pPr marL="400070" lvl="1" indent="0">
              <a:spcBef>
                <a:spcPts val="0"/>
              </a:spcBef>
              <a:spcAft>
                <a:spcPts val="0"/>
              </a:spcAft>
              <a:buNone/>
            </a:pPr>
            <a:r>
              <a:rPr lang="en-US" sz="2000" kern="0" dirty="0">
                <a:hlinkClick r:id="rId6"/>
              </a:rPr>
              <a:t>https://www.fao.org/publications/sofi</a:t>
            </a:r>
            <a:endParaRPr lang="en-US" sz="2000" kern="0" dirty="0"/>
          </a:p>
          <a:p>
            <a:pPr marL="265655" indent="-265655">
              <a:spcBef>
                <a:spcPts val="1200"/>
              </a:spcBef>
              <a:spcAft>
                <a:spcPts val="0"/>
              </a:spcAft>
            </a:pPr>
            <a:r>
              <a:rPr lang="en-US" sz="2800" kern="0" dirty="0">
                <a:latin typeface="+mn-lt"/>
              </a:rPr>
              <a:t>SOFI 2022 with new results launched July 6</a:t>
            </a:r>
            <a:r>
              <a:rPr lang="en-US" sz="2800" kern="0" baseline="30000" dirty="0">
                <a:latin typeface="+mn-lt"/>
              </a:rPr>
              <a:t>th</a:t>
            </a:r>
            <a:r>
              <a:rPr lang="en-US" sz="2800" kern="0" dirty="0">
                <a:latin typeface="+mn-lt"/>
              </a:rPr>
              <a:t>, then World Bank data hub here</a:t>
            </a:r>
            <a:r>
              <a:rPr lang="en-US" sz="2800" kern="0" dirty="0"/>
              <a:t>:</a:t>
            </a:r>
          </a:p>
          <a:p>
            <a:pPr marL="400070" lvl="1" indent="0">
              <a:spcBef>
                <a:spcPts val="0"/>
              </a:spcBef>
              <a:spcAft>
                <a:spcPts val="0"/>
              </a:spcAft>
              <a:buNone/>
            </a:pPr>
            <a:r>
              <a:rPr lang="en-US" sz="2000" kern="0" dirty="0">
                <a:hlinkClick r:id="rId7"/>
              </a:rPr>
              <a:t>https://data.worldbank.org</a:t>
            </a:r>
            <a:endParaRPr lang="en-US" sz="2000" kern="0" dirty="0"/>
          </a:p>
          <a:p>
            <a:pPr marL="265655" indent="-265655">
              <a:spcBef>
                <a:spcPts val="1200"/>
              </a:spcBef>
              <a:spcAft>
                <a:spcPts val="0"/>
              </a:spcAft>
            </a:pPr>
            <a:r>
              <a:rPr lang="en-US" sz="2800" kern="0" dirty="0">
                <a:latin typeface="+mn-lt"/>
              </a:rPr>
              <a:t>USAID played key role via the Feed the Future </a:t>
            </a:r>
            <a:r>
              <a:rPr lang="en-US" sz="2400" i="1" kern="0" dirty="0"/>
              <a:t>Policy Impact Consortium </a:t>
            </a:r>
            <a:r>
              <a:rPr lang="en-US" sz="2400" kern="0" dirty="0"/>
              <a:t>(2015-21), as well as the </a:t>
            </a:r>
            <a:r>
              <a:rPr lang="en-US" sz="2400" i="1" kern="0" dirty="0"/>
              <a:t>Innovation Lab for Nutrition</a:t>
            </a:r>
            <a:r>
              <a:rPr lang="en-US" sz="2400" kern="0" dirty="0"/>
              <a:t> (2010-2021) and now the Feed the Future </a:t>
            </a:r>
            <a:r>
              <a:rPr lang="en-US" sz="2400" i="1" kern="0" dirty="0"/>
              <a:t>Food Systems for Nutrition Innovation Lab </a:t>
            </a:r>
            <a:r>
              <a:rPr lang="en-US" sz="2400" kern="0" dirty="0"/>
              <a:t>(2022-2027), many opportunities ahead!</a:t>
            </a:r>
            <a:endParaRPr lang="en-US" sz="2000" kern="0" dirty="0"/>
          </a:p>
        </p:txBody>
      </p:sp>
      <p:sp>
        <p:nvSpPr>
          <p:cNvPr id="9" name="Title 4">
            <a:extLst>
              <a:ext uri="{FF2B5EF4-FFF2-40B4-BE49-F238E27FC236}">
                <a16:creationId xmlns:a16="http://schemas.microsoft.com/office/drawing/2014/main" id="{750A09F8-5D74-4C52-88A0-F199E5F15CA4}"/>
              </a:ext>
            </a:extLst>
          </p:cNvPr>
          <p:cNvSpPr txBox="1">
            <a:spLocks/>
          </p:cNvSpPr>
          <p:nvPr/>
        </p:nvSpPr>
        <p:spPr>
          <a:xfrm>
            <a:off x="133643" y="425640"/>
            <a:ext cx="6218623"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What’s next? </a:t>
            </a:r>
          </a:p>
          <a:p>
            <a:pPr algn="l">
              <a:lnSpc>
                <a:spcPct val="70000"/>
              </a:lnSpc>
              <a:spcAft>
                <a:spcPts val="0"/>
              </a:spcAft>
              <a:defRPr/>
            </a:pPr>
            <a:r>
              <a:rPr lang="en-US" sz="3600" b="1" kern="0" dirty="0">
                <a:solidFill>
                  <a:srgbClr val="3083A7"/>
                </a:solidFill>
                <a:latin typeface="+mn-lt"/>
              </a:rPr>
              <a:t>Food Prices for Nutrition data at the World Bank and FAO</a:t>
            </a:r>
            <a:endParaRPr lang="en-US" sz="3200" kern="0" dirty="0">
              <a:solidFill>
                <a:srgbClr val="3083A7"/>
              </a:solidFill>
              <a:latin typeface="+mn-lt"/>
            </a:endParaRPr>
          </a:p>
        </p:txBody>
      </p:sp>
      <p:pic>
        <p:nvPicPr>
          <p:cNvPr id="5" name="Picture 4">
            <a:extLst>
              <a:ext uri="{FF2B5EF4-FFF2-40B4-BE49-F238E27FC236}">
                <a16:creationId xmlns:a16="http://schemas.microsoft.com/office/drawing/2014/main" id="{EE884DDE-7A90-4A50-9CA2-918706FC5C27}"/>
              </a:ext>
            </a:extLst>
          </p:cNvPr>
          <p:cNvPicPr>
            <a:picLocks noChangeAspect="1"/>
          </p:cNvPicPr>
          <p:nvPr/>
        </p:nvPicPr>
        <p:blipFill rotWithShape="1">
          <a:blip r:embed="rId8"/>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3054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5" end="5"/>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6" end="6"/>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18">
            <a:extLst>
              <a:ext uri="{FF2B5EF4-FFF2-40B4-BE49-F238E27FC236}">
                <a16:creationId xmlns:a16="http://schemas.microsoft.com/office/drawing/2014/main" id="{A001F418-6A32-464E-9F8A-AD416A5982BE}"/>
              </a:ext>
            </a:extLst>
          </p:cNvPr>
          <p:cNvSpPr>
            <a:spLocks noChangeArrowheads="1"/>
          </p:cNvSpPr>
          <p:nvPr/>
        </p:nvSpPr>
        <p:spPr bwMode="auto">
          <a:xfrm>
            <a:off x="394059" y="1977546"/>
            <a:ext cx="1122030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The Food Prices for Nutrition project (</a:t>
            </a:r>
            <a:r>
              <a:rPr lang="en-US" altLang="en-US" sz="1600" dirty="0">
                <a:hlinkClick r:id="rId3"/>
              </a:rPr>
              <a:t>https://sites.tufts.edu/foodpricesfornutrition</a:t>
            </a:r>
            <a:r>
              <a:rPr lang="en-US" altLang="en-US" sz="1600" dirty="0"/>
              <a:t>) is conducted at </a:t>
            </a:r>
            <a:r>
              <a:rPr lang="en-US" altLang="en-US" sz="1600" b="1" dirty="0"/>
              <a:t>Tufts University</a:t>
            </a:r>
            <a:r>
              <a:rPr lang="en-US" altLang="en-US" sz="1600" dirty="0"/>
              <a:t> </a:t>
            </a:r>
            <a:r>
              <a:rPr lang="en-US" sz="1600" dirty="0"/>
              <a:t>jointly with </a:t>
            </a:r>
            <a:r>
              <a:rPr lang="en-US" sz="1600" b="1" dirty="0"/>
              <a:t>Anna Herforth</a:t>
            </a:r>
            <a:r>
              <a:rPr lang="en-US" sz="1600" dirty="0"/>
              <a:t>, and with </a:t>
            </a:r>
            <a:r>
              <a:rPr lang="en-US" sz="1600" b="1" dirty="0"/>
              <a:t>IFPRI </a:t>
            </a:r>
            <a:r>
              <a:rPr lang="en-US" sz="1600" dirty="0"/>
              <a:t>(led by </a:t>
            </a:r>
            <a:r>
              <a:rPr lang="en-US" sz="1600" b="1" dirty="0"/>
              <a:t>Derek Headey</a:t>
            </a:r>
            <a:r>
              <a:rPr lang="en-US" sz="1600" dirty="0"/>
              <a:t>) and the </a:t>
            </a:r>
            <a:r>
              <a:rPr lang="en-US" sz="1600" b="1" dirty="0"/>
              <a:t>World Bank </a:t>
            </a:r>
            <a:r>
              <a:rPr lang="en-US" sz="1600" dirty="0"/>
              <a:t>(led by </a:t>
            </a:r>
            <a:r>
              <a:rPr lang="en-US" sz="1600" b="1" dirty="0"/>
              <a:t>Nada Hamadeh, </a:t>
            </a:r>
            <a:r>
              <a:rPr lang="en-US" sz="1600" dirty="0"/>
              <a:t>with </a:t>
            </a:r>
            <a:r>
              <a:rPr lang="en-US" sz="1600" b="1" dirty="0"/>
              <a:t>Yan Bai </a:t>
            </a:r>
            <a:r>
              <a:rPr lang="en-US" sz="1600" dirty="0"/>
              <a:t>and </a:t>
            </a:r>
            <a:r>
              <a:rPr lang="en-US" sz="1600" b="1" dirty="0"/>
              <a:t>Marko Rissanen</a:t>
            </a:r>
            <a:r>
              <a:rPr lang="en-US" sz="1600" dirty="0"/>
              <a:t>), with numerous Tufts students and staff including </a:t>
            </a:r>
            <a:r>
              <a:rPr lang="en-US" sz="1600" b="1" dirty="0"/>
              <a:t>Robel Alemu</a:t>
            </a:r>
            <a:r>
              <a:rPr lang="en-US" sz="1600" dirty="0"/>
              <a:t>, </a:t>
            </a:r>
            <a:r>
              <a:rPr lang="en-US" sz="1600" b="1" dirty="0"/>
              <a:t>Leah Costlow, Rachel Gilbert, Elena Martinez</a:t>
            </a:r>
            <a:r>
              <a:rPr lang="en-US" sz="1600" dirty="0"/>
              <a:t>, </a:t>
            </a:r>
            <a:r>
              <a:rPr lang="en-US" sz="1600" b="1" dirty="0"/>
              <a:t>Julia Matteson,</a:t>
            </a:r>
            <a:r>
              <a:rPr lang="en-US" sz="1600" dirty="0"/>
              <a:t> </a:t>
            </a:r>
            <a:r>
              <a:rPr lang="en-US" sz="1600" b="1" dirty="0"/>
              <a:t>Kate Schneider, Kristina </a:t>
            </a:r>
            <a:r>
              <a:rPr lang="fi-FI" sz="1600" b="1" dirty="0"/>
              <a:t>Sokourenko,</a:t>
            </a:r>
            <a:r>
              <a:rPr lang="en-US" sz="1600" b="1" dirty="0"/>
              <a:t> Aishwarya Venkat, Jessica Wallingford, </a:t>
            </a:r>
            <a:r>
              <a:rPr lang="en-US" sz="1600" dirty="0"/>
              <a:t>and faculty collaborators </a:t>
            </a:r>
            <a:r>
              <a:rPr lang="en-US" sz="1600" b="1" dirty="0"/>
              <a:t>Steve Block</a:t>
            </a:r>
            <a:r>
              <a:rPr lang="en-US" sz="1600" dirty="0"/>
              <a:t>, </a:t>
            </a:r>
            <a:r>
              <a:rPr lang="en-US" sz="1600" b="1" dirty="0"/>
              <a:t>Shibani Ghosh</a:t>
            </a:r>
            <a:r>
              <a:rPr lang="en-US" sz="1600" dirty="0"/>
              <a:t>, </a:t>
            </a:r>
            <a:r>
              <a:rPr lang="en-US" sz="1600" b="1" dirty="0"/>
              <a:t>Elena Naumova </a:t>
            </a:r>
            <a:r>
              <a:rPr lang="en-US" sz="1600" dirty="0"/>
              <a:t>and</a:t>
            </a:r>
            <a:r>
              <a:rPr lang="en-US" sz="1600" b="1" dirty="0"/>
              <a:t> Patrick Webb. </a:t>
            </a:r>
            <a:r>
              <a:rPr lang="en-US" sz="1600" dirty="0"/>
              <a:t> In-country studies have been led by </a:t>
            </a:r>
            <a:r>
              <a:rPr lang="en-US" sz="1600" b="1" dirty="0"/>
              <a:t>Stevier Kaiyatsa </a:t>
            </a:r>
            <a:r>
              <a:rPr lang="en-US" sz="1600" dirty="0"/>
              <a:t>(Ministry of Finance, Malawi), </a:t>
            </a:r>
            <a:r>
              <a:rPr lang="en-US" sz="1600" b="1" dirty="0"/>
              <a:t>Fulgence Mishili </a:t>
            </a:r>
            <a:r>
              <a:rPr lang="en-US" sz="1600" dirty="0"/>
              <a:t>(Sokoine University, Tanzania), </a:t>
            </a:r>
            <a:r>
              <a:rPr lang="en-US" sz="1600" b="1" dirty="0"/>
              <a:t>Daniel Sarpong </a:t>
            </a:r>
            <a:r>
              <a:rPr lang="en-US" sz="1600" dirty="0"/>
              <a:t>(University of Ghana), </a:t>
            </a:r>
            <a:r>
              <a:rPr lang="en-US" sz="1600" b="1" dirty="0"/>
              <a:t>Fantu Bachewe </a:t>
            </a:r>
            <a:r>
              <a:rPr lang="en-US" sz="1600" dirty="0"/>
              <a:t>(IFPRI-Addis) and </a:t>
            </a:r>
            <a:r>
              <a:rPr lang="en-US" sz="1600" b="1" dirty="0"/>
              <a:t>Kalyani Ragunathan </a:t>
            </a:r>
            <a:r>
              <a:rPr lang="en-US" sz="1600" dirty="0"/>
              <a:t>(IFPRI-Delhi) among others.  </a:t>
            </a:r>
            <a:endParaRPr lang="en-US" altLang="en-US" sz="1600" b="1" dirty="0"/>
          </a:p>
        </p:txBody>
      </p:sp>
      <p:pic>
        <p:nvPicPr>
          <p:cNvPr id="5" name="Picture 4">
            <a:extLst>
              <a:ext uri="{FF2B5EF4-FFF2-40B4-BE49-F238E27FC236}">
                <a16:creationId xmlns:a16="http://schemas.microsoft.com/office/drawing/2014/main" id="{42EBD727-0E62-4A9E-B045-803164C655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119"/>
          <a:stretch/>
        </p:blipFill>
        <p:spPr>
          <a:xfrm>
            <a:off x="3754925" y="5794958"/>
            <a:ext cx="2628603" cy="550364"/>
          </a:xfrm>
          <a:prstGeom prst="rect">
            <a:avLst/>
          </a:prstGeom>
        </p:spPr>
      </p:pic>
      <p:pic>
        <p:nvPicPr>
          <p:cNvPr id="7" name="Picture 6">
            <a:extLst>
              <a:ext uri="{FF2B5EF4-FFF2-40B4-BE49-F238E27FC236}">
                <a16:creationId xmlns:a16="http://schemas.microsoft.com/office/drawing/2014/main" id="{7F28A8B0-C0D4-40D1-B0E5-C25BBB1AC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400" y="258315"/>
            <a:ext cx="1666769" cy="933391"/>
          </a:xfrm>
          <a:prstGeom prst="rect">
            <a:avLst/>
          </a:prstGeom>
        </p:spPr>
      </p:pic>
      <p:pic>
        <p:nvPicPr>
          <p:cNvPr id="11" name="Picture 12">
            <a:extLst>
              <a:ext uri="{FF2B5EF4-FFF2-40B4-BE49-F238E27FC236}">
                <a16:creationId xmlns:a16="http://schemas.microsoft.com/office/drawing/2014/main" id="{49A6EAF2-1F15-4D63-A259-13B42FC0C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54" b="4890"/>
          <a:stretch/>
        </p:blipFill>
        <p:spPr bwMode="auto">
          <a:xfrm>
            <a:off x="645865" y="4022393"/>
            <a:ext cx="2856927" cy="222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6899994-201D-4D6D-A3E1-BC29B45ECC3A}"/>
              </a:ext>
            </a:extLst>
          </p:cNvPr>
          <p:cNvSpPr/>
          <p:nvPr/>
        </p:nvSpPr>
        <p:spPr>
          <a:xfrm>
            <a:off x="632672" y="6245405"/>
            <a:ext cx="2667000" cy="441339"/>
          </a:xfrm>
          <a:prstGeom prst="rect">
            <a:avLst/>
          </a:prstGeom>
        </p:spPr>
        <p:txBody>
          <a:bodyPr wrap="square">
            <a:spAutoFit/>
          </a:bodyPr>
          <a:lstStyle/>
          <a:p>
            <a:pPr>
              <a:lnSpc>
                <a:spcPct val="80000"/>
              </a:lnSpc>
            </a:pPr>
            <a:r>
              <a:rPr lang="en-US" sz="1400" dirty="0">
                <a:solidFill>
                  <a:srgbClr val="543210"/>
                </a:solidFill>
              </a:rPr>
              <a:t>Photo by Anna Herforth</a:t>
            </a:r>
          </a:p>
          <a:p>
            <a:pPr>
              <a:lnSpc>
                <a:spcPct val="80000"/>
              </a:lnSpc>
            </a:pPr>
            <a:r>
              <a:rPr lang="en-US" sz="1400" dirty="0">
                <a:solidFill>
                  <a:srgbClr val="543210"/>
                </a:solidFill>
              </a:rPr>
              <a:t>at </a:t>
            </a:r>
            <a:r>
              <a:rPr lang="en-US" sz="1400" dirty="0" err="1">
                <a:solidFill>
                  <a:srgbClr val="543210"/>
                </a:solidFill>
              </a:rPr>
              <a:t>Agbogbloshi</a:t>
            </a:r>
            <a:r>
              <a:rPr lang="en-US" sz="1400" dirty="0">
                <a:solidFill>
                  <a:srgbClr val="543210"/>
                </a:solidFill>
              </a:rPr>
              <a:t> market, Ghana</a:t>
            </a:r>
          </a:p>
        </p:txBody>
      </p:sp>
      <p:pic>
        <p:nvPicPr>
          <p:cNvPr id="18" name="Picture 17" descr="Text&#10;&#10;Description automatically generated">
            <a:extLst>
              <a:ext uri="{FF2B5EF4-FFF2-40B4-BE49-F238E27FC236}">
                <a16:creationId xmlns:a16="http://schemas.microsoft.com/office/drawing/2014/main" id="{32C0A32F-25DA-4A88-8E6B-9644DEE26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2400" y="424018"/>
            <a:ext cx="3217909" cy="672835"/>
          </a:xfrm>
          <a:prstGeom prst="rect">
            <a:avLst/>
          </a:prstGeom>
        </p:spPr>
      </p:pic>
      <p:pic>
        <p:nvPicPr>
          <p:cNvPr id="30" name="Picture 29" descr="Text, logo&#10;&#10;Description automatically generated">
            <a:extLst>
              <a:ext uri="{FF2B5EF4-FFF2-40B4-BE49-F238E27FC236}">
                <a16:creationId xmlns:a16="http://schemas.microsoft.com/office/drawing/2014/main" id="{41DD4E78-A0B2-44F1-8330-7FC8A35379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354" y="475451"/>
            <a:ext cx="1834361" cy="546100"/>
          </a:xfrm>
          <a:prstGeom prst="rect">
            <a:avLst/>
          </a:prstGeom>
        </p:spPr>
      </p:pic>
      <p:pic>
        <p:nvPicPr>
          <p:cNvPr id="54272" name="Picture 54271" descr="A picture containing graphical user interface&#10;&#10;Description automatically generated">
            <a:extLst>
              <a:ext uri="{FF2B5EF4-FFF2-40B4-BE49-F238E27FC236}">
                <a16:creationId xmlns:a16="http://schemas.microsoft.com/office/drawing/2014/main" id="{9260E523-E334-446C-8A2B-AAC0CACF7F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5206" y="5663130"/>
            <a:ext cx="2147732" cy="738283"/>
          </a:xfrm>
          <a:prstGeom prst="rect">
            <a:avLst/>
          </a:prstGeom>
        </p:spPr>
      </p:pic>
      <p:sp>
        <p:nvSpPr>
          <p:cNvPr id="43" name="Rectangle 18">
            <a:extLst>
              <a:ext uri="{FF2B5EF4-FFF2-40B4-BE49-F238E27FC236}">
                <a16:creationId xmlns:a16="http://schemas.microsoft.com/office/drawing/2014/main" id="{CA1E696A-B3E0-492A-BDA4-5382ECE6E583}"/>
              </a:ext>
            </a:extLst>
          </p:cNvPr>
          <p:cNvSpPr>
            <a:spLocks noChangeArrowheads="1"/>
          </p:cNvSpPr>
          <p:nvPr/>
        </p:nvSpPr>
        <p:spPr bwMode="auto">
          <a:xfrm>
            <a:off x="3610086" y="4716730"/>
            <a:ext cx="77406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Our primary funding source is the Bill &amp; Melinda Gates Foundation and the FCDO, with complementary funding from the U.S. Feed the Future initiative.</a:t>
            </a:r>
            <a:endParaRPr lang="en-US" altLang="en-US" sz="1600" b="1" dirty="0"/>
          </a:p>
        </p:txBody>
      </p:sp>
      <p:sp>
        <p:nvSpPr>
          <p:cNvPr id="44" name="Title 4">
            <a:extLst>
              <a:ext uri="{FF2B5EF4-FFF2-40B4-BE49-F238E27FC236}">
                <a16:creationId xmlns:a16="http://schemas.microsoft.com/office/drawing/2014/main" id="{B6B704C4-5302-46EF-98A7-AFA6D89D9BED}"/>
              </a:ext>
            </a:extLst>
          </p:cNvPr>
          <p:cNvSpPr txBox="1">
            <a:spLocks/>
          </p:cNvSpPr>
          <p:nvPr/>
        </p:nvSpPr>
        <p:spPr>
          <a:xfrm>
            <a:off x="4368800" y="1443986"/>
            <a:ext cx="2974128" cy="47014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4000" b="1" kern="0">
                <a:solidFill>
                  <a:srgbClr val="3083A7"/>
                </a:solidFill>
                <a:latin typeface="+mn-lt"/>
              </a:rPr>
              <a:t>Thank you!</a:t>
            </a:r>
            <a:endParaRPr lang="en-US" sz="3600" kern="0">
              <a:solidFill>
                <a:srgbClr val="3083A7"/>
              </a:solidFill>
              <a:latin typeface="+mn-lt"/>
            </a:endParaRPr>
          </a:p>
        </p:txBody>
      </p:sp>
      <p:grpSp>
        <p:nvGrpSpPr>
          <p:cNvPr id="15" name="Group 14">
            <a:extLst>
              <a:ext uri="{FF2B5EF4-FFF2-40B4-BE49-F238E27FC236}">
                <a16:creationId xmlns:a16="http://schemas.microsoft.com/office/drawing/2014/main" id="{DBE4EA4C-A070-4D4E-AE4B-ACD802E151F9}"/>
              </a:ext>
            </a:extLst>
          </p:cNvPr>
          <p:cNvGrpSpPr/>
          <p:nvPr/>
        </p:nvGrpSpPr>
        <p:grpSpPr>
          <a:xfrm>
            <a:off x="325832" y="233941"/>
            <a:ext cx="3429805" cy="1136879"/>
            <a:chOff x="254406" y="299343"/>
            <a:chExt cx="6904795" cy="2085790"/>
          </a:xfrm>
        </p:grpSpPr>
        <p:pic>
          <p:nvPicPr>
            <p:cNvPr id="16" name="Picture 15" descr="A picture containing text&#10;&#10;Description automatically generated">
              <a:extLst>
                <a:ext uri="{FF2B5EF4-FFF2-40B4-BE49-F238E27FC236}">
                  <a16:creationId xmlns:a16="http://schemas.microsoft.com/office/drawing/2014/main" id="{5E5D8013-F61D-48C7-9D60-888261B40BE7}"/>
                </a:ext>
              </a:extLst>
            </p:cNvPr>
            <p:cNvPicPr>
              <a:picLocks noChangeAspect="1"/>
            </p:cNvPicPr>
            <p:nvPr/>
          </p:nvPicPr>
          <p:blipFill rotWithShape="1">
            <a:blip r:embed="rId10"/>
            <a:srcRect r="11581"/>
            <a:stretch/>
          </p:blipFill>
          <p:spPr>
            <a:xfrm>
              <a:off x="391759" y="299343"/>
              <a:ext cx="6474422" cy="1734506"/>
            </a:xfrm>
            <a:prstGeom prst="rect">
              <a:avLst/>
            </a:prstGeom>
          </p:spPr>
        </p:pic>
        <p:sp>
          <p:nvSpPr>
            <p:cNvPr id="17" name="TextBox 16">
              <a:extLst>
                <a:ext uri="{FF2B5EF4-FFF2-40B4-BE49-F238E27FC236}">
                  <a16:creationId xmlns:a16="http://schemas.microsoft.com/office/drawing/2014/main" id="{6CEB2491-0D5B-4E5F-BD90-F7E290A38080}"/>
                </a:ext>
              </a:extLst>
            </p:cNvPr>
            <p:cNvSpPr txBox="1"/>
            <p:nvPr/>
          </p:nvSpPr>
          <p:spPr>
            <a:xfrm>
              <a:off x="254406" y="1820466"/>
              <a:ext cx="6904795" cy="564667"/>
            </a:xfrm>
            <a:prstGeom prst="rect">
              <a:avLst/>
            </a:prstGeom>
            <a:noFill/>
          </p:spPr>
          <p:txBody>
            <a:bodyPr wrap="square">
              <a:spAutoFit/>
            </a:bodyPr>
            <a:lstStyle/>
            <a:p>
              <a:r>
                <a:rPr lang="en-US" sz="1400">
                  <a:solidFill>
                    <a:srgbClr val="3083A7"/>
                  </a:solidFill>
                  <a:latin typeface="+mj-lt"/>
                </a:rPr>
                <a:t>https://sites.tufts.edu/foodpricesfornutrition</a:t>
              </a:r>
            </a:p>
          </p:txBody>
        </p:sp>
      </p:grpSp>
      <p:pic>
        <p:nvPicPr>
          <p:cNvPr id="19" name="Graphic 18">
            <a:extLst>
              <a:ext uri="{FF2B5EF4-FFF2-40B4-BE49-F238E27FC236}">
                <a16:creationId xmlns:a16="http://schemas.microsoft.com/office/drawing/2014/main" id="{67BE7C22-7347-4D2B-ACD4-94FAE8F1A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48684" y="5794958"/>
            <a:ext cx="3217909" cy="554602"/>
          </a:xfrm>
          <a:prstGeom prst="rect">
            <a:avLst/>
          </a:prstGeom>
        </p:spPr>
      </p:pic>
      <p:sp>
        <p:nvSpPr>
          <p:cNvPr id="20" name="TextBox 19">
            <a:extLst>
              <a:ext uri="{FF2B5EF4-FFF2-40B4-BE49-F238E27FC236}">
                <a16:creationId xmlns:a16="http://schemas.microsoft.com/office/drawing/2014/main" id="{21DE42EA-C374-8CE8-37C0-9045D65D0611}"/>
              </a:ext>
            </a:extLst>
          </p:cNvPr>
          <p:cNvSpPr txBox="1"/>
          <p:nvPr/>
        </p:nvSpPr>
        <p:spPr>
          <a:xfrm>
            <a:off x="3610086" y="3932937"/>
            <a:ext cx="8271084" cy="646331"/>
          </a:xfrm>
          <a:prstGeom prst="rect">
            <a:avLst/>
          </a:prstGeom>
          <a:noFill/>
        </p:spPr>
        <p:txBody>
          <a:bodyPr wrap="square">
            <a:spAutoFit/>
          </a:bodyPr>
          <a:lstStyle/>
          <a:p>
            <a:r>
              <a:rPr lang="en-US" sz="1800" dirty="0"/>
              <a:t>All of our work relies on the countless data collectors, survey respondents and analysts behind the food prices, nutrient composition and nutritional requirements we use.</a:t>
            </a:r>
            <a:endParaRPr lang="en-US" dirty="0"/>
          </a:p>
        </p:txBody>
      </p:sp>
    </p:spTree>
    <p:extLst>
      <p:ext uri="{BB962C8B-B14F-4D97-AF65-F5344CB8AC3E}">
        <p14:creationId xmlns:p14="http://schemas.microsoft.com/office/powerpoint/2010/main" val="3596692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5B6-30FC-432C-8614-75C1DA4FD8C6}"/>
              </a:ext>
            </a:extLst>
          </p:cNvPr>
          <p:cNvSpPr>
            <a:spLocks noGrp="1"/>
          </p:cNvSpPr>
          <p:nvPr>
            <p:ph type="title"/>
          </p:nvPr>
        </p:nvSpPr>
        <p:spPr/>
        <p:txBody>
          <a:bodyPr/>
          <a:lstStyle/>
          <a:p>
            <a:r>
              <a:rPr lang="en-US" dirty="0"/>
              <a:t>Omitted slides</a:t>
            </a:r>
          </a:p>
        </p:txBody>
      </p:sp>
    </p:spTree>
    <p:extLst>
      <p:ext uri="{BB962C8B-B14F-4D97-AF65-F5344CB8AC3E}">
        <p14:creationId xmlns:p14="http://schemas.microsoft.com/office/powerpoint/2010/main" val="345963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50A09F8-5D74-4C52-88A0-F199E5F15CA4}"/>
              </a:ext>
            </a:extLst>
          </p:cNvPr>
          <p:cNvSpPr txBox="1">
            <a:spLocks/>
          </p:cNvSpPr>
          <p:nvPr/>
        </p:nvSpPr>
        <p:spPr>
          <a:xfrm>
            <a:off x="133644" y="415806"/>
            <a:ext cx="6358420" cy="112204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The innovation is linking retail price data to nutritional needs</a:t>
            </a:r>
            <a:endParaRPr lang="en-US" sz="3200" kern="0" dirty="0">
              <a:solidFill>
                <a:srgbClr val="3083A7"/>
              </a:solidFill>
              <a:latin typeface="+mn-lt"/>
            </a:endParaRPr>
          </a:p>
        </p:txBody>
      </p:sp>
      <p:pic>
        <p:nvPicPr>
          <p:cNvPr id="3" name="Picture 2">
            <a:extLst>
              <a:ext uri="{FF2B5EF4-FFF2-40B4-BE49-F238E27FC236}">
                <a16:creationId xmlns:a16="http://schemas.microsoft.com/office/drawing/2014/main" id="{427F2C01-9915-45EC-8440-91CA06EC8B38}"/>
              </a:ext>
            </a:extLst>
          </p:cNvPr>
          <p:cNvPicPr>
            <a:picLocks noChangeAspect="1"/>
          </p:cNvPicPr>
          <p:nvPr/>
        </p:nvPicPr>
        <p:blipFill rotWithShape="1">
          <a:blip r:embed="rId4"/>
          <a:srcRect l="87953" b="64826"/>
          <a:stretch/>
        </p:blipFill>
        <p:spPr>
          <a:xfrm>
            <a:off x="163695" y="1336208"/>
            <a:ext cx="1248605" cy="1548660"/>
          </a:xfrm>
          <a:prstGeom prst="rect">
            <a:avLst/>
          </a:prstGeom>
        </p:spPr>
      </p:pic>
      <p:pic>
        <p:nvPicPr>
          <p:cNvPr id="5" name="Picture 4">
            <a:extLst>
              <a:ext uri="{FF2B5EF4-FFF2-40B4-BE49-F238E27FC236}">
                <a16:creationId xmlns:a16="http://schemas.microsoft.com/office/drawing/2014/main" id="{F253D02E-B93B-489F-8795-2315152CAB1B}"/>
              </a:ext>
            </a:extLst>
          </p:cNvPr>
          <p:cNvPicPr>
            <a:picLocks noChangeAspect="1"/>
          </p:cNvPicPr>
          <p:nvPr/>
        </p:nvPicPr>
        <p:blipFill rotWithShape="1">
          <a:blip r:embed="rId5"/>
          <a:srcRect l="3992" r="3992"/>
          <a:stretch/>
        </p:blipFill>
        <p:spPr>
          <a:xfrm>
            <a:off x="123832" y="3476307"/>
            <a:ext cx="5709748" cy="2847035"/>
          </a:xfrm>
          <a:prstGeom prst="rect">
            <a:avLst/>
          </a:prstGeom>
        </p:spPr>
      </p:pic>
      <p:pic>
        <p:nvPicPr>
          <p:cNvPr id="10" name="Picture 9">
            <a:extLst>
              <a:ext uri="{FF2B5EF4-FFF2-40B4-BE49-F238E27FC236}">
                <a16:creationId xmlns:a16="http://schemas.microsoft.com/office/drawing/2014/main" id="{34185912-BAF0-4C70-A978-7BC296B81CEF}"/>
              </a:ext>
            </a:extLst>
          </p:cNvPr>
          <p:cNvPicPr>
            <a:picLocks noChangeAspect="1"/>
          </p:cNvPicPr>
          <p:nvPr/>
        </p:nvPicPr>
        <p:blipFill rotWithShape="1">
          <a:blip r:embed="rId4"/>
          <a:srcRect t="45532" r="15657" b="18020"/>
          <a:stretch/>
        </p:blipFill>
        <p:spPr>
          <a:xfrm>
            <a:off x="1412300" y="1619603"/>
            <a:ext cx="5471884" cy="1004553"/>
          </a:xfrm>
          <a:prstGeom prst="rect">
            <a:avLst/>
          </a:prstGeom>
        </p:spPr>
      </p:pic>
      <p:sp>
        <p:nvSpPr>
          <p:cNvPr id="13" name="TextBox 12">
            <a:extLst>
              <a:ext uri="{FF2B5EF4-FFF2-40B4-BE49-F238E27FC236}">
                <a16:creationId xmlns:a16="http://schemas.microsoft.com/office/drawing/2014/main" id="{9246EAF4-A71B-46DC-AC00-9C672166C308}"/>
              </a:ext>
            </a:extLst>
          </p:cNvPr>
          <p:cNvSpPr txBox="1"/>
          <p:nvPr/>
        </p:nvSpPr>
        <p:spPr>
          <a:xfrm>
            <a:off x="0" y="3089305"/>
            <a:ext cx="5709748" cy="584775"/>
          </a:xfrm>
          <a:prstGeom prst="rect">
            <a:avLst/>
          </a:prstGeom>
          <a:noFill/>
        </p:spPr>
        <p:txBody>
          <a:bodyPr wrap="square" rtlCol="0">
            <a:spAutoFit/>
          </a:bodyPr>
          <a:lstStyle/>
          <a:p>
            <a:r>
              <a:rPr lang="en-US" sz="1600" b="1">
                <a:solidFill>
                  <a:schemeClr val="bg2">
                    <a:lumMod val="25000"/>
                  </a:schemeClr>
                </a:solidFill>
                <a:cs typeface="Cordia New" panose="020B0304020202020204" pitchFamily="34" charset="-34"/>
              </a:rPr>
              <a:t>Availability of food item prices from national governments’ Consumer Price Index (CPI) data in 2019-2020</a:t>
            </a:r>
            <a:endParaRPr lang="en-US" sz="1600" dirty="0">
              <a:solidFill>
                <a:schemeClr val="bg2">
                  <a:lumMod val="25000"/>
                </a:schemeClr>
              </a:solidFill>
              <a:cs typeface="Cordia New" panose="020B0304020202020204" pitchFamily="34" charset="-34"/>
            </a:endParaRPr>
          </a:p>
        </p:txBody>
      </p:sp>
      <p:sp>
        <p:nvSpPr>
          <p:cNvPr id="14" name="TextBox 13">
            <a:extLst>
              <a:ext uri="{FF2B5EF4-FFF2-40B4-BE49-F238E27FC236}">
                <a16:creationId xmlns:a16="http://schemas.microsoft.com/office/drawing/2014/main" id="{7FF58667-1011-420E-8765-AF5AC494B728}"/>
              </a:ext>
            </a:extLst>
          </p:cNvPr>
          <p:cNvSpPr txBox="1"/>
          <p:nvPr/>
        </p:nvSpPr>
        <p:spPr>
          <a:xfrm>
            <a:off x="6584372" y="3089304"/>
            <a:ext cx="5709748" cy="584775"/>
          </a:xfrm>
          <a:prstGeom prst="rect">
            <a:avLst/>
          </a:prstGeom>
          <a:noFill/>
        </p:spPr>
        <p:txBody>
          <a:bodyPr wrap="square" rtlCol="0">
            <a:spAutoFit/>
          </a:bodyPr>
          <a:lstStyle/>
          <a:p>
            <a:r>
              <a:rPr lang="en-US" sz="1600" b="1">
                <a:solidFill>
                  <a:schemeClr val="bg2">
                    <a:lumMod val="25000"/>
                  </a:schemeClr>
                </a:solidFill>
                <a:cs typeface="Cordia New" panose="020B0304020202020204" pitchFamily="34" charset="-34"/>
              </a:rPr>
              <a:t>Availability of food item prices from international agencies’ </a:t>
            </a:r>
          </a:p>
          <a:p>
            <a:r>
              <a:rPr lang="en-US" sz="1600" b="1">
                <a:solidFill>
                  <a:schemeClr val="bg2">
                    <a:lumMod val="25000"/>
                  </a:schemeClr>
                </a:solidFill>
                <a:cs typeface="Cordia New" panose="020B0304020202020204" pitchFamily="34" charset="-34"/>
              </a:rPr>
              <a:t>Early Warning System (EWS) data in 2019-2020</a:t>
            </a:r>
            <a:endParaRPr lang="en-US" sz="1600" dirty="0">
              <a:solidFill>
                <a:schemeClr val="bg2">
                  <a:lumMod val="25000"/>
                </a:schemeClr>
              </a:solidFill>
              <a:cs typeface="Cordia New" panose="020B0304020202020204" pitchFamily="34" charset="-34"/>
            </a:endParaRPr>
          </a:p>
        </p:txBody>
      </p:sp>
      <p:pic>
        <p:nvPicPr>
          <p:cNvPr id="7" name="Picture 6">
            <a:extLst>
              <a:ext uri="{FF2B5EF4-FFF2-40B4-BE49-F238E27FC236}">
                <a16:creationId xmlns:a16="http://schemas.microsoft.com/office/drawing/2014/main" id="{5C4DD9DA-1B91-42F3-AA46-9BB206FECFBE}"/>
              </a:ext>
            </a:extLst>
          </p:cNvPr>
          <p:cNvPicPr>
            <a:picLocks noChangeAspect="1"/>
          </p:cNvPicPr>
          <p:nvPr/>
        </p:nvPicPr>
        <p:blipFill>
          <a:blip r:embed="rId6"/>
          <a:stretch>
            <a:fillRect/>
          </a:stretch>
        </p:blipFill>
        <p:spPr>
          <a:xfrm>
            <a:off x="6232536" y="3663326"/>
            <a:ext cx="5678867" cy="3150141"/>
          </a:xfrm>
          <a:prstGeom prst="rect">
            <a:avLst/>
          </a:prstGeom>
        </p:spPr>
      </p:pic>
      <p:pic>
        <p:nvPicPr>
          <p:cNvPr id="11" name="Picture 10">
            <a:extLst>
              <a:ext uri="{FF2B5EF4-FFF2-40B4-BE49-F238E27FC236}">
                <a16:creationId xmlns:a16="http://schemas.microsoft.com/office/drawing/2014/main" id="{733CB632-150B-4545-BA71-0A3304365A26}"/>
              </a:ext>
            </a:extLst>
          </p:cNvPr>
          <p:cNvPicPr>
            <a:picLocks noChangeAspect="1"/>
          </p:cNvPicPr>
          <p:nvPr/>
        </p:nvPicPr>
        <p:blipFill rotWithShape="1">
          <a:blip r:embed="rId7"/>
          <a:srcRect t="-1488" r="25492" b="1844"/>
          <a:stretch/>
        </p:blipFill>
        <p:spPr>
          <a:xfrm>
            <a:off x="6652009" y="79067"/>
            <a:ext cx="5489191" cy="1384747"/>
          </a:xfrm>
          <a:prstGeom prst="rect">
            <a:avLst/>
          </a:prstGeom>
        </p:spPr>
      </p:pic>
    </p:spTree>
    <p:custDataLst>
      <p:tags r:id="rId1"/>
    </p:custDataLst>
    <p:extLst>
      <p:ext uri="{BB962C8B-B14F-4D97-AF65-F5344CB8AC3E}">
        <p14:creationId xmlns:p14="http://schemas.microsoft.com/office/powerpoint/2010/main" val="227555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B6EFF-2E29-4EBF-8272-1398F2854D3F}"/>
              </a:ext>
            </a:extLst>
          </p:cNvPr>
          <p:cNvPicPr>
            <a:picLocks noChangeAspect="1"/>
          </p:cNvPicPr>
          <p:nvPr/>
        </p:nvPicPr>
        <p:blipFill>
          <a:blip r:embed="rId4"/>
          <a:stretch>
            <a:fillRect/>
          </a:stretch>
        </p:blipFill>
        <p:spPr>
          <a:xfrm>
            <a:off x="964455" y="2073508"/>
            <a:ext cx="9233905" cy="4584795"/>
          </a:xfrm>
          <a:prstGeom prst="rect">
            <a:avLst/>
          </a:prstGeom>
        </p:spPr>
      </p:pic>
      <p:sp>
        <p:nvSpPr>
          <p:cNvPr id="31" name="Title 4">
            <a:extLst>
              <a:ext uri="{FF2B5EF4-FFF2-40B4-BE49-F238E27FC236}">
                <a16:creationId xmlns:a16="http://schemas.microsoft.com/office/drawing/2014/main" id="{347535BE-DD65-4CE9-B386-40222E2C0E84}"/>
              </a:ext>
            </a:extLst>
          </p:cNvPr>
          <p:cNvSpPr txBox="1">
            <a:spLocks/>
          </p:cNvSpPr>
          <p:nvPr/>
        </p:nvSpPr>
        <p:spPr>
          <a:xfrm>
            <a:off x="203474" y="326406"/>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COVID impacts include </a:t>
            </a:r>
          </a:p>
          <a:p>
            <a:pPr algn="l">
              <a:lnSpc>
                <a:spcPct val="70000"/>
              </a:lnSpc>
              <a:spcAft>
                <a:spcPts val="0"/>
              </a:spcAft>
              <a:defRPr/>
            </a:pPr>
            <a:r>
              <a:rPr lang="en-US" sz="3600" b="1" kern="0" dirty="0">
                <a:solidFill>
                  <a:srgbClr val="3083A7"/>
                </a:solidFill>
                <a:latin typeface="+mn-lt"/>
              </a:rPr>
              <a:t>higher food prices, </a:t>
            </a:r>
          </a:p>
          <a:p>
            <a:pPr algn="l">
              <a:lnSpc>
                <a:spcPct val="70000"/>
              </a:lnSpc>
              <a:spcAft>
                <a:spcPts val="0"/>
              </a:spcAft>
              <a:defRPr/>
            </a:pPr>
            <a:r>
              <a:rPr lang="en-US" sz="3600" b="1" kern="0" dirty="0">
                <a:solidFill>
                  <a:srgbClr val="3083A7"/>
                </a:solidFill>
                <a:latin typeface="+mn-lt"/>
              </a:rPr>
              <a:t>especially for certain foods</a:t>
            </a:r>
          </a:p>
        </p:txBody>
      </p:sp>
      <p:sp>
        <p:nvSpPr>
          <p:cNvPr id="41" name="TextBox 40">
            <a:extLst>
              <a:ext uri="{FF2B5EF4-FFF2-40B4-BE49-F238E27FC236}">
                <a16:creationId xmlns:a16="http://schemas.microsoft.com/office/drawing/2014/main" id="{989428CE-E9E1-4115-8DF7-E1579DB82C2B}"/>
              </a:ext>
            </a:extLst>
          </p:cNvPr>
          <p:cNvSpPr txBox="1"/>
          <p:nvPr/>
        </p:nvSpPr>
        <p:spPr>
          <a:xfrm>
            <a:off x="475861" y="1528623"/>
            <a:ext cx="9468239" cy="590931"/>
          </a:xfrm>
          <a:prstGeom prst="rect">
            <a:avLst/>
          </a:prstGeom>
          <a:noFill/>
        </p:spPr>
        <p:txBody>
          <a:bodyPr wrap="square">
            <a:spAutoFit/>
          </a:bodyPr>
          <a:lstStyle/>
          <a:p>
            <a:pPr>
              <a:lnSpc>
                <a:spcPct val="80000"/>
              </a:lnSpc>
            </a:pPr>
            <a:r>
              <a:rPr lang="en-US" sz="2000" b="1" dirty="0"/>
              <a:t>Average nominal prices by food group vs. cumulative COVID case counts</a:t>
            </a:r>
          </a:p>
          <a:p>
            <a:pPr>
              <a:lnSpc>
                <a:spcPct val="80000"/>
              </a:lnSpc>
            </a:pPr>
            <a:r>
              <a:rPr lang="en-US" sz="2000" dirty="0"/>
              <a:t>(n=1,309 items from 86 countries, Jan. 2019 – Feb. 2021)</a:t>
            </a:r>
          </a:p>
        </p:txBody>
      </p:sp>
      <p:pic>
        <p:nvPicPr>
          <p:cNvPr id="8" name="Picture 7">
            <a:extLst>
              <a:ext uri="{FF2B5EF4-FFF2-40B4-BE49-F238E27FC236}">
                <a16:creationId xmlns:a16="http://schemas.microsoft.com/office/drawing/2014/main" id="{AAD5BADD-206A-437B-9C9F-BB8C8597E815}"/>
              </a:ext>
            </a:extLst>
          </p:cNvPr>
          <p:cNvPicPr>
            <a:picLocks noChangeAspect="1"/>
          </p:cNvPicPr>
          <p:nvPr/>
        </p:nvPicPr>
        <p:blipFill rotWithShape="1">
          <a:blip r:embed="rId5"/>
          <a:srcRect t="-1488" r="25492" b="1844"/>
          <a:stretch/>
        </p:blipFill>
        <p:spPr>
          <a:xfrm>
            <a:off x="6652009" y="79067"/>
            <a:ext cx="5489191" cy="1384747"/>
          </a:xfrm>
          <a:prstGeom prst="rect">
            <a:avLst/>
          </a:prstGeom>
        </p:spPr>
      </p:pic>
      <p:sp>
        <p:nvSpPr>
          <p:cNvPr id="9" name="TextBox 8">
            <a:extLst>
              <a:ext uri="{FF2B5EF4-FFF2-40B4-BE49-F238E27FC236}">
                <a16:creationId xmlns:a16="http://schemas.microsoft.com/office/drawing/2014/main" id="{36BA9995-C048-47DE-B0F3-7B358BC57068}"/>
              </a:ext>
            </a:extLst>
          </p:cNvPr>
          <p:cNvSpPr txBox="1"/>
          <p:nvPr/>
        </p:nvSpPr>
        <p:spPr>
          <a:xfrm>
            <a:off x="0" y="6524388"/>
            <a:ext cx="12192000" cy="267830"/>
          </a:xfrm>
          <a:prstGeom prst="rect">
            <a:avLst/>
          </a:prstGeom>
          <a:noFill/>
        </p:spPr>
        <p:txBody>
          <a:bodyPr wrap="square">
            <a:spAutoFit/>
          </a:bodyPr>
          <a:lstStyle/>
          <a:p>
            <a:pPr>
              <a:lnSpc>
                <a:spcPct val="80000"/>
              </a:lnSpc>
            </a:pPr>
            <a:r>
              <a:rPr lang="en-US" sz="1400" dirty="0">
                <a:solidFill>
                  <a:schemeClr val="bg1">
                    <a:lumMod val="25000"/>
                  </a:schemeClr>
                </a:solidFill>
                <a:latin typeface="Calibri" panose="020F0502020204030204" pitchFamily="34" charset="0"/>
                <a:ea typeface="Times New Roman" panose="02020603050405020304" pitchFamily="18" charset="0"/>
              </a:rPr>
              <a:t>Source:   Bai, Y. et al. (2022), </a:t>
            </a:r>
            <a:r>
              <a:rPr lang="en-US" sz="1400" dirty="0">
                <a:hlinkClick r:id="rId6"/>
              </a:rPr>
              <a:t>Retail prices of nutritious food rose more in countries with higher COVID-19 case counts</a:t>
            </a:r>
            <a:r>
              <a:rPr lang="en-US" sz="1400" dirty="0">
                <a:solidFill>
                  <a:schemeClr val="bg1">
                    <a:lumMod val="25000"/>
                  </a:schemeClr>
                </a:solidFill>
                <a:latin typeface="Calibri" panose="020F0502020204030204" pitchFamily="34" charset="0"/>
                <a:ea typeface="Times New Roman" panose="02020603050405020304" pitchFamily="18" charset="0"/>
              </a:rPr>
              <a:t>. </a:t>
            </a:r>
            <a:r>
              <a:rPr lang="en-US" sz="1400" i="1" dirty="0">
                <a:solidFill>
                  <a:schemeClr val="bg1">
                    <a:lumMod val="25000"/>
                  </a:schemeClr>
                </a:solidFill>
                <a:latin typeface="Calibri" panose="020F0502020204030204" pitchFamily="34" charset="0"/>
                <a:ea typeface="Times New Roman" panose="02020603050405020304" pitchFamily="18" charset="0"/>
              </a:rPr>
              <a:t>Nature Food</a:t>
            </a:r>
            <a:r>
              <a:rPr lang="en-US" sz="1400" dirty="0">
                <a:solidFill>
                  <a:schemeClr val="bg1">
                    <a:lumMod val="25000"/>
                  </a:schemeClr>
                </a:solidFill>
                <a:latin typeface="Calibri" panose="020F0502020204030204" pitchFamily="34" charset="0"/>
                <a:ea typeface="Times New Roman" panose="02020603050405020304" pitchFamily="18" charset="0"/>
              </a:rPr>
              <a:t>, forthcoming. </a:t>
            </a:r>
            <a:endParaRPr lang="en-US" sz="1400" dirty="0">
              <a:solidFill>
                <a:schemeClr val="bg1">
                  <a:lumMod val="25000"/>
                </a:schemeClr>
              </a:solidFill>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2106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50A09F8-5D74-4C52-88A0-F199E5F15CA4}"/>
              </a:ext>
            </a:extLst>
          </p:cNvPr>
          <p:cNvSpPr txBox="1">
            <a:spLocks/>
          </p:cNvSpPr>
          <p:nvPr/>
        </p:nvSpPr>
        <p:spPr>
          <a:xfrm>
            <a:off x="133643" y="425640"/>
            <a:ext cx="6218623"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can we say about </a:t>
            </a:r>
          </a:p>
          <a:p>
            <a:pPr algn="l">
              <a:lnSpc>
                <a:spcPct val="70000"/>
              </a:lnSpc>
              <a:spcAft>
                <a:spcPts val="0"/>
              </a:spcAft>
              <a:defRPr/>
            </a:pPr>
            <a:r>
              <a:rPr lang="en-US" sz="3600" b="1" kern="0" dirty="0">
                <a:solidFill>
                  <a:srgbClr val="3083A7"/>
                </a:solidFill>
                <a:latin typeface="+mn-lt"/>
              </a:rPr>
              <a:t>true cost accounting?</a:t>
            </a:r>
            <a:endParaRPr lang="en-US" sz="3200" kern="0" dirty="0">
              <a:solidFill>
                <a:srgbClr val="3083A7"/>
              </a:solidFill>
              <a:latin typeface="+mn-lt"/>
            </a:endParaRPr>
          </a:p>
        </p:txBody>
      </p:sp>
      <p:pic>
        <p:nvPicPr>
          <p:cNvPr id="5" name="Picture 4">
            <a:extLst>
              <a:ext uri="{FF2B5EF4-FFF2-40B4-BE49-F238E27FC236}">
                <a16:creationId xmlns:a16="http://schemas.microsoft.com/office/drawing/2014/main" id="{70950674-6127-4ACD-8D00-ED28F51D9A7E}"/>
              </a:ext>
            </a:extLst>
          </p:cNvPr>
          <p:cNvPicPr>
            <a:picLocks noChangeAspect="1"/>
          </p:cNvPicPr>
          <p:nvPr/>
        </p:nvPicPr>
        <p:blipFill rotWithShape="1">
          <a:blip r:embed="rId4"/>
          <a:srcRect t="-1488" r="25492" b="1844"/>
          <a:stretch/>
        </p:blipFill>
        <p:spPr>
          <a:xfrm>
            <a:off x="6652009" y="79067"/>
            <a:ext cx="5489191" cy="1384747"/>
          </a:xfrm>
          <a:prstGeom prst="rect">
            <a:avLst/>
          </a:prstGeom>
        </p:spPr>
      </p:pic>
      <p:sp>
        <p:nvSpPr>
          <p:cNvPr id="8" name="TextBox 7">
            <a:extLst>
              <a:ext uri="{FF2B5EF4-FFF2-40B4-BE49-F238E27FC236}">
                <a16:creationId xmlns:a16="http://schemas.microsoft.com/office/drawing/2014/main" id="{1B91DD41-C22E-43D8-919C-9DA42232E93A}"/>
              </a:ext>
            </a:extLst>
          </p:cNvPr>
          <p:cNvSpPr txBox="1"/>
          <p:nvPr/>
        </p:nvSpPr>
        <p:spPr>
          <a:xfrm>
            <a:off x="227953" y="1505018"/>
            <a:ext cx="11497321" cy="461665"/>
          </a:xfrm>
          <a:prstGeom prst="rect">
            <a:avLst/>
          </a:prstGeom>
          <a:noFill/>
        </p:spPr>
        <p:txBody>
          <a:bodyPr wrap="square">
            <a:spAutoFit/>
          </a:bodyPr>
          <a:lstStyle/>
          <a:p>
            <a:r>
              <a:rPr lang="en-US" sz="2400" b="1" dirty="0">
                <a:effectLst/>
                <a:latin typeface="Arial" panose="020B0604020202020204" pitchFamily="34" charset="0"/>
              </a:rPr>
              <a:t>A more complete accounting framework for non-market costs and </a:t>
            </a:r>
            <a:r>
              <a:rPr lang="en-US" sz="2400" b="1" dirty="0">
                <a:latin typeface="Arial" panose="020B0604020202020204" pitchFamily="34" charset="0"/>
              </a:rPr>
              <a:t>benefits </a:t>
            </a:r>
            <a:endParaRPr lang="en-US" sz="2400" b="1" dirty="0"/>
          </a:p>
        </p:txBody>
      </p:sp>
      <p:graphicFrame>
        <p:nvGraphicFramePr>
          <p:cNvPr id="3" name="Table 2">
            <a:extLst>
              <a:ext uri="{FF2B5EF4-FFF2-40B4-BE49-F238E27FC236}">
                <a16:creationId xmlns:a16="http://schemas.microsoft.com/office/drawing/2014/main" id="{37F98A7C-159F-4A92-9511-77D1845691D9}"/>
              </a:ext>
            </a:extLst>
          </p:cNvPr>
          <p:cNvGraphicFramePr>
            <a:graphicFrameLocks noGrp="1"/>
          </p:cNvGraphicFramePr>
          <p:nvPr>
            <p:extLst>
              <p:ext uri="{D42A27DB-BD31-4B8C-83A1-F6EECF244321}">
                <p14:modId xmlns:p14="http://schemas.microsoft.com/office/powerpoint/2010/main" val="1483586048"/>
              </p:ext>
            </p:extLst>
          </p:nvPr>
        </p:nvGraphicFramePr>
        <p:xfrm>
          <a:off x="723901" y="1812437"/>
          <a:ext cx="9991726" cy="4942457"/>
        </p:xfrm>
        <a:graphic>
          <a:graphicData uri="http://schemas.openxmlformats.org/drawingml/2006/table">
            <a:tbl>
              <a:tblPr firstRow="1" firstCol="1" bandRow="1"/>
              <a:tblGrid>
                <a:gridCol w="5562907">
                  <a:extLst>
                    <a:ext uri="{9D8B030D-6E8A-4147-A177-3AD203B41FA5}">
                      <a16:colId xmlns:a16="http://schemas.microsoft.com/office/drawing/2014/main" val="1248507352"/>
                    </a:ext>
                  </a:extLst>
                </a:gridCol>
                <a:gridCol w="1276042">
                  <a:extLst>
                    <a:ext uri="{9D8B030D-6E8A-4147-A177-3AD203B41FA5}">
                      <a16:colId xmlns:a16="http://schemas.microsoft.com/office/drawing/2014/main" val="2364790310"/>
                    </a:ext>
                  </a:extLst>
                </a:gridCol>
                <a:gridCol w="165591">
                  <a:extLst>
                    <a:ext uri="{9D8B030D-6E8A-4147-A177-3AD203B41FA5}">
                      <a16:colId xmlns:a16="http://schemas.microsoft.com/office/drawing/2014/main" val="187232466"/>
                    </a:ext>
                  </a:extLst>
                </a:gridCol>
                <a:gridCol w="110634">
                  <a:extLst>
                    <a:ext uri="{9D8B030D-6E8A-4147-A177-3AD203B41FA5}">
                      <a16:colId xmlns:a16="http://schemas.microsoft.com/office/drawing/2014/main" val="171757797"/>
                    </a:ext>
                  </a:extLst>
                </a:gridCol>
                <a:gridCol w="942975">
                  <a:extLst>
                    <a:ext uri="{9D8B030D-6E8A-4147-A177-3AD203B41FA5}">
                      <a16:colId xmlns:a16="http://schemas.microsoft.com/office/drawing/2014/main" val="2632062099"/>
                    </a:ext>
                  </a:extLst>
                </a:gridCol>
                <a:gridCol w="1933577">
                  <a:extLst>
                    <a:ext uri="{9D8B030D-6E8A-4147-A177-3AD203B41FA5}">
                      <a16:colId xmlns:a16="http://schemas.microsoft.com/office/drawing/2014/main" val="1658506239"/>
                    </a:ext>
                  </a:extLst>
                </a:gridCol>
              </a:tblGrid>
              <a:tr h="765173">
                <a:tc>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Product or service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Impacts </a:t>
                      </a:r>
                      <a:b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per unit</a:t>
                      </a:r>
                    </a:p>
                    <a:p>
                      <a:pPr marL="0" marR="0" algn="l">
                        <a:lnSpc>
                          <a:spcPct val="85000"/>
                        </a:lnSpc>
                        <a:spcBef>
                          <a:spcPts val="0"/>
                        </a:spcBef>
                        <a:spcAft>
                          <a:spcPts val="0"/>
                        </a:spcAft>
                      </a:pP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of food</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chemeClr val="tx1"/>
                      </a:solidFill>
                      <a:prstDash val="solid"/>
                      <a:round/>
                      <a:headEnd type="none" w="med" len="med"/>
                      <a:tailEnd type="none" w="med" len="med"/>
                    </a:lnB>
                    <a:noFill/>
                  </a:tcPr>
                </a:tc>
                <a:tc gridSpan="3">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Valuation </a:t>
                      </a:r>
                      <a:b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per unit </a:t>
                      </a:r>
                    </a:p>
                    <a:p>
                      <a:pPr marL="0" marR="0" algn="l">
                        <a:lnSpc>
                          <a:spcPct val="85000"/>
                        </a:lnSpc>
                        <a:spcBef>
                          <a:spcPts val="0"/>
                        </a:spcBef>
                        <a:spcAft>
                          <a:spcPts val="0"/>
                        </a:spcAft>
                      </a:pP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of impact</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chemeClr val="tx1"/>
                      </a:solidFill>
                      <a:prstDash val="solid"/>
                      <a:round/>
                      <a:headEnd type="none" w="med" len="med"/>
                      <a:tailEnd type="none" w="med" len="med"/>
                    </a:lnB>
                    <a:noFill/>
                  </a:tcPr>
                </a:tc>
                <a:tc hMerge="1">
                  <a:txBody>
                    <a:bodyPr/>
                    <a:lstStyle/>
                    <a:p>
                      <a:pPr marL="0" marR="0" algn="l">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Valuation </a:t>
                      </a:r>
                      <a:b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 unit of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9050" cap="flat" cmpd="dbl" algn="ctr">
                      <a:solidFill>
                        <a:srgbClr val="000000"/>
                      </a:solidFill>
                      <a:prstDash val="solid"/>
                      <a:round/>
                      <a:headEnd type="none" w="med" len="med"/>
                      <a:tailEnd type="none" w="med" len="med"/>
                    </a:lnB>
                    <a:solidFill>
                      <a:srgbClr val="EDEDED"/>
                    </a:solidFill>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9050" cap="flat" cmpd="dbl" algn="ctr">
                      <a:solidFill>
                        <a:srgbClr val="000000"/>
                      </a:solidFill>
                      <a:prstDash val="solid"/>
                      <a:round/>
                      <a:headEnd type="none" w="med" len="med"/>
                      <a:tailEnd type="none" w="med" len="med"/>
                    </a:lnB>
                    <a:solidFill>
                      <a:srgbClr val="EDEDED"/>
                    </a:solidFill>
                  </a:tcPr>
                </a:tc>
                <a:tc>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cost or benefit </a:t>
                      </a: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per unit </a:t>
                      </a:r>
                    </a:p>
                    <a:p>
                      <a:pPr marL="0" marR="0" algn="l">
                        <a:lnSpc>
                          <a:spcPct val="85000"/>
                        </a:lnSpc>
                        <a:spcBef>
                          <a:spcPts val="0"/>
                        </a:spcBef>
                        <a:spcAft>
                          <a:spcPts val="0"/>
                        </a:spcAft>
                      </a:pPr>
                      <a:r>
                        <a:rPr lang="en-US" sz="1600" b="1"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of food</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4151100"/>
                  </a:ext>
                </a:extLst>
              </a:tr>
              <a:tr h="174393">
                <a:tc>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Market price of activity of item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marL="0" marR="0" algn="ctr">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351806"/>
                  </a:ext>
                </a:extLst>
              </a:tr>
              <a:tr h="100087">
                <a:tc gridSpan="6">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costs from nonmarket burden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rgbClr val="000000"/>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914161967"/>
                  </a:ext>
                </a:extLst>
              </a:tr>
              <a:tr h="160138">
                <a:tc>
                  <a:txBody>
                    <a:bodyPr/>
                    <a:lstStyle/>
                    <a:p>
                      <a:pPr marL="0" marR="0" indent="139700" algn="l">
                        <a:lnSpc>
                          <a:spcPct val="85000"/>
                        </a:lnSpc>
                        <a:spcBef>
                          <a:spcPts val="0"/>
                        </a:spcBef>
                        <a:spcAft>
                          <a:spcPts val="0"/>
                        </a:spcAft>
                      </a:pPr>
                      <a:r>
                        <a:rPr lang="fr-FR"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Environmental</a:t>
                      </a:r>
                      <a:r>
                        <a:rPr lang="fr-F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GHG </a:t>
                      </a:r>
                      <a:r>
                        <a:rPr lang="fr-FR"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emissions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C5E0B3"/>
                    </a:solidFill>
                  </a:tcPr>
                </a:tc>
                <a:tc>
                  <a:txBody>
                    <a:bodyPr/>
                    <a:lstStyle/>
                    <a:p>
                      <a:pPr marL="0" marR="0" algn="ctr">
                        <a:lnSpc>
                          <a:spcPct val="8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C5E0B3"/>
                    </a:solidFill>
                  </a:tcPr>
                </a:tc>
                <a:tc gridSpan="3">
                  <a:txBody>
                    <a:bodyPr/>
                    <a:lstStyle/>
                    <a:p>
                      <a:pPr marL="0" marR="0" algn="ctr">
                        <a:lnSpc>
                          <a:spcPct val="85000"/>
                        </a:lnSpc>
                        <a:spcBef>
                          <a:spcPts val="0"/>
                        </a:spcBef>
                        <a:spcAft>
                          <a:spcPts val="0"/>
                        </a:spcAft>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mpd="sng">
                      <a:noFill/>
                      <a:prstDash val="solid"/>
                    </a:lnT>
                    <a:lnB>
                      <a:noFill/>
                    </a:lnB>
                    <a:lnTlToBr w="12700" cmpd="sng">
                      <a:noFill/>
                      <a:prstDash val="solid"/>
                    </a:lnTlToBr>
                    <a:lnBlToTr w="12700" cmpd="sng">
                      <a:noFill/>
                      <a:prstDash val="solid"/>
                    </a:lnBlToTr>
                    <a:solidFill>
                      <a:srgbClr val="C5E0B3"/>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C5E0B3"/>
                    </a:solidFill>
                  </a:tcPr>
                </a:tc>
                <a:tc hMerge="1">
                  <a:txBody>
                    <a:bodyPr/>
                    <a:lstStyle/>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C5E0B3"/>
                    </a:solidFill>
                  </a:tcPr>
                </a:tc>
                <a:tc>
                  <a:txBody>
                    <a:bodyPr/>
                    <a:lstStyle/>
                    <a:p>
                      <a:pPr marL="0" marR="0" algn="ctr">
                        <a:lnSpc>
                          <a:spcPct val="8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 * </a:t>
                      </a: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C5E0B3"/>
                    </a:solidFill>
                  </a:tcPr>
                </a:tc>
                <a:extLst>
                  <a:ext uri="{0D108BD9-81ED-4DB2-BD59-A6C34878D82A}">
                    <a16:rowId xmlns:a16="http://schemas.microsoft.com/office/drawing/2014/main" val="1480754914"/>
                  </a:ext>
                </a:extLst>
              </a:tr>
              <a:tr h="160138">
                <a:tc>
                  <a:txBody>
                    <a:bodyPr/>
                    <a:lstStyle/>
                    <a:p>
                      <a:pPr marL="0" marR="0" indent="139700"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underpayment of workers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F2CC"/>
                    </a:solidFill>
                  </a:tcPr>
                </a:tc>
                <a:tc>
                  <a:txBody>
                    <a:bodyPr/>
                    <a:lstStyle/>
                    <a:p>
                      <a:pPr marL="0" marR="0" algn="ctr">
                        <a:lnSpc>
                          <a:spcPct val="85000"/>
                        </a:lnSpc>
                        <a:spcBef>
                          <a:spcPts val="0"/>
                        </a:spcBef>
                        <a:spcAft>
                          <a:spcPts val="0"/>
                        </a:spcAft>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F2CC"/>
                    </a:solidFill>
                  </a:tcPr>
                </a:tc>
                <a:tc gridSpan="3">
                  <a:txBody>
                    <a:bodyPr/>
                    <a:lstStyle/>
                    <a:p>
                      <a:pPr marL="0" marR="0" algn="ctr">
                        <a:lnSpc>
                          <a:spcPct val="8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F2CC"/>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FF2CC"/>
                    </a:solidFill>
                  </a:tcP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FF2CC"/>
                    </a:solidFill>
                  </a:tcPr>
                </a:tc>
                <a:tc>
                  <a:txBody>
                    <a:bodyPr/>
                    <a:lstStyle/>
                    <a:p>
                      <a:pPr marL="0" marR="0" algn="ctr">
                        <a:lnSpc>
                          <a:spcPct val="8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 * </a:t>
                      </a: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440904901"/>
                  </a:ext>
                </a:extLst>
              </a:tr>
              <a:tr h="160138">
                <a:tc>
                  <a:txBody>
                    <a:bodyPr/>
                    <a:lstStyle/>
                    <a:p>
                      <a:pPr marL="0" marR="0" indent="139700"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higher cardiovascular disease risk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7CAAC"/>
                    </a:solidFill>
                  </a:tcPr>
                </a:tc>
                <a:tc>
                  <a:txBody>
                    <a:bodyPr/>
                    <a:lstStyle/>
                    <a:p>
                      <a:pPr marL="0" marR="0" algn="ctr">
                        <a:lnSpc>
                          <a:spcPct val="8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7CAAC"/>
                    </a:solidFill>
                  </a:tcPr>
                </a:tc>
                <a:tc gridSpan="3">
                  <a:txBody>
                    <a:bodyPr/>
                    <a:lstStyle/>
                    <a:p>
                      <a:pPr marL="0" marR="0" algn="ctr">
                        <a:lnSpc>
                          <a:spcPct val="8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7CAAC"/>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7CAAC"/>
                    </a:solidFill>
                  </a:tcPr>
                </a:tc>
                <a:tc hMerge="1">
                  <a:txBody>
                    <a:bodyPr/>
                    <a:lstStyle/>
                    <a:p>
                      <a:pPr marL="0" marR="0" algn="ctr">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7CAAC"/>
                    </a:solidFill>
                  </a:tcPr>
                </a:tc>
                <a:tc>
                  <a:txBody>
                    <a:bodyPr/>
                    <a:lstStyle/>
                    <a:p>
                      <a:pPr marL="0" marR="0" algn="ctr">
                        <a:lnSpc>
                          <a:spcPct val="85000"/>
                        </a:lnSpc>
                        <a:spcBef>
                          <a:spcPts val="0"/>
                        </a:spcBef>
                        <a:spcAft>
                          <a:spcPts val="0"/>
                        </a:spcAft>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AAC"/>
                    </a:solidFill>
                  </a:tcPr>
                </a:tc>
                <a:extLst>
                  <a:ext uri="{0D108BD9-81ED-4DB2-BD59-A6C34878D82A}">
                    <a16:rowId xmlns:a16="http://schemas.microsoft.com/office/drawing/2014/main" val="808237145"/>
                  </a:ext>
                </a:extLst>
              </a:tr>
              <a:tr h="100087">
                <a:tc>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marL="0" marR="0" algn="ctr">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Σ</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ij</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0137255"/>
                  </a:ext>
                </a:extLst>
              </a:tr>
              <a:tr h="100087">
                <a:tc gridSpan="6">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gains from nonmarket benefits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rgbClr val="000000"/>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403877954"/>
                  </a:ext>
                </a:extLst>
              </a:tr>
              <a:tr h="160138">
                <a:tc>
                  <a:txBody>
                    <a:bodyPr/>
                    <a:lstStyle/>
                    <a:p>
                      <a:pPr marL="0" marR="0" indent="139700"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Environmental</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ecosystem services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A8D08D"/>
                    </a:solidFill>
                  </a:tcPr>
                </a:tc>
                <a:tc>
                  <a:txBody>
                    <a:bodyPr/>
                    <a:lstStyle/>
                    <a:p>
                      <a:pPr marL="0" marR="0" algn="ctr">
                        <a:lnSpc>
                          <a:spcPct val="85000"/>
                        </a:lnSpc>
                        <a:spcBef>
                          <a:spcPts val="0"/>
                        </a:spcBef>
                        <a:spcAft>
                          <a:spcPts val="0"/>
                        </a:spcAft>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A8D08D"/>
                    </a:solidFill>
                  </a:tcPr>
                </a:tc>
                <a:tc gridSpan="3">
                  <a:txBody>
                    <a:bodyPr/>
                    <a:lstStyle/>
                    <a:p>
                      <a:pPr marL="0" marR="0" algn="ctr">
                        <a:lnSpc>
                          <a:spcPct val="8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mpd="sng">
                      <a:noFill/>
                      <a:prstDash val="solid"/>
                    </a:lnT>
                    <a:lnB>
                      <a:noFill/>
                    </a:lnB>
                    <a:lnTlToBr w="12700" cmpd="sng">
                      <a:noFill/>
                      <a:prstDash val="solid"/>
                    </a:lnTlToBr>
                    <a:lnBlToTr w="12700" cmpd="sng">
                      <a:noFill/>
                      <a:prstDash val="solid"/>
                    </a:lnBlToTr>
                    <a:solidFill>
                      <a:srgbClr val="A8D08D"/>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A8D08D"/>
                    </a:solidFill>
                  </a:tcP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A8D08D"/>
                    </a:solidFill>
                  </a:tcPr>
                </a:tc>
                <a:tc>
                  <a:txBody>
                    <a:bodyPr/>
                    <a:lstStyle/>
                    <a:p>
                      <a:pPr marL="0" marR="0" algn="ctr">
                        <a:lnSpc>
                          <a:spcPct val="85000"/>
                        </a:lnSpc>
                        <a:spcBef>
                          <a:spcPts val="0"/>
                        </a:spcBef>
                        <a:spcAft>
                          <a:spcPts val="0"/>
                        </a:spcAft>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A8D08D"/>
                    </a:solidFill>
                  </a:tcPr>
                </a:tc>
                <a:extLst>
                  <a:ext uri="{0D108BD9-81ED-4DB2-BD59-A6C34878D82A}">
                    <a16:rowId xmlns:a16="http://schemas.microsoft.com/office/drawing/2014/main" val="1055411218"/>
                  </a:ext>
                </a:extLst>
              </a:tr>
              <a:tr h="160138">
                <a:tc>
                  <a:txBody>
                    <a:bodyPr/>
                    <a:lstStyle/>
                    <a:p>
                      <a:pPr marL="0" marR="0" indent="139700"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local job creation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E599"/>
                    </a:solidFill>
                  </a:tcPr>
                </a:tc>
                <a:tc>
                  <a:txBody>
                    <a:bodyPr/>
                    <a:lstStyle/>
                    <a:p>
                      <a:pPr marL="0" marR="0" algn="ctr">
                        <a:lnSpc>
                          <a:spcPct val="85000"/>
                        </a:lnSpc>
                        <a:spcBef>
                          <a:spcPts val="0"/>
                        </a:spcBef>
                        <a:spcAft>
                          <a:spcPts val="0"/>
                        </a:spcAft>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E599"/>
                    </a:solidFill>
                  </a:tcPr>
                </a:tc>
                <a:tc gridSpan="3">
                  <a:txBody>
                    <a:bodyPr/>
                    <a:lstStyle/>
                    <a:p>
                      <a:pPr marL="0" marR="0" algn="ctr">
                        <a:lnSpc>
                          <a:spcPct val="8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E599"/>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FE599"/>
                    </a:solidFill>
                  </a:tcP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FE599"/>
                    </a:solidFill>
                  </a:tcPr>
                </a:tc>
                <a:tc>
                  <a:txBody>
                    <a:bodyPr/>
                    <a:lstStyle/>
                    <a:p>
                      <a:pPr marL="0" marR="0" algn="ctr">
                        <a:lnSpc>
                          <a:spcPct val="8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 * </a:t>
                      </a: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2355843547"/>
                  </a:ext>
                </a:extLst>
              </a:tr>
              <a:tr h="160138">
                <a:tc>
                  <a:txBody>
                    <a:bodyPr/>
                    <a:lstStyle/>
                    <a:p>
                      <a:pPr marL="0" marR="0" indent="139700"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lower micronutrient deficiency risk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4B083"/>
                    </a:solidFill>
                  </a:tcPr>
                </a:tc>
                <a:tc>
                  <a:txBody>
                    <a:bodyPr/>
                    <a:lstStyle/>
                    <a:p>
                      <a:pPr marL="0" marR="0" algn="ctr">
                        <a:lnSpc>
                          <a:spcPct val="85000"/>
                        </a:lnSpc>
                        <a:spcBef>
                          <a:spcPts val="0"/>
                        </a:spcBef>
                        <a:spcAft>
                          <a:spcPts val="0"/>
                        </a:spcAft>
                      </a:pPr>
                      <a:r>
                        <a:rPr lang="en-US" sz="1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4B083"/>
                    </a:solidFill>
                  </a:tcPr>
                </a:tc>
                <a:tc gridSpan="3">
                  <a:txBody>
                    <a:bodyPr/>
                    <a:lstStyle/>
                    <a:p>
                      <a:pPr marL="0" marR="0" algn="ctr">
                        <a:lnSpc>
                          <a:spcPct val="8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F4B083"/>
                    </a:solidFill>
                  </a:tcPr>
                </a:tc>
                <a:tc hMerge="1">
                  <a:txBody>
                    <a:bodyPr/>
                    <a:lstStyle/>
                    <a:p>
                      <a:pPr marL="0" marR="0" algn="ctr">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8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4B083"/>
                    </a:solidFill>
                  </a:tcP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solidFill>
                      <a:srgbClr val="F4B083"/>
                    </a:solidFill>
                  </a:tcPr>
                </a:tc>
                <a:tc>
                  <a:txBody>
                    <a:bodyPr/>
                    <a:lstStyle/>
                    <a:p>
                      <a:pPr marL="0" marR="0" algn="ctr">
                        <a:lnSpc>
                          <a:spcPct val="85000"/>
                        </a:lnSpc>
                        <a:spcBef>
                          <a:spcPts val="0"/>
                        </a:spcBef>
                        <a:spcAft>
                          <a:spcPts val="0"/>
                        </a:spcAft>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083"/>
                    </a:solidFill>
                  </a:tcPr>
                </a:tc>
                <a:extLst>
                  <a:ext uri="{0D108BD9-81ED-4DB2-BD59-A6C34878D82A}">
                    <a16:rowId xmlns:a16="http://schemas.microsoft.com/office/drawing/2014/main" val="452510605"/>
                  </a:ext>
                </a:extLst>
              </a:tr>
              <a:tr h="0">
                <a:tc>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lnSpc>
                          <a:spcPct val="85000"/>
                        </a:lnSpc>
                      </a:pPr>
                      <a:endParaRPr lang="en-US" sz="1600" dirty="0">
                        <a:effectLst/>
                        <a:latin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pPr algn="l"/>
                      <a:endParaRPr lang="en-US" sz="1800" dirty="0">
                        <a:effectLst/>
                        <a:latin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marL="0" marR="0" algn="ctr">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Σ</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ik</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0122094"/>
                  </a:ext>
                </a:extLst>
              </a:tr>
              <a:tr h="115251">
                <a:tc gridSpan="6">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Transfers between people caused by activity or item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rgbClr val="000000"/>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2320280189"/>
                  </a:ext>
                </a:extLst>
              </a:tr>
              <a:tr h="80069">
                <a:tc>
                  <a:txBody>
                    <a:bodyPr/>
                    <a:lstStyle/>
                    <a:p>
                      <a:pPr marL="0" marR="0" indent="104775"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Taxes paid on sales of products</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e.g., VAT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9CC2E5"/>
                    </a:solidFill>
                  </a:tcPr>
                </a:tc>
                <a:tc gridSpan="2">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B>
                      <a:noFill/>
                    </a:lnB>
                    <a:solidFill>
                      <a:srgbClr val="9CC2E5"/>
                    </a:solidFill>
                  </a:tcPr>
                </a:tc>
                <a:tc gridSpan="2">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solidFill>
                      <a:srgbClr val="9CC2E5"/>
                    </a:solidFill>
                  </a:tcPr>
                </a:tc>
                <a:tc>
                  <a:txBody>
                    <a:bodyPr/>
                    <a:lstStyle/>
                    <a:p>
                      <a:pPr marL="0" marR="0" algn="ctr">
                        <a:lnSpc>
                          <a:spcPct val="85000"/>
                        </a:lnSpc>
                        <a:spcBef>
                          <a:spcPts val="0"/>
                        </a:spcBef>
                        <a:spcAft>
                          <a:spcPts val="0"/>
                        </a:spcAft>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9CC2E5"/>
                    </a:solidFill>
                  </a:tcPr>
                </a:tc>
                <a:extLst>
                  <a:ext uri="{0D108BD9-81ED-4DB2-BD59-A6C34878D82A}">
                    <a16:rowId xmlns:a16="http://schemas.microsoft.com/office/drawing/2014/main" val="2385694265"/>
                  </a:ext>
                </a:extLst>
              </a:tr>
              <a:tr h="80069">
                <a:tc>
                  <a:txBody>
                    <a:bodyPr/>
                    <a:lstStyle/>
                    <a:p>
                      <a:pPr marL="0" marR="0" indent="104775"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Subsidies received for production,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e.g., crop insurance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9CC2E5"/>
                    </a:solidFill>
                  </a:tcPr>
                </a:tc>
                <a:tc gridSpan="2">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solidFill>
                      <a:srgbClr val="9CC2E5"/>
                    </a:solidFill>
                  </a:tcPr>
                </a:tc>
                <a:tc gridSpan="2">
                  <a:txBody>
                    <a:bodyPr/>
                    <a:lstStyle/>
                    <a:p>
                      <a:pPr marL="0" marR="0" algn="l">
                        <a:lnSpc>
                          <a:spcPct val="85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solidFill>
                      <a:srgbClr val="9CC2E5"/>
                    </a:solidFill>
                  </a:tcPr>
                </a:tc>
                <a:tc>
                  <a:txBody>
                    <a:bodyPr/>
                    <a:lstStyle/>
                    <a:p>
                      <a:pPr marL="0" marR="0" algn="ctr">
                        <a:lnSpc>
                          <a:spcPct val="8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1"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9CC2E5"/>
                    </a:solidFill>
                  </a:tcPr>
                </a:tc>
                <a:extLst>
                  <a:ext uri="{0D108BD9-81ED-4DB2-BD59-A6C34878D82A}">
                    <a16:rowId xmlns:a16="http://schemas.microsoft.com/office/drawing/2014/main" val="3959105244"/>
                  </a:ext>
                </a:extLst>
              </a:tr>
              <a:tr h="80069">
                <a:tc>
                  <a:txBody>
                    <a:bodyPr/>
                    <a:lstStyle/>
                    <a:p>
                      <a:pPr marL="0" marR="0" indent="104775" algn="l">
                        <a:lnSpc>
                          <a:spcPct val="85000"/>
                        </a:lnSpc>
                        <a:spcBef>
                          <a:spcPts val="0"/>
                        </a:spcBef>
                        <a:spcAft>
                          <a:spcPts val="0"/>
                        </a:spcAft>
                      </a:pPr>
                      <a:r>
                        <a:rPr lang="en-US"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Markup due to market power, </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e.g., monopolies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a:noFill/>
                    </a:lnB>
                    <a:lnTlToBr w="12700" cmpd="sng">
                      <a:noFill/>
                      <a:prstDash val="solid"/>
                    </a:lnTlToBr>
                    <a:lnBlToTr w="12700" cmpd="sng">
                      <a:noFill/>
                      <a:prstDash val="solid"/>
                    </a:lnBlToTr>
                    <a:solidFill>
                      <a:srgbClr val="9CC2E5"/>
                    </a:solidFill>
                  </a:tcPr>
                </a:tc>
                <a:tc gridSpan="2">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solidFill>
                      <a:srgbClr val="9CC2E5"/>
                    </a:solidFill>
                  </a:tcPr>
                </a:tc>
                <a:tc gridSpan="2">
                  <a:txBody>
                    <a:bodyPr/>
                    <a:lstStyle/>
                    <a:p>
                      <a:pPr marL="0" marR="0" algn="l">
                        <a:lnSpc>
                          <a:spcPct val="85000"/>
                        </a:lnSpc>
                        <a:spcBef>
                          <a:spcPts val="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lnTlToBr w="12700" cmpd="sng">
                      <a:noFill/>
                      <a:prstDash val="solid"/>
                    </a:lnTlToBr>
                    <a:lnBlToTr w="12700" cmpd="sng">
                      <a:noFill/>
                      <a:prstDash val="solid"/>
                    </a:lnBlToTr>
                    <a:solidFill>
                      <a:srgbClr val="9CC2E5"/>
                    </a:solidFill>
                  </a:tcPr>
                </a:tc>
                <a:tc hMerge="1">
                  <a:txBody>
                    <a:bodyPr/>
                    <a:lstStyle/>
                    <a:p>
                      <a:pPr marL="0" marR="0" algn="l">
                        <a:spcBef>
                          <a:spcPts val="0"/>
                        </a:spcBef>
                        <a:spcAft>
                          <a:spcPts val="0"/>
                        </a:spcAft>
                      </a:pP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a:noFill/>
                    </a:lnB>
                    <a:solidFill>
                      <a:srgbClr val="9CC2E5"/>
                    </a:solidFill>
                  </a:tcPr>
                </a:tc>
                <a:tc>
                  <a:txBody>
                    <a:bodyPr/>
                    <a:lstStyle/>
                    <a:p>
                      <a:pPr marL="0" marR="0" algn="ctr">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CC2E5"/>
                    </a:solidFill>
                  </a:tcPr>
                </a:tc>
                <a:extLst>
                  <a:ext uri="{0D108BD9-81ED-4DB2-BD59-A6C34878D82A}">
                    <a16:rowId xmlns:a16="http://schemas.microsoft.com/office/drawing/2014/main" val="523259647"/>
                  </a:ext>
                </a:extLst>
              </a:tr>
              <a:tr h="165144">
                <a:tc gridSpan="3">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a:noFill/>
                    </a:lnT>
                    <a:lnB w="12700" cap="flat" cmpd="sng" algn="ctr">
                      <a:solidFill>
                        <a:srgbClr val="000000"/>
                      </a:solidFill>
                      <a:prstDash val="solid"/>
                      <a:round/>
                      <a:headEnd type="none" w="med" len="med"/>
                      <a:tailEnd type="none" w="med" len="med"/>
                    </a:lnB>
                    <a:solidFill>
                      <a:srgbClr val="EDEDED"/>
                    </a:solidFill>
                  </a:tcPr>
                </a:tc>
                <a:tc gridSpan="2">
                  <a:txBody>
                    <a:bodyPr/>
                    <a:lstStyle/>
                    <a:p>
                      <a:pPr marL="0" marR="0" algn="l">
                        <a:lnSpc>
                          <a:spcPct val="85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l">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b">
                    <a:lnL>
                      <a:noFill/>
                    </a:lnL>
                    <a:lnR>
                      <a:noFill/>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marL="0" marR="0" algn="ctr">
                        <a:lnSpc>
                          <a:spcPct val="85000"/>
                        </a:lnSpc>
                        <a:spcBef>
                          <a:spcPts val="0"/>
                        </a:spcBef>
                        <a:spcAft>
                          <a:spcPts val="0"/>
                        </a:spcAft>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t>
                      </a:r>
                      <a:r>
                        <a:rPr lang="en-US"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389552"/>
                  </a:ext>
                </a:extLst>
              </a:tr>
              <a:tr h="248093">
                <a:tc gridSpan="5">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True value of item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(market price, plus or minus externalities and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rgbClr val="000000"/>
                      </a:solidFill>
                      <a:prstDash val="solid"/>
                      <a:round/>
                      <a:headEnd type="none" w="med" len="med"/>
                      <a:tailEnd type="none" w="med" len="med"/>
                    </a:lnT>
                    <a:solidFill>
                      <a:srgbClr val="EDEDED"/>
                    </a:solidFill>
                  </a:tcPr>
                </a:tc>
                <a:tc>
                  <a:txBody>
                    <a:bodyPr/>
                    <a:lstStyle/>
                    <a:p>
                      <a:pPr marL="0" marR="0" algn="ctr">
                        <a:lnSpc>
                          <a:spcPct val="85000"/>
                        </a:lnSpc>
                        <a:spcBef>
                          <a:spcPts val="0"/>
                        </a:spcBef>
                        <a:spcAft>
                          <a:spcPts val="0"/>
                        </a:spcAft>
                      </a:pP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T</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910549"/>
                  </a:ext>
                </a:extLst>
              </a:tr>
              <a:tr h="160138">
                <a:tc gridSpan="4">
                  <a:txBody>
                    <a:bodyPr/>
                    <a:lstStyle/>
                    <a:p>
                      <a:pPr marL="0" marR="0" algn="l">
                        <a:lnSpc>
                          <a:spcPct val="8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True cost/benefit ratio from expansion of item </a:t>
                      </a:r>
                      <a:r>
                        <a:rPr lang="en-US" sz="16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(market price, plus or minus nonmarket costs and benefits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gridSpan="2">
                  <a:txBody>
                    <a:bodyPr/>
                    <a:lstStyle/>
                    <a:p>
                      <a:pPr algn="r">
                        <a:lnSpc>
                          <a:spcPct val="85000"/>
                        </a:lnSpc>
                      </a:pP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TCB</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t>
                      </a:r>
                      <a:r>
                        <a:rPr lang="fr-FR" sz="16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fr-FR" sz="1600" b="1"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p>
                  </a:txBody>
                  <a:tcPr marL="32756" marR="32756"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756" marR="32756" marT="0" marB="0" anchor="ctr">
                    <a:lnL>
                      <a:noFill/>
                    </a:lnL>
                    <a:lnR>
                      <a:noFill/>
                    </a:lnR>
                    <a:lnT w="12700" cmpd="sng">
                      <a:noFill/>
                      <a:prstDash val="soli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115118651"/>
                  </a:ext>
                </a:extLst>
              </a:tr>
            </a:tbl>
          </a:graphicData>
        </a:graphic>
      </p:graphicFrame>
    </p:spTree>
    <p:custDataLst>
      <p:tags r:id="rId1"/>
    </p:custDataLst>
    <p:extLst>
      <p:ext uri="{BB962C8B-B14F-4D97-AF65-F5344CB8AC3E}">
        <p14:creationId xmlns:p14="http://schemas.microsoft.com/office/powerpoint/2010/main" val="343467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4F925-5571-4972-A9B1-1ABF2F2E0690}"/>
              </a:ext>
            </a:extLst>
          </p:cNvPr>
          <p:cNvPicPr>
            <a:picLocks noChangeAspect="1"/>
          </p:cNvPicPr>
          <p:nvPr/>
        </p:nvPicPr>
        <p:blipFill rotWithShape="1">
          <a:blip r:embed="rId3"/>
          <a:srcRect b="48000"/>
          <a:stretch/>
        </p:blipFill>
        <p:spPr>
          <a:xfrm>
            <a:off x="7301708" y="3002040"/>
            <a:ext cx="3494229" cy="922424"/>
          </a:xfrm>
          <a:prstGeom prst="rect">
            <a:avLst/>
          </a:prstGeom>
        </p:spPr>
      </p:pic>
      <p:graphicFrame>
        <p:nvGraphicFramePr>
          <p:cNvPr id="20" name="Table 7">
            <a:extLst>
              <a:ext uri="{FF2B5EF4-FFF2-40B4-BE49-F238E27FC236}">
                <a16:creationId xmlns:a16="http://schemas.microsoft.com/office/drawing/2014/main" id="{E9649EC1-EE54-404D-98E1-70B95FCBC258}"/>
              </a:ext>
            </a:extLst>
          </p:cNvPr>
          <p:cNvGraphicFramePr>
            <a:graphicFrameLocks noGrp="1"/>
          </p:cNvGraphicFramePr>
          <p:nvPr>
            <p:extLst>
              <p:ext uri="{D42A27DB-BD31-4B8C-83A1-F6EECF244321}">
                <p14:modId xmlns:p14="http://schemas.microsoft.com/office/powerpoint/2010/main" val="3749297907"/>
              </p:ext>
            </p:extLst>
          </p:nvPr>
        </p:nvGraphicFramePr>
        <p:xfrm>
          <a:off x="1709007" y="2741025"/>
          <a:ext cx="5291776" cy="3792183"/>
        </p:xfrm>
        <a:graphic>
          <a:graphicData uri="http://schemas.openxmlformats.org/drawingml/2006/table">
            <a:tbl>
              <a:tblPr firstRow="1" bandRow="1"/>
              <a:tblGrid>
                <a:gridCol w="230609">
                  <a:extLst>
                    <a:ext uri="{9D8B030D-6E8A-4147-A177-3AD203B41FA5}">
                      <a16:colId xmlns:a16="http://schemas.microsoft.com/office/drawing/2014/main" val="3451523479"/>
                    </a:ext>
                  </a:extLst>
                </a:gridCol>
                <a:gridCol w="691022">
                  <a:extLst>
                    <a:ext uri="{9D8B030D-6E8A-4147-A177-3AD203B41FA5}">
                      <a16:colId xmlns:a16="http://schemas.microsoft.com/office/drawing/2014/main" val="3341402626"/>
                    </a:ext>
                  </a:extLst>
                </a:gridCol>
                <a:gridCol w="2500551">
                  <a:extLst>
                    <a:ext uri="{9D8B030D-6E8A-4147-A177-3AD203B41FA5}">
                      <a16:colId xmlns:a16="http://schemas.microsoft.com/office/drawing/2014/main" val="969415121"/>
                    </a:ext>
                  </a:extLst>
                </a:gridCol>
                <a:gridCol w="769934">
                  <a:extLst>
                    <a:ext uri="{9D8B030D-6E8A-4147-A177-3AD203B41FA5}">
                      <a16:colId xmlns:a16="http://schemas.microsoft.com/office/drawing/2014/main" val="621337366"/>
                    </a:ext>
                  </a:extLst>
                </a:gridCol>
                <a:gridCol w="1099660">
                  <a:extLst>
                    <a:ext uri="{9D8B030D-6E8A-4147-A177-3AD203B41FA5}">
                      <a16:colId xmlns:a16="http://schemas.microsoft.com/office/drawing/2014/main" val="3874017299"/>
                    </a:ext>
                  </a:extLst>
                </a:gridCol>
              </a:tblGrid>
              <a:tr h="381704">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b="0"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335388"/>
                  </a:ext>
                </a:extLst>
              </a:tr>
              <a:tr h="274249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90000"/>
                        </a:lnSpc>
                      </a:pPr>
                      <a:r>
                        <a:rPr lang="en-US" sz="1800" dirty="0">
                          <a:solidFill>
                            <a:schemeClr val="tx1"/>
                          </a:solidFill>
                        </a:rPr>
                        <a:t>Food preferences, convenience and other goals</a:t>
                      </a:r>
                    </a:p>
                    <a:p>
                      <a:r>
                        <a:rPr lang="en-US" sz="1800" dirty="0">
                          <a:solidFill>
                            <a:schemeClr val="tx1"/>
                          </a:solidFill>
                        </a:rPr>
                        <a:t>(including </a:t>
                      </a:r>
                    </a:p>
                    <a:p>
                      <a:r>
                        <a:rPr lang="en-US" sz="1800" dirty="0">
                          <a:solidFill>
                            <a:schemeClr val="tx1"/>
                          </a:solidFill>
                        </a:rPr>
                        <a:t>food security,</a:t>
                      </a:r>
                    </a:p>
                    <a:p>
                      <a:r>
                        <a:rPr lang="en-US" sz="1800" dirty="0">
                          <a:solidFill>
                            <a:schemeClr val="tx1"/>
                          </a:solidFill>
                        </a:rPr>
                        <a:t>diet diversity,</a:t>
                      </a:r>
                    </a:p>
                    <a:p>
                      <a:r>
                        <a:rPr lang="en-US" sz="1800" dirty="0">
                          <a:solidFill>
                            <a:schemeClr val="tx1"/>
                          </a:solidFill>
                        </a:rPr>
                        <a:t>sustainability, </a:t>
                      </a:r>
                    </a:p>
                    <a:p>
                      <a:r>
                        <a:rPr lang="en-US" sz="1800" dirty="0">
                          <a:solidFill>
                            <a:schemeClr val="tx1"/>
                          </a:solidFill>
                        </a:rPr>
                        <a:t>equity and inclusion)</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74585637"/>
                  </a:ext>
                </a:extLst>
              </a:tr>
              <a:tr h="66798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4">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dirty="0"/>
                        <a:t>Caloric adequacy</a:t>
                      </a:r>
                    </a:p>
                    <a:p>
                      <a:r>
                        <a:rPr lang="en-US" sz="1800" dirty="0"/>
                        <a:t>(short-term subsistence)</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0428822"/>
                  </a:ext>
                </a:extLst>
              </a:tr>
            </a:tbl>
          </a:graphicData>
        </a:graphic>
      </p:graphicFrame>
      <p:sp>
        <p:nvSpPr>
          <p:cNvPr id="14" name="Title 1">
            <a:extLst>
              <a:ext uri="{FF2B5EF4-FFF2-40B4-BE49-F238E27FC236}">
                <a16:creationId xmlns:a16="http://schemas.microsoft.com/office/drawing/2014/main" id="{9A70DD05-1ED8-4225-949B-F9FE96099B30}"/>
              </a:ext>
            </a:extLst>
          </p:cNvPr>
          <p:cNvSpPr txBox="1">
            <a:spLocks/>
          </p:cNvSpPr>
          <p:nvPr/>
        </p:nvSpPr>
        <p:spPr>
          <a:xfrm>
            <a:off x="5916925" y="1839257"/>
            <a:ext cx="5996008" cy="114545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446">
              <a:defRPr/>
            </a:pPr>
            <a:endParaRPr lang="en-US" sz="2200" i="1" dirty="0">
              <a:solidFill>
                <a:sysClr val="windowText" lastClr="000000"/>
              </a:solidFill>
              <a:latin typeface="Calibri Light" panose="020F0302020204030204"/>
            </a:endParaRPr>
          </a:p>
        </p:txBody>
      </p:sp>
      <p:sp>
        <p:nvSpPr>
          <p:cNvPr id="25" name="Title 1">
            <a:extLst>
              <a:ext uri="{FF2B5EF4-FFF2-40B4-BE49-F238E27FC236}">
                <a16:creationId xmlns:a16="http://schemas.microsoft.com/office/drawing/2014/main" id="{2D056A66-65C4-442D-AB5D-177685405CCE}"/>
              </a:ext>
            </a:extLst>
          </p:cNvPr>
          <p:cNvSpPr txBox="1">
            <a:spLocks/>
          </p:cNvSpPr>
          <p:nvPr/>
        </p:nvSpPr>
        <p:spPr>
          <a:xfrm>
            <a:off x="182442" y="1463814"/>
            <a:ext cx="8248282" cy="157160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400" b="1" dirty="0">
                <a:latin typeface="+mn-lt"/>
              </a:rPr>
              <a:t>The Food Prices for Nutrition project equips decisionmakers</a:t>
            </a:r>
          </a:p>
          <a:p>
            <a:pPr algn="l">
              <a:lnSpc>
                <a:spcPct val="80000"/>
              </a:lnSpc>
            </a:pPr>
            <a:r>
              <a:rPr lang="en-US" sz="2400" b="1" dirty="0">
                <a:latin typeface="+mn-lt"/>
              </a:rPr>
              <a:t>with new metrics for the cost and affordability of healthy diets</a:t>
            </a:r>
          </a:p>
          <a:p>
            <a:pPr indent="109538" algn="l">
              <a:lnSpc>
                <a:spcPct val="80000"/>
              </a:lnSpc>
              <a:spcBef>
                <a:spcPts val="400"/>
              </a:spcBef>
            </a:pPr>
            <a:r>
              <a:rPr lang="en-US" sz="1800" dirty="0">
                <a:latin typeface="+mn-lt"/>
              </a:rPr>
              <a:t>Results help guide policies and programs by</a:t>
            </a:r>
          </a:p>
          <a:p>
            <a:pPr indent="109538" algn="l">
              <a:lnSpc>
                <a:spcPct val="80000"/>
              </a:lnSpc>
            </a:pPr>
            <a:r>
              <a:rPr lang="en-US" sz="1800" dirty="0">
                <a:latin typeface="+mn-lt"/>
              </a:rPr>
              <a:t> -- distinguishing unaffordability from other barriers to healthy eating</a:t>
            </a:r>
          </a:p>
          <a:p>
            <a:pPr indent="109538" algn="l">
              <a:lnSpc>
                <a:spcPct val="80000"/>
              </a:lnSpc>
            </a:pPr>
            <a:r>
              <a:rPr lang="en-US" sz="1800" dirty="0">
                <a:latin typeface="+mn-lt"/>
              </a:rPr>
              <a:t> -- guiding intervention towards universal access via lower costs and safety nets</a:t>
            </a:r>
          </a:p>
          <a:p>
            <a:pPr indent="109538" algn="l">
              <a:lnSpc>
                <a:spcPct val="80000"/>
              </a:lnSpc>
            </a:pPr>
            <a:r>
              <a:rPr lang="en-US" sz="1800" dirty="0">
                <a:latin typeface="+mn-lt"/>
              </a:rPr>
              <a:t> -- revealing where </a:t>
            </a:r>
            <a:r>
              <a:rPr lang="en-US" sz="1800" i="1" dirty="0">
                <a:latin typeface="+mn-lt"/>
              </a:rPr>
              <a:t>other </a:t>
            </a:r>
            <a:r>
              <a:rPr lang="en-US" sz="1800" dirty="0">
                <a:latin typeface="+mn-lt"/>
              </a:rPr>
              <a:t>interventions are needed, beyond price and income</a:t>
            </a:r>
            <a:endParaRPr lang="en-US" sz="1800" i="1" dirty="0">
              <a:latin typeface="+mn-lt"/>
            </a:endParaRPr>
          </a:p>
        </p:txBody>
      </p:sp>
      <p:graphicFrame>
        <p:nvGraphicFramePr>
          <p:cNvPr id="30" name="Table 7">
            <a:extLst>
              <a:ext uri="{FF2B5EF4-FFF2-40B4-BE49-F238E27FC236}">
                <a16:creationId xmlns:a16="http://schemas.microsoft.com/office/drawing/2014/main" id="{72F88F73-4461-4966-8697-589D058FA04B}"/>
              </a:ext>
            </a:extLst>
          </p:cNvPr>
          <p:cNvGraphicFramePr>
            <a:graphicFrameLocks noGrp="1"/>
          </p:cNvGraphicFramePr>
          <p:nvPr/>
        </p:nvGraphicFramePr>
        <p:xfrm>
          <a:off x="961103" y="3462463"/>
          <a:ext cx="6039680" cy="3056552"/>
        </p:xfrm>
        <a:graphic>
          <a:graphicData uri="http://schemas.openxmlformats.org/drawingml/2006/table">
            <a:tbl>
              <a:tblPr firstRow="1" bandRow="1"/>
              <a:tblGrid>
                <a:gridCol w="984472">
                  <a:extLst>
                    <a:ext uri="{9D8B030D-6E8A-4147-A177-3AD203B41FA5}">
                      <a16:colId xmlns:a16="http://schemas.microsoft.com/office/drawing/2014/main" val="3451523479"/>
                    </a:ext>
                  </a:extLst>
                </a:gridCol>
                <a:gridCol w="1108003">
                  <a:extLst>
                    <a:ext uri="{9D8B030D-6E8A-4147-A177-3AD203B41FA5}">
                      <a16:colId xmlns:a16="http://schemas.microsoft.com/office/drawing/2014/main" val="3341402626"/>
                    </a:ext>
                  </a:extLst>
                </a:gridCol>
                <a:gridCol w="1197292">
                  <a:extLst>
                    <a:ext uri="{9D8B030D-6E8A-4147-A177-3AD203B41FA5}">
                      <a16:colId xmlns:a16="http://schemas.microsoft.com/office/drawing/2014/main" val="969415121"/>
                    </a:ext>
                  </a:extLst>
                </a:gridCol>
                <a:gridCol w="1503371">
                  <a:extLst>
                    <a:ext uri="{9D8B030D-6E8A-4147-A177-3AD203B41FA5}">
                      <a16:colId xmlns:a16="http://schemas.microsoft.com/office/drawing/2014/main" val="621337366"/>
                    </a:ext>
                  </a:extLst>
                </a:gridCol>
                <a:gridCol w="1246542">
                  <a:extLst>
                    <a:ext uri="{9D8B030D-6E8A-4147-A177-3AD203B41FA5}">
                      <a16:colId xmlns:a16="http://schemas.microsoft.com/office/drawing/2014/main" val="3874017299"/>
                    </a:ext>
                  </a:extLst>
                </a:gridCol>
              </a:tblGrid>
              <a:tr h="506626">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b="0"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335388"/>
                  </a:ext>
                </a:extLst>
              </a:tr>
              <a:tr h="94441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b="1" dirty="0">
                          <a:solidFill>
                            <a:schemeClr val="tx1"/>
                          </a:solidFill>
                        </a:rPr>
                        <a:t>Healthy diets</a:t>
                      </a:r>
                    </a:p>
                    <a:p>
                      <a:pPr>
                        <a:lnSpc>
                          <a:spcPct val="90000"/>
                        </a:lnSpc>
                      </a:pPr>
                      <a:r>
                        <a:rPr lang="en-US" sz="1800" dirty="0">
                          <a:solidFill>
                            <a:schemeClr val="tx1"/>
                          </a:solidFill>
                        </a:rPr>
                        <a:t>(meet food group recommendations)</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70AD47">
                        <a:lumMod val="60000"/>
                        <a:lumOff val="40000"/>
                      </a:srgbClr>
                    </a:solidFill>
                  </a:tcPr>
                </a:tc>
                <a:tc hMerge="1">
                  <a:txBody>
                    <a:bodyPr/>
                    <a:lstStyle/>
                    <a:p>
                      <a:endParaRPr lang="en-US"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74585637"/>
                  </a:ext>
                </a:extLst>
              </a:tr>
              <a:tr h="94441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81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90000"/>
                        </a:lnSpc>
                      </a:pPr>
                      <a:r>
                        <a:rPr lang="en-US" sz="1800" b="1" dirty="0"/>
                        <a:t>Nutrient adequacy</a:t>
                      </a:r>
                    </a:p>
                    <a:p>
                      <a:pPr>
                        <a:lnSpc>
                          <a:spcPct val="90000"/>
                        </a:lnSpc>
                      </a:pPr>
                      <a:r>
                        <a:rPr lang="en-US" sz="1800" dirty="0"/>
                        <a:t>(avoid deficiencies and excesses of essential nutrients )</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72C4">
                        <a:lumMod val="60000"/>
                        <a:lumOff val="40000"/>
                      </a:srgbClr>
                    </a:solid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774933356"/>
                  </a:ext>
                </a:extLst>
              </a:tr>
              <a:tr h="661092">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4">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b="1" dirty="0"/>
                        <a:t>Daily energy</a:t>
                      </a:r>
                    </a:p>
                    <a:p>
                      <a:r>
                        <a:rPr lang="en-US" sz="1800" dirty="0"/>
                        <a:t>(short-term subsistence)</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0428822"/>
                  </a:ext>
                </a:extLst>
              </a:tr>
            </a:tbl>
          </a:graphicData>
        </a:graphic>
      </p:graphicFrame>
      <p:pic>
        <p:nvPicPr>
          <p:cNvPr id="16" name="Picture 15" descr="A picture containing tripod&#10;&#10;Description automatically generated">
            <a:extLst>
              <a:ext uri="{FF2B5EF4-FFF2-40B4-BE49-F238E27FC236}">
                <a16:creationId xmlns:a16="http://schemas.microsoft.com/office/drawing/2014/main" id="{9A632DF6-B46D-4487-9CC6-087A8EE8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07" y="3995137"/>
            <a:ext cx="1874659" cy="1874659"/>
          </a:xfrm>
          <a:prstGeom prst="rect">
            <a:avLst/>
          </a:prstGeom>
        </p:spPr>
      </p:pic>
      <p:sp>
        <p:nvSpPr>
          <p:cNvPr id="33" name="Text Box 4">
            <a:extLst>
              <a:ext uri="{FF2B5EF4-FFF2-40B4-BE49-F238E27FC236}">
                <a16:creationId xmlns:a16="http://schemas.microsoft.com/office/drawing/2014/main" id="{20788B5E-2C66-4C36-B215-1CD648C68D5D}"/>
              </a:ext>
            </a:extLst>
          </p:cNvPr>
          <p:cNvSpPr txBox="1">
            <a:spLocks noChangeArrowheads="1"/>
          </p:cNvSpPr>
          <p:nvPr/>
        </p:nvSpPr>
        <p:spPr bwMode="auto">
          <a:xfrm>
            <a:off x="390743" y="6606944"/>
            <a:ext cx="6705600" cy="26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80000"/>
              </a:lnSpc>
            </a:pPr>
            <a:r>
              <a:rPr lang="en-US" altLang="en-US" sz="1400" dirty="0">
                <a:solidFill>
                  <a:schemeClr val="accent1">
                    <a:lumMod val="50000"/>
                  </a:schemeClr>
                </a:solidFill>
              </a:rPr>
              <a:t>Source: Food Prices for Nutrition (2022). </a:t>
            </a:r>
            <a:r>
              <a:rPr lang="en-US" altLang="en-US" sz="1400" dirty="0">
                <a:solidFill>
                  <a:schemeClr val="bg1">
                    <a:lumMod val="50000"/>
                  </a:schemeClr>
                </a:solidFill>
                <a:hlinkClick r:id="rId5"/>
              </a:rPr>
              <a:t>https://sites.tufts.edu/foodpricesfornutrition</a:t>
            </a:r>
            <a:endParaRPr lang="en-US" altLang="en-US" sz="1400" dirty="0">
              <a:solidFill>
                <a:schemeClr val="bg1">
                  <a:lumMod val="50000"/>
                </a:schemeClr>
              </a:solidFill>
            </a:endParaRPr>
          </a:p>
        </p:txBody>
      </p:sp>
      <p:pic>
        <p:nvPicPr>
          <p:cNvPr id="23" name="Picture 22">
            <a:extLst>
              <a:ext uri="{FF2B5EF4-FFF2-40B4-BE49-F238E27FC236}">
                <a16:creationId xmlns:a16="http://schemas.microsoft.com/office/drawing/2014/main" id="{492057B1-0B16-4E48-AB8D-699F25D06ACD}"/>
              </a:ext>
            </a:extLst>
          </p:cNvPr>
          <p:cNvPicPr>
            <a:picLocks noChangeAspect="1"/>
          </p:cNvPicPr>
          <p:nvPr/>
        </p:nvPicPr>
        <p:blipFill>
          <a:blip r:embed="rId6"/>
          <a:stretch>
            <a:fillRect/>
          </a:stretch>
        </p:blipFill>
        <p:spPr>
          <a:xfrm>
            <a:off x="7102862" y="4079268"/>
            <a:ext cx="2081127" cy="1432407"/>
          </a:xfrm>
          <a:prstGeom prst="rect">
            <a:avLst/>
          </a:prstGeom>
        </p:spPr>
      </p:pic>
      <p:pic>
        <p:nvPicPr>
          <p:cNvPr id="27" name="Picture 26">
            <a:extLst>
              <a:ext uri="{FF2B5EF4-FFF2-40B4-BE49-F238E27FC236}">
                <a16:creationId xmlns:a16="http://schemas.microsoft.com/office/drawing/2014/main" id="{09ACEF9C-7EC7-4E32-BF27-A40A18D3DA46}"/>
              </a:ext>
            </a:extLst>
          </p:cNvPr>
          <p:cNvPicPr>
            <a:picLocks noChangeAspect="1"/>
          </p:cNvPicPr>
          <p:nvPr/>
        </p:nvPicPr>
        <p:blipFill>
          <a:blip r:embed="rId7"/>
          <a:stretch>
            <a:fillRect/>
          </a:stretch>
        </p:blipFill>
        <p:spPr>
          <a:xfrm>
            <a:off x="9346185" y="3595597"/>
            <a:ext cx="2506994" cy="1264914"/>
          </a:xfrm>
          <a:prstGeom prst="rect">
            <a:avLst/>
          </a:prstGeom>
        </p:spPr>
      </p:pic>
      <p:sp>
        <p:nvSpPr>
          <p:cNvPr id="18" name="Title 4">
            <a:extLst>
              <a:ext uri="{FF2B5EF4-FFF2-40B4-BE49-F238E27FC236}">
                <a16:creationId xmlns:a16="http://schemas.microsoft.com/office/drawing/2014/main" id="{4725A1D9-797E-4D8E-87D2-37C1664469C0}"/>
              </a:ext>
            </a:extLst>
          </p:cNvPr>
          <p:cNvSpPr txBox="1">
            <a:spLocks/>
          </p:cNvSpPr>
          <p:nvPr/>
        </p:nvSpPr>
        <p:spPr>
          <a:xfrm>
            <a:off x="190775" y="392613"/>
            <a:ext cx="7017311" cy="9123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Policies and programs pursue </a:t>
            </a:r>
          </a:p>
          <a:p>
            <a:pPr algn="l">
              <a:lnSpc>
                <a:spcPct val="70000"/>
              </a:lnSpc>
              <a:spcAft>
                <a:spcPts val="0"/>
              </a:spcAft>
              <a:defRPr/>
            </a:pPr>
            <a:r>
              <a:rPr lang="en-US" sz="3600" b="1" kern="0" dirty="0">
                <a:solidFill>
                  <a:srgbClr val="3083A7"/>
                </a:solidFill>
                <a:latin typeface="+mn-lt"/>
              </a:rPr>
              <a:t>what they measure</a:t>
            </a:r>
          </a:p>
        </p:txBody>
      </p:sp>
      <p:pic>
        <p:nvPicPr>
          <p:cNvPr id="3" name="Picture 2">
            <a:extLst>
              <a:ext uri="{FF2B5EF4-FFF2-40B4-BE49-F238E27FC236}">
                <a16:creationId xmlns:a16="http://schemas.microsoft.com/office/drawing/2014/main" id="{666175E3-DA08-4D6F-94D8-9BC78633C260}"/>
              </a:ext>
            </a:extLst>
          </p:cNvPr>
          <p:cNvPicPr>
            <a:picLocks noChangeAspect="1"/>
          </p:cNvPicPr>
          <p:nvPr/>
        </p:nvPicPr>
        <p:blipFill rotWithShape="1">
          <a:blip r:embed="rId8"/>
          <a:srcRect b="10004"/>
          <a:stretch/>
        </p:blipFill>
        <p:spPr>
          <a:xfrm>
            <a:off x="8582754" y="1571806"/>
            <a:ext cx="3482210" cy="1276755"/>
          </a:xfrm>
          <a:prstGeom prst="rect">
            <a:avLst/>
          </a:prstGeom>
        </p:spPr>
      </p:pic>
      <p:grpSp>
        <p:nvGrpSpPr>
          <p:cNvPr id="12" name="Group 11">
            <a:extLst>
              <a:ext uri="{FF2B5EF4-FFF2-40B4-BE49-F238E27FC236}">
                <a16:creationId xmlns:a16="http://schemas.microsoft.com/office/drawing/2014/main" id="{8352C4CB-C933-4CCF-8C9D-411AAB9DB1EF}"/>
              </a:ext>
            </a:extLst>
          </p:cNvPr>
          <p:cNvGrpSpPr/>
          <p:nvPr/>
        </p:nvGrpSpPr>
        <p:grpSpPr>
          <a:xfrm>
            <a:off x="7208087" y="5649615"/>
            <a:ext cx="4450211" cy="1077805"/>
            <a:chOff x="7208087" y="5649615"/>
            <a:chExt cx="4450211" cy="1077805"/>
          </a:xfrm>
        </p:grpSpPr>
        <p:pic>
          <p:nvPicPr>
            <p:cNvPr id="9" name="Picture 8">
              <a:extLst>
                <a:ext uri="{FF2B5EF4-FFF2-40B4-BE49-F238E27FC236}">
                  <a16:creationId xmlns:a16="http://schemas.microsoft.com/office/drawing/2014/main" id="{90034821-2385-4863-A99E-623BBA927BE0}"/>
                </a:ext>
              </a:extLst>
            </p:cNvPr>
            <p:cNvPicPr>
              <a:picLocks noChangeAspect="1"/>
            </p:cNvPicPr>
            <p:nvPr/>
          </p:nvPicPr>
          <p:blipFill rotWithShape="1">
            <a:blip r:embed="rId9"/>
            <a:srcRect t="-1" b="9102"/>
            <a:stretch/>
          </p:blipFill>
          <p:spPr>
            <a:xfrm>
              <a:off x="7208087" y="6043966"/>
              <a:ext cx="4450211" cy="683454"/>
            </a:xfrm>
            <a:prstGeom prst="rect">
              <a:avLst/>
            </a:prstGeom>
          </p:spPr>
        </p:pic>
        <p:pic>
          <p:nvPicPr>
            <p:cNvPr id="10" name="Picture 9">
              <a:extLst>
                <a:ext uri="{FF2B5EF4-FFF2-40B4-BE49-F238E27FC236}">
                  <a16:creationId xmlns:a16="http://schemas.microsoft.com/office/drawing/2014/main" id="{FEC5C48E-03E2-441D-AFF9-9EBB2FADA401}"/>
                </a:ext>
              </a:extLst>
            </p:cNvPr>
            <p:cNvPicPr>
              <a:picLocks noChangeAspect="1"/>
            </p:cNvPicPr>
            <p:nvPr/>
          </p:nvPicPr>
          <p:blipFill rotWithShape="1">
            <a:blip r:embed="rId10"/>
            <a:srcRect l="2448" t="2712" r="50000" b="86500"/>
            <a:stretch/>
          </p:blipFill>
          <p:spPr>
            <a:xfrm>
              <a:off x="7208087" y="5649615"/>
              <a:ext cx="1445599" cy="440362"/>
            </a:xfrm>
            <a:prstGeom prst="rect">
              <a:avLst/>
            </a:prstGeom>
          </p:spPr>
        </p:pic>
      </p:grpSp>
      <p:pic>
        <p:nvPicPr>
          <p:cNvPr id="6" name="Picture 5">
            <a:extLst>
              <a:ext uri="{FF2B5EF4-FFF2-40B4-BE49-F238E27FC236}">
                <a16:creationId xmlns:a16="http://schemas.microsoft.com/office/drawing/2014/main" id="{95363F69-3398-4F93-819E-D7B566926BD9}"/>
              </a:ext>
            </a:extLst>
          </p:cNvPr>
          <p:cNvPicPr>
            <a:picLocks noChangeAspect="1"/>
          </p:cNvPicPr>
          <p:nvPr/>
        </p:nvPicPr>
        <p:blipFill>
          <a:blip r:embed="rId11"/>
          <a:stretch>
            <a:fillRect/>
          </a:stretch>
        </p:blipFill>
        <p:spPr>
          <a:xfrm>
            <a:off x="9006282" y="4992856"/>
            <a:ext cx="3185718" cy="1027499"/>
          </a:xfrm>
          <a:prstGeom prst="rect">
            <a:avLst/>
          </a:prstGeom>
        </p:spPr>
      </p:pic>
      <p:pic>
        <p:nvPicPr>
          <p:cNvPr id="24" name="Picture 23">
            <a:extLst>
              <a:ext uri="{FF2B5EF4-FFF2-40B4-BE49-F238E27FC236}">
                <a16:creationId xmlns:a16="http://schemas.microsoft.com/office/drawing/2014/main" id="{686089D1-A917-462A-B111-E3C382E97C5F}"/>
              </a:ext>
            </a:extLst>
          </p:cNvPr>
          <p:cNvPicPr>
            <a:picLocks noChangeAspect="1"/>
          </p:cNvPicPr>
          <p:nvPr/>
        </p:nvPicPr>
        <p:blipFill rotWithShape="1">
          <a:blip r:embed="rId12"/>
          <a:srcRect t="-1488" r="25492" b="1844"/>
          <a:stretch/>
        </p:blipFill>
        <p:spPr>
          <a:xfrm>
            <a:off x="6652009" y="79067"/>
            <a:ext cx="5489191" cy="1384747"/>
          </a:xfrm>
          <a:prstGeom prst="rect">
            <a:avLst/>
          </a:prstGeom>
        </p:spPr>
      </p:pic>
      <p:sp>
        <p:nvSpPr>
          <p:cNvPr id="26" name="TextBox 25">
            <a:extLst>
              <a:ext uri="{FF2B5EF4-FFF2-40B4-BE49-F238E27FC236}">
                <a16:creationId xmlns:a16="http://schemas.microsoft.com/office/drawing/2014/main" id="{61F41BBA-A78F-4A03-A0EF-49BA86DFBB45}"/>
              </a:ext>
            </a:extLst>
          </p:cNvPr>
          <p:cNvSpPr txBox="1"/>
          <p:nvPr/>
        </p:nvSpPr>
        <p:spPr>
          <a:xfrm>
            <a:off x="1408082" y="3142414"/>
            <a:ext cx="3689468" cy="688137"/>
          </a:xfrm>
          <a:prstGeom prst="rect">
            <a:avLst/>
          </a:prstGeom>
          <a:noFill/>
        </p:spPr>
        <p:txBody>
          <a:bodyPr wrap="square">
            <a:spAutoFit/>
          </a:bodyPr>
          <a:lstStyle/>
          <a:p>
            <a:pPr>
              <a:lnSpc>
                <a:spcPct val="80000"/>
              </a:lnSpc>
            </a:pPr>
            <a:r>
              <a:rPr lang="en-US" sz="1600" i="1" kern="0" dirty="0">
                <a:solidFill>
                  <a:schemeClr val="accent2">
                    <a:lumMod val="75000"/>
                  </a:schemeClr>
                </a:solidFill>
              </a:rPr>
              <a:t>Health effects are invisible and delayed, so food choice among affordable options remains dominated by these objectives -&gt;</a:t>
            </a:r>
            <a:endParaRPr lang="en-US" sz="1600" dirty="0">
              <a:solidFill>
                <a:schemeClr val="accent2">
                  <a:lumMod val="75000"/>
                </a:schemeClr>
              </a:solidFill>
            </a:endParaRPr>
          </a:p>
        </p:txBody>
      </p:sp>
    </p:spTree>
    <p:custDataLst>
      <p:tags r:id="rId1"/>
    </p:custDataLst>
    <p:extLst>
      <p:ext uri="{BB962C8B-B14F-4D97-AF65-F5344CB8AC3E}">
        <p14:creationId xmlns:p14="http://schemas.microsoft.com/office/powerpoint/2010/main" val="19374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3" end="3"/>
                                            </p:txEl>
                                          </p:spTgt>
                                        </p:tgtEl>
                                        <p:attrNameLst>
                                          <p:attrName>ppt_c</p:attrName>
                                        </p:attrNameLst>
                                      </p:cBhvr>
                                      <p:to>
                                        <a:srgbClr val="969696"/>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4" end="4"/>
                                            </p:txEl>
                                          </p:spTgt>
                                        </p:tgtEl>
                                        <p:attrNameLst>
                                          <p:attrName>ppt_c</p:attrName>
                                        </p:attrNameLst>
                                      </p:cBhvr>
                                      <p:to>
                                        <a:srgbClr val="969696"/>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water, outdoor, shore&#10;&#10;Description automatically generated">
            <a:extLst>
              <a:ext uri="{FF2B5EF4-FFF2-40B4-BE49-F238E27FC236}">
                <a16:creationId xmlns:a16="http://schemas.microsoft.com/office/drawing/2014/main" id="{D809F2CF-CF16-4A2D-B3AC-E0C4EC46361C}"/>
              </a:ext>
            </a:extLst>
          </p:cNvPr>
          <p:cNvPicPr>
            <a:picLocks noChangeAspect="1"/>
          </p:cNvPicPr>
          <p:nvPr/>
        </p:nvPicPr>
        <p:blipFill rotWithShape="1">
          <a:blip r:embed="rId3">
            <a:extLst>
              <a:ext uri="{28A0092B-C50C-407E-A947-70E740481C1C}">
                <a14:useLocalDpi xmlns:a14="http://schemas.microsoft.com/office/drawing/2010/main" val="0"/>
              </a:ext>
            </a:extLst>
          </a:blip>
          <a:srcRect b="6142"/>
          <a:stretch/>
        </p:blipFill>
        <p:spPr>
          <a:xfrm>
            <a:off x="4401848" y="4338869"/>
            <a:ext cx="1694152" cy="2249987"/>
          </a:xfrm>
          <a:prstGeom prst="rect">
            <a:avLst/>
          </a:prstGeom>
        </p:spPr>
      </p:pic>
      <p:pic>
        <p:nvPicPr>
          <p:cNvPr id="17" name="Content Placeholder 4">
            <a:extLst>
              <a:ext uri="{FF2B5EF4-FFF2-40B4-BE49-F238E27FC236}">
                <a16:creationId xmlns:a16="http://schemas.microsoft.com/office/drawing/2014/main" id="{99E627B6-0204-4923-99C2-8635881AEE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9059" y="3819499"/>
            <a:ext cx="1694153" cy="2232481"/>
          </a:xfrm>
          <a:prstGeom prst="rect">
            <a:avLst/>
          </a:prstGeom>
        </p:spPr>
      </p:pic>
      <p:sp>
        <p:nvSpPr>
          <p:cNvPr id="19" name="Text Box 4">
            <a:extLst>
              <a:ext uri="{FF2B5EF4-FFF2-40B4-BE49-F238E27FC236}">
                <a16:creationId xmlns:a16="http://schemas.microsoft.com/office/drawing/2014/main" id="{6444E61C-A6D5-4108-87FA-B1255B2BA774}"/>
              </a:ext>
            </a:extLst>
          </p:cNvPr>
          <p:cNvSpPr txBox="1">
            <a:spLocks noChangeArrowheads="1"/>
          </p:cNvSpPr>
          <p:nvPr/>
        </p:nvSpPr>
        <p:spPr bwMode="auto">
          <a:xfrm>
            <a:off x="6449498" y="6222023"/>
            <a:ext cx="5742501"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pPr>
            <a:r>
              <a:rPr lang="en-US" altLang="en-US" sz="1000" dirty="0">
                <a:solidFill>
                  <a:schemeClr val="accent3">
                    <a:lumMod val="75000"/>
                  </a:schemeClr>
                </a:solidFill>
              </a:rPr>
              <a:t>Source: UN Food System Summit (New York: United Nations): </a:t>
            </a:r>
            <a:r>
              <a:rPr lang="en-US" altLang="en-US" sz="1000" dirty="0">
                <a:solidFill>
                  <a:schemeClr val="accent3">
                    <a:lumMod val="75000"/>
                  </a:schemeClr>
                </a:solidFill>
                <a:hlinkClick r:id="rId5">
                  <a:extLst>
                    <a:ext uri="{A12FA001-AC4F-418D-AE19-62706E023703}">
                      <ahyp:hlinkClr xmlns:ahyp="http://schemas.microsoft.com/office/drawing/2018/hyperlinkcolor" val="tx"/>
                    </a:ext>
                  </a:extLst>
                </a:hlinkClick>
              </a:rPr>
              <a:t>https://www.un.org/en/food-systems-summit/news/making-food-systems-work-people-planet-and-prosperity</a:t>
            </a:r>
            <a:r>
              <a:rPr lang="en-US" altLang="en-US" sz="1000" dirty="0">
                <a:solidFill>
                  <a:schemeClr val="accent3">
                    <a:lumMod val="75000"/>
                  </a:schemeClr>
                </a:solidFill>
              </a:rPr>
              <a:t>; </a:t>
            </a:r>
            <a:r>
              <a:rPr lang="en-US" altLang="en-US" sz="1000" dirty="0">
                <a:solidFill>
                  <a:schemeClr val="accent3">
                    <a:lumMod val="75000"/>
                  </a:schemeClr>
                </a:solidFill>
                <a:hlinkClick r:id="rId6">
                  <a:extLst>
                    <a:ext uri="{A12FA001-AC4F-418D-AE19-62706E023703}">
                      <ahyp:hlinkClr xmlns:ahyp="http://schemas.microsoft.com/office/drawing/2018/hyperlinkcolor" val="tx"/>
                    </a:ext>
                  </a:extLst>
                </a:hlinkClick>
              </a:rPr>
              <a:t>https://foodsystems.community/coalitions/the-coalition-of-action-for-healthy-diets-from-sustainable-food-systems-for-children-all</a:t>
            </a:r>
            <a:endParaRPr lang="en-US" altLang="en-US" sz="1000" dirty="0">
              <a:solidFill>
                <a:schemeClr val="accent3">
                  <a:lumMod val="75000"/>
                </a:schemeClr>
              </a:solidFill>
            </a:endParaRPr>
          </a:p>
        </p:txBody>
      </p:sp>
      <p:pic>
        <p:nvPicPr>
          <p:cNvPr id="9" name="Picture 8">
            <a:extLst>
              <a:ext uri="{FF2B5EF4-FFF2-40B4-BE49-F238E27FC236}">
                <a16:creationId xmlns:a16="http://schemas.microsoft.com/office/drawing/2014/main" id="{DFF63FF3-D9E1-4EAC-8BA5-094E2512E2DC}"/>
              </a:ext>
            </a:extLst>
          </p:cNvPr>
          <p:cNvPicPr>
            <a:picLocks noChangeAspect="1"/>
          </p:cNvPicPr>
          <p:nvPr/>
        </p:nvPicPr>
        <p:blipFill rotWithShape="1">
          <a:blip r:embed="rId7"/>
          <a:srcRect t="-1488" r="25492" b="1844"/>
          <a:stretch/>
        </p:blipFill>
        <p:spPr>
          <a:xfrm>
            <a:off x="6652009" y="79067"/>
            <a:ext cx="5489191" cy="1384747"/>
          </a:xfrm>
          <a:prstGeom prst="rect">
            <a:avLst/>
          </a:prstGeom>
        </p:spPr>
      </p:pic>
      <p:grpSp>
        <p:nvGrpSpPr>
          <p:cNvPr id="10" name="Group 9">
            <a:extLst>
              <a:ext uri="{FF2B5EF4-FFF2-40B4-BE49-F238E27FC236}">
                <a16:creationId xmlns:a16="http://schemas.microsoft.com/office/drawing/2014/main" id="{C80D9ACB-F0D4-4404-935A-6AB45269ECFD}"/>
              </a:ext>
            </a:extLst>
          </p:cNvPr>
          <p:cNvGrpSpPr/>
          <p:nvPr/>
        </p:nvGrpSpPr>
        <p:grpSpPr>
          <a:xfrm>
            <a:off x="231544" y="2715870"/>
            <a:ext cx="2359256" cy="1526381"/>
            <a:chOff x="7217862" y="4997221"/>
            <a:chExt cx="2349608" cy="1590440"/>
          </a:xfrm>
        </p:grpSpPr>
        <p:pic>
          <p:nvPicPr>
            <p:cNvPr id="11" name="Picture 10">
              <a:extLst>
                <a:ext uri="{FF2B5EF4-FFF2-40B4-BE49-F238E27FC236}">
                  <a16:creationId xmlns:a16="http://schemas.microsoft.com/office/drawing/2014/main" id="{B1CC683A-FB9D-4794-A31D-970FF8EC3DB4}"/>
                </a:ext>
              </a:extLst>
            </p:cNvPr>
            <p:cNvPicPr>
              <a:picLocks noChangeAspect="1"/>
            </p:cNvPicPr>
            <p:nvPr/>
          </p:nvPicPr>
          <p:blipFill rotWithShape="1">
            <a:blip r:embed="rId8"/>
            <a:srcRect l="16754" t="22232" r="15381" b="54049"/>
            <a:stretch/>
          </p:blipFill>
          <p:spPr>
            <a:xfrm>
              <a:off x="7217862" y="5444408"/>
              <a:ext cx="2349608" cy="1143253"/>
            </a:xfrm>
            <a:prstGeom prst="rect">
              <a:avLst/>
            </a:prstGeom>
          </p:spPr>
        </p:pic>
        <p:pic>
          <p:nvPicPr>
            <p:cNvPr id="12" name="Picture 11">
              <a:extLst>
                <a:ext uri="{FF2B5EF4-FFF2-40B4-BE49-F238E27FC236}">
                  <a16:creationId xmlns:a16="http://schemas.microsoft.com/office/drawing/2014/main" id="{2FB425B9-D576-49F8-A3ED-2551BFAED368}"/>
                </a:ext>
              </a:extLst>
            </p:cNvPr>
            <p:cNvPicPr>
              <a:picLocks noChangeAspect="1"/>
            </p:cNvPicPr>
            <p:nvPr/>
          </p:nvPicPr>
          <p:blipFill rotWithShape="1">
            <a:blip r:embed="rId8"/>
            <a:srcRect l="16754" t="4670" r="15381" b="85886"/>
            <a:stretch/>
          </p:blipFill>
          <p:spPr>
            <a:xfrm>
              <a:off x="7227387" y="4997221"/>
              <a:ext cx="2340083" cy="455187"/>
            </a:xfrm>
            <a:prstGeom prst="rect">
              <a:avLst/>
            </a:prstGeom>
          </p:spPr>
        </p:pic>
      </p:grpSp>
      <p:sp>
        <p:nvSpPr>
          <p:cNvPr id="13" name="Title 4">
            <a:extLst>
              <a:ext uri="{FF2B5EF4-FFF2-40B4-BE49-F238E27FC236}">
                <a16:creationId xmlns:a16="http://schemas.microsoft.com/office/drawing/2014/main" id="{87B48446-6040-4EEB-9099-909DE8DB05A0}"/>
              </a:ext>
            </a:extLst>
          </p:cNvPr>
          <p:cNvSpPr txBox="1">
            <a:spLocks/>
          </p:cNvSpPr>
          <p:nvPr/>
        </p:nvSpPr>
        <p:spPr>
          <a:xfrm>
            <a:off x="190776" y="392613"/>
            <a:ext cx="5349216" cy="9123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Coordinated </a:t>
            </a:r>
            <a:r>
              <a:rPr lang="en-US" sz="3600" b="1" i="1" kern="0" dirty="0">
                <a:solidFill>
                  <a:srgbClr val="3083A7"/>
                </a:solidFill>
                <a:latin typeface="+mn-lt"/>
              </a:rPr>
              <a:t>global </a:t>
            </a:r>
            <a:r>
              <a:rPr lang="en-US" sz="3600" b="1" kern="0" dirty="0">
                <a:solidFill>
                  <a:srgbClr val="3083A7"/>
                </a:solidFill>
                <a:latin typeface="+mn-lt"/>
              </a:rPr>
              <a:t>actions are needed</a:t>
            </a:r>
          </a:p>
        </p:txBody>
      </p:sp>
      <p:sp>
        <p:nvSpPr>
          <p:cNvPr id="21" name="Title 1">
            <a:extLst>
              <a:ext uri="{FF2B5EF4-FFF2-40B4-BE49-F238E27FC236}">
                <a16:creationId xmlns:a16="http://schemas.microsoft.com/office/drawing/2014/main" id="{D82C9F21-B845-4B93-9368-AF53682764D4}"/>
              </a:ext>
            </a:extLst>
          </p:cNvPr>
          <p:cNvSpPr txBox="1">
            <a:spLocks/>
          </p:cNvSpPr>
          <p:nvPr/>
        </p:nvSpPr>
        <p:spPr>
          <a:xfrm>
            <a:off x="182442" y="1463814"/>
            <a:ext cx="6469567" cy="115193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400" b="1" dirty="0">
                <a:latin typeface="+mn-lt"/>
              </a:rPr>
              <a:t>The FAO provides worldwide leadership </a:t>
            </a:r>
          </a:p>
          <a:p>
            <a:pPr algn="l">
              <a:lnSpc>
                <a:spcPct val="80000"/>
              </a:lnSpc>
            </a:pPr>
            <a:r>
              <a:rPr lang="en-US" sz="2400" b="1" dirty="0">
                <a:latin typeface="+mn-lt"/>
              </a:rPr>
              <a:t>through the UN system to national governments</a:t>
            </a:r>
          </a:p>
          <a:p>
            <a:pPr algn="l">
              <a:lnSpc>
                <a:spcPct val="80000"/>
              </a:lnSpc>
              <a:spcBef>
                <a:spcPts val="400"/>
              </a:spcBef>
            </a:pPr>
            <a:r>
              <a:rPr lang="en-US" sz="1800" dirty="0">
                <a:latin typeface="+mn-lt"/>
              </a:rPr>
              <a:t>Technical background papers behind SOFI 2020 and 2021, published by FAO, IFAD, UNICEF, WFP and WHO</a:t>
            </a:r>
            <a:endParaRPr lang="en-US" sz="1800" i="1" dirty="0">
              <a:latin typeface="+mn-lt"/>
            </a:endParaRPr>
          </a:p>
        </p:txBody>
      </p:sp>
      <p:sp>
        <p:nvSpPr>
          <p:cNvPr id="22" name="TextBox 9">
            <a:extLst>
              <a:ext uri="{FF2B5EF4-FFF2-40B4-BE49-F238E27FC236}">
                <a16:creationId xmlns:a16="http://schemas.microsoft.com/office/drawing/2014/main" id="{F9B90DEC-5F8E-4634-BE6B-1477C9FAE578}"/>
              </a:ext>
            </a:extLst>
          </p:cNvPr>
          <p:cNvSpPr txBox="1"/>
          <p:nvPr/>
        </p:nvSpPr>
        <p:spPr>
          <a:xfrm>
            <a:off x="3143249" y="2771669"/>
            <a:ext cx="2952751" cy="891911"/>
          </a:xfrm>
          <a:prstGeom prst="rect">
            <a:avLst/>
          </a:prstGeom>
        </p:spPr>
        <p:txBody>
          <a:bodyPr wrap="square" lIns="0" tIns="0" rIns="0" bIns="0" rtlCol="0" anchor="t">
            <a:spAutoFit/>
          </a:bodyPr>
          <a:lstStyle/>
          <a:p>
            <a:pPr>
              <a:lnSpc>
                <a:spcPct val="80000"/>
              </a:lnSpc>
            </a:pPr>
            <a:r>
              <a:rPr lang="en-US" spc="63" dirty="0">
                <a:cs typeface="Arial" panose="020B0604020202020204" pitchFamily="34" charset="0"/>
              </a:rPr>
              <a:t>New results for SOFI 2022, and our World Bank data hub on Food Prices for Nutrition, will be launched in July 2022</a:t>
            </a:r>
          </a:p>
        </p:txBody>
      </p:sp>
      <p:sp>
        <p:nvSpPr>
          <p:cNvPr id="25" name="Title 1">
            <a:extLst>
              <a:ext uri="{FF2B5EF4-FFF2-40B4-BE49-F238E27FC236}">
                <a16:creationId xmlns:a16="http://schemas.microsoft.com/office/drawing/2014/main" id="{704F6F96-9A99-470B-8069-B33DE3276012}"/>
              </a:ext>
            </a:extLst>
          </p:cNvPr>
          <p:cNvSpPr txBox="1">
            <a:spLocks/>
          </p:cNvSpPr>
          <p:nvPr/>
        </p:nvSpPr>
        <p:spPr>
          <a:xfrm>
            <a:off x="6578367" y="1711221"/>
            <a:ext cx="5652451" cy="37544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400" b="1" dirty="0">
                <a:latin typeface="+mn-lt"/>
              </a:rPr>
              <a:t>These data provide actionable new targets</a:t>
            </a:r>
            <a:endParaRPr lang="en-US" sz="1800" i="1" dirty="0">
              <a:latin typeface="+mn-lt"/>
            </a:endParaRPr>
          </a:p>
        </p:txBody>
      </p:sp>
      <p:pic>
        <p:nvPicPr>
          <p:cNvPr id="26" name="Picture 25">
            <a:extLst>
              <a:ext uri="{FF2B5EF4-FFF2-40B4-BE49-F238E27FC236}">
                <a16:creationId xmlns:a16="http://schemas.microsoft.com/office/drawing/2014/main" id="{AED1B2D4-62F2-4E09-942C-3579155A795D}"/>
              </a:ext>
            </a:extLst>
          </p:cNvPr>
          <p:cNvPicPr>
            <a:picLocks noChangeAspect="1"/>
          </p:cNvPicPr>
          <p:nvPr/>
        </p:nvPicPr>
        <p:blipFill rotWithShape="1">
          <a:blip r:embed="rId9"/>
          <a:srcRect r="2426"/>
          <a:stretch/>
        </p:blipFill>
        <p:spPr>
          <a:xfrm>
            <a:off x="6719368" y="2358510"/>
            <a:ext cx="2618796" cy="3693470"/>
          </a:xfrm>
          <a:prstGeom prst="rect">
            <a:avLst/>
          </a:prstGeom>
        </p:spPr>
      </p:pic>
      <p:pic>
        <p:nvPicPr>
          <p:cNvPr id="30" name="Picture 29">
            <a:extLst>
              <a:ext uri="{FF2B5EF4-FFF2-40B4-BE49-F238E27FC236}">
                <a16:creationId xmlns:a16="http://schemas.microsoft.com/office/drawing/2014/main" id="{AE5BCC24-9764-4D88-956B-FD12EA23BE79}"/>
              </a:ext>
            </a:extLst>
          </p:cNvPr>
          <p:cNvPicPr>
            <a:picLocks noChangeAspect="1"/>
          </p:cNvPicPr>
          <p:nvPr/>
        </p:nvPicPr>
        <p:blipFill rotWithShape="1">
          <a:blip r:embed="rId10"/>
          <a:srcRect r="5136"/>
          <a:stretch/>
        </p:blipFill>
        <p:spPr>
          <a:xfrm>
            <a:off x="9572247" y="2190024"/>
            <a:ext cx="2353780" cy="3793845"/>
          </a:xfrm>
          <a:prstGeom prst="rect">
            <a:avLst/>
          </a:prstGeom>
        </p:spPr>
      </p:pic>
    </p:spTree>
    <p:custDataLst>
      <p:tags r:id="rId1"/>
    </p:custDataLst>
    <p:extLst>
      <p:ext uri="{BB962C8B-B14F-4D97-AF65-F5344CB8AC3E}">
        <p14:creationId xmlns:p14="http://schemas.microsoft.com/office/powerpoint/2010/main" val="845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5">
            <a:extLst>
              <a:ext uri="{FF2B5EF4-FFF2-40B4-BE49-F238E27FC236}">
                <a16:creationId xmlns:a16="http://schemas.microsoft.com/office/drawing/2014/main" id="{376012E3-4D38-4062-B7D2-72A608FD3C94}"/>
              </a:ext>
            </a:extLst>
          </p:cNvPr>
          <p:cNvSpPr txBox="1">
            <a:spLocks/>
          </p:cNvSpPr>
          <p:nvPr/>
        </p:nvSpPr>
        <p:spPr bwMode="auto">
          <a:xfrm>
            <a:off x="311572" y="1694399"/>
            <a:ext cx="10279850" cy="185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lnSpc>
                <a:spcPct val="88000"/>
              </a:lnSpc>
              <a:spcBef>
                <a:spcPts val="0"/>
              </a:spcBef>
              <a:spcAft>
                <a:spcPts val="0"/>
              </a:spcAft>
              <a:buNone/>
            </a:pPr>
            <a:r>
              <a:rPr lang="en-US" sz="2400" b="1" kern="0" dirty="0">
                <a:latin typeface="+mn-lt"/>
              </a:rPr>
              <a:t>Many foods are available at each time &amp; place</a:t>
            </a:r>
          </a:p>
          <a:p>
            <a:pPr marL="265655" lvl="1" indent="-148174">
              <a:lnSpc>
                <a:spcPct val="88000"/>
              </a:lnSpc>
              <a:spcBef>
                <a:spcPts val="0"/>
              </a:spcBef>
              <a:spcAft>
                <a:spcPts val="0"/>
              </a:spcAft>
            </a:pPr>
            <a:r>
              <a:rPr lang="en-US" sz="2000" kern="0" dirty="0"/>
              <a:t> For access and affordability, focus on least-cost items that meet dietary needs</a:t>
            </a:r>
          </a:p>
          <a:p>
            <a:pPr marL="571500" lvl="2" indent="-187325" defTabSz="485775">
              <a:lnSpc>
                <a:spcPct val="88000"/>
              </a:lnSpc>
              <a:spcBef>
                <a:spcPts val="0"/>
              </a:spcBef>
              <a:spcAft>
                <a:spcPts val="0"/>
              </a:spcAft>
              <a:tabLst>
                <a:tab pos="571500" algn="l"/>
              </a:tabLst>
            </a:pPr>
            <a:r>
              <a:rPr lang="en-US" sz="1600" kern="0" dirty="0"/>
              <a:t>Our innovation is to measure access with the most affordable locally-available items</a:t>
            </a:r>
          </a:p>
          <a:p>
            <a:pPr marL="384195" lvl="2" indent="0" defTabSz="485775">
              <a:lnSpc>
                <a:spcPct val="88000"/>
              </a:lnSpc>
              <a:spcBef>
                <a:spcPts val="0"/>
              </a:spcBef>
              <a:spcAft>
                <a:spcPts val="0"/>
              </a:spcAft>
              <a:buNone/>
              <a:tabLst>
                <a:tab pos="685800" algn="l"/>
              </a:tabLst>
            </a:pPr>
            <a:r>
              <a:rPr lang="en-US" sz="1600" kern="0" dirty="0"/>
              <a:t>     that would meet international standards for a healthy diet </a:t>
            </a:r>
          </a:p>
          <a:p>
            <a:pPr marL="571500" lvl="2" indent="-187325" defTabSz="485775">
              <a:lnSpc>
                <a:spcPct val="88000"/>
              </a:lnSpc>
              <a:spcBef>
                <a:spcPts val="0"/>
              </a:spcBef>
              <a:spcAft>
                <a:spcPts val="0"/>
              </a:spcAft>
              <a:tabLst>
                <a:tab pos="571500" algn="l"/>
              </a:tabLst>
            </a:pPr>
            <a:r>
              <a:rPr lang="en-US" sz="1600" kern="0" dirty="0"/>
              <a:t>Previous work focuses on the cost of all foods for CPI to measure inflation</a:t>
            </a:r>
          </a:p>
          <a:p>
            <a:pPr marL="384195" lvl="2" indent="0" defTabSz="485775">
              <a:lnSpc>
                <a:spcPct val="88000"/>
              </a:lnSpc>
              <a:spcBef>
                <a:spcPts val="0"/>
              </a:spcBef>
              <a:spcAft>
                <a:spcPts val="0"/>
              </a:spcAft>
              <a:buNone/>
              <a:tabLst>
                <a:tab pos="685800" algn="l"/>
              </a:tabLst>
            </a:pPr>
            <a:r>
              <a:rPr lang="en-US" sz="1600" kern="0" dirty="0"/>
              <a:t>	or the prices of a few farm commodities rather than hundreds of retail items</a:t>
            </a:r>
          </a:p>
          <a:p>
            <a:pPr marL="327045" lvl="1" indent="-342900" defTabSz="485775">
              <a:lnSpc>
                <a:spcPct val="88000"/>
              </a:lnSpc>
              <a:spcBef>
                <a:spcPts val="0"/>
              </a:spcBef>
              <a:spcAft>
                <a:spcPts val="0"/>
              </a:spcAft>
              <a:tabLst>
                <a:tab pos="685800" algn="l"/>
              </a:tabLst>
            </a:pPr>
            <a:r>
              <a:rPr lang="en-US" sz="2000" kern="0" dirty="0"/>
              <a:t>For policy relevance, we define a healthy diet using dietary guidelines</a:t>
            </a:r>
          </a:p>
        </p:txBody>
      </p:sp>
      <p:pic>
        <p:nvPicPr>
          <p:cNvPr id="40" name="Picture 39">
            <a:extLst>
              <a:ext uri="{FF2B5EF4-FFF2-40B4-BE49-F238E27FC236}">
                <a16:creationId xmlns:a16="http://schemas.microsoft.com/office/drawing/2014/main" id="{8BD31BA4-3966-40BE-9BA5-6558026308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96604" y="2820081"/>
            <a:ext cx="1688887" cy="3785435"/>
          </a:xfrm>
          <a:prstGeom prst="rect">
            <a:avLst/>
          </a:prstGeom>
        </p:spPr>
      </p:pic>
      <p:graphicFrame>
        <p:nvGraphicFramePr>
          <p:cNvPr id="14" name="Table 7">
            <a:extLst>
              <a:ext uri="{FF2B5EF4-FFF2-40B4-BE49-F238E27FC236}">
                <a16:creationId xmlns:a16="http://schemas.microsoft.com/office/drawing/2014/main" id="{F1C4BD3C-2B2C-4C7B-A80A-E037D4F16616}"/>
              </a:ext>
            </a:extLst>
          </p:cNvPr>
          <p:cNvGraphicFramePr>
            <a:graphicFrameLocks noGrp="1"/>
          </p:cNvGraphicFramePr>
          <p:nvPr>
            <p:extLst>
              <p:ext uri="{D42A27DB-BD31-4B8C-83A1-F6EECF244321}">
                <p14:modId xmlns:p14="http://schemas.microsoft.com/office/powerpoint/2010/main" val="3405575194"/>
              </p:ext>
            </p:extLst>
          </p:nvPr>
        </p:nvGraphicFramePr>
        <p:xfrm>
          <a:off x="757700" y="3656260"/>
          <a:ext cx="8246906" cy="2949192"/>
        </p:xfrm>
        <a:graphic>
          <a:graphicData uri="http://schemas.openxmlformats.org/drawingml/2006/table">
            <a:tbl>
              <a:tblPr firstRow="1" bandRow="1"/>
              <a:tblGrid>
                <a:gridCol w="1309936">
                  <a:extLst>
                    <a:ext uri="{9D8B030D-6E8A-4147-A177-3AD203B41FA5}">
                      <a16:colId xmlns:a16="http://schemas.microsoft.com/office/drawing/2014/main" val="3451523479"/>
                    </a:ext>
                  </a:extLst>
                </a:gridCol>
                <a:gridCol w="1335451">
                  <a:extLst>
                    <a:ext uri="{9D8B030D-6E8A-4147-A177-3AD203B41FA5}">
                      <a16:colId xmlns:a16="http://schemas.microsoft.com/office/drawing/2014/main" val="3341402626"/>
                    </a:ext>
                  </a:extLst>
                </a:gridCol>
                <a:gridCol w="1167220">
                  <a:extLst>
                    <a:ext uri="{9D8B030D-6E8A-4147-A177-3AD203B41FA5}">
                      <a16:colId xmlns:a16="http://schemas.microsoft.com/office/drawing/2014/main" val="969415121"/>
                    </a:ext>
                  </a:extLst>
                </a:gridCol>
                <a:gridCol w="1020938">
                  <a:extLst>
                    <a:ext uri="{9D8B030D-6E8A-4147-A177-3AD203B41FA5}">
                      <a16:colId xmlns:a16="http://schemas.microsoft.com/office/drawing/2014/main" val="3067419571"/>
                    </a:ext>
                  </a:extLst>
                </a:gridCol>
                <a:gridCol w="3413361">
                  <a:extLst>
                    <a:ext uri="{9D8B030D-6E8A-4147-A177-3AD203B41FA5}">
                      <a16:colId xmlns:a16="http://schemas.microsoft.com/office/drawing/2014/main" val="621337366"/>
                    </a:ext>
                  </a:extLst>
                </a:gridCol>
              </a:tblGrid>
              <a:tr h="684849">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nSpc>
                          <a:spcPct val="80000"/>
                        </a:lnSpc>
                      </a:pPr>
                      <a:r>
                        <a:rPr lang="en-US" sz="1800" dirty="0">
                          <a:solidFill>
                            <a:schemeClr val="tx1"/>
                          </a:solidFill>
                        </a:rPr>
                        <a:t>Cost of other objectives</a:t>
                      </a:r>
                    </a:p>
                    <a:p>
                      <a:pPr>
                        <a:lnSpc>
                          <a:spcPct val="80000"/>
                        </a:lnSpc>
                      </a:pPr>
                      <a:r>
                        <a:rPr lang="en-US" sz="1600" b="0" dirty="0">
                          <a:solidFill>
                            <a:schemeClr val="tx1"/>
                          </a:solidFill>
                        </a:rPr>
                        <a:t>e.g. for health </a:t>
                      </a:r>
                      <a:r>
                        <a:rPr lang="en-US" sz="1600" b="0" i="1" dirty="0">
                          <a:solidFill>
                            <a:schemeClr val="tx1"/>
                          </a:solidFill>
                        </a:rPr>
                        <a:t>and</a:t>
                      </a:r>
                      <a:r>
                        <a:rPr lang="en-US" sz="1600" b="0" dirty="0">
                          <a:solidFill>
                            <a:schemeClr val="tx1"/>
                          </a:solidFill>
                        </a:rPr>
                        <a:t> sustainability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325335388"/>
                  </a:ext>
                </a:extLst>
              </a:tr>
              <a:tr h="755269">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1800" b="1" dirty="0">
                          <a:solidFill>
                            <a:schemeClr val="tx1"/>
                          </a:solidFill>
                        </a:rPr>
                        <a:t>Cost of a Healthy Diet</a:t>
                      </a:r>
                    </a:p>
                    <a:p>
                      <a:pPr>
                        <a:lnSpc>
                          <a:spcPct val="80000"/>
                        </a:lnSpc>
                      </a:pPr>
                      <a:r>
                        <a:rPr lang="en-US" sz="1600" dirty="0">
                          <a:solidFill>
                            <a:schemeClr val="tx1"/>
                          </a:solidFill>
                        </a:rPr>
                        <a:t>Meets most governments’ dietary guidelines, through target quantities of each food group</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2700">
                          <a:solidFill>
                            <a:schemeClr val="tx1"/>
                          </a:solidFill>
                        </a:rPr>
                        <a:t>Healthy diets</a:t>
                      </a:r>
                      <a:endParaRPr lang="en-US" sz="2700" dirty="0">
                        <a:solidFill>
                          <a:schemeClr val="tx1"/>
                        </a:solidFill>
                      </a:endParaRPr>
                    </a:p>
                    <a:p>
                      <a:r>
                        <a:rPr lang="en-US" sz="2700" dirty="0">
                          <a:solidFill>
                            <a:schemeClr val="tx1"/>
                          </a:solidFill>
                        </a:rPr>
                        <a:t>(meet food group recommendations)</a:t>
                      </a:r>
                    </a:p>
                  </a:txBody>
                  <a:tcPr marL="137160" marR="137160" marT="68580" marB="68580">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2274585637"/>
                  </a:ext>
                </a:extLst>
              </a:tr>
              <a:tr h="755269">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80000"/>
                        </a:lnSpc>
                      </a:pPr>
                      <a:r>
                        <a:rPr lang="en-US" sz="1800" b="1" dirty="0"/>
                        <a:t>Cost of Nutrient Adequacy</a:t>
                      </a:r>
                    </a:p>
                    <a:p>
                      <a:pPr>
                        <a:lnSpc>
                          <a:spcPct val="80000"/>
                        </a:lnSpc>
                      </a:pPr>
                      <a:r>
                        <a:rPr lang="en-US" sz="1600" dirty="0"/>
                        <a:t>Meets DRI targets for macro- and micro-nutrients as first formulated by Stigler (1945), still widely used for specific interventions such as WFP’s Fill the Nutrient Gap programs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72C4">
                        <a:lumMod val="60000"/>
                        <a:lumOff val="40000"/>
                      </a:srgbClr>
                    </a:solidFill>
                  </a:tcPr>
                </a:tc>
                <a:tc hMerge="1">
                  <a:txBody>
                    <a:bodyPr/>
                    <a:lstStyle/>
                    <a:p>
                      <a:endParaRPr lang="en-US"/>
                    </a:p>
                  </a:txBody>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774933356"/>
                  </a:ext>
                </a:extLst>
              </a:tr>
              <a:tr h="60813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4">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80000"/>
                        </a:lnSpc>
                      </a:pPr>
                      <a:r>
                        <a:rPr lang="en-US" sz="1800" b="1" dirty="0"/>
                        <a:t>Cost of Daily Energy</a:t>
                      </a:r>
                    </a:p>
                    <a:p>
                      <a:pPr>
                        <a:lnSpc>
                          <a:spcPct val="80000"/>
                        </a:lnSpc>
                      </a:pPr>
                      <a:r>
                        <a:rPr lang="en-US" sz="1600" dirty="0"/>
                        <a:t>Meets only calorie needs, for short-term survival and physical work</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0428822"/>
                  </a:ext>
                </a:extLst>
              </a:tr>
            </a:tbl>
          </a:graphicData>
        </a:graphic>
      </p:graphicFrame>
      <p:sp>
        <p:nvSpPr>
          <p:cNvPr id="9" name="Title 4">
            <a:extLst>
              <a:ext uri="{FF2B5EF4-FFF2-40B4-BE49-F238E27FC236}">
                <a16:creationId xmlns:a16="http://schemas.microsoft.com/office/drawing/2014/main" id="{E9C2B01B-351F-44D1-9DDC-D98BB981F268}"/>
              </a:ext>
            </a:extLst>
          </p:cNvPr>
          <p:cNvSpPr txBox="1">
            <a:spLocks/>
          </p:cNvSpPr>
          <p:nvPr/>
        </p:nvSpPr>
        <p:spPr>
          <a:xfrm>
            <a:off x="86830" y="324807"/>
            <a:ext cx="6428270"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Affordability of healthy diets is necessary but far from sufficient for healthy outcomes</a:t>
            </a:r>
            <a:endParaRPr lang="en-US" sz="3200" kern="0" dirty="0">
              <a:solidFill>
                <a:srgbClr val="3083A7"/>
              </a:solidFill>
              <a:latin typeface="+mn-lt"/>
            </a:endParaRPr>
          </a:p>
        </p:txBody>
      </p:sp>
      <p:pic>
        <p:nvPicPr>
          <p:cNvPr id="8" name="Picture 7">
            <a:extLst>
              <a:ext uri="{FF2B5EF4-FFF2-40B4-BE49-F238E27FC236}">
                <a16:creationId xmlns:a16="http://schemas.microsoft.com/office/drawing/2014/main" id="{4F2D6013-2964-4C4D-94B2-07D18A60AA50}"/>
              </a:ext>
            </a:extLst>
          </p:cNvPr>
          <p:cNvPicPr>
            <a:picLocks noChangeAspect="1"/>
          </p:cNvPicPr>
          <p:nvPr/>
        </p:nvPicPr>
        <p:blipFill rotWithShape="1">
          <a:blip r:embed="rId5"/>
          <a:srcRect t="-1488" r="25492" b="1844"/>
          <a:stretch/>
        </p:blipFill>
        <p:spPr>
          <a:xfrm>
            <a:off x="6652009" y="79067"/>
            <a:ext cx="5489191" cy="1384747"/>
          </a:xfrm>
          <a:prstGeom prst="rect">
            <a:avLst/>
          </a:prstGeom>
        </p:spPr>
      </p:pic>
      <p:pic>
        <p:nvPicPr>
          <p:cNvPr id="10" name="Picture 9" descr="A picture containing tripod&#10;&#10;Description automatically generated">
            <a:extLst>
              <a:ext uri="{FF2B5EF4-FFF2-40B4-BE49-F238E27FC236}">
                <a16:creationId xmlns:a16="http://schemas.microsoft.com/office/drawing/2014/main" id="{89AD39E2-30F0-4BF3-9779-2F049D514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449" y="4142455"/>
            <a:ext cx="1874659" cy="1874659"/>
          </a:xfrm>
          <a:prstGeom prst="rect">
            <a:avLst/>
          </a:prstGeom>
        </p:spPr>
      </p:pic>
      <p:sp>
        <p:nvSpPr>
          <p:cNvPr id="11" name="TextBox 10">
            <a:extLst>
              <a:ext uri="{FF2B5EF4-FFF2-40B4-BE49-F238E27FC236}">
                <a16:creationId xmlns:a16="http://schemas.microsoft.com/office/drawing/2014/main" id="{12AE06AA-65B8-4376-B83D-F7DD42B158F7}"/>
              </a:ext>
            </a:extLst>
          </p:cNvPr>
          <p:cNvSpPr txBox="1"/>
          <p:nvPr/>
        </p:nvSpPr>
        <p:spPr>
          <a:xfrm>
            <a:off x="2516062" y="3686889"/>
            <a:ext cx="2140344" cy="1082091"/>
          </a:xfrm>
          <a:prstGeom prst="rect">
            <a:avLst/>
          </a:prstGeom>
          <a:noFill/>
        </p:spPr>
        <p:txBody>
          <a:bodyPr wrap="square">
            <a:spAutoFit/>
          </a:bodyPr>
          <a:lstStyle/>
          <a:p>
            <a:pPr>
              <a:lnSpc>
                <a:spcPct val="80000"/>
              </a:lnSpc>
            </a:pPr>
            <a:r>
              <a:rPr lang="en-US" sz="1600" i="1" kern="0" dirty="0">
                <a:solidFill>
                  <a:schemeClr val="accent6">
                    <a:lumMod val="50000"/>
                  </a:schemeClr>
                </a:solidFill>
              </a:rPr>
              <a:t>The diet quality standard here is a “</a:t>
            </a:r>
            <a:r>
              <a:rPr lang="en-US" sz="1600" b="1" i="1" kern="0" dirty="0">
                <a:solidFill>
                  <a:schemeClr val="accent6">
                    <a:lumMod val="50000"/>
                  </a:schemeClr>
                </a:solidFill>
              </a:rPr>
              <a:t>Healthy Diet Basket</a:t>
            </a:r>
            <a:r>
              <a:rPr lang="en-US" sz="1600" i="1" kern="0" dirty="0">
                <a:solidFill>
                  <a:schemeClr val="accent6">
                    <a:lumMod val="50000"/>
                  </a:schemeClr>
                </a:solidFill>
              </a:rPr>
              <a:t>” </a:t>
            </a:r>
          </a:p>
          <a:p>
            <a:pPr>
              <a:lnSpc>
                <a:spcPct val="80000"/>
              </a:lnSpc>
            </a:pPr>
            <a:r>
              <a:rPr lang="en-US" sz="1600" i="1" kern="0" dirty="0">
                <a:solidFill>
                  <a:schemeClr val="accent6">
                    <a:lumMod val="50000"/>
                  </a:schemeClr>
                </a:solidFill>
              </a:rPr>
              <a:t>of 11 items </a:t>
            </a:r>
          </a:p>
          <a:p>
            <a:pPr>
              <a:lnSpc>
                <a:spcPct val="80000"/>
              </a:lnSpc>
            </a:pPr>
            <a:r>
              <a:rPr lang="en-US" sz="1600" i="1" kern="0" dirty="0">
                <a:solidFill>
                  <a:schemeClr val="accent6">
                    <a:lumMod val="50000"/>
                  </a:schemeClr>
                </a:solidFill>
              </a:rPr>
              <a:t>in 6 food groups</a:t>
            </a:r>
            <a:endParaRPr lang="en-US" sz="1600" dirty="0">
              <a:solidFill>
                <a:schemeClr val="accent6">
                  <a:lumMod val="50000"/>
                </a:schemeClr>
              </a:solidFill>
            </a:endParaRPr>
          </a:p>
        </p:txBody>
      </p:sp>
      <p:cxnSp>
        <p:nvCxnSpPr>
          <p:cNvPr id="3" name="Straight Arrow Connector 2">
            <a:extLst>
              <a:ext uri="{FF2B5EF4-FFF2-40B4-BE49-F238E27FC236}">
                <a16:creationId xmlns:a16="http://schemas.microsoft.com/office/drawing/2014/main" id="{F688BD90-A61D-4E14-A9F7-A3BE134A4BD4}"/>
              </a:ext>
            </a:extLst>
          </p:cNvPr>
          <p:cNvCxnSpPr>
            <a:cxnSpLocks/>
          </p:cNvCxnSpPr>
          <p:nvPr/>
        </p:nvCxnSpPr>
        <p:spPr>
          <a:xfrm>
            <a:off x="3845389" y="4391499"/>
            <a:ext cx="633793" cy="103427"/>
          </a:xfrm>
          <a:prstGeom prst="straightConnector1">
            <a:avLst/>
          </a:prstGeom>
          <a:ln w="15875">
            <a:solidFill>
              <a:srgbClr val="A9D18E"/>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554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1" end="1"/>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2" end="2"/>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4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3" end="3"/>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4" end="4"/>
                                            </p:txEl>
                                          </p:spTgt>
                                        </p:tgtEl>
                                        <p:attrNameLst>
                                          <p:attrName>ppt_c</p:attrName>
                                        </p:attrNameLst>
                                      </p:cBhvr>
                                      <p:to>
                                        <a:srgbClr val="969696"/>
                                      </p:to>
                                    </p:animClr>
                                  </p:subTnLst>
                                </p:cTn>
                              </p:par>
                              <p:par>
                                <p:cTn id="25" presetID="1" presetClass="entr" presetSubtype="0" fill="hold" nodeType="withEffect">
                                  <p:stCondLst>
                                    <p:cond delay="0"/>
                                  </p:stCondLst>
                                  <p:childTnLst>
                                    <p:set>
                                      <p:cBhvr>
                                        <p:cTn id="26" dur="1" fill="hold">
                                          <p:stCondLst>
                                            <p:cond delay="0"/>
                                          </p:stCondLst>
                                        </p:cTn>
                                        <p:tgtEl>
                                          <p:spTgt spid="4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5" end="5"/>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5">
            <a:extLst>
              <a:ext uri="{FF2B5EF4-FFF2-40B4-BE49-F238E27FC236}">
                <a16:creationId xmlns:a16="http://schemas.microsoft.com/office/drawing/2014/main" id="{376012E3-4D38-4062-B7D2-72A608FD3C94}"/>
              </a:ext>
            </a:extLst>
          </p:cNvPr>
          <p:cNvSpPr txBox="1">
            <a:spLocks/>
          </p:cNvSpPr>
          <p:nvPr/>
        </p:nvSpPr>
        <p:spPr bwMode="auto">
          <a:xfrm>
            <a:off x="176079" y="1799141"/>
            <a:ext cx="10122543" cy="25229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Use least-cost items needed to meet dietary guidelines</a:t>
            </a:r>
          </a:p>
          <a:p>
            <a:pPr marL="568354" lvl="1" indent="-168284">
              <a:spcBef>
                <a:spcPts val="0"/>
              </a:spcBef>
              <a:spcAft>
                <a:spcPts val="0"/>
              </a:spcAft>
            </a:pPr>
            <a:r>
              <a:rPr lang="en-US" sz="1800" kern="0" dirty="0"/>
              <a:t>Meet target quantities of each food group</a:t>
            </a:r>
          </a:p>
          <a:p>
            <a:pPr marL="568354" lvl="1" indent="-168284">
              <a:spcBef>
                <a:spcPts val="0"/>
              </a:spcBef>
              <a:spcAft>
                <a:spcPts val="0"/>
              </a:spcAft>
            </a:pPr>
            <a:r>
              <a:rPr lang="en-US" sz="1800" kern="0" dirty="0"/>
              <a:t>Maintain energy balance by converting volume and weight targets to calories</a:t>
            </a:r>
            <a:endParaRPr lang="en-US" sz="2400" b="1" kern="0" dirty="0">
              <a:latin typeface="+mn-lt"/>
            </a:endParaRPr>
          </a:p>
          <a:p>
            <a:pPr marL="0" indent="0">
              <a:spcBef>
                <a:spcPts val="0"/>
              </a:spcBef>
              <a:spcAft>
                <a:spcPts val="0"/>
              </a:spcAft>
              <a:buNone/>
            </a:pPr>
            <a:r>
              <a:rPr lang="en-US" sz="2400" b="1" kern="0" dirty="0">
                <a:latin typeface="+mn-lt"/>
              </a:rPr>
              <a:t>Food group targets differ, but within a narrow range</a:t>
            </a:r>
          </a:p>
          <a:p>
            <a:pPr marL="568354" lvl="1" indent="-168284">
              <a:spcBef>
                <a:spcPts val="0"/>
              </a:spcBef>
              <a:spcAft>
                <a:spcPts val="0"/>
              </a:spcAft>
            </a:pPr>
            <a:r>
              <a:rPr lang="en-US" sz="1800" kern="0" dirty="0"/>
              <a:t>For SOFI 2020, used median cost of meeting 10 quantified guidelines from all UN regions</a:t>
            </a:r>
          </a:p>
          <a:p>
            <a:pPr marL="568354" lvl="1" indent="-168284">
              <a:spcBef>
                <a:spcPts val="0"/>
              </a:spcBef>
              <a:spcAft>
                <a:spcPts val="0"/>
              </a:spcAft>
            </a:pPr>
            <a:r>
              <a:rPr lang="en-US" sz="1800" kern="0" dirty="0"/>
              <a:t>Now we use a single Healthy Diet Basket derived from 31 guidelines with food guides</a:t>
            </a:r>
          </a:p>
          <a:p>
            <a:pPr marL="568354" lvl="1" indent="-168284">
              <a:spcBef>
                <a:spcPts val="0"/>
              </a:spcBef>
              <a:spcAft>
                <a:spcPts val="0"/>
              </a:spcAft>
            </a:pPr>
            <a:r>
              <a:rPr lang="en-US" sz="1800" kern="0" dirty="0"/>
              <a:t>Meeting targets for 6 food groups leads to nutrient-adequate diets within most guidelines</a:t>
            </a:r>
          </a:p>
          <a:p>
            <a:pPr marL="0" indent="0">
              <a:spcBef>
                <a:spcPts val="400"/>
              </a:spcBef>
              <a:spcAft>
                <a:spcPts val="0"/>
              </a:spcAft>
              <a:buNone/>
            </a:pPr>
            <a:endParaRPr lang="en-US" kern="0" dirty="0"/>
          </a:p>
        </p:txBody>
      </p:sp>
      <p:sp>
        <p:nvSpPr>
          <p:cNvPr id="15" name="Title 4">
            <a:extLst>
              <a:ext uri="{FF2B5EF4-FFF2-40B4-BE49-F238E27FC236}">
                <a16:creationId xmlns:a16="http://schemas.microsoft.com/office/drawing/2014/main" id="{C2DF152D-BDC9-4D32-93D7-6A94DC01DB42}"/>
              </a:ext>
            </a:extLst>
          </p:cNvPr>
          <p:cNvSpPr txBox="1">
            <a:spLocks/>
          </p:cNvSpPr>
          <p:nvPr/>
        </p:nvSpPr>
        <p:spPr>
          <a:xfrm>
            <a:off x="133278" y="254305"/>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How do we define healthy diets to measure their cost </a:t>
            </a:r>
          </a:p>
          <a:p>
            <a:pPr algn="l">
              <a:lnSpc>
                <a:spcPct val="70000"/>
              </a:lnSpc>
              <a:spcAft>
                <a:spcPts val="0"/>
              </a:spcAft>
              <a:defRPr/>
            </a:pPr>
            <a:r>
              <a:rPr lang="en-US" sz="3600" b="1" kern="0" dirty="0">
                <a:solidFill>
                  <a:srgbClr val="3083A7"/>
                </a:solidFill>
                <a:latin typeface="+mn-lt"/>
              </a:rPr>
              <a:t>and affordability?</a:t>
            </a:r>
          </a:p>
        </p:txBody>
      </p:sp>
      <p:pic>
        <p:nvPicPr>
          <p:cNvPr id="16" name="Picture 15">
            <a:extLst>
              <a:ext uri="{FF2B5EF4-FFF2-40B4-BE49-F238E27FC236}">
                <a16:creationId xmlns:a16="http://schemas.microsoft.com/office/drawing/2014/main" id="{EC2D9706-04AE-46F6-9296-384027DD7E05}"/>
              </a:ext>
            </a:extLst>
          </p:cNvPr>
          <p:cNvPicPr>
            <a:picLocks noChangeAspect="1"/>
          </p:cNvPicPr>
          <p:nvPr/>
        </p:nvPicPr>
        <p:blipFill rotWithShape="1">
          <a:blip r:embed="rId3"/>
          <a:srcRect t="-1488" r="25492" b="1844"/>
          <a:stretch/>
        </p:blipFill>
        <p:spPr>
          <a:xfrm>
            <a:off x="6652009" y="79067"/>
            <a:ext cx="5489191" cy="1384747"/>
          </a:xfrm>
          <a:prstGeom prst="rect">
            <a:avLst/>
          </a:prstGeom>
        </p:spPr>
      </p:pic>
      <p:graphicFrame>
        <p:nvGraphicFramePr>
          <p:cNvPr id="4" name="Table 3">
            <a:extLst>
              <a:ext uri="{FF2B5EF4-FFF2-40B4-BE49-F238E27FC236}">
                <a16:creationId xmlns:a16="http://schemas.microsoft.com/office/drawing/2014/main" id="{D77ABDBE-3B7D-4B02-B8C9-2D39C6325BEA}"/>
              </a:ext>
            </a:extLst>
          </p:cNvPr>
          <p:cNvGraphicFramePr>
            <a:graphicFrameLocks noGrp="1"/>
          </p:cNvGraphicFramePr>
          <p:nvPr>
            <p:extLst>
              <p:ext uri="{D42A27DB-BD31-4B8C-83A1-F6EECF244321}">
                <p14:modId xmlns:p14="http://schemas.microsoft.com/office/powerpoint/2010/main" val="1692338981"/>
              </p:ext>
            </p:extLst>
          </p:nvPr>
        </p:nvGraphicFramePr>
        <p:xfrm>
          <a:off x="610107" y="4352619"/>
          <a:ext cx="4351686" cy="2194560"/>
        </p:xfrm>
        <a:graphic>
          <a:graphicData uri="http://schemas.openxmlformats.org/drawingml/2006/table">
            <a:tbl>
              <a:tblPr firstRow="1" firstCol="1" bandRow="1">
                <a:tableStyleId>{5C22544A-7EE6-4342-B048-85BDC9FD1C3A}</a:tableStyleId>
              </a:tblPr>
              <a:tblGrid>
                <a:gridCol w="2236424">
                  <a:extLst>
                    <a:ext uri="{9D8B030D-6E8A-4147-A177-3AD203B41FA5}">
                      <a16:colId xmlns:a16="http://schemas.microsoft.com/office/drawing/2014/main" val="2028919652"/>
                    </a:ext>
                  </a:extLst>
                </a:gridCol>
                <a:gridCol w="939789">
                  <a:extLst>
                    <a:ext uri="{9D8B030D-6E8A-4147-A177-3AD203B41FA5}">
                      <a16:colId xmlns:a16="http://schemas.microsoft.com/office/drawing/2014/main" val="2678827187"/>
                    </a:ext>
                  </a:extLst>
                </a:gridCol>
                <a:gridCol w="1175473">
                  <a:extLst>
                    <a:ext uri="{9D8B030D-6E8A-4147-A177-3AD203B41FA5}">
                      <a16:colId xmlns:a16="http://schemas.microsoft.com/office/drawing/2014/main" val="590849929"/>
                    </a:ext>
                  </a:extLst>
                </a:gridCol>
              </a:tblGrid>
              <a:tr h="216487">
                <a:tc gridSpan="3">
                  <a:txBody>
                    <a:bodyPr/>
                    <a:lstStyle/>
                    <a:p>
                      <a:pPr marL="0" marR="0" algn="l">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Definition of the Healthy Diet Basket</a:t>
                      </a:r>
                    </a:p>
                  </a:txBody>
                  <a:tcPr marL="68580" marR="68580" marT="0" marB="0">
                    <a:noFill/>
                  </a:tcPr>
                </a:tc>
                <a:tc hMerge="1">
                  <a:txBody>
                    <a:bodyPr/>
                    <a:lstStyle/>
                    <a:p>
                      <a:pPr marL="0" marR="0" algn="l">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l">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36698278"/>
                  </a:ext>
                </a:extLst>
              </a:tr>
              <a:tr h="432974">
                <a:tc>
                  <a:txBody>
                    <a:bodyPr/>
                    <a:lstStyle/>
                    <a:p>
                      <a:pPr marL="0" marR="0" algn="l">
                        <a:spcBef>
                          <a:spcPts val="0"/>
                        </a:spcBef>
                        <a:spcAft>
                          <a:spcPts val="0"/>
                        </a:spcAft>
                      </a:pPr>
                      <a:endParaRPr lang="en-US" sz="1600" b="1" dirty="0">
                        <a:solidFill>
                          <a:schemeClr val="tx1"/>
                        </a:solidFill>
                        <a:effectLst/>
                        <a:latin typeface="+mn-lt"/>
                      </a:endParaRPr>
                    </a:p>
                    <a:p>
                      <a:pPr marL="0" marR="0" algn="l">
                        <a:spcBef>
                          <a:spcPts val="0"/>
                        </a:spcBef>
                        <a:spcAft>
                          <a:spcPts val="0"/>
                        </a:spcAft>
                      </a:pPr>
                      <a:r>
                        <a:rPr lang="en-US" sz="1600" b="1" dirty="0">
                          <a:solidFill>
                            <a:schemeClr val="tx1"/>
                          </a:solidFill>
                          <a:effectLst/>
                          <a:latin typeface="+mn-lt"/>
                        </a:rPr>
                        <a:t>Food group</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chemeClr val="tx1"/>
                          </a:solidFill>
                          <a:effectLst/>
                          <a:latin typeface="+mn-lt"/>
                        </a:rPr>
                        <a:t>Number of items</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chemeClr val="tx1"/>
                          </a:solidFill>
                          <a:effectLst/>
                          <a:latin typeface="+mn-lt"/>
                        </a:rPr>
                        <a:t>Total energy (kcal)</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689621"/>
                  </a:ext>
                </a:extLst>
              </a:tr>
              <a:tr h="216487">
                <a:tc>
                  <a:txBody>
                    <a:bodyPr/>
                    <a:lstStyle/>
                    <a:p>
                      <a:pPr marL="0" marR="0" algn="l">
                        <a:spcBef>
                          <a:spcPts val="0"/>
                        </a:spcBef>
                        <a:spcAft>
                          <a:spcPts val="0"/>
                        </a:spcAft>
                      </a:pPr>
                      <a:r>
                        <a:rPr lang="en-US" sz="1600" b="0" dirty="0">
                          <a:solidFill>
                            <a:schemeClr val="tx1"/>
                          </a:solidFill>
                          <a:effectLst/>
                          <a:latin typeface="+mn-lt"/>
                        </a:rPr>
                        <a:t>Starchy staples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marL="0" marR="0" algn="l">
                        <a:spcBef>
                          <a:spcPts val="0"/>
                        </a:spcBef>
                        <a:spcAft>
                          <a:spcPts val="0"/>
                        </a:spcAft>
                      </a:pPr>
                      <a:r>
                        <a:rPr lang="en-US" sz="1600" dirty="0">
                          <a:solidFill>
                            <a:schemeClr val="tx1"/>
                          </a:solidFill>
                          <a:effectLst/>
                          <a:latin typeface="+mn-lt"/>
                        </a:rPr>
                        <a:t>2</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marL="0" marR="0" algn="l">
                        <a:spcBef>
                          <a:spcPts val="0"/>
                        </a:spcBef>
                        <a:spcAft>
                          <a:spcPts val="0"/>
                        </a:spcAft>
                      </a:pPr>
                      <a:r>
                        <a:rPr lang="en-US" sz="1600" dirty="0">
                          <a:solidFill>
                            <a:schemeClr val="tx1"/>
                          </a:solidFill>
                          <a:effectLst/>
                          <a:latin typeface="+mn-lt"/>
                        </a:rPr>
                        <a:t>1160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21335786"/>
                  </a:ext>
                </a:extLst>
              </a:tr>
              <a:tr h="216487">
                <a:tc>
                  <a:txBody>
                    <a:bodyPr/>
                    <a:lstStyle/>
                    <a:p>
                      <a:pPr marL="0" marR="0" algn="l">
                        <a:spcBef>
                          <a:spcPts val="0"/>
                        </a:spcBef>
                        <a:spcAft>
                          <a:spcPts val="0"/>
                        </a:spcAft>
                      </a:pPr>
                      <a:r>
                        <a:rPr lang="en-US" sz="1600" b="0" dirty="0">
                          <a:solidFill>
                            <a:schemeClr val="tx1"/>
                          </a:solidFill>
                          <a:effectLst/>
                          <a:latin typeface="+mn-lt"/>
                        </a:rPr>
                        <a:t>Vegetables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3</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110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71290469"/>
                  </a:ext>
                </a:extLst>
              </a:tr>
              <a:tr h="216487">
                <a:tc>
                  <a:txBody>
                    <a:bodyPr/>
                    <a:lstStyle/>
                    <a:p>
                      <a:pPr marL="0" marR="0" algn="l">
                        <a:spcBef>
                          <a:spcPts val="0"/>
                        </a:spcBef>
                        <a:spcAft>
                          <a:spcPts val="0"/>
                        </a:spcAft>
                      </a:pPr>
                      <a:r>
                        <a:rPr lang="en-US" sz="1600" b="0" dirty="0">
                          <a:solidFill>
                            <a:schemeClr val="tx1"/>
                          </a:solidFill>
                          <a:effectLst/>
                          <a:latin typeface="+mn-lt"/>
                        </a:rPr>
                        <a:t>Fruits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2</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160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89197855"/>
                  </a:ext>
                </a:extLst>
              </a:tr>
              <a:tr h="216487">
                <a:tc>
                  <a:txBody>
                    <a:bodyPr/>
                    <a:lstStyle/>
                    <a:p>
                      <a:pPr marL="0" marR="0" algn="l">
                        <a:spcBef>
                          <a:spcPts val="0"/>
                        </a:spcBef>
                        <a:spcAft>
                          <a:spcPts val="0"/>
                        </a:spcAft>
                      </a:pPr>
                      <a:r>
                        <a:rPr lang="en-US" sz="1600" b="0" dirty="0">
                          <a:solidFill>
                            <a:schemeClr val="tx1"/>
                          </a:solidFill>
                          <a:effectLst/>
                          <a:latin typeface="+mn-lt"/>
                        </a:rPr>
                        <a:t>Animal-source foods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a:solidFill>
                            <a:schemeClr val="tx1"/>
                          </a:solidFill>
                          <a:effectLst/>
                          <a:latin typeface="+mn-lt"/>
                        </a:rPr>
                        <a:t>2</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98335481"/>
                  </a:ext>
                </a:extLst>
              </a:tr>
              <a:tr h="216487">
                <a:tc>
                  <a:txBody>
                    <a:bodyPr/>
                    <a:lstStyle/>
                    <a:p>
                      <a:pPr marL="0" marR="0" algn="l">
                        <a:spcBef>
                          <a:spcPts val="0"/>
                        </a:spcBef>
                        <a:spcAft>
                          <a:spcPts val="0"/>
                        </a:spcAft>
                      </a:pPr>
                      <a:r>
                        <a:rPr lang="en-US" sz="1600" b="0" dirty="0">
                          <a:solidFill>
                            <a:schemeClr val="tx1"/>
                          </a:solidFill>
                          <a:effectLst/>
                          <a:latin typeface="+mn-lt"/>
                        </a:rPr>
                        <a:t>Legumes, nuts &amp; seeds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a:solidFill>
                            <a:schemeClr val="tx1"/>
                          </a:solidFill>
                          <a:effectLst/>
                          <a:latin typeface="+mn-lt"/>
                        </a:rPr>
                        <a:t>1</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76027823"/>
                  </a:ext>
                </a:extLst>
              </a:tr>
              <a:tr h="216487">
                <a:tc>
                  <a:txBody>
                    <a:bodyPr/>
                    <a:lstStyle/>
                    <a:p>
                      <a:pPr marL="0" marR="0" algn="l">
                        <a:spcBef>
                          <a:spcPts val="0"/>
                        </a:spcBef>
                        <a:spcAft>
                          <a:spcPts val="0"/>
                        </a:spcAft>
                      </a:pPr>
                      <a:r>
                        <a:rPr lang="en-US" sz="1600" b="0" dirty="0">
                          <a:solidFill>
                            <a:schemeClr val="tx1"/>
                          </a:solidFill>
                          <a:effectLst/>
                          <a:latin typeface="+mn-lt"/>
                        </a:rPr>
                        <a:t>Oils and fats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solidFill>
                            <a:schemeClr val="tx1"/>
                          </a:solidFill>
                          <a:effectLst/>
                          <a:latin typeface="+mn-lt"/>
                        </a:rPr>
                        <a:t>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243006"/>
                  </a:ext>
                </a:extLst>
              </a:tr>
            </a:tbl>
          </a:graphicData>
        </a:graphic>
      </p:graphicFrame>
      <p:graphicFrame>
        <p:nvGraphicFramePr>
          <p:cNvPr id="5" name="Table 4">
            <a:extLst>
              <a:ext uri="{FF2B5EF4-FFF2-40B4-BE49-F238E27FC236}">
                <a16:creationId xmlns:a16="http://schemas.microsoft.com/office/drawing/2014/main" id="{C4BDED88-D0CA-49B6-9906-0384E2134C91}"/>
              </a:ext>
            </a:extLst>
          </p:cNvPr>
          <p:cNvGraphicFramePr>
            <a:graphicFrameLocks noGrp="1"/>
          </p:cNvGraphicFramePr>
          <p:nvPr>
            <p:extLst>
              <p:ext uri="{D42A27DB-BD31-4B8C-83A1-F6EECF244321}">
                <p14:modId xmlns:p14="http://schemas.microsoft.com/office/powerpoint/2010/main" val="4036598602"/>
              </p:ext>
            </p:extLst>
          </p:nvPr>
        </p:nvGraphicFramePr>
        <p:xfrm>
          <a:off x="5012858" y="4108779"/>
          <a:ext cx="3279455" cy="2438400"/>
        </p:xfrm>
        <a:graphic>
          <a:graphicData uri="http://schemas.openxmlformats.org/drawingml/2006/table">
            <a:tbl>
              <a:tblPr firstRow="1" firstCol="1" bandRow="1">
                <a:tableStyleId>{5C22544A-7EE6-4342-B048-85BDC9FD1C3A}</a:tableStyleId>
              </a:tblPr>
              <a:tblGrid>
                <a:gridCol w="1859049">
                  <a:extLst>
                    <a:ext uri="{9D8B030D-6E8A-4147-A177-3AD203B41FA5}">
                      <a16:colId xmlns:a16="http://schemas.microsoft.com/office/drawing/2014/main" val="1275055488"/>
                    </a:ext>
                  </a:extLst>
                </a:gridCol>
                <a:gridCol w="1420406">
                  <a:extLst>
                    <a:ext uri="{9D8B030D-6E8A-4147-A177-3AD203B41FA5}">
                      <a16:colId xmlns:a16="http://schemas.microsoft.com/office/drawing/2014/main" val="2630759204"/>
                    </a:ext>
                  </a:extLst>
                </a:gridCol>
              </a:tblGrid>
              <a:tr h="432974">
                <a:tc gridSpan="2">
                  <a:txBody>
                    <a:bodyPr/>
                    <a:lstStyle/>
                    <a:p>
                      <a:pPr marL="0" marR="0" algn="l">
                        <a:spcBef>
                          <a:spcPts val="0"/>
                        </a:spcBef>
                        <a:spcAft>
                          <a:spcPts val="0"/>
                        </a:spcAft>
                      </a:pPr>
                      <a:endPar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Quantities of food in the healthy diet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358519"/>
                  </a:ext>
                </a:extLst>
              </a:tr>
              <a:tr h="432974">
                <a:tc>
                  <a:txBody>
                    <a:bodyPr/>
                    <a:lstStyle/>
                    <a:p>
                      <a:pPr marL="0" marR="0" algn="l">
                        <a:spcBef>
                          <a:spcPts val="0"/>
                        </a:spcBef>
                        <a:spcAft>
                          <a:spcPts val="0"/>
                        </a:spcAft>
                      </a:pPr>
                      <a:r>
                        <a:rPr lang="en-US" sz="1600" b="0" i="1" dirty="0">
                          <a:solidFill>
                            <a:schemeClr val="bg1">
                              <a:lumMod val="65000"/>
                            </a:schemeClr>
                          </a:solidFill>
                          <a:effectLst/>
                          <a:latin typeface="+mn-lt"/>
                        </a:rPr>
                        <a:t>Typical weight </a:t>
                      </a:r>
                    </a:p>
                    <a:p>
                      <a:pPr marL="0" marR="0" algn="l">
                        <a:spcBef>
                          <a:spcPts val="0"/>
                        </a:spcBef>
                        <a:spcAft>
                          <a:spcPts val="0"/>
                        </a:spcAft>
                      </a:pPr>
                      <a:r>
                        <a:rPr lang="en-US" sz="1600" b="0" i="1" dirty="0">
                          <a:solidFill>
                            <a:schemeClr val="bg1">
                              <a:lumMod val="65000"/>
                            </a:schemeClr>
                          </a:solidFill>
                          <a:effectLst/>
                          <a:latin typeface="+mn-lt"/>
                        </a:rPr>
                        <a:t>(grams)</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rPr>
                        <a:t>Typical volume</a:t>
                      </a:r>
                    </a:p>
                    <a:p>
                      <a:pPr marL="0" marR="0" algn="l">
                        <a:spcBef>
                          <a:spcPts val="0"/>
                        </a:spcBef>
                        <a:spcAft>
                          <a:spcPts val="0"/>
                        </a:spcAft>
                      </a:pPr>
                      <a:r>
                        <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rPr>
                        <a:t>(plate share)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632002"/>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322g dry rice</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750669"/>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270-400g veg.</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7538580"/>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230-300g fruits</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3040063"/>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210g egg</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433074"/>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85g dry bean</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5137519"/>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34g oil</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742297"/>
                  </a:ext>
                </a:extLst>
              </a:tr>
            </a:tbl>
          </a:graphicData>
        </a:graphic>
      </p:graphicFrame>
      <p:grpSp>
        <p:nvGrpSpPr>
          <p:cNvPr id="8" name="Group 7">
            <a:extLst>
              <a:ext uri="{FF2B5EF4-FFF2-40B4-BE49-F238E27FC236}">
                <a16:creationId xmlns:a16="http://schemas.microsoft.com/office/drawing/2014/main" id="{AABD1811-569B-A12C-DECB-679D46ADDE0A}"/>
              </a:ext>
            </a:extLst>
          </p:cNvPr>
          <p:cNvGrpSpPr/>
          <p:nvPr/>
        </p:nvGrpSpPr>
        <p:grpSpPr>
          <a:xfrm>
            <a:off x="9540159" y="1735566"/>
            <a:ext cx="2316777" cy="4807119"/>
            <a:chOff x="9540159" y="1735566"/>
            <a:chExt cx="2316777" cy="4807119"/>
          </a:xfrm>
        </p:grpSpPr>
        <p:pic>
          <p:nvPicPr>
            <p:cNvPr id="11" name="Picture 10">
              <a:extLst>
                <a:ext uri="{FF2B5EF4-FFF2-40B4-BE49-F238E27FC236}">
                  <a16:creationId xmlns:a16="http://schemas.microsoft.com/office/drawing/2014/main" id="{63D55361-FF44-4E91-9337-3C3409DC2090}"/>
                </a:ext>
              </a:extLst>
            </p:cNvPr>
            <p:cNvPicPr>
              <a:picLocks noChangeAspect="1"/>
            </p:cNvPicPr>
            <p:nvPr/>
          </p:nvPicPr>
          <p:blipFill>
            <a:blip r:embed="rId4"/>
            <a:stretch>
              <a:fillRect/>
            </a:stretch>
          </p:blipFill>
          <p:spPr>
            <a:xfrm>
              <a:off x="10675546" y="1735566"/>
              <a:ext cx="1181390" cy="887698"/>
            </a:xfrm>
            <a:prstGeom prst="rect">
              <a:avLst/>
            </a:prstGeom>
          </p:spPr>
        </p:pic>
        <p:pic>
          <p:nvPicPr>
            <p:cNvPr id="20" name="Picture 19">
              <a:extLst>
                <a:ext uri="{FF2B5EF4-FFF2-40B4-BE49-F238E27FC236}">
                  <a16:creationId xmlns:a16="http://schemas.microsoft.com/office/drawing/2014/main" id="{E2085180-9EDF-4E6B-8787-067381EE1A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30184" y="2678406"/>
              <a:ext cx="880171" cy="836780"/>
            </a:xfrm>
            <a:prstGeom prst="rect">
              <a:avLst/>
            </a:prstGeom>
          </p:spPr>
        </p:pic>
        <p:pic>
          <p:nvPicPr>
            <p:cNvPr id="23" name="Picture 22">
              <a:extLst>
                <a:ext uri="{FF2B5EF4-FFF2-40B4-BE49-F238E27FC236}">
                  <a16:creationId xmlns:a16="http://schemas.microsoft.com/office/drawing/2014/main" id="{6E436067-1F79-421E-A774-E51D6B8C2852}"/>
                </a:ext>
              </a:extLst>
            </p:cNvPr>
            <p:cNvPicPr>
              <a:picLocks noChangeAspect="1"/>
            </p:cNvPicPr>
            <p:nvPr/>
          </p:nvPicPr>
          <p:blipFill rotWithShape="1">
            <a:blip r:embed="rId6">
              <a:extLst>
                <a:ext uri="{28A0092B-C50C-407E-A947-70E740481C1C}">
                  <a14:useLocalDpi xmlns:a14="http://schemas.microsoft.com/office/drawing/2010/main"/>
                </a:ext>
              </a:extLst>
            </a:blip>
            <a:srcRect l="1243" r="1"/>
            <a:stretch/>
          </p:blipFill>
          <p:spPr>
            <a:xfrm>
              <a:off x="9567282" y="4657389"/>
              <a:ext cx="1010779" cy="763689"/>
            </a:xfrm>
            <a:prstGeom prst="rect">
              <a:avLst/>
            </a:prstGeom>
          </p:spPr>
        </p:pic>
        <p:pic>
          <p:nvPicPr>
            <p:cNvPr id="2" name="Picture 1">
              <a:extLst>
                <a:ext uri="{FF2B5EF4-FFF2-40B4-BE49-F238E27FC236}">
                  <a16:creationId xmlns:a16="http://schemas.microsoft.com/office/drawing/2014/main" id="{AD025738-9EF9-45A8-91A5-0C97C2A77B15}"/>
                </a:ext>
              </a:extLst>
            </p:cNvPr>
            <p:cNvPicPr>
              <a:picLocks noChangeAspect="1"/>
            </p:cNvPicPr>
            <p:nvPr/>
          </p:nvPicPr>
          <p:blipFill>
            <a:blip r:embed="rId7"/>
            <a:stretch>
              <a:fillRect/>
            </a:stretch>
          </p:blipFill>
          <p:spPr>
            <a:xfrm>
              <a:off x="9540159" y="2653014"/>
              <a:ext cx="1004873" cy="886968"/>
            </a:xfrm>
            <a:prstGeom prst="rect">
              <a:avLst/>
            </a:prstGeom>
          </p:spPr>
        </p:pic>
        <p:pic>
          <p:nvPicPr>
            <p:cNvPr id="14" name="Picture 13">
              <a:extLst>
                <a:ext uri="{FF2B5EF4-FFF2-40B4-BE49-F238E27FC236}">
                  <a16:creationId xmlns:a16="http://schemas.microsoft.com/office/drawing/2014/main" id="{917AFB1F-27D9-4CC6-AC51-6A6FC47C16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8870"/>
            <a:stretch/>
          </p:blipFill>
          <p:spPr>
            <a:xfrm>
              <a:off x="10814637" y="5574543"/>
              <a:ext cx="880170" cy="939435"/>
            </a:xfrm>
            <a:prstGeom prst="rect">
              <a:avLst/>
            </a:prstGeom>
            <a:solidFill>
              <a:schemeClr val="bg1"/>
            </a:solidFill>
          </p:spPr>
        </p:pic>
        <p:pic>
          <p:nvPicPr>
            <p:cNvPr id="7" name="Picture 6">
              <a:extLst>
                <a:ext uri="{FF2B5EF4-FFF2-40B4-BE49-F238E27FC236}">
                  <a16:creationId xmlns:a16="http://schemas.microsoft.com/office/drawing/2014/main" id="{C31B9120-C40D-4F99-BEBA-A554242A67B2}"/>
                </a:ext>
              </a:extLst>
            </p:cNvPr>
            <p:cNvPicPr>
              <a:picLocks noChangeAspect="1"/>
            </p:cNvPicPr>
            <p:nvPr/>
          </p:nvPicPr>
          <p:blipFill>
            <a:blip r:embed="rId9"/>
            <a:stretch>
              <a:fillRect/>
            </a:stretch>
          </p:blipFill>
          <p:spPr>
            <a:xfrm>
              <a:off x="9596156" y="1759651"/>
              <a:ext cx="950506" cy="865567"/>
            </a:xfrm>
            <a:prstGeom prst="rect">
              <a:avLst/>
            </a:prstGeom>
          </p:spPr>
        </p:pic>
        <p:pic>
          <p:nvPicPr>
            <p:cNvPr id="13" name="Picture 12">
              <a:extLst>
                <a:ext uri="{FF2B5EF4-FFF2-40B4-BE49-F238E27FC236}">
                  <a16:creationId xmlns:a16="http://schemas.microsoft.com/office/drawing/2014/main" id="{B5F89ECD-CE0D-441A-8711-DE12C3AF89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96156" y="5608967"/>
              <a:ext cx="1010779" cy="933718"/>
            </a:xfrm>
            <a:prstGeom prst="rect">
              <a:avLst/>
            </a:prstGeom>
            <a:solidFill>
              <a:schemeClr val="bg1"/>
            </a:solidFill>
          </p:spPr>
        </p:pic>
        <p:pic>
          <p:nvPicPr>
            <p:cNvPr id="21" name="Picture 20">
              <a:extLst>
                <a:ext uri="{FF2B5EF4-FFF2-40B4-BE49-F238E27FC236}">
                  <a16:creationId xmlns:a16="http://schemas.microsoft.com/office/drawing/2014/main" id="{8FC6AB52-A67B-4A94-8C8C-1AA971EF21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37675" y="4596917"/>
              <a:ext cx="857132" cy="876887"/>
            </a:xfrm>
            <a:prstGeom prst="rect">
              <a:avLst/>
            </a:prstGeom>
          </p:spPr>
        </p:pic>
        <p:pic>
          <p:nvPicPr>
            <p:cNvPr id="22" name="Picture 21">
              <a:extLst>
                <a:ext uri="{FF2B5EF4-FFF2-40B4-BE49-F238E27FC236}">
                  <a16:creationId xmlns:a16="http://schemas.microsoft.com/office/drawing/2014/main" id="{FACFA6AC-354D-4DA0-A9B9-CA6EE11D52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67283" y="3684437"/>
              <a:ext cx="1010778" cy="729100"/>
            </a:xfrm>
            <a:prstGeom prst="rect">
              <a:avLst/>
            </a:prstGeom>
          </p:spPr>
        </p:pic>
        <p:pic>
          <p:nvPicPr>
            <p:cNvPr id="24" name="Picture 23">
              <a:extLst>
                <a:ext uri="{FF2B5EF4-FFF2-40B4-BE49-F238E27FC236}">
                  <a16:creationId xmlns:a16="http://schemas.microsoft.com/office/drawing/2014/main" id="{4236631F-CE39-4069-B61D-C816062BDB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30184" y="3643512"/>
              <a:ext cx="880171" cy="852666"/>
            </a:xfrm>
            <a:prstGeom prst="rect">
              <a:avLst/>
            </a:prstGeom>
          </p:spPr>
        </p:pic>
      </p:grpSp>
    </p:spTree>
    <p:custDataLst>
      <p:tags r:id="rId1"/>
    </p:custDataLst>
    <p:extLst>
      <p:ext uri="{BB962C8B-B14F-4D97-AF65-F5344CB8AC3E}">
        <p14:creationId xmlns:p14="http://schemas.microsoft.com/office/powerpoint/2010/main" val="18665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2" end="2"/>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3" end="3"/>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4" end="4"/>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5" end="5"/>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C2DF152D-BDC9-4D32-93D7-6A94DC01DB42}"/>
              </a:ext>
            </a:extLst>
          </p:cNvPr>
          <p:cNvSpPr txBox="1">
            <a:spLocks/>
          </p:cNvSpPr>
          <p:nvPr/>
        </p:nvSpPr>
        <p:spPr>
          <a:xfrm>
            <a:off x="86830" y="425687"/>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How does the healthy diet basket work in practice?</a:t>
            </a:r>
          </a:p>
        </p:txBody>
      </p:sp>
      <p:pic>
        <p:nvPicPr>
          <p:cNvPr id="16" name="Picture 15">
            <a:extLst>
              <a:ext uri="{FF2B5EF4-FFF2-40B4-BE49-F238E27FC236}">
                <a16:creationId xmlns:a16="http://schemas.microsoft.com/office/drawing/2014/main" id="{EC2D9706-04AE-46F6-9296-384027DD7E05}"/>
              </a:ext>
            </a:extLst>
          </p:cNvPr>
          <p:cNvPicPr>
            <a:picLocks noChangeAspect="1"/>
          </p:cNvPicPr>
          <p:nvPr/>
        </p:nvPicPr>
        <p:blipFill rotWithShape="1">
          <a:blip r:embed="rId4"/>
          <a:srcRect t="-1488" r="25492" b="1844"/>
          <a:stretch/>
        </p:blipFill>
        <p:spPr>
          <a:xfrm>
            <a:off x="6652009" y="79067"/>
            <a:ext cx="5489191" cy="1384747"/>
          </a:xfrm>
          <a:prstGeom prst="rect">
            <a:avLst/>
          </a:prstGeom>
        </p:spPr>
      </p:pic>
      <p:graphicFrame>
        <p:nvGraphicFramePr>
          <p:cNvPr id="6" name="Table 5">
            <a:extLst>
              <a:ext uri="{FF2B5EF4-FFF2-40B4-BE49-F238E27FC236}">
                <a16:creationId xmlns:a16="http://schemas.microsoft.com/office/drawing/2014/main" id="{0144A95C-B276-4649-BF55-48E83796806E}"/>
              </a:ext>
            </a:extLst>
          </p:cNvPr>
          <p:cNvGraphicFramePr>
            <a:graphicFrameLocks noGrp="1"/>
          </p:cNvGraphicFramePr>
          <p:nvPr>
            <p:extLst>
              <p:ext uri="{D42A27DB-BD31-4B8C-83A1-F6EECF244321}">
                <p14:modId xmlns:p14="http://schemas.microsoft.com/office/powerpoint/2010/main" val="1574517082"/>
              </p:ext>
            </p:extLst>
          </p:nvPr>
        </p:nvGraphicFramePr>
        <p:xfrm>
          <a:off x="133277" y="1586569"/>
          <a:ext cx="11925445" cy="5236262"/>
        </p:xfrm>
        <a:graphic>
          <a:graphicData uri="http://schemas.openxmlformats.org/drawingml/2006/table">
            <a:tbl>
              <a:tblPr firstRow="1" firstCol="1" bandRow="1"/>
              <a:tblGrid>
                <a:gridCol w="1864599">
                  <a:extLst>
                    <a:ext uri="{9D8B030D-6E8A-4147-A177-3AD203B41FA5}">
                      <a16:colId xmlns:a16="http://schemas.microsoft.com/office/drawing/2014/main" val="37834271"/>
                    </a:ext>
                  </a:extLst>
                </a:gridCol>
                <a:gridCol w="763599">
                  <a:extLst>
                    <a:ext uri="{9D8B030D-6E8A-4147-A177-3AD203B41FA5}">
                      <a16:colId xmlns:a16="http://schemas.microsoft.com/office/drawing/2014/main" val="4230428903"/>
                    </a:ext>
                  </a:extLst>
                </a:gridCol>
                <a:gridCol w="1005996">
                  <a:extLst>
                    <a:ext uri="{9D8B030D-6E8A-4147-A177-3AD203B41FA5}">
                      <a16:colId xmlns:a16="http://schemas.microsoft.com/office/drawing/2014/main" val="1435162913"/>
                    </a:ext>
                  </a:extLst>
                </a:gridCol>
                <a:gridCol w="497227">
                  <a:extLst>
                    <a:ext uri="{9D8B030D-6E8A-4147-A177-3AD203B41FA5}">
                      <a16:colId xmlns:a16="http://schemas.microsoft.com/office/drawing/2014/main" val="449514644"/>
                    </a:ext>
                  </a:extLst>
                </a:gridCol>
                <a:gridCol w="1846840">
                  <a:extLst>
                    <a:ext uri="{9D8B030D-6E8A-4147-A177-3AD203B41FA5}">
                      <a16:colId xmlns:a16="http://schemas.microsoft.com/office/drawing/2014/main" val="43276807"/>
                    </a:ext>
                  </a:extLst>
                </a:gridCol>
                <a:gridCol w="852388">
                  <a:extLst>
                    <a:ext uri="{9D8B030D-6E8A-4147-A177-3AD203B41FA5}">
                      <a16:colId xmlns:a16="http://schemas.microsoft.com/office/drawing/2014/main" val="3904360894"/>
                    </a:ext>
                  </a:extLst>
                </a:gridCol>
                <a:gridCol w="1005996">
                  <a:extLst>
                    <a:ext uri="{9D8B030D-6E8A-4147-A177-3AD203B41FA5}">
                      <a16:colId xmlns:a16="http://schemas.microsoft.com/office/drawing/2014/main" val="1765242816"/>
                    </a:ext>
                  </a:extLst>
                </a:gridCol>
                <a:gridCol w="479469">
                  <a:extLst>
                    <a:ext uri="{9D8B030D-6E8A-4147-A177-3AD203B41FA5}">
                      <a16:colId xmlns:a16="http://schemas.microsoft.com/office/drawing/2014/main" val="3782946365"/>
                    </a:ext>
                  </a:extLst>
                </a:gridCol>
                <a:gridCol w="1704777">
                  <a:extLst>
                    <a:ext uri="{9D8B030D-6E8A-4147-A177-3AD203B41FA5}">
                      <a16:colId xmlns:a16="http://schemas.microsoft.com/office/drawing/2014/main" val="1994900527"/>
                    </a:ext>
                  </a:extLst>
                </a:gridCol>
                <a:gridCol w="852388">
                  <a:extLst>
                    <a:ext uri="{9D8B030D-6E8A-4147-A177-3AD203B41FA5}">
                      <a16:colId xmlns:a16="http://schemas.microsoft.com/office/drawing/2014/main" val="368591281"/>
                    </a:ext>
                  </a:extLst>
                </a:gridCol>
                <a:gridCol w="1052166">
                  <a:extLst>
                    <a:ext uri="{9D8B030D-6E8A-4147-A177-3AD203B41FA5}">
                      <a16:colId xmlns:a16="http://schemas.microsoft.com/office/drawing/2014/main" val="3902822255"/>
                    </a:ext>
                  </a:extLst>
                </a:gridCol>
              </a:tblGrid>
              <a:tr h="340705">
                <a:tc gridSpan="11">
                  <a:txBody>
                    <a:bodyPr/>
                    <a:lstStyle/>
                    <a:p>
                      <a:pPr marL="0" marR="0">
                        <a:spcBef>
                          <a:spcPts val="0"/>
                        </a:spcBef>
                        <a:spcAft>
                          <a:spcPts val="0"/>
                        </a:spcAft>
                      </a:pPr>
                      <a:r>
                        <a:rPr lang="en-US" sz="1900" b="1" dirty="0">
                          <a:solidFill>
                            <a:srgbClr val="000000"/>
                          </a:solidFill>
                          <a:effectLst/>
                          <a:latin typeface="+mn-lt"/>
                          <a:ea typeface="Calibri" panose="020F0502020204030204" pitchFamily="34" charset="0"/>
                        </a:rPr>
                        <a:t>Examples of actual least-cost Healthy Diet Baskets in selected countries, using items and prices from 2017 ICP data</a:t>
                      </a:r>
                    </a:p>
                    <a:p>
                      <a:pPr marL="0" marR="0">
                        <a:spcBef>
                          <a:spcPts val="0"/>
                        </a:spcBef>
                        <a:spcAft>
                          <a:spcPts val="0"/>
                        </a:spcAft>
                      </a:pPr>
                      <a:endParaRPr lang="en-US" sz="500" dirty="0">
                        <a:effectLst/>
                        <a:latin typeface="+mn-lt"/>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600">
                        <a:effectLst/>
                        <a:latin typeface="+mn-lt"/>
                      </a:endParaRPr>
                    </a:p>
                  </a:txBody>
                  <a:tcPr marL="68580" marR="68580" marT="0" marB="0" anchor="b">
                    <a:lnL>
                      <a:noFill/>
                    </a:lnL>
                    <a:lnR>
                      <a:noFill/>
                    </a:lnR>
                    <a:lnT>
                      <a:noFill/>
                    </a:lnT>
                    <a:lnB>
                      <a:noFill/>
                    </a:lnB>
                  </a:tcPr>
                </a:tc>
                <a:tc hMerge="1">
                  <a:txBody>
                    <a:bodyPr/>
                    <a:lstStyle/>
                    <a:p>
                      <a:endParaRPr lang="en-US" sz="1600" dirty="0">
                        <a:effectLst/>
                        <a:latin typeface="+mn-lt"/>
                      </a:endParaRPr>
                    </a:p>
                  </a:txBody>
                  <a:tcPr marL="68580" marR="68580" marT="0" marB="0" anchor="b">
                    <a:lnL>
                      <a:noFill/>
                    </a:lnL>
                    <a:lnR>
                      <a:noFill/>
                    </a:lnR>
                    <a:lnT>
                      <a:noFill/>
                    </a:lnT>
                    <a:lnB>
                      <a:noFill/>
                    </a:lnB>
                  </a:tcPr>
                </a:tc>
                <a:tc hMerge="1">
                  <a:txBody>
                    <a:bodyPr/>
                    <a:lstStyle/>
                    <a:p>
                      <a:endParaRPr lang="en-US" sz="1600" dirty="0">
                        <a:effectLst/>
                        <a:latin typeface="+mn-lt"/>
                      </a:endParaRPr>
                    </a:p>
                  </a:txBody>
                  <a:tcPr marL="68580" marR="68580" marT="0" marB="0" anchor="b">
                    <a:lnL>
                      <a:noFill/>
                    </a:lnL>
                    <a:lnR>
                      <a:noFill/>
                    </a:lnR>
                    <a:lnT>
                      <a:noFill/>
                    </a:lnT>
                    <a:lnB>
                      <a:noFill/>
                    </a:lnB>
                  </a:tcPr>
                </a:tc>
                <a:tc hMerge="1">
                  <a:txBody>
                    <a:bodyPr/>
                    <a:lstStyle/>
                    <a:p>
                      <a:pPr marL="0" marR="0">
                        <a:spcBef>
                          <a:spcPts val="0"/>
                        </a:spcBef>
                        <a:spcAft>
                          <a:spcPts val="0"/>
                        </a:spcAft>
                      </a:pPr>
                      <a:r>
                        <a:rPr lang="en-US" sz="1600" dirty="0">
                          <a:effectLst/>
                          <a:latin typeface="+mn-lt"/>
                          <a:ea typeface="Calibri" panose="020F050202020403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2636462659"/>
                  </a:ext>
                </a:extLst>
              </a:tr>
              <a:tr h="213543">
                <a:tc gridSpan="3">
                  <a:txBody>
                    <a:bodyPr/>
                    <a:lstStyle/>
                    <a:p>
                      <a:pPr marL="0" marR="0" algn="l">
                        <a:spcBef>
                          <a:spcPts val="0"/>
                        </a:spcBef>
                        <a:spcAft>
                          <a:spcPts val="0"/>
                        </a:spcAft>
                      </a:pPr>
                      <a:r>
                        <a:rPr lang="en-US" sz="1900" b="1" dirty="0">
                          <a:solidFill>
                            <a:srgbClr val="000000"/>
                          </a:solidFill>
                          <a:effectLst/>
                          <a:latin typeface="+mn-lt"/>
                          <a:ea typeface="Calibri" panose="020F0502020204030204" pitchFamily="34" charset="0"/>
                        </a:rPr>
                        <a:t>Malawi</a:t>
                      </a:r>
                      <a:endParaRPr lang="en-US" sz="1900" dirty="0">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a:endParaRPr lang="en-US" sz="1900" dirty="0">
                        <a:effectLst/>
                        <a:latin typeface="+mn-lt"/>
                      </a:endParaRPr>
                    </a:p>
                  </a:txBody>
                  <a:tcPr marL="68580" marR="68580" marT="0" marB="0" anchor="b">
                    <a:lnL>
                      <a:noFill/>
                    </a:lnL>
                    <a:lnR>
                      <a:noFill/>
                    </a:lnR>
                    <a:lnT>
                      <a:noFill/>
                    </a:lnT>
                    <a:lnB>
                      <a:noFill/>
                    </a:lnB>
                  </a:tcPr>
                </a:tc>
                <a:tc gridSpan="3">
                  <a:txBody>
                    <a:bodyPr/>
                    <a:lstStyle/>
                    <a:p>
                      <a:pPr marL="0" marR="0" algn="l">
                        <a:spcBef>
                          <a:spcPts val="0"/>
                        </a:spcBef>
                        <a:spcAft>
                          <a:spcPts val="0"/>
                        </a:spcAft>
                      </a:pPr>
                      <a:r>
                        <a:rPr lang="en-US" sz="1900" b="1" dirty="0">
                          <a:solidFill>
                            <a:srgbClr val="000000"/>
                          </a:solidFill>
                          <a:effectLst/>
                          <a:latin typeface="+mn-lt"/>
                          <a:ea typeface="Calibri" panose="020F0502020204030204" pitchFamily="34" charset="0"/>
                        </a:rPr>
                        <a:t>Senegal</a:t>
                      </a:r>
                      <a:endParaRPr lang="en-US" sz="1900" dirty="0">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a:endParaRPr lang="en-US" sz="1900" dirty="0">
                        <a:effectLst/>
                        <a:latin typeface="+mn-lt"/>
                      </a:endParaRPr>
                    </a:p>
                  </a:txBody>
                  <a:tcPr marL="68580" marR="68580" marT="0" marB="0" anchor="b">
                    <a:lnL>
                      <a:noFill/>
                    </a:lnL>
                    <a:lnR>
                      <a:noFill/>
                    </a:lnR>
                    <a:lnT>
                      <a:noFill/>
                    </a:lnT>
                    <a:lnB>
                      <a:noFill/>
                    </a:lnB>
                  </a:tcPr>
                </a:tc>
                <a:tc gridSpan="3">
                  <a:txBody>
                    <a:bodyPr/>
                    <a:lstStyle/>
                    <a:p>
                      <a:pPr marL="0" marR="0" algn="l">
                        <a:spcBef>
                          <a:spcPts val="0"/>
                        </a:spcBef>
                        <a:spcAft>
                          <a:spcPts val="0"/>
                        </a:spcAft>
                      </a:pPr>
                      <a:r>
                        <a:rPr lang="en-US" sz="1900" b="1" dirty="0">
                          <a:solidFill>
                            <a:schemeClr val="tx1"/>
                          </a:solidFill>
                          <a:effectLst/>
                          <a:latin typeface="+mn-lt"/>
                          <a:ea typeface="Calibri" panose="020F0502020204030204" pitchFamily="34" charset="0"/>
                        </a:rPr>
                        <a:t>Pakistan</a:t>
                      </a:r>
                      <a:endParaRPr lang="en-US" sz="1900" dirty="0">
                        <a:solidFill>
                          <a:schemeClr val="tx1"/>
                        </a:solidFill>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4851342"/>
                  </a:ext>
                </a:extLst>
              </a:tr>
              <a:tr h="393010">
                <a:tc>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Item name</a:t>
                      </a:r>
                      <a:endParaRPr lang="en-US" sz="16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mn-lt"/>
                          <a:ea typeface="Calibri" panose="020F0502020204030204" pitchFamily="34" charset="0"/>
                        </a:rPr>
                        <a:t>Cost (USD/day)</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Item name</a:t>
                      </a:r>
                      <a:endParaRPr lang="en-US" sz="16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mn-lt"/>
                          <a:ea typeface="Calibri" panose="020F0502020204030204" pitchFamily="34" charset="0"/>
                        </a:rPr>
                        <a:t>Cost (USD/day)</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600" dirty="0">
                        <a:effectLst/>
                        <a:latin typeface="+mn-lt"/>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Item name</a:t>
                      </a:r>
                      <a:endParaRPr lang="en-US" sz="16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Cost (USD/day)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636507"/>
                  </a:ext>
                </a:extLst>
              </a:tr>
              <a:tr h="239304">
                <a:tc>
                  <a:txBody>
                    <a:bodyPr/>
                    <a:lstStyle/>
                    <a:p>
                      <a:pPr marL="0" marR="0">
                        <a:spcBef>
                          <a:spcPts val="0"/>
                        </a:spcBef>
                        <a:spcAft>
                          <a:spcPts val="0"/>
                        </a:spcAft>
                      </a:pPr>
                      <a:r>
                        <a:rPr lang="en-US" sz="1600" dirty="0">
                          <a:effectLst/>
                          <a:latin typeface="+mn-lt"/>
                          <a:ea typeface="Calibri" panose="020F0502020204030204" pitchFamily="34" charset="0"/>
                        </a:rPr>
                        <a:t>Maize flour, yellow</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0.07</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600" dirty="0">
                        <a:effectLst/>
                        <a:latin typeface="+mn-lt"/>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Maize grains, white</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0.19</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600" dirty="0">
                        <a:effectLst/>
                        <a:latin typeface="+mn-lt"/>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Wheat flour</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57466518"/>
                  </a:ext>
                </a:extLst>
              </a:tr>
              <a:tr h="239304">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Rice, 25% broken</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0.26</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Rice, 25% broken</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164</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rPr>
                        <a:t>Maize</a:t>
                      </a:r>
                      <a:endParaRPr lang="en-US" sz="160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0.22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805569"/>
                  </a:ext>
                </a:extLst>
              </a:tr>
              <a:tr h="486628">
                <a:tc>
                  <a:txBody>
                    <a:bodyPr/>
                    <a:lstStyle/>
                    <a:p>
                      <a:pPr marL="0" marR="0">
                        <a:spcBef>
                          <a:spcPts val="0"/>
                        </a:spcBef>
                        <a:spcAft>
                          <a:spcPts val="0"/>
                        </a:spcAft>
                      </a:pPr>
                      <a:r>
                        <a:rPr lang="en-US" sz="1600" dirty="0">
                          <a:effectLst/>
                          <a:latin typeface="+mn-lt"/>
                          <a:ea typeface="Calibri" panose="020F0502020204030204" pitchFamily="34" charset="0"/>
                        </a:rPr>
                        <a:t>Cabbage, fresh</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147</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0.12</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rPr>
                        <a:t>Onions, fresh</a:t>
                      </a:r>
                      <a:endParaRPr lang="en-US" sz="160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108</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0.23</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Onions, fresh</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108</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265577541"/>
                  </a:ext>
                </a:extLst>
              </a:tr>
              <a:tr h="239304">
                <a:tc>
                  <a:txBody>
                    <a:bodyPr/>
                    <a:lstStyle/>
                    <a:p>
                      <a:pPr marL="0" marR="0">
                        <a:spcBef>
                          <a:spcPts val="0"/>
                        </a:spcBef>
                        <a:spcAft>
                          <a:spcPts val="0"/>
                        </a:spcAft>
                      </a:pPr>
                      <a:r>
                        <a:rPr lang="en-US" sz="1600" dirty="0" err="1">
                          <a:effectLst/>
                          <a:latin typeface="+mn-lt"/>
                          <a:ea typeface="Calibri" panose="020F0502020204030204" pitchFamily="34" charset="0"/>
                        </a:rPr>
                        <a:t>Aubergine</a:t>
                      </a:r>
                      <a:r>
                        <a:rPr lang="en-US" sz="1600" dirty="0">
                          <a:effectLst/>
                          <a:latin typeface="+mn-lt"/>
                          <a:ea typeface="Calibri" panose="020F0502020204030204" pitchFamily="34" charset="0"/>
                        </a:rPr>
                        <a:t>, fresh</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147</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0.22</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endParaRPr lang="en-US" sz="1600" dirty="0">
                        <a:effectLst/>
                        <a:latin typeface="+mn-lt"/>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Carrots, fresh</a:t>
                      </a:r>
                      <a:endParaRPr lang="en-US" sz="1600" dirty="0">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106</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0.24</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endParaRPr lang="en-US" sz="1600" dirty="0">
                        <a:effectLst/>
                        <a:latin typeface="+mn-lt"/>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rPr>
                        <a:t>Carrots, fresh</a:t>
                      </a:r>
                      <a:endParaRPr lang="en-US" sz="1600">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106</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0.21</a:t>
                      </a:r>
                    </a:p>
                  </a:txBody>
                  <a:tcPr marL="68580" marR="68580" marT="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34777"/>
                  </a:ext>
                </a:extLst>
              </a:tr>
              <a:tr h="239304">
                <a:tc>
                  <a:txBody>
                    <a:bodyPr/>
                    <a:lstStyle/>
                    <a:p>
                      <a:pPr marL="0" marR="0">
                        <a:spcBef>
                          <a:spcPts val="0"/>
                        </a:spcBef>
                        <a:spcAft>
                          <a:spcPts val="0"/>
                        </a:spcAft>
                      </a:pPr>
                      <a:r>
                        <a:rPr lang="en-US" sz="1600" dirty="0">
                          <a:effectLst/>
                          <a:latin typeface="+mn-lt"/>
                          <a:ea typeface="Calibri" panose="020F0502020204030204" pitchFamily="34" charset="0"/>
                        </a:rPr>
                        <a:t>Carrots, fresh</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89</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0.26</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err="1">
                          <a:solidFill>
                            <a:srgbClr val="000000"/>
                          </a:solidFill>
                          <a:effectLst/>
                          <a:latin typeface="+mn-lt"/>
                          <a:ea typeface="Calibri" panose="020F0502020204030204" pitchFamily="34" charset="0"/>
                        </a:rPr>
                        <a:t>Aubergine</a:t>
                      </a:r>
                      <a:r>
                        <a:rPr lang="en-US" sz="1600" dirty="0">
                          <a:solidFill>
                            <a:srgbClr val="000000"/>
                          </a:solidFill>
                          <a:effectLst/>
                          <a:latin typeface="+mn-lt"/>
                          <a:ea typeface="Calibri" panose="020F0502020204030204" pitchFamily="34" charset="0"/>
                        </a:rPr>
                        <a:t>, fresh</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173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0.33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Water spinach</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103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0.23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75094"/>
                  </a:ext>
                </a:extLst>
              </a:tr>
              <a:tr h="446762">
                <a:tc>
                  <a:txBody>
                    <a:bodyPr/>
                    <a:lstStyle/>
                    <a:p>
                      <a:pPr marL="0" marR="0">
                        <a:spcBef>
                          <a:spcPts val="0"/>
                        </a:spcBef>
                        <a:spcAft>
                          <a:spcPts val="0"/>
                        </a:spcAft>
                      </a:pPr>
                      <a:r>
                        <a:rPr lang="en-US" sz="1600" dirty="0">
                          <a:effectLst/>
                          <a:latin typeface="+mn-lt"/>
                          <a:ea typeface="Calibri" panose="020F0502020204030204" pitchFamily="34" charset="0"/>
                        </a:rPr>
                        <a:t>Mango, large</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133</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0.17</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Dates, dried</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29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0.17</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Bananas</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89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0.39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18090168"/>
                  </a:ext>
                </a:extLst>
              </a:tr>
              <a:tr h="239304">
                <a:tc>
                  <a:txBody>
                    <a:bodyPr/>
                    <a:lstStyle/>
                    <a:p>
                      <a:pPr marL="0" marR="0">
                        <a:spcBef>
                          <a:spcPts val="0"/>
                        </a:spcBef>
                        <a:spcAft>
                          <a:spcPts val="0"/>
                        </a:spcAft>
                      </a:pPr>
                      <a:r>
                        <a:rPr lang="en-US" sz="1600" dirty="0">
                          <a:effectLst/>
                          <a:latin typeface="+mn-lt"/>
                          <a:ea typeface="Calibri" panose="020F0502020204030204" pitchFamily="34" charset="0"/>
                        </a:rPr>
                        <a:t>Bananas</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90</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Mangoes, fresh</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132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Coconut, green</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49</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0.52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377047"/>
                  </a:ext>
                </a:extLst>
              </a:tr>
              <a:tr h="426509">
                <a:tc>
                  <a:txBody>
                    <a:bodyPr/>
                    <a:lstStyle/>
                    <a:p>
                      <a:pPr marL="0" marR="0">
                        <a:spcBef>
                          <a:spcPts val="0"/>
                        </a:spcBef>
                        <a:spcAft>
                          <a:spcPts val="0"/>
                        </a:spcAft>
                      </a:pPr>
                      <a:r>
                        <a:rPr lang="en-US" sz="1600" dirty="0">
                          <a:effectLst/>
                          <a:latin typeface="+mn-lt"/>
                          <a:ea typeface="Calibri" panose="020F0502020204030204" pitchFamily="34" charset="0"/>
                        </a:rPr>
                        <a:t>Sardines, dried</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37 </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0.54</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Sardines, dried</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a:solidFill>
                            <a:schemeClr val="bg1">
                              <a:lumMod val="50000"/>
                            </a:schemeClr>
                          </a:solidFill>
                          <a:effectLst/>
                          <a:latin typeface="+mn-lt"/>
                          <a:ea typeface="Calibri" panose="020F0502020204030204" pitchFamily="34" charset="0"/>
                        </a:rPr>
                        <a:t>36</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0.12</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rPr>
                        <a:t> </a:t>
                      </a:r>
                      <a:endParaRPr lang="en-US" sz="160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Buffalo milk, raw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149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0.41</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275386612"/>
                  </a:ext>
                </a:extLst>
              </a:tr>
              <a:tr h="239304">
                <a:tc>
                  <a:txBody>
                    <a:bodyPr/>
                    <a:lstStyle/>
                    <a:p>
                      <a:pPr marL="0" marR="0">
                        <a:spcBef>
                          <a:spcPts val="0"/>
                        </a:spcBef>
                        <a:spcAft>
                          <a:spcPts val="0"/>
                        </a:spcAft>
                      </a:pPr>
                      <a:r>
                        <a:rPr lang="en-US" sz="1600" dirty="0">
                          <a:effectLst/>
                          <a:latin typeface="+mn-lt"/>
                          <a:ea typeface="Calibri" panose="020F0502020204030204" pitchFamily="34" charset="0"/>
                        </a:rPr>
                        <a:t>Milk, fresh</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234</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0.55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Small fish, dried</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36</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0.25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rPr>
                        <a:t>Chicken, live</a:t>
                      </a:r>
                      <a:endParaRPr lang="en-US" sz="160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68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0.58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859474"/>
                  </a:ext>
                </a:extLst>
              </a:tr>
              <a:tr h="467135">
                <a:tc>
                  <a:txBody>
                    <a:bodyPr/>
                    <a:lstStyle/>
                    <a:p>
                      <a:pPr marL="0" marR="0">
                        <a:spcBef>
                          <a:spcPts val="0"/>
                        </a:spcBef>
                        <a:spcAft>
                          <a:spcPts val="0"/>
                        </a:spcAft>
                      </a:pPr>
                      <a:r>
                        <a:rPr lang="en-US" sz="1600" dirty="0">
                          <a:effectLst/>
                          <a:latin typeface="+mn-lt"/>
                          <a:ea typeface="Calibri" panose="020F0502020204030204" pitchFamily="34" charset="0"/>
                        </a:rPr>
                        <a:t>Groundnuts, whole</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52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0.13</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Groundnuts, whole</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52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Dhal, </a:t>
                      </a:r>
                      <a:r>
                        <a:rPr lang="en-US" sz="1600" dirty="0" err="1">
                          <a:solidFill>
                            <a:srgbClr val="000000"/>
                          </a:solidFill>
                          <a:effectLst/>
                          <a:latin typeface="+mn-lt"/>
                          <a:ea typeface="Calibri" panose="020F0502020204030204" pitchFamily="34" charset="0"/>
                        </a:rPr>
                        <a:t>musur</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82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0.33</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265582"/>
                  </a:ext>
                </a:extLst>
              </a:tr>
              <a:tr h="385992">
                <a:tc>
                  <a:txBody>
                    <a:bodyPr/>
                    <a:lstStyle/>
                    <a:p>
                      <a:pPr marL="0" marR="0">
                        <a:spcBef>
                          <a:spcPts val="0"/>
                        </a:spcBef>
                        <a:spcAft>
                          <a:spcPts val="0"/>
                        </a:spcAft>
                      </a:pPr>
                      <a:r>
                        <a:rPr lang="en-US" sz="1600" dirty="0">
                          <a:effectLst/>
                          <a:latin typeface="+mn-lt"/>
                          <a:ea typeface="Calibri" panose="020F0502020204030204" pitchFamily="34" charset="0"/>
                        </a:rPr>
                        <a:t>Soybean oil</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34</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0.18</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Palm oil</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34</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 </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rPr>
                        <a:t>Vegetable oil</a:t>
                      </a:r>
                      <a:endParaRPr lang="en-US" sz="16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mn-lt"/>
                          <a:ea typeface="Calibri" panose="020F0502020204030204" pitchFamily="34" charset="0"/>
                        </a:rPr>
                        <a:t>34</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1419756"/>
                  </a:ext>
                </a:extLst>
              </a:tr>
              <a:tr h="417196">
                <a:tc>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Total cost (USD/day)</a:t>
                      </a:r>
                      <a:endParaRPr lang="en-US" sz="16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600" b="1" dirty="0">
                        <a:effectLst/>
                        <a:latin typeface="+mn-lt"/>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b="1" dirty="0">
                          <a:solidFill>
                            <a:srgbClr val="000000"/>
                          </a:solidFill>
                          <a:effectLst/>
                          <a:latin typeface="+mn-lt"/>
                          <a:ea typeface="Calibri" panose="020F0502020204030204" pitchFamily="34" charset="0"/>
                        </a:rPr>
                        <a:t>2.72</a:t>
                      </a:r>
                      <a:endParaRPr lang="en-US" sz="16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600" b="1" dirty="0">
                        <a:effectLst/>
                        <a:latin typeface="+mn-lt"/>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Total cost (USD/day)</a:t>
                      </a:r>
                      <a:endParaRPr lang="en-US" sz="16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sz="1600" dirty="0">
                        <a:effectLst/>
                        <a:latin typeface="+mn-lt"/>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600" b="1" dirty="0">
                          <a:solidFill>
                            <a:srgbClr val="000000"/>
                          </a:solidFill>
                          <a:effectLst/>
                          <a:latin typeface="+mn-lt"/>
                          <a:ea typeface="Calibri" panose="020F0502020204030204" pitchFamily="34" charset="0"/>
                        </a:rPr>
                        <a:t>2.29</a:t>
                      </a:r>
                      <a:endParaRPr lang="en-US" sz="16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600" b="1" dirty="0">
                        <a:effectLst/>
                        <a:latin typeface="+mn-lt"/>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rPr>
                        <a:t>Total cost (USD/day)</a:t>
                      </a:r>
                      <a:endParaRPr lang="en-US" sz="16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r">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rPr>
                        <a:t>3.44</a:t>
                      </a:r>
                      <a:endParaRPr lang="en-US" sz="1600" b="1" dirty="0">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75021976"/>
                  </a:ext>
                </a:extLst>
              </a:tr>
            </a:tbl>
          </a:graphicData>
        </a:graphic>
      </p:graphicFrame>
    </p:spTree>
    <p:custDataLst>
      <p:tags r:id="rId1"/>
    </p:custDataLst>
    <p:extLst>
      <p:ext uri="{BB962C8B-B14F-4D97-AF65-F5344CB8AC3E}">
        <p14:creationId xmlns:p14="http://schemas.microsoft.com/office/powerpoint/2010/main" val="92536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97016-8F5D-4248-B2B9-F36A29C55D26}"/>
              </a:ext>
            </a:extLst>
          </p:cNvPr>
          <p:cNvPicPr>
            <a:picLocks noChangeAspect="1"/>
          </p:cNvPicPr>
          <p:nvPr/>
        </p:nvPicPr>
        <p:blipFill>
          <a:blip r:embed="rId4"/>
          <a:stretch>
            <a:fillRect/>
          </a:stretch>
        </p:blipFill>
        <p:spPr>
          <a:xfrm>
            <a:off x="2354906" y="2470912"/>
            <a:ext cx="6964799" cy="3766953"/>
          </a:xfrm>
          <a:prstGeom prst="rect">
            <a:avLst/>
          </a:prstGeom>
        </p:spPr>
      </p:pic>
      <p:sp>
        <p:nvSpPr>
          <p:cNvPr id="4" name="Rectangle 3">
            <a:extLst>
              <a:ext uri="{FF2B5EF4-FFF2-40B4-BE49-F238E27FC236}">
                <a16:creationId xmlns:a16="http://schemas.microsoft.com/office/drawing/2014/main" id="{42323931-5428-445B-A263-220BC7605A75}"/>
              </a:ext>
            </a:extLst>
          </p:cNvPr>
          <p:cNvSpPr/>
          <p:nvPr/>
        </p:nvSpPr>
        <p:spPr>
          <a:xfrm>
            <a:off x="55384" y="1742646"/>
            <a:ext cx="11352313" cy="344710"/>
          </a:xfrm>
          <a:prstGeom prst="rect">
            <a:avLst/>
          </a:prstGeom>
        </p:spPr>
        <p:txBody>
          <a:bodyPr wrap="square">
            <a:spAutoFit/>
          </a:bodyPr>
          <a:lstStyle/>
          <a:p>
            <a:pPr>
              <a:lnSpc>
                <a:spcPct val="80000"/>
              </a:lnSpc>
            </a:pPr>
            <a:r>
              <a:rPr lang="en-US" sz="2000" b="1" dirty="0"/>
              <a:t>The cost of energy sufficient, nutrient adequate and healthy diets by country income group in 2017</a:t>
            </a:r>
          </a:p>
        </p:txBody>
      </p:sp>
      <p:sp>
        <p:nvSpPr>
          <p:cNvPr id="9" name="Text Box 4">
            <a:extLst>
              <a:ext uri="{FF2B5EF4-FFF2-40B4-BE49-F238E27FC236}">
                <a16:creationId xmlns:a16="http://schemas.microsoft.com/office/drawing/2014/main" id="{6B3EC10A-7376-4C24-9C88-B398E6911AC3}"/>
              </a:ext>
            </a:extLst>
          </p:cNvPr>
          <p:cNvSpPr txBox="1">
            <a:spLocks noChangeArrowheads="1"/>
          </p:cNvSpPr>
          <p:nvPr/>
        </p:nvSpPr>
        <p:spPr bwMode="auto">
          <a:xfrm>
            <a:off x="2354906" y="6260921"/>
            <a:ext cx="80136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050" dirty="0">
                <a:solidFill>
                  <a:schemeClr val="bg1">
                    <a:lumMod val="50000"/>
                  </a:schemeClr>
                </a:solidFill>
              </a:rPr>
              <a:t>Source: Figure 2 of Herforth et al. (2020). </a:t>
            </a:r>
            <a:r>
              <a:rPr lang="en-US" altLang="en-US" sz="1050" dirty="0">
                <a:solidFill>
                  <a:schemeClr val="bg1">
                    <a:lumMod val="50000"/>
                  </a:schemeClr>
                </a:solidFill>
                <a:hlinkClick r:id="rId5"/>
              </a:rPr>
              <a:t>Cost and affordability of healthy diets across and within countries</a:t>
            </a:r>
            <a:r>
              <a:rPr lang="en-US" altLang="en-US" sz="1050" dirty="0">
                <a:solidFill>
                  <a:schemeClr val="bg1">
                    <a:lumMod val="50000"/>
                  </a:schemeClr>
                </a:solidFill>
              </a:rPr>
              <a:t>. Background paper for </a:t>
            </a:r>
          </a:p>
          <a:p>
            <a:pPr eaLnBrk="1" hangingPunct="1"/>
            <a:r>
              <a:rPr lang="en-US" altLang="en-US" sz="1050" dirty="0">
                <a:solidFill>
                  <a:schemeClr val="bg1">
                    <a:lumMod val="50000"/>
                  </a:schemeClr>
                </a:solidFill>
              </a:rPr>
              <a:t>The State of Food Security and Nutrition in the World 2020. FAO Agricultural Development Economics Technical Study No. 9. Rome, FAO.</a:t>
            </a:r>
          </a:p>
        </p:txBody>
      </p:sp>
      <p:sp>
        <p:nvSpPr>
          <p:cNvPr id="7" name="Rectangle: Rounded Corners 6">
            <a:extLst>
              <a:ext uri="{FF2B5EF4-FFF2-40B4-BE49-F238E27FC236}">
                <a16:creationId xmlns:a16="http://schemas.microsoft.com/office/drawing/2014/main" id="{75C937BB-956F-4E3F-A225-18D4ACB39902}"/>
              </a:ext>
            </a:extLst>
          </p:cNvPr>
          <p:cNvSpPr/>
          <p:nvPr/>
        </p:nvSpPr>
        <p:spPr>
          <a:xfrm rot="1053669">
            <a:off x="8210828" y="3322056"/>
            <a:ext cx="719719" cy="1324296"/>
          </a:xfrm>
          <a:prstGeom prst="roundRect">
            <a:avLst>
              <a:gd name="adj" fmla="val 40791"/>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F755EEEB-4B28-4D54-9146-6CE0A3A420D8}"/>
              </a:ext>
            </a:extLst>
          </p:cNvPr>
          <p:cNvSpPr txBox="1"/>
          <p:nvPr/>
        </p:nvSpPr>
        <p:spPr>
          <a:xfrm>
            <a:off x="9772723" y="2166324"/>
            <a:ext cx="2285999" cy="762645"/>
          </a:xfrm>
          <a:prstGeom prst="rect">
            <a:avLst/>
          </a:prstGeom>
          <a:noFill/>
        </p:spPr>
        <p:txBody>
          <a:bodyPr wrap="square" rtlCol="0">
            <a:spAutoFit/>
          </a:bodyPr>
          <a:lstStyle/>
          <a:p>
            <a:pPr>
              <a:lnSpc>
                <a:spcPct val="80000"/>
              </a:lnSpc>
            </a:pPr>
            <a:r>
              <a:rPr lang="en-US" dirty="0">
                <a:solidFill>
                  <a:schemeClr val="bg1">
                    <a:lumMod val="50000"/>
                  </a:schemeClr>
                </a:solidFill>
              </a:rPr>
              <a:t>Smaller step up, </a:t>
            </a:r>
          </a:p>
          <a:p>
            <a:pPr>
              <a:lnSpc>
                <a:spcPct val="80000"/>
              </a:lnSpc>
            </a:pPr>
            <a:r>
              <a:rPr lang="en-US" dirty="0">
                <a:solidFill>
                  <a:schemeClr val="bg1">
                    <a:lumMod val="50000"/>
                  </a:schemeClr>
                </a:solidFill>
              </a:rPr>
              <a:t>due primarily to </a:t>
            </a:r>
          </a:p>
          <a:p>
            <a:pPr>
              <a:lnSpc>
                <a:spcPct val="80000"/>
              </a:lnSpc>
            </a:pPr>
            <a:r>
              <a:rPr lang="en-US" dirty="0">
                <a:solidFill>
                  <a:schemeClr val="bg1">
                    <a:lumMod val="50000"/>
                  </a:schemeClr>
                </a:solidFill>
              </a:rPr>
              <a:t>lower prices for dairy</a:t>
            </a:r>
          </a:p>
        </p:txBody>
      </p:sp>
      <p:cxnSp>
        <p:nvCxnSpPr>
          <p:cNvPr id="10" name="Straight Arrow Connector 9">
            <a:extLst>
              <a:ext uri="{FF2B5EF4-FFF2-40B4-BE49-F238E27FC236}">
                <a16:creationId xmlns:a16="http://schemas.microsoft.com/office/drawing/2014/main" id="{4D85F53E-6034-4A71-A8E3-E6ACA4462C77}"/>
              </a:ext>
            </a:extLst>
          </p:cNvPr>
          <p:cNvCxnSpPr>
            <a:cxnSpLocks/>
          </p:cNvCxnSpPr>
          <p:nvPr/>
        </p:nvCxnSpPr>
        <p:spPr>
          <a:xfrm flipH="1">
            <a:off x="8926001" y="2709412"/>
            <a:ext cx="788838" cy="71958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1C37823-88D0-4C97-BD1D-642EB917E4AB}"/>
              </a:ext>
            </a:extLst>
          </p:cNvPr>
          <p:cNvSpPr/>
          <p:nvPr/>
        </p:nvSpPr>
        <p:spPr>
          <a:xfrm rot="5400000">
            <a:off x="5119687" y="1178271"/>
            <a:ext cx="839730" cy="4755624"/>
          </a:xfrm>
          <a:prstGeom prst="roundRect">
            <a:avLst>
              <a:gd name="adj" fmla="val 40791"/>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xtBox 12">
            <a:extLst>
              <a:ext uri="{FF2B5EF4-FFF2-40B4-BE49-F238E27FC236}">
                <a16:creationId xmlns:a16="http://schemas.microsoft.com/office/drawing/2014/main" id="{7EE4B146-E220-4214-A58C-384C809BE821}"/>
              </a:ext>
            </a:extLst>
          </p:cNvPr>
          <p:cNvSpPr txBox="1"/>
          <p:nvPr/>
        </p:nvSpPr>
        <p:spPr>
          <a:xfrm>
            <a:off x="49925" y="2184779"/>
            <a:ext cx="2145528" cy="1427442"/>
          </a:xfrm>
          <a:prstGeom prst="rect">
            <a:avLst/>
          </a:prstGeom>
          <a:solidFill>
            <a:srgbClr val="FFFFFF">
              <a:alpha val="50196"/>
            </a:srgbClr>
          </a:solidFill>
        </p:spPr>
        <p:txBody>
          <a:bodyPr wrap="square" rtlCol="0">
            <a:spAutoFit/>
          </a:bodyPr>
          <a:lstStyle/>
          <a:p>
            <a:pPr>
              <a:lnSpc>
                <a:spcPct val="80000"/>
              </a:lnSpc>
            </a:pPr>
            <a:r>
              <a:rPr lang="en-US" dirty="0">
                <a:solidFill>
                  <a:srgbClr val="00B050"/>
                </a:solidFill>
              </a:rPr>
              <a:t>Least-cost items in each place generally have similar prices for lower- and higher-income people</a:t>
            </a:r>
          </a:p>
        </p:txBody>
      </p:sp>
      <p:sp>
        <p:nvSpPr>
          <p:cNvPr id="18" name="TextBox 17">
            <a:extLst>
              <a:ext uri="{FF2B5EF4-FFF2-40B4-BE49-F238E27FC236}">
                <a16:creationId xmlns:a16="http://schemas.microsoft.com/office/drawing/2014/main" id="{01424082-4062-46BA-9D47-DD68E6FA44A8}"/>
              </a:ext>
            </a:extLst>
          </p:cNvPr>
          <p:cNvSpPr txBox="1"/>
          <p:nvPr/>
        </p:nvSpPr>
        <p:spPr>
          <a:xfrm>
            <a:off x="9319705" y="4873432"/>
            <a:ext cx="3656729" cy="541046"/>
          </a:xfrm>
          <a:prstGeom prst="rect">
            <a:avLst/>
          </a:prstGeom>
          <a:noFill/>
        </p:spPr>
        <p:txBody>
          <a:bodyPr wrap="square" rtlCol="0">
            <a:spAutoFit/>
          </a:bodyPr>
          <a:lstStyle/>
          <a:p>
            <a:pPr>
              <a:lnSpc>
                <a:spcPct val="80000"/>
              </a:lnSpc>
            </a:pPr>
            <a:r>
              <a:rPr lang="en-US" b="1" dirty="0">
                <a:solidFill>
                  <a:srgbClr val="0084CB"/>
                </a:solidFill>
              </a:rPr>
              <a:t>c. $0.75/day</a:t>
            </a:r>
          </a:p>
          <a:p>
            <a:pPr>
              <a:lnSpc>
                <a:spcPct val="80000"/>
              </a:lnSpc>
            </a:pPr>
            <a:r>
              <a:rPr lang="en-US" b="1" dirty="0">
                <a:solidFill>
                  <a:srgbClr val="0084CB"/>
                </a:solidFill>
              </a:rPr>
              <a:t>Cost of Caloric Adequacy</a:t>
            </a:r>
          </a:p>
        </p:txBody>
      </p:sp>
      <p:sp>
        <p:nvSpPr>
          <p:cNvPr id="19" name="TextBox 18">
            <a:extLst>
              <a:ext uri="{FF2B5EF4-FFF2-40B4-BE49-F238E27FC236}">
                <a16:creationId xmlns:a16="http://schemas.microsoft.com/office/drawing/2014/main" id="{DD78892A-4AAC-4F8D-B551-C8FFE0462245}"/>
              </a:ext>
            </a:extLst>
          </p:cNvPr>
          <p:cNvSpPr txBox="1"/>
          <p:nvPr/>
        </p:nvSpPr>
        <p:spPr>
          <a:xfrm>
            <a:off x="9319705" y="4148588"/>
            <a:ext cx="2725818" cy="541046"/>
          </a:xfrm>
          <a:prstGeom prst="rect">
            <a:avLst/>
          </a:prstGeom>
          <a:noFill/>
        </p:spPr>
        <p:txBody>
          <a:bodyPr wrap="square" rtlCol="0">
            <a:spAutoFit/>
          </a:bodyPr>
          <a:lstStyle/>
          <a:p>
            <a:pPr>
              <a:lnSpc>
                <a:spcPct val="80000"/>
              </a:lnSpc>
            </a:pPr>
            <a:r>
              <a:rPr lang="en-US" b="1" dirty="0">
                <a:solidFill>
                  <a:srgbClr val="EE105F"/>
                </a:solidFill>
              </a:rPr>
              <a:t>c. $2.00/day</a:t>
            </a:r>
          </a:p>
          <a:p>
            <a:pPr>
              <a:lnSpc>
                <a:spcPct val="80000"/>
              </a:lnSpc>
            </a:pPr>
            <a:r>
              <a:rPr lang="en-US" b="1" dirty="0">
                <a:solidFill>
                  <a:srgbClr val="EE105F"/>
                </a:solidFill>
              </a:rPr>
              <a:t>Cost of Nutrient Adequacy </a:t>
            </a:r>
          </a:p>
        </p:txBody>
      </p:sp>
      <p:sp>
        <p:nvSpPr>
          <p:cNvPr id="20" name="TextBox 19">
            <a:extLst>
              <a:ext uri="{FF2B5EF4-FFF2-40B4-BE49-F238E27FC236}">
                <a16:creationId xmlns:a16="http://schemas.microsoft.com/office/drawing/2014/main" id="{BB857230-B8D6-4B21-B681-0BF62FD27E3B}"/>
              </a:ext>
            </a:extLst>
          </p:cNvPr>
          <p:cNvSpPr txBox="1"/>
          <p:nvPr/>
        </p:nvSpPr>
        <p:spPr>
          <a:xfrm>
            <a:off x="9317475" y="3462283"/>
            <a:ext cx="4013200" cy="541046"/>
          </a:xfrm>
          <a:prstGeom prst="rect">
            <a:avLst/>
          </a:prstGeom>
          <a:noFill/>
        </p:spPr>
        <p:txBody>
          <a:bodyPr wrap="square" rtlCol="0">
            <a:spAutoFit/>
          </a:bodyPr>
          <a:lstStyle/>
          <a:p>
            <a:pPr>
              <a:lnSpc>
                <a:spcPct val="80000"/>
              </a:lnSpc>
            </a:pPr>
            <a:r>
              <a:rPr lang="en-US" b="1" dirty="0">
                <a:solidFill>
                  <a:srgbClr val="00B050"/>
                </a:solidFill>
              </a:rPr>
              <a:t>c. $3.50/day</a:t>
            </a:r>
          </a:p>
          <a:p>
            <a:pPr>
              <a:lnSpc>
                <a:spcPct val="80000"/>
              </a:lnSpc>
            </a:pPr>
            <a:r>
              <a:rPr lang="en-US" b="1" dirty="0">
                <a:solidFill>
                  <a:srgbClr val="00B050"/>
                </a:solidFill>
              </a:rPr>
              <a:t>Cost of a Healthy Diet</a:t>
            </a:r>
          </a:p>
        </p:txBody>
      </p:sp>
      <p:sp>
        <p:nvSpPr>
          <p:cNvPr id="21" name="Title 4">
            <a:extLst>
              <a:ext uri="{FF2B5EF4-FFF2-40B4-BE49-F238E27FC236}">
                <a16:creationId xmlns:a16="http://schemas.microsoft.com/office/drawing/2014/main" id="{776A933E-0B79-41DA-AAA0-843862B00F7F}"/>
              </a:ext>
            </a:extLst>
          </p:cNvPr>
          <p:cNvSpPr txBox="1">
            <a:spLocks/>
          </p:cNvSpPr>
          <p:nvPr/>
        </p:nvSpPr>
        <p:spPr>
          <a:xfrm>
            <a:off x="86830" y="425687"/>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did the SOFI 2020 work reveal about diet costs</a:t>
            </a:r>
          </a:p>
          <a:p>
            <a:pPr algn="l">
              <a:lnSpc>
                <a:spcPct val="70000"/>
              </a:lnSpc>
              <a:spcAft>
                <a:spcPts val="0"/>
              </a:spcAft>
              <a:defRPr/>
            </a:pPr>
            <a:r>
              <a:rPr lang="en-US" sz="3600" b="1" kern="0" dirty="0">
                <a:solidFill>
                  <a:srgbClr val="3083A7"/>
                </a:solidFill>
                <a:latin typeface="+mn-lt"/>
              </a:rPr>
              <a:t>around the world?</a:t>
            </a:r>
          </a:p>
        </p:txBody>
      </p:sp>
      <p:pic>
        <p:nvPicPr>
          <p:cNvPr id="17" name="Picture 16">
            <a:extLst>
              <a:ext uri="{FF2B5EF4-FFF2-40B4-BE49-F238E27FC236}">
                <a16:creationId xmlns:a16="http://schemas.microsoft.com/office/drawing/2014/main" id="{F624342C-C451-4E90-8233-69C68A6692ED}"/>
              </a:ext>
            </a:extLst>
          </p:cNvPr>
          <p:cNvPicPr>
            <a:picLocks noChangeAspect="1"/>
          </p:cNvPicPr>
          <p:nvPr/>
        </p:nvPicPr>
        <p:blipFill rotWithShape="1">
          <a:blip r:embed="rId6"/>
          <a:srcRect t="-1488" r="25492" b="1844"/>
          <a:stretch/>
        </p:blipFill>
        <p:spPr>
          <a:xfrm>
            <a:off x="6652009" y="79067"/>
            <a:ext cx="5489191" cy="1384747"/>
          </a:xfrm>
          <a:prstGeom prst="rect">
            <a:avLst/>
          </a:prstGeom>
        </p:spPr>
      </p:pic>
      <p:pic>
        <p:nvPicPr>
          <p:cNvPr id="11" name="Picture 10" descr="A picture containing tripod&#10;&#10;Description automatically generated">
            <a:extLst>
              <a:ext uri="{FF2B5EF4-FFF2-40B4-BE49-F238E27FC236}">
                <a16:creationId xmlns:a16="http://schemas.microsoft.com/office/drawing/2014/main" id="{725E8521-AA15-42D0-967E-6D4F89009F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370" y="3392381"/>
            <a:ext cx="2022097" cy="2022097"/>
          </a:xfrm>
          <a:prstGeom prst="rect">
            <a:avLst/>
          </a:prstGeom>
        </p:spPr>
      </p:pic>
      <p:cxnSp>
        <p:nvCxnSpPr>
          <p:cNvPr id="22" name="Straight Arrow Connector 21">
            <a:extLst>
              <a:ext uri="{FF2B5EF4-FFF2-40B4-BE49-F238E27FC236}">
                <a16:creationId xmlns:a16="http://schemas.microsoft.com/office/drawing/2014/main" id="{3ED86E31-3C8F-0217-0E48-429FA897E5C9}"/>
              </a:ext>
            </a:extLst>
          </p:cNvPr>
          <p:cNvCxnSpPr>
            <a:cxnSpLocks/>
          </p:cNvCxnSpPr>
          <p:nvPr/>
        </p:nvCxnSpPr>
        <p:spPr>
          <a:xfrm>
            <a:off x="1915087" y="2854712"/>
            <a:ext cx="1273380" cy="46231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281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rotWithShape="1">
          <a:blip r:embed="rId4" cstate="screen">
            <a:extLst>
              <a:ext uri="{28A0092B-C50C-407E-A947-70E740481C1C}">
                <a14:useLocalDpi xmlns:a14="http://schemas.microsoft.com/office/drawing/2010/main"/>
              </a:ext>
            </a:extLst>
          </a:blip>
          <a:srcRect t="3210" r="1604" b="71890"/>
          <a:stretch/>
        </p:blipFill>
        <p:spPr bwMode="auto">
          <a:xfrm>
            <a:off x="745115" y="1259943"/>
            <a:ext cx="4573302" cy="1625460"/>
          </a:xfrm>
          <a:prstGeom prst="rect">
            <a:avLst/>
          </a:prstGeom>
          <a:noFill/>
          <a:ln>
            <a:noFill/>
          </a:ln>
        </p:spPr>
      </p:pic>
      <p:grpSp>
        <p:nvGrpSpPr>
          <p:cNvPr id="3" name="Group 2">
            <a:extLst>
              <a:ext uri="{FF2B5EF4-FFF2-40B4-BE49-F238E27FC236}">
                <a16:creationId xmlns:a16="http://schemas.microsoft.com/office/drawing/2014/main" id="{986EED01-322E-481C-A184-93E2EB894161}"/>
              </a:ext>
            </a:extLst>
          </p:cNvPr>
          <p:cNvGrpSpPr/>
          <p:nvPr/>
        </p:nvGrpSpPr>
        <p:grpSpPr>
          <a:xfrm>
            <a:off x="745115" y="3034802"/>
            <a:ext cx="5125975" cy="1738272"/>
            <a:chOff x="1175551" y="4884469"/>
            <a:chExt cx="7688963" cy="2607408"/>
          </a:xfrm>
        </p:grpSpPr>
        <p:pic>
          <p:nvPicPr>
            <p:cNvPr id="34" name="Picture 33">
              <a:extLst>
                <a:ext uri="{FF2B5EF4-FFF2-40B4-BE49-F238E27FC236}">
                  <a16:creationId xmlns:a16="http://schemas.microsoft.com/office/drawing/2014/main" id="{50DC3171-8A65-4E5B-9CBD-00A6121A5EE7}"/>
                </a:ext>
              </a:extLst>
            </p:cNvPr>
            <p:cNvPicPr/>
            <p:nvPr/>
          </p:nvPicPr>
          <p:blipFill rotWithShape="1">
            <a:blip r:embed="rId4" cstate="screen">
              <a:extLst>
                <a:ext uri="{28A0092B-C50C-407E-A947-70E740481C1C}">
                  <a14:useLocalDpi xmlns:a14="http://schemas.microsoft.com/office/drawing/2010/main"/>
                </a:ext>
              </a:extLst>
            </a:blip>
            <a:srcRect t="36472" r="1604" b="39356"/>
            <a:stretch/>
          </p:blipFill>
          <p:spPr bwMode="auto">
            <a:xfrm>
              <a:off x="1175551" y="4884469"/>
              <a:ext cx="6859953" cy="2366883"/>
            </a:xfrm>
            <a:prstGeom prst="rect">
              <a:avLst/>
            </a:prstGeom>
            <a:noFill/>
            <a:ln>
              <a:noFill/>
            </a:ln>
          </p:spPr>
        </p:pic>
        <p:grpSp>
          <p:nvGrpSpPr>
            <p:cNvPr id="24" name="Group 23"/>
            <p:cNvGrpSpPr/>
            <p:nvPr/>
          </p:nvGrpSpPr>
          <p:grpSpPr>
            <a:xfrm>
              <a:off x="5117303" y="6464981"/>
              <a:ext cx="3747211" cy="1026896"/>
              <a:chOff x="6808991" y="3869205"/>
              <a:chExt cx="2621629" cy="748191"/>
            </a:xfrm>
          </p:grpSpPr>
          <p:sp>
            <p:nvSpPr>
              <p:cNvPr id="21" name="TextBox 20"/>
              <p:cNvSpPr txBox="1"/>
              <p:nvPr/>
            </p:nvSpPr>
            <p:spPr>
              <a:xfrm>
                <a:off x="7105618" y="4247393"/>
                <a:ext cx="2325002" cy="370003"/>
              </a:xfrm>
              <a:prstGeom prst="rect">
                <a:avLst/>
              </a:prstGeom>
              <a:noFill/>
            </p:spPr>
            <p:txBody>
              <a:bodyPr wrap="square" rtlCol="0">
                <a:spAutoFit/>
              </a:bodyPr>
              <a:lstStyle/>
              <a:p>
                <a:r>
                  <a:rPr lang="en-US" sz="1600" dirty="0">
                    <a:solidFill>
                      <a:schemeClr val="bg1">
                        <a:lumMod val="50000"/>
                      </a:schemeClr>
                    </a:solidFill>
                  </a:rPr>
                  <a:t>Africa: </a:t>
                </a:r>
                <a:r>
                  <a:rPr lang="en-US" sz="1600" b="1" dirty="0">
                    <a:solidFill>
                      <a:schemeClr val="bg1">
                        <a:lumMod val="50000"/>
                      </a:schemeClr>
                    </a:solidFill>
                  </a:rPr>
                  <a:t>596 million</a:t>
                </a:r>
              </a:p>
            </p:txBody>
          </p:sp>
          <p:cxnSp>
            <p:nvCxnSpPr>
              <p:cNvPr id="22" name="Straight Connector 21"/>
              <p:cNvCxnSpPr>
                <a:cxnSpLocks/>
              </p:cNvCxnSpPr>
              <p:nvPr/>
            </p:nvCxnSpPr>
            <p:spPr>
              <a:xfrm flipH="1" flipV="1">
                <a:off x="6808991" y="3869205"/>
                <a:ext cx="454277" cy="409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22A23077-15AA-40FC-8AA8-97507558B4B9}"/>
              </a:ext>
            </a:extLst>
          </p:cNvPr>
          <p:cNvGrpSpPr/>
          <p:nvPr/>
        </p:nvGrpSpPr>
        <p:grpSpPr>
          <a:xfrm>
            <a:off x="5337909" y="2551032"/>
            <a:ext cx="1463195" cy="1832576"/>
            <a:chOff x="8989891" y="4351812"/>
            <a:chExt cx="2194792" cy="2748863"/>
          </a:xfrm>
        </p:grpSpPr>
        <p:sp>
          <p:nvSpPr>
            <p:cNvPr id="40" name="TextBox 39">
              <a:extLst>
                <a:ext uri="{FF2B5EF4-FFF2-40B4-BE49-F238E27FC236}">
                  <a16:creationId xmlns:a16="http://schemas.microsoft.com/office/drawing/2014/main" id="{CE7E8074-32C9-4DC6-B0B7-B0019C365293}"/>
                </a:ext>
              </a:extLst>
            </p:cNvPr>
            <p:cNvSpPr txBox="1"/>
            <p:nvPr/>
          </p:nvSpPr>
          <p:spPr>
            <a:xfrm>
              <a:off x="9056667" y="4351812"/>
              <a:ext cx="2128016" cy="2723824"/>
            </a:xfrm>
            <a:prstGeom prst="rect">
              <a:avLst/>
            </a:prstGeom>
            <a:solidFill>
              <a:srgbClr val="FFFFFF"/>
            </a:solidFill>
          </p:spPr>
          <p:txBody>
            <a:bodyPr wrap="square" rtlCol="0">
              <a:spAutoFit/>
            </a:bodyPr>
            <a:lstStyle/>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9" name="Group 38">
              <a:extLst>
                <a:ext uri="{FF2B5EF4-FFF2-40B4-BE49-F238E27FC236}">
                  <a16:creationId xmlns:a16="http://schemas.microsoft.com/office/drawing/2014/main" id="{0FBD7106-B1BE-4335-BBEE-112CFA5AC912}"/>
                </a:ext>
              </a:extLst>
            </p:cNvPr>
            <p:cNvGrpSpPr/>
            <p:nvPr/>
          </p:nvGrpSpPr>
          <p:grpSpPr>
            <a:xfrm>
              <a:off x="8989891" y="4638560"/>
              <a:ext cx="2023982" cy="2462115"/>
              <a:chOff x="10519645" y="2529930"/>
              <a:chExt cx="1349321" cy="1641410"/>
            </a:xfrm>
            <a:solidFill>
              <a:srgbClr val="FFFFFF"/>
            </a:solidFill>
          </p:grpSpPr>
          <p:pic>
            <p:nvPicPr>
              <p:cNvPr id="37" name="Picture 36">
                <a:extLst>
                  <a:ext uri="{FF2B5EF4-FFF2-40B4-BE49-F238E27FC236}">
                    <a16:creationId xmlns:a16="http://schemas.microsoft.com/office/drawing/2014/main" id="{C5BCDE3E-C9C6-420D-A01E-F79D575990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0096" t="-1" b="-16518"/>
              <a:stretch/>
            </p:blipFill>
            <p:spPr>
              <a:xfrm>
                <a:off x="10610915" y="3498739"/>
                <a:ext cx="1258051" cy="672601"/>
              </a:xfrm>
              <a:prstGeom prst="rect">
                <a:avLst/>
              </a:prstGeom>
              <a:noFill/>
            </p:spPr>
          </p:pic>
          <p:pic>
            <p:nvPicPr>
              <p:cNvPr id="38" name="Picture 37">
                <a:extLst>
                  <a:ext uri="{FF2B5EF4-FFF2-40B4-BE49-F238E27FC236}">
                    <a16:creationId xmlns:a16="http://schemas.microsoft.com/office/drawing/2014/main" id="{28B55EAD-F984-4FF2-B3FB-FDF8551B09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954" t="-1" r="39946" b="-17105"/>
              <a:stretch/>
            </p:blipFill>
            <p:spPr>
              <a:xfrm>
                <a:off x="10607087" y="3006815"/>
                <a:ext cx="980502" cy="675991"/>
              </a:xfrm>
              <a:prstGeom prst="rect">
                <a:avLst/>
              </a:prstGeom>
              <a:noFill/>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t="-1" r="69826" b="-1304"/>
              <a:stretch/>
            </p:blipFill>
            <p:spPr>
              <a:xfrm>
                <a:off x="10519645" y="2529930"/>
                <a:ext cx="951300" cy="584775"/>
              </a:xfrm>
              <a:prstGeom prst="rect">
                <a:avLst/>
              </a:prstGeom>
              <a:noFill/>
            </p:spPr>
          </p:pic>
        </p:grpSp>
      </p:grpSp>
      <p:sp>
        <p:nvSpPr>
          <p:cNvPr id="26" name="TextBox 25">
            <a:extLst>
              <a:ext uri="{FF2B5EF4-FFF2-40B4-BE49-F238E27FC236}">
                <a16:creationId xmlns:a16="http://schemas.microsoft.com/office/drawing/2014/main" id="{19367901-C4DC-489C-974E-22F20D0E5F7F}"/>
              </a:ext>
            </a:extLst>
          </p:cNvPr>
          <p:cNvSpPr txBox="1"/>
          <p:nvPr/>
        </p:nvSpPr>
        <p:spPr>
          <a:xfrm>
            <a:off x="88392" y="1905345"/>
            <a:ext cx="1841403" cy="892552"/>
          </a:xfrm>
          <a:prstGeom prst="rect">
            <a:avLst/>
          </a:prstGeom>
          <a:noFill/>
        </p:spPr>
        <p:txBody>
          <a:bodyPr wrap="square" rtlCol="0">
            <a:spAutoFit/>
          </a:bodyPr>
          <a:lstStyle/>
          <a:p>
            <a:r>
              <a:rPr lang="en-US" sz="1400" b="1" dirty="0">
                <a:solidFill>
                  <a:schemeClr val="bg2">
                    <a:lumMod val="25000"/>
                  </a:schemeClr>
                </a:solidFill>
                <a:cs typeface="Cordia New" panose="020B0304020202020204" pitchFamily="34" charset="-34"/>
              </a:rPr>
              <a:t>Cannot afford </a:t>
            </a:r>
            <a:r>
              <a:rPr lang="en-US" sz="1400" b="1" dirty="0">
                <a:solidFill>
                  <a:srgbClr val="0084CB"/>
                </a:solidFill>
                <a:cs typeface="Cordia New" panose="020B0304020202020204" pitchFamily="34" charset="-34"/>
              </a:rPr>
              <a:t>sufficient daily energy </a:t>
            </a:r>
          </a:p>
          <a:p>
            <a:r>
              <a:rPr lang="en-US" sz="1200" dirty="0">
                <a:solidFill>
                  <a:schemeClr val="bg2">
                    <a:lumMod val="25000"/>
                  </a:schemeClr>
                </a:solidFill>
                <a:cs typeface="Cordia New" panose="020B0304020202020204" pitchFamily="34" charset="-34"/>
              </a:rPr>
              <a:t>(global total ≈ 185 million, </a:t>
            </a:r>
          </a:p>
          <a:p>
            <a:r>
              <a:rPr lang="en-US" sz="1200" dirty="0" err="1">
                <a:solidFill>
                  <a:schemeClr val="bg2">
                    <a:lumMod val="25000"/>
                  </a:schemeClr>
                </a:solidFill>
                <a:cs typeface="Cordia New" panose="020B0304020202020204" pitchFamily="34" charset="-34"/>
              </a:rPr>
              <a:t>ave.</a:t>
            </a:r>
            <a:r>
              <a:rPr lang="en-US" sz="1200" dirty="0">
                <a:solidFill>
                  <a:schemeClr val="bg2">
                    <a:lumMod val="25000"/>
                  </a:schemeClr>
                </a:solidFill>
                <a:cs typeface="Cordia New" panose="020B0304020202020204" pitchFamily="34" charset="-34"/>
              </a:rPr>
              <a:t> cost = PPP$0.79)</a:t>
            </a:r>
          </a:p>
        </p:txBody>
      </p:sp>
      <p:sp>
        <p:nvSpPr>
          <p:cNvPr id="25" name="TextBox 24">
            <a:extLst>
              <a:ext uri="{FF2B5EF4-FFF2-40B4-BE49-F238E27FC236}">
                <a16:creationId xmlns:a16="http://schemas.microsoft.com/office/drawing/2014/main" id="{9964190C-57B2-4096-AA44-67104733DDB7}"/>
              </a:ext>
            </a:extLst>
          </p:cNvPr>
          <p:cNvSpPr txBox="1"/>
          <p:nvPr/>
        </p:nvSpPr>
        <p:spPr>
          <a:xfrm>
            <a:off x="101880" y="3674657"/>
            <a:ext cx="1957519" cy="892552"/>
          </a:xfrm>
          <a:prstGeom prst="rect">
            <a:avLst/>
          </a:prstGeom>
          <a:noFill/>
        </p:spPr>
        <p:txBody>
          <a:bodyPr wrap="square" rtlCol="0">
            <a:spAutoFit/>
          </a:bodyPr>
          <a:lstStyle/>
          <a:p>
            <a:r>
              <a:rPr lang="en-US" sz="1400" b="1" dirty="0">
                <a:solidFill>
                  <a:schemeClr val="bg2">
                    <a:lumMod val="25000"/>
                  </a:schemeClr>
                </a:solidFill>
                <a:cs typeface="Cordia New" panose="020B0304020202020204" pitchFamily="34" charset="-34"/>
              </a:rPr>
              <a:t>Cannot afford a </a:t>
            </a:r>
            <a:r>
              <a:rPr lang="en-US" sz="1400" b="1" dirty="0">
                <a:solidFill>
                  <a:srgbClr val="EE105F"/>
                </a:solidFill>
                <a:cs typeface="Cordia New" panose="020B0304020202020204" pitchFamily="34" charset="-34"/>
              </a:rPr>
              <a:t>nutrient-adequate diet </a:t>
            </a:r>
          </a:p>
          <a:p>
            <a:r>
              <a:rPr lang="en-US" sz="1200" dirty="0">
                <a:solidFill>
                  <a:schemeClr val="bg2">
                    <a:lumMod val="25000"/>
                  </a:schemeClr>
                </a:solidFill>
                <a:cs typeface="Cordia New" panose="020B0304020202020204" pitchFamily="34" charset="-34"/>
              </a:rPr>
              <a:t>(global total ≈ 1.5 billion, </a:t>
            </a:r>
            <a:r>
              <a:rPr lang="en-US" sz="1200" dirty="0" err="1">
                <a:solidFill>
                  <a:schemeClr val="bg2">
                    <a:lumMod val="25000"/>
                  </a:schemeClr>
                </a:solidFill>
                <a:cs typeface="Cordia New" panose="020B0304020202020204" pitchFamily="34" charset="-34"/>
              </a:rPr>
              <a:t>ave.</a:t>
            </a:r>
            <a:r>
              <a:rPr lang="en-US" sz="1200" dirty="0">
                <a:solidFill>
                  <a:schemeClr val="bg2">
                    <a:lumMod val="25000"/>
                  </a:schemeClr>
                </a:solidFill>
                <a:cs typeface="Cordia New" panose="020B0304020202020204" pitchFamily="34" charset="-34"/>
              </a:rPr>
              <a:t> cost=PPP$2.33)</a:t>
            </a:r>
          </a:p>
        </p:txBody>
      </p:sp>
      <p:pic>
        <p:nvPicPr>
          <p:cNvPr id="35" name="Picture 34">
            <a:extLst>
              <a:ext uri="{FF2B5EF4-FFF2-40B4-BE49-F238E27FC236}">
                <a16:creationId xmlns:a16="http://schemas.microsoft.com/office/drawing/2014/main" id="{4914CAA4-B3C2-4698-ACF1-C84E8AF8FDBE}"/>
              </a:ext>
            </a:extLst>
          </p:cNvPr>
          <p:cNvPicPr/>
          <p:nvPr/>
        </p:nvPicPr>
        <p:blipFill rotWithShape="1">
          <a:blip r:embed="rId4" cstate="screen">
            <a:extLst>
              <a:ext uri="{28A0092B-C50C-407E-A947-70E740481C1C}">
                <a14:useLocalDpi xmlns:a14="http://schemas.microsoft.com/office/drawing/2010/main"/>
              </a:ext>
            </a:extLst>
          </a:blip>
          <a:srcRect t="67173" r="1604" b="8511"/>
          <a:stretch/>
        </p:blipFill>
        <p:spPr bwMode="auto">
          <a:xfrm>
            <a:off x="745115" y="4773553"/>
            <a:ext cx="4573302" cy="1587322"/>
          </a:xfrm>
          <a:prstGeom prst="rect">
            <a:avLst/>
          </a:prstGeom>
          <a:noFill/>
          <a:ln>
            <a:noFill/>
          </a:ln>
        </p:spPr>
      </p:pic>
      <p:sp>
        <p:nvSpPr>
          <p:cNvPr id="20" name="TextBox 19"/>
          <p:cNvSpPr txBox="1"/>
          <p:nvPr/>
        </p:nvSpPr>
        <p:spPr>
          <a:xfrm>
            <a:off x="88392" y="5428489"/>
            <a:ext cx="1737463" cy="892552"/>
          </a:xfrm>
          <a:prstGeom prst="rect">
            <a:avLst/>
          </a:prstGeom>
          <a:noFill/>
        </p:spPr>
        <p:txBody>
          <a:bodyPr wrap="square" rtlCol="0">
            <a:spAutoFit/>
          </a:bodyPr>
          <a:lstStyle/>
          <a:p>
            <a:r>
              <a:rPr lang="en-US" sz="1400" b="1" dirty="0">
                <a:solidFill>
                  <a:schemeClr val="bg2">
                    <a:lumMod val="25000"/>
                  </a:schemeClr>
                </a:solidFill>
                <a:cs typeface="Cordia New" panose="020B0304020202020204" pitchFamily="34" charset="-34"/>
              </a:rPr>
              <a:t>Cannot afford a </a:t>
            </a:r>
            <a:r>
              <a:rPr lang="en-US" sz="1400" b="1" dirty="0">
                <a:solidFill>
                  <a:srgbClr val="00B050"/>
                </a:solidFill>
                <a:cs typeface="Cordia New" panose="020B0304020202020204" pitchFamily="34" charset="-34"/>
              </a:rPr>
              <a:t>healthy diet </a:t>
            </a:r>
          </a:p>
          <a:p>
            <a:r>
              <a:rPr lang="en-US" sz="1200" dirty="0">
                <a:solidFill>
                  <a:schemeClr val="bg2">
                    <a:lumMod val="25000"/>
                  </a:schemeClr>
                </a:solidFill>
                <a:cs typeface="Cordia New" panose="020B0304020202020204" pitchFamily="34" charset="-34"/>
              </a:rPr>
              <a:t>(global total ≈ 3.0 billion, </a:t>
            </a:r>
            <a:r>
              <a:rPr lang="en-US" sz="1200" dirty="0" err="1">
                <a:solidFill>
                  <a:schemeClr val="bg2">
                    <a:lumMod val="25000"/>
                  </a:schemeClr>
                </a:solidFill>
                <a:cs typeface="Cordia New" panose="020B0304020202020204" pitchFamily="34" charset="-34"/>
              </a:rPr>
              <a:t>ave.</a:t>
            </a:r>
            <a:r>
              <a:rPr lang="en-US" sz="1200" dirty="0">
                <a:solidFill>
                  <a:schemeClr val="bg2">
                    <a:lumMod val="25000"/>
                  </a:schemeClr>
                </a:solidFill>
                <a:cs typeface="Cordia New" panose="020B0304020202020204" pitchFamily="34" charset="-34"/>
              </a:rPr>
              <a:t> cost=PPP$3.75)</a:t>
            </a:r>
          </a:p>
        </p:txBody>
      </p:sp>
      <p:grpSp>
        <p:nvGrpSpPr>
          <p:cNvPr id="23" name="Group 22"/>
          <p:cNvGrpSpPr/>
          <p:nvPr/>
        </p:nvGrpSpPr>
        <p:grpSpPr>
          <a:xfrm>
            <a:off x="3552262" y="5116782"/>
            <a:ext cx="3198523" cy="1387630"/>
            <a:chOff x="6893568" y="5171029"/>
            <a:chExt cx="3356633" cy="1516529"/>
          </a:xfrm>
        </p:grpSpPr>
        <p:sp>
          <p:nvSpPr>
            <p:cNvPr id="6" name="TextBox 5"/>
            <p:cNvSpPr txBox="1"/>
            <p:nvPr/>
          </p:nvSpPr>
          <p:spPr>
            <a:xfrm>
              <a:off x="8076583" y="5171029"/>
              <a:ext cx="1920882" cy="370003"/>
            </a:xfrm>
            <a:prstGeom prst="rect">
              <a:avLst/>
            </a:prstGeom>
            <a:noFill/>
          </p:spPr>
          <p:txBody>
            <a:bodyPr wrap="square" rtlCol="0">
              <a:spAutoFit/>
            </a:bodyPr>
            <a:lstStyle/>
            <a:p>
              <a:r>
                <a:rPr lang="en-US" sz="1600" dirty="0">
                  <a:solidFill>
                    <a:schemeClr val="bg1">
                      <a:lumMod val="50000"/>
                    </a:schemeClr>
                  </a:solidFill>
                </a:rPr>
                <a:t>S Asia: </a:t>
              </a:r>
              <a:r>
                <a:rPr lang="en-US" sz="1600" b="1" dirty="0">
                  <a:solidFill>
                    <a:schemeClr val="bg1">
                      <a:lumMod val="50000"/>
                    </a:schemeClr>
                  </a:solidFill>
                </a:rPr>
                <a:t>1.3 billion</a:t>
              </a:r>
            </a:p>
          </p:txBody>
        </p:sp>
        <p:sp>
          <p:nvSpPr>
            <p:cNvPr id="7" name="TextBox 6"/>
            <p:cNvSpPr txBox="1"/>
            <p:nvPr/>
          </p:nvSpPr>
          <p:spPr>
            <a:xfrm>
              <a:off x="7002019" y="6317555"/>
              <a:ext cx="2089887" cy="370003"/>
            </a:xfrm>
            <a:prstGeom prst="rect">
              <a:avLst/>
            </a:prstGeom>
            <a:noFill/>
          </p:spPr>
          <p:txBody>
            <a:bodyPr wrap="square" rtlCol="0">
              <a:spAutoFit/>
            </a:bodyPr>
            <a:lstStyle/>
            <a:p>
              <a:r>
                <a:rPr lang="en-US" sz="1600" dirty="0">
                  <a:solidFill>
                    <a:schemeClr val="bg1">
                      <a:lumMod val="50000"/>
                    </a:schemeClr>
                  </a:solidFill>
                </a:rPr>
                <a:t>Africa: </a:t>
              </a:r>
              <a:r>
                <a:rPr lang="en-US" sz="1600" b="1" dirty="0">
                  <a:solidFill>
                    <a:schemeClr val="bg1">
                      <a:lumMod val="50000"/>
                    </a:schemeClr>
                  </a:solidFill>
                </a:rPr>
                <a:t>829 million</a:t>
              </a:r>
            </a:p>
          </p:txBody>
        </p:sp>
        <p:sp>
          <p:nvSpPr>
            <p:cNvPr id="8" name="TextBox 7"/>
            <p:cNvSpPr txBox="1"/>
            <p:nvPr/>
          </p:nvSpPr>
          <p:spPr>
            <a:xfrm>
              <a:off x="8160315" y="5531801"/>
              <a:ext cx="2089886" cy="370003"/>
            </a:xfrm>
            <a:prstGeom prst="rect">
              <a:avLst/>
            </a:prstGeom>
            <a:noFill/>
          </p:spPr>
          <p:txBody>
            <a:bodyPr wrap="square" rtlCol="0">
              <a:spAutoFit/>
            </a:bodyPr>
            <a:lstStyle/>
            <a:p>
              <a:r>
                <a:rPr lang="en-US" sz="1600" dirty="0">
                  <a:solidFill>
                    <a:schemeClr val="bg1">
                      <a:lumMod val="50000"/>
                    </a:schemeClr>
                  </a:solidFill>
                </a:rPr>
                <a:t>SE Asia: </a:t>
              </a:r>
              <a:r>
                <a:rPr lang="en-US" sz="1600" b="1" dirty="0">
                  <a:solidFill>
                    <a:schemeClr val="bg1">
                      <a:lumMod val="50000"/>
                    </a:schemeClr>
                  </a:solidFill>
                </a:rPr>
                <a:t>326 million</a:t>
              </a:r>
            </a:p>
          </p:txBody>
        </p:sp>
        <p:cxnSp>
          <p:nvCxnSpPr>
            <p:cNvPr id="10" name="Straight Connector 9"/>
            <p:cNvCxnSpPr>
              <a:cxnSpLocks/>
            </p:cNvCxnSpPr>
            <p:nvPr/>
          </p:nvCxnSpPr>
          <p:spPr>
            <a:xfrm flipH="1">
              <a:off x="7324569" y="5370839"/>
              <a:ext cx="763921" cy="316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8" idx="1"/>
            </p:cNvCxnSpPr>
            <p:nvPr/>
          </p:nvCxnSpPr>
          <p:spPr>
            <a:xfrm flipH="1">
              <a:off x="7630688" y="5716803"/>
              <a:ext cx="529626" cy="225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flipV="1">
              <a:off x="6893568" y="6115712"/>
              <a:ext cx="266100" cy="269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57B10555-6666-471B-98E5-EEDB3E2019B2}"/>
              </a:ext>
            </a:extLst>
          </p:cNvPr>
          <p:cNvSpPr txBox="1"/>
          <p:nvPr/>
        </p:nvSpPr>
        <p:spPr>
          <a:xfrm>
            <a:off x="94711" y="6569636"/>
            <a:ext cx="8540864" cy="230256"/>
          </a:xfrm>
          <a:prstGeom prst="rect">
            <a:avLst/>
          </a:prstGeom>
          <a:noFill/>
        </p:spPr>
        <p:txBody>
          <a:bodyPr wrap="square">
            <a:spAutoFit/>
          </a:bodyPr>
          <a:lstStyle/>
          <a:p>
            <a:pPr>
              <a:lnSpc>
                <a:spcPct val="80000"/>
              </a:lnSpc>
            </a:pPr>
            <a:r>
              <a:rPr lang="en-US" sz="1050" dirty="0">
                <a:solidFill>
                  <a:schemeClr val="bg1">
                    <a:lumMod val="50000"/>
                  </a:schemeClr>
                </a:solidFill>
                <a:latin typeface="Calibri" panose="020F0502020204030204" pitchFamily="34" charset="0"/>
                <a:ea typeface="Times New Roman" panose="02020603050405020304" pitchFamily="18" charset="0"/>
              </a:rPr>
              <a:t>Source: FAO, IFAD, UNICEF, WFP and WHO (2020</a:t>
            </a:r>
            <a:r>
              <a:rPr lang="en-US" sz="1050" i="1" dirty="0">
                <a:solidFill>
                  <a:schemeClr val="bg1">
                    <a:lumMod val="50000"/>
                  </a:schemeClr>
                </a:solidFill>
                <a:latin typeface="Calibri" panose="020F0502020204030204" pitchFamily="34" charset="0"/>
                <a:ea typeface="Times New Roman" panose="02020603050405020304" pitchFamily="18" charset="0"/>
              </a:rPr>
              <a:t>). </a:t>
            </a:r>
            <a:r>
              <a:rPr lang="en-US" sz="1050" dirty="0">
                <a:solidFill>
                  <a:schemeClr val="bg1">
                    <a:lumMod val="25000"/>
                  </a:schemeClr>
                </a:solidFill>
                <a:latin typeface="Calibri" panose="020F0502020204030204" pitchFamily="34" charset="0"/>
                <a:ea typeface="Times New Roman" panose="02020603050405020304" pitchFamily="18" charset="0"/>
                <a:hlinkClick r:id="rId6"/>
              </a:rPr>
              <a:t>The State of Food Security and Nutrition in the World 2020</a:t>
            </a:r>
            <a:r>
              <a:rPr lang="en-US" sz="1050" i="1" dirty="0">
                <a:solidFill>
                  <a:schemeClr val="bg1">
                    <a:lumMod val="25000"/>
                  </a:schemeClr>
                </a:solidFill>
                <a:latin typeface="Calibri" panose="020F0502020204030204" pitchFamily="34" charset="0"/>
                <a:ea typeface="Times New Roman" panose="02020603050405020304" pitchFamily="18" charset="0"/>
              </a:rPr>
              <a:t>, </a:t>
            </a:r>
            <a:r>
              <a:rPr lang="en-US" sz="1050" dirty="0">
                <a:solidFill>
                  <a:schemeClr val="bg1">
                    <a:lumMod val="50000"/>
                  </a:schemeClr>
                </a:solidFill>
                <a:latin typeface="Calibri" panose="020F0502020204030204" pitchFamily="34" charset="0"/>
                <a:ea typeface="Times New Roman" panose="02020603050405020304" pitchFamily="18" charset="0"/>
              </a:rPr>
              <a:t>FAO, Rome. </a:t>
            </a:r>
            <a:endParaRPr lang="en-US" sz="1050" dirty="0">
              <a:solidFill>
                <a:schemeClr val="bg1">
                  <a:lumMod val="50000"/>
                </a:schemeClr>
              </a:solidFill>
              <a:latin typeface="Times New Roman" panose="02020603050405020304" pitchFamily="18" charset="0"/>
              <a:ea typeface="Times New Roman" panose="02020603050405020304" pitchFamily="18" charset="0"/>
            </a:endParaRPr>
          </a:p>
        </p:txBody>
      </p:sp>
      <p:sp>
        <p:nvSpPr>
          <p:cNvPr id="36" name="Title 4">
            <a:extLst>
              <a:ext uri="{FF2B5EF4-FFF2-40B4-BE49-F238E27FC236}">
                <a16:creationId xmlns:a16="http://schemas.microsoft.com/office/drawing/2014/main" id="{88664C78-AF05-400B-AEC1-599047829535}"/>
              </a:ext>
            </a:extLst>
          </p:cNvPr>
          <p:cNvSpPr txBox="1">
            <a:spLocks/>
          </p:cNvSpPr>
          <p:nvPr/>
        </p:nvSpPr>
        <p:spPr>
          <a:xfrm>
            <a:off x="6844029" y="1978555"/>
            <a:ext cx="5389862" cy="2290442"/>
          </a:xfrm>
          <a:prstGeom prst="rect">
            <a:avLst/>
          </a:prstGeom>
          <a:solidFill>
            <a:schemeClr val="bg1">
              <a:alpha val="7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000" b="1" dirty="0">
                <a:latin typeface="+mn-lt"/>
                <a:ea typeface="Tahoma" panose="020B0604030504040204" pitchFamily="34" charset="0"/>
                <a:cs typeface="Tahoma" panose="020B0604030504040204" pitchFamily="34" charset="0"/>
              </a:rPr>
              <a:t>About 3 billion people </a:t>
            </a:r>
            <a:r>
              <a:rPr lang="en-US" sz="2000" dirty="0">
                <a:solidFill>
                  <a:schemeClr val="bg1">
                    <a:lumMod val="50000"/>
                  </a:schemeClr>
                </a:solidFill>
                <a:latin typeface="+mn-lt"/>
                <a:ea typeface="Tahoma" panose="020B0604030504040204" pitchFamily="34" charset="0"/>
                <a:cs typeface="Tahoma" panose="020B0604030504040204" pitchFamily="34" charset="0"/>
              </a:rPr>
              <a:t>(38% of world) </a:t>
            </a:r>
            <a:r>
              <a:rPr lang="en-US" sz="2000" b="1" dirty="0">
                <a:latin typeface="+mn-lt"/>
                <a:ea typeface="Tahoma" panose="020B0604030504040204" pitchFamily="34" charset="0"/>
                <a:cs typeface="Tahoma" panose="020B0604030504040204" pitchFamily="34" charset="0"/>
              </a:rPr>
              <a:t>could not afford a healthy diet in 2017</a:t>
            </a:r>
          </a:p>
          <a:p>
            <a:pPr>
              <a:lnSpc>
                <a:spcPct val="100000"/>
              </a:lnSpc>
              <a:spcBef>
                <a:spcPts val="600"/>
              </a:spcBef>
            </a:pPr>
            <a:r>
              <a:rPr lang="en-US" sz="1800" dirty="0">
                <a:latin typeface="+mn-lt"/>
                <a:ea typeface="Tahoma" panose="020B0604030504040204" pitchFamily="34" charset="0"/>
                <a:cs typeface="Tahoma" panose="020B0604030504040204" pitchFamily="34" charset="0"/>
              </a:rPr>
              <a:t>Monitoring diet cost and affordability complements other ways of measuring poverty and food insecurity:</a:t>
            </a:r>
          </a:p>
          <a:p>
            <a:pPr>
              <a:lnSpc>
                <a:spcPct val="100000"/>
              </a:lnSpc>
              <a:spcBef>
                <a:spcPts val="600"/>
              </a:spcBef>
            </a:pPr>
            <a:endParaRPr lang="en-US" sz="1000" dirty="0">
              <a:latin typeface="+mn-lt"/>
              <a:ea typeface="Tahoma" panose="020B0604030504040204" pitchFamily="34" charset="0"/>
              <a:cs typeface="Tahoma" panose="020B0604030504040204" pitchFamily="34" charset="0"/>
            </a:endParaRPr>
          </a:p>
          <a:p>
            <a:pPr>
              <a:lnSpc>
                <a:spcPct val="100000"/>
              </a:lnSpc>
              <a:tabLst>
                <a:tab pos="226495" algn="l"/>
              </a:tabLst>
            </a:pPr>
            <a:r>
              <a:rPr lang="en-US" sz="1800" dirty="0">
                <a:latin typeface="+mn-lt"/>
                <a:ea typeface="Tahoma" panose="020B0604030504040204" pitchFamily="34" charset="0"/>
                <a:cs typeface="Tahoma" panose="020B0604030504040204" pitchFamily="34" charset="0"/>
              </a:rPr>
              <a:t>	</a:t>
            </a:r>
            <a:r>
              <a:rPr lang="en-US" sz="1800" dirty="0">
                <a:latin typeface="+mn-lt"/>
                <a:cs typeface="Cordia New" panose="020B0304020202020204" pitchFamily="34" charset="-34"/>
              </a:rPr>
              <a:t>≈ </a:t>
            </a:r>
            <a:r>
              <a:rPr lang="en-US" sz="1800" b="1" dirty="0">
                <a:latin typeface="+mn-lt"/>
                <a:ea typeface="Tahoma" panose="020B0604030504040204" pitchFamily="34" charset="0"/>
                <a:cs typeface="Tahoma" panose="020B0604030504040204" pitchFamily="34" charset="0"/>
              </a:rPr>
              <a:t>690 m. </a:t>
            </a:r>
            <a:r>
              <a:rPr lang="en-US" sz="1800" dirty="0">
                <a:latin typeface="+mn-lt"/>
                <a:ea typeface="Tahoma" panose="020B0604030504040204" pitchFamily="34" charset="0"/>
                <a:cs typeface="Tahoma" panose="020B0604030504040204" pitchFamily="34" charset="0"/>
              </a:rPr>
              <a:t>below $1.90/day</a:t>
            </a:r>
          </a:p>
          <a:p>
            <a:pPr>
              <a:lnSpc>
                <a:spcPct val="100000"/>
              </a:lnSpc>
              <a:tabLst>
                <a:tab pos="226495" algn="l"/>
              </a:tabLst>
            </a:pPr>
            <a:r>
              <a:rPr lang="en-US" sz="1800" dirty="0">
                <a:latin typeface="+mn-lt"/>
                <a:ea typeface="Tahoma" panose="020B0604030504040204" pitchFamily="34" charset="0"/>
                <a:cs typeface="Tahoma" panose="020B0604030504040204" pitchFamily="34" charset="0"/>
              </a:rPr>
              <a:t>	</a:t>
            </a:r>
            <a:r>
              <a:rPr lang="en-US" sz="1800" dirty="0">
                <a:latin typeface="+mn-lt"/>
                <a:cs typeface="Cordia New" panose="020B0304020202020204" pitchFamily="34" charset="-34"/>
              </a:rPr>
              <a:t>≈ </a:t>
            </a:r>
            <a:r>
              <a:rPr lang="en-US" sz="1800" b="1" dirty="0">
                <a:latin typeface="+mn-lt"/>
                <a:ea typeface="Tahoma" panose="020B0604030504040204" pitchFamily="34" charset="0"/>
                <a:cs typeface="Tahoma" panose="020B0604030504040204" pitchFamily="34" charset="0"/>
              </a:rPr>
              <a:t>653 m. </a:t>
            </a:r>
            <a:r>
              <a:rPr lang="en-US" sz="1800" dirty="0">
                <a:latin typeface="+mn-lt"/>
                <a:ea typeface="Tahoma" panose="020B0604030504040204" pitchFamily="34" charset="0"/>
                <a:cs typeface="Tahoma" panose="020B0604030504040204" pitchFamily="34" charset="0"/>
              </a:rPr>
              <a:t>undernourished (“</a:t>
            </a:r>
            <a:r>
              <a:rPr lang="en-US" sz="1800" dirty="0" err="1">
                <a:latin typeface="+mn-lt"/>
                <a:ea typeface="Tahoma" panose="020B0604030504040204" pitchFamily="34" charset="0"/>
                <a:cs typeface="Tahoma" panose="020B0604030504040204" pitchFamily="34" charset="0"/>
              </a:rPr>
              <a:t>PoU</a:t>
            </a:r>
            <a:r>
              <a:rPr lang="en-US" sz="1800" dirty="0">
                <a:latin typeface="+mn-lt"/>
                <a:ea typeface="Tahoma" panose="020B0604030504040204" pitchFamily="34" charset="0"/>
                <a:cs typeface="Tahoma" panose="020B0604030504040204" pitchFamily="34" charset="0"/>
              </a:rPr>
              <a:t>”, from 1960s)</a:t>
            </a:r>
          </a:p>
          <a:p>
            <a:pPr>
              <a:lnSpc>
                <a:spcPct val="100000"/>
              </a:lnSpc>
            </a:pPr>
            <a:r>
              <a:rPr lang="en-US" sz="1800" dirty="0">
                <a:latin typeface="+mn-lt"/>
                <a:ea typeface="Tahoma" panose="020B0604030504040204" pitchFamily="34" charset="0"/>
                <a:cs typeface="Tahoma" panose="020B0604030504040204" pitchFamily="34" charset="0"/>
              </a:rPr>
              <a:t>    </a:t>
            </a:r>
            <a:r>
              <a:rPr lang="en-US" sz="1800" dirty="0">
                <a:latin typeface="+mn-lt"/>
                <a:cs typeface="Cordia New" panose="020B0304020202020204" pitchFamily="34" charset="-34"/>
              </a:rPr>
              <a:t>≈ </a:t>
            </a:r>
            <a:r>
              <a:rPr lang="en-US" sz="1800" b="1" dirty="0">
                <a:latin typeface="+mn-lt"/>
                <a:ea typeface="Tahoma" panose="020B0604030504040204" pitchFamily="34" charset="0"/>
                <a:cs typeface="Tahoma" panose="020B0604030504040204" pitchFamily="34" charset="0"/>
              </a:rPr>
              <a:t>1.9 b. </a:t>
            </a:r>
            <a:r>
              <a:rPr lang="en-US" sz="1800" dirty="0">
                <a:latin typeface="+mn-lt"/>
                <a:ea typeface="Tahoma" panose="020B0604030504040204" pitchFamily="34" charset="0"/>
                <a:cs typeface="Tahoma" panose="020B0604030504040204" pitchFamily="34" charset="0"/>
              </a:rPr>
              <a:t>experience food insecurity (“FIES”)</a:t>
            </a:r>
          </a:p>
          <a:p>
            <a:pPr>
              <a:lnSpc>
                <a:spcPct val="100000"/>
              </a:lnSpc>
            </a:pPr>
            <a:r>
              <a:rPr lang="en-US" sz="1800" dirty="0">
                <a:latin typeface="+mn-lt"/>
                <a:ea typeface="Tahoma" panose="020B0604030504040204" pitchFamily="34" charset="0"/>
                <a:cs typeface="Tahoma" panose="020B0604030504040204" pitchFamily="34" charset="0"/>
              </a:rPr>
              <a:t>  </a:t>
            </a:r>
          </a:p>
        </p:txBody>
      </p:sp>
      <p:sp>
        <p:nvSpPr>
          <p:cNvPr id="31" name="Title 4">
            <a:extLst>
              <a:ext uri="{FF2B5EF4-FFF2-40B4-BE49-F238E27FC236}">
                <a16:creationId xmlns:a16="http://schemas.microsoft.com/office/drawing/2014/main" id="{347535BE-DD65-4CE9-B386-40222E2C0E84}"/>
              </a:ext>
            </a:extLst>
          </p:cNvPr>
          <p:cNvSpPr txBox="1">
            <a:spLocks/>
          </p:cNvSpPr>
          <p:nvPr/>
        </p:nvSpPr>
        <p:spPr>
          <a:xfrm>
            <a:off x="88392" y="460887"/>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did the SOFI work reveal  about affordability?</a:t>
            </a:r>
          </a:p>
        </p:txBody>
      </p:sp>
      <p:pic>
        <p:nvPicPr>
          <p:cNvPr id="30" name="Content Placeholder 4">
            <a:extLst>
              <a:ext uri="{FF2B5EF4-FFF2-40B4-BE49-F238E27FC236}">
                <a16:creationId xmlns:a16="http://schemas.microsoft.com/office/drawing/2014/main" id="{8E043EB3-8804-4102-BB90-A0B210B974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93550" y="4783740"/>
            <a:ext cx="1370926" cy="1806547"/>
          </a:xfrm>
          <a:prstGeom prst="rect">
            <a:avLst/>
          </a:prstGeom>
        </p:spPr>
      </p:pic>
      <p:pic>
        <p:nvPicPr>
          <p:cNvPr id="9" name="Picture 8" descr="A picture containing text, water, outdoor, shore&#10;&#10;Description automatically generated">
            <a:extLst>
              <a:ext uri="{FF2B5EF4-FFF2-40B4-BE49-F238E27FC236}">
                <a16:creationId xmlns:a16="http://schemas.microsoft.com/office/drawing/2014/main" id="{AC986821-24D1-4DED-9A13-1016B6B6544C}"/>
              </a:ext>
            </a:extLst>
          </p:cNvPr>
          <p:cNvPicPr>
            <a:picLocks noChangeAspect="1"/>
          </p:cNvPicPr>
          <p:nvPr/>
        </p:nvPicPr>
        <p:blipFill rotWithShape="1">
          <a:blip r:embed="rId8">
            <a:extLst>
              <a:ext uri="{28A0092B-C50C-407E-A947-70E740481C1C}">
                <a14:useLocalDpi xmlns:a14="http://schemas.microsoft.com/office/drawing/2010/main" val="0"/>
              </a:ext>
            </a:extLst>
          </a:blip>
          <a:srcRect b="6142"/>
          <a:stretch/>
        </p:blipFill>
        <p:spPr>
          <a:xfrm>
            <a:off x="8897258" y="4783739"/>
            <a:ext cx="1360259" cy="1806547"/>
          </a:xfrm>
          <a:prstGeom prst="rect">
            <a:avLst/>
          </a:prstGeom>
        </p:spPr>
      </p:pic>
      <p:sp>
        <p:nvSpPr>
          <p:cNvPr id="42" name="Title 4">
            <a:extLst>
              <a:ext uri="{FF2B5EF4-FFF2-40B4-BE49-F238E27FC236}">
                <a16:creationId xmlns:a16="http://schemas.microsoft.com/office/drawing/2014/main" id="{E6C4207D-9436-4816-9B2F-2B8870C860D4}"/>
              </a:ext>
            </a:extLst>
          </p:cNvPr>
          <p:cNvSpPr txBox="1">
            <a:spLocks/>
          </p:cNvSpPr>
          <p:nvPr/>
        </p:nvSpPr>
        <p:spPr>
          <a:xfrm>
            <a:off x="7208914" y="4688913"/>
            <a:ext cx="1617298" cy="67260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solidFill>
                  <a:schemeClr val="bg1">
                    <a:lumMod val="50000"/>
                  </a:schemeClr>
                </a:solidFill>
                <a:latin typeface="+mn-lt"/>
                <a:ea typeface="Tahoma" panose="020B0604030504040204" pitchFamily="34" charset="0"/>
                <a:cs typeface="Tahoma" panose="020B0604030504040204" pitchFamily="34" charset="0"/>
              </a:rPr>
              <a:t>latest updates (through 2019) here:</a:t>
            </a:r>
            <a:endParaRPr lang="en-US" sz="1600" dirty="0">
              <a:solidFill>
                <a:schemeClr val="bg1">
                  <a:lumMod val="50000"/>
                </a:schemeClr>
              </a:solidFill>
              <a:latin typeface="+mn-lt"/>
              <a:ea typeface="Tahoma" panose="020B0604030504040204" pitchFamily="34" charset="0"/>
              <a:cs typeface="Tahoma" panose="020B0604030504040204" pitchFamily="34" charset="0"/>
            </a:endParaRPr>
          </a:p>
        </p:txBody>
      </p:sp>
      <p:pic>
        <p:nvPicPr>
          <p:cNvPr id="32" name="Picture 31">
            <a:extLst>
              <a:ext uri="{FF2B5EF4-FFF2-40B4-BE49-F238E27FC236}">
                <a16:creationId xmlns:a16="http://schemas.microsoft.com/office/drawing/2014/main" id="{2BB21EB7-9B1A-4393-80AB-576CD1228625}"/>
              </a:ext>
            </a:extLst>
          </p:cNvPr>
          <p:cNvPicPr>
            <a:picLocks noChangeAspect="1"/>
          </p:cNvPicPr>
          <p:nvPr/>
        </p:nvPicPr>
        <p:blipFill rotWithShape="1">
          <a:blip r:embed="rId9"/>
          <a:srcRect t="-1488" r="25492" b="1844"/>
          <a:stretch/>
        </p:blipFill>
        <p:spPr>
          <a:xfrm>
            <a:off x="6652009" y="79067"/>
            <a:ext cx="5489191" cy="1384747"/>
          </a:xfrm>
          <a:prstGeom prst="rect">
            <a:avLst/>
          </a:prstGeom>
        </p:spPr>
      </p:pic>
      <p:sp>
        <p:nvSpPr>
          <p:cNvPr id="4" name="Rectangle 3">
            <a:extLst>
              <a:ext uri="{FF2B5EF4-FFF2-40B4-BE49-F238E27FC236}">
                <a16:creationId xmlns:a16="http://schemas.microsoft.com/office/drawing/2014/main" id="{A44AFC2D-3ACD-3C1C-5672-FC08EEAB5CA0}"/>
              </a:ext>
            </a:extLst>
          </p:cNvPr>
          <p:cNvSpPr/>
          <p:nvPr/>
        </p:nvSpPr>
        <p:spPr>
          <a:xfrm>
            <a:off x="5375641" y="1960238"/>
            <a:ext cx="1022114" cy="769441"/>
          </a:xfrm>
          <a:prstGeom prst="rect">
            <a:avLst/>
          </a:prstGeom>
        </p:spPr>
        <p:txBody>
          <a:bodyPr wrap="square">
            <a:spAutoFit/>
          </a:bodyPr>
          <a:lstStyle/>
          <a:p>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Percent of population, by country in 2017</a:t>
            </a:r>
          </a:p>
        </p:txBody>
      </p:sp>
    </p:spTree>
    <p:custDataLst>
      <p:tags r:id="rId1"/>
    </p:custDataLst>
    <p:extLst>
      <p:ext uri="{BB962C8B-B14F-4D97-AF65-F5344CB8AC3E}">
        <p14:creationId xmlns:p14="http://schemas.microsoft.com/office/powerpoint/2010/main" val="78882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0" end="0"/>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1" end="1"/>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3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3" end="3"/>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3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4" end="4"/>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3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6">
                                            <p:txEl>
                                              <p:pRg st="5" end="5"/>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4|14.2|16.5"/>
</p:tagLst>
</file>

<file path=ppt/tags/tag10.xml><?xml version="1.0" encoding="utf-8"?>
<p:tagLst xmlns:a="http://schemas.openxmlformats.org/drawingml/2006/main" xmlns:r="http://schemas.openxmlformats.org/officeDocument/2006/relationships" xmlns:p="http://schemas.openxmlformats.org/presentationml/2006/main">
  <p:tag name="TIMING" val="|29.7"/>
</p:tagLst>
</file>

<file path=ppt/tags/tag11.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2.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3.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4.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5.xml><?xml version="1.0" encoding="utf-8"?>
<p:tagLst xmlns:a="http://schemas.openxmlformats.org/drawingml/2006/main" xmlns:r="http://schemas.openxmlformats.org/officeDocument/2006/relationships" xmlns:p="http://schemas.openxmlformats.org/presentationml/2006/main">
  <p:tag name="TIMING" val="|29.7"/>
</p:tagLst>
</file>

<file path=ppt/tags/tag16.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2.xml><?xml version="1.0" encoding="utf-8"?>
<p:tagLst xmlns:a="http://schemas.openxmlformats.org/drawingml/2006/main" xmlns:r="http://schemas.openxmlformats.org/officeDocument/2006/relationships" xmlns:p="http://schemas.openxmlformats.org/presentationml/2006/main">
  <p:tag name="TIMING" val="|68.4|14.2|16.5"/>
</p:tagLst>
</file>

<file path=ppt/tags/tag3.xml><?xml version="1.0" encoding="utf-8"?>
<p:tagLst xmlns:a="http://schemas.openxmlformats.org/drawingml/2006/main" xmlns:r="http://schemas.openxmlformats.org/officeDocument/2006/relationships" xmlns:p="http://schemas.openxmlformats.org/presentationml/2006/main">
  <p:tag name="TIMING" val="|7.3|15.1|8.1|41.5|25.4"/>
</p:tagLst>
</file>

<file path=ppt/tags/tag4.xml><?xml version="1.0" encoding="utf-8"?>
<p:tagLst xmlns:a="http://schemas.openxmlformats.org/drawingml/2006/main" xmlns:r="http://schemas.openxmlformats.org/officeDocument/2006/relationships" xmlns:p="http://schemas.openxmlformats.org/presentationml/2006/main">
  <p:tag name="TIMING" val="|3.1|66|68.7"/>
</p:tagLst>
</file>

<file path=ppt/tags/tag5.xml><?xml version="1.0" encoding="utf-8"?>
<p:tagLst xmlns:a="http://schemas.openxmlformats.org/drawingml/2006/main" xmlns:r="http://schemas.openxmlformats.org/officeDocument/2006/relationships" xmlns:p="http://schemas.openxmlformats.org/presentationml/2006/main">
  <p:tag name="TIMING" val="|3.1|66|68.7"/>
</p:tagLst>
</file>

<file path=ppt/tags/tag6.xml><?xml version="1.0" encoding="utf-8"?>
<p:tagLst xmlns:a="http://schemas.openxmlformats.org/drawingml/2006/main" xmlns:r="http://schemas.openxmlformats.org/officeDocument/2006/relationships" xmlns:p="http://schemas.openxmlformats.org/presentationml/2006/main">
  <p:tag name="TIMING" val="|42.7|22.7"/>
</p:tagLst>
</file>

<file path=ppt/tags/tag7.xml><?xml version="1.0" encoding="utf-8"?>
<p:tagLst xmlns:a="http://schemas.openxmlformats.org/drawingml/2006/main" xmlns:r="http://schemas.openxmlformats.org/officeDocument/2006/relationships" xmlns:p="http://schemas.openxmlformats.org/presentationml/2006/main">
  <p:tag name="TIMING" val="|29.7"/>
</p:tagLst>
</file>

<file path=ppt/tags/tag8.xml><?xml version="1.0" encoding="utf-8"?>
<p:tagLst xmlns:a="http://schemas.openxmlformats.org/drawingml/2006/main" xmlns:r="http://schemas.openxmlformats.org/officeDocument/2006/relationships" xmlns:p="http://schemas.openxmlformats.org/presentationml/2006/main">
  <p:tag name="TIMING" val="|56.5|18.2"/>
</p:tagLst>
</file>

<file path=ppt/tags/tag9.xml><?xml version="1.0" encoding="utf-8"?>
<p:tagLst xmlns:a="http://schemas.openxmlformats.org/drawingml/2006/main" xmlns:r="http://schemas.openxmlformats.org/officeDocument/2006/relationships" xmlns:p="http://schemas.openxmlformats.org/presentationml/2006/main">
  <p:tag name="TIMING" val="|2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6362</TotalTime>
  <Words>3640</Words>
  <Application>Microsoft Office PowerPoint</Application>
  <PresentationFormat>Widescreen</PresentationFormat>
  <Paragraphs>519</Paragraphs>
  <Slides>25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Gill Sans MT</vt:lpstr>
      <vt:lpstr>inherit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Omitted slides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Masters, William A.</dc:creator>
  <cp:lastModifiedBy>Masters, William A.</cp:lastModifiedBy>
  <cp:revision>111</cp:revision>
  <dcterms:created xsi:type="dcterms:W3CDTF">2021-06-02T11:25:06Z</dcterms:created>
  <dcterms:modified xsi:type="dcterms:W3CDTF">2022-06-16T12:33:51Z</dcterms:modified>
</cp:coreProperties>
</file>