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88" r:id="rId3"/>
    <p:sldId id="289" r:id="rId4"/>
    <p:sldId id="290" r:id="rId5"/>
    <p:sldId id="291" r:id="rId6"/>
    <p:sldId id="292" r:id="rId7"/>
    <p:sldId id="293" r:id="rId8"/>
    <p:sldId id="294" r:id="rId9"/>
    <p:sldId id="295" r:id="rId10"/>
    <p:sldId id="296" r:id="rId11"/>
    <p:sldId id="297" r:id="rId12"/>
    <p:sldId id="298" r:id="rId13"/>
    <p:sldId id="299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1450" y="4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E50E10-AC3F-47AB-AAAC-99D139CFB059}" type="datetimeFigureOut">
              <a:rPr lang="en-US" smtClean="0"/>
              <a:t>4/29/2022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612FCC-36B7-4ED0-9C5F-331653306D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706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35FE1-0C0D-4E38-9C5C-411F26BFFE65}" type="datetimeFigureOut">
              <a:rPr lang="en-US" smtClean="0"/>
              <a:t>4/29/2022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A74D3-DD2D-4292-9E14-47902AED5F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67712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35FE1-0C0D-4E38-9C5C-411F26BFFE65}" type="datetimeFigureOut">
              <a:rPr lang="en-US" smtClean="0"/>
              <a:t>4/29/2022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A74D3-DD2D-4292-9E14-47902AED5F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2678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35FE1-0C0D-4E38-9C5C-411F26BFFE65}" type="datetimeFigureOut">
              <a:rPr lang="en-US" smtClean="0"/>
              <a:t>4/29/2022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A74D3-DD2D-4292-9E14-47902AED5F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4133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35FE1-0C0D-4E38-9C5C-411F26BFFE65}" type="datetimeFigureOut">
              <a:rPr lang="en-US" smtClean="0"/>
              <a:t>4/29/2022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A74D3-DD2D-4292-9E14-47902AED5F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03320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35FE1-0C0D-4E38-9C5C-411F26BFFE65}" type="datetimeFigureOut">
              <a:rPr lang="en-US" smtClean="0"/>
              <a:t>4/29/2022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A74D3-DD2D-4292-9E14-47902AED5F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90571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35FE1-0C0D-4E38-9C5C-411F26BFFE65}" type="datetimeFigureOut">
              <a:rPr lang="en-US" smtClean="0"/>
              <a:t>4/29/2022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A74D3-DD2D-4292-9E14-47902AED5F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8233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35FE1-0C0D-4E38-9C5C-411F26BFFE65}" type="datetimeFigureOut">
              <a:rPr lang="en-US" smtClean="0"/>
              <a:t>4/29/2022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A74D3-DD2D-4292-9E14-47902AED5F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71070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35FE1-0C0D-4E38-9C5C-411F26BFFE65}" type="datetimeFigureOut">
              <a:rPr lang="en-US" smtClean="0"/>
              <a:t>4/29/2022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A74D3-DD2D-4292-9E14-47902AED5F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66161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35FE1-0C0D-4E38-9C5C-411F26BFFE65}" type="datetimeFigureOut">
              <a:rPr lang="en-US" smtClean="0"/>
              <a:t>4/29/2022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A74D3-DD2D-4292-9E14-47902AED5F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17745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35FE1-0C0D-4E38-9C5C-411F26BFFE65}" type="datetimeFigureOut">
              <a:rPr lang="en-US" smtClean="0"/>
              <a:t>4/29/2022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A74D3-DD2D-4292-9E14-47902AED5F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6797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35FE1-0C0D-4E38-9C5C-411F26BFFE65}" type="datetimeFigureOut">
              <a:rPr lang="en-US" smtClean="0"/>
              <a:t>4/29/2022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A74D3-DD2D-4292-9E14-47902AED5F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54790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235FE1-0C0D-4E38-9C5C-411F26BFFE65}" type="datetimeFigureOut">
              <a:rPr lang="en-US" smtClean="0"/>
              <a:t>4/29/2022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BA74D3-DD2D-4292-9E14-47902AED5F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9615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cs typeface="Times New Roman"/>
              </a:rPr>
              <a:t>Infrastructure investment is fundamental for resilience &amp; food security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Tom Reardon &amp; Saweda Liverpool-Tasie</a:t>
            </a:r>
          </a:p>
          <a:p>
            <a:r>
              <a:rPr lang="en-US" dirty="0"/>
              <a:t>Talk for USAID, April 29, 2022</a:t>
            </a:r>
          </a:p>
        </p:txBody>
      </p:sp>
    </p:spTree>
    <p:extLst>
      <p:ext uri="{BB962C8B-B14F-4D97-AF65-F5344CB8AC3E}">
        <p14:creationId xmlns:p14="http://schemas.microsoft.com/office/powerpoint/2010/main" val="7641936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643809-C362-4FE1-9336-514E3553C3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521FC0-CF5F-4551-809D-4A2A0BC6FB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>
            <a:normAutofit fontScale="92500"/>
          </a:bodyPr>
          <a:lstStyle/>
          <a:p>
            <a:pPr marL="114300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c) 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  <a:t>Focus on LEVERAGING existing market nodes: e.g., upgrade wholesale markets (Tanzania need example)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+mn-cs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 panose="05050102010706020507" pitchFamily="18" charset="2"/>
              <a:buChar char=""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  <a:t>Big problems with "stand alone" initiatives not integrated in existing market structure (SEZ,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  <a:t>agropole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  <a:t>, hubs):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  <a:t>Indonesia agribusiness terminals;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  <a:t>Dodomo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  <a:t>/Tanzania wholesale market outside city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 panose="05050102010706020507" pitchFamily="18" charset="2"/>
              <a:buChar char=""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  <a:t>Best practice: leveraging, integrated solutions: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  <a:t>World Bank cold storage centers into wholesale markets; China used existing markets &amp; upgraded &amp; added facilities (not separate)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 panose="05050102010706020507" pitchFamily="18" charset="2"/>
              <a:buChar char=""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  <a:t>Best practice: investment that can be adapted (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  <a:t>rice water infrastructure in Bangladesh &amp; Myanmar turned by farmers into boom foundation for fish &amp; vegetables)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53852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38AF42-081E-4028-A437-C2C08C4449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7. Challenges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B32067-018A-4535-BE04-698B91A7A9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marR="0" lvl="0" indent="-342900" algn="just">
              <a:spcBef>
                <a:spcPts val="0"/>
              </a:spcBef>
              <a:spcAft>
                <a:spcPts val="0"/>
              </a:spcAft>
              <a:buFont typeface="+mj-lt"/>
              <a:buAutoNum type="alphaLcParenR"/>
            </a:pPr>
            <a:r>
              <a:rPr lang="en-US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lack of view of urgency: </a:t>
            </a:r>
            <a:endParaRPr lang="en-US" sz="32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marR="0" lvl="0" indent="-342900" algn="just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under-emphasis in governments of importance of domestic FSC &amp; lateral SCs like 3PLS (Nigeria COVID)</a:t>
            </a:r>
            <a:endParaRPr lang="en-US" sz="32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marR="0" lvl="0" indent="-342900" algn="just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(over) emphasis on import reliance</a:t>
            </a:r>
            <a:endParaRPr lang="en-US" sz="32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marR="0" lvl="0" indent="-342900" algn="just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(over) emphasis on export market</a:t>
            </a:r>
            <a:endParaRPr lang="en-US" sz="32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marR="0" lvl="0" indent="0" algn="just">
              <a:spcBef>
                <a:spcPts val="0"/>
              </a:spcBef>
              <a:spcAft>
                <a:spcPts val="0"/>
              </a:spcAft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7546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A04C2B-9661-4252-81DF-34254A7716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C7F0AF-9C8E-4DD7-81B2-4207634C77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  <a:t>b) Fragmentation &amp; ambiguity in policy sphere: 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+mn-cs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 panose="05050102010706020507" pitchFamily="18" charset="2"/>
              <a:buChar char=""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  <a:t>Infrastructure entity vs Min of Ag vs Min of Finance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+mn-cs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 panose="05050102010706020507" pitchFamily="18" charset="2"/>
              <a:buChar char=""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  <a:t>Wholesale markets "fall between two stools"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  <a:t>(national versus local government (Nigeria); Min of Ag versus Min of Economy (Myanmar)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 panose="05050102010706020507" pitchFamily="18" charset="2"/>
              <a:buChar char=""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  <a:t>Lack of clarity/knowledge about what policies are (Rusike)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+mn-cs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 panose="05050102010706020507" pitchFamily="18" charset="2"/>
              <a:buChar char=""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  <a:t>Lack of knowledge about how fast things changing (urbanization Nigeria; wholesale market proliferation Tanzania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+mn-cs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34012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8372D5-1B96-43E1-A314-4080FB215E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4E4CA4-89AB-49A4-9395-E02B1F9252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  <a:t>c) Lure of "white elephants" (SEZs,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  <a:t>agropoles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  <a:t>) not reinforcing grass root transformation already occurring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+mn-cs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56596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10AAA3-CDD9-4E6B-9703-03587DF3AE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1. Infrastructure = bones &amp; blood of food system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A42618-1056-48EC-88D0-992229F68B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724400"/>
          </a:xfrm>
        </p:spPr>
        <p:txBody>
          <a:bodyPr>
            <a:normAutofit/>
          </a:bodyPr>
          <a:lstStyle/>
          <a:p>
            <a:pPr marL="342900" marR="0" lvl="0" indent="-342900" algn="just">
              <a:spcBef>
                <a:spcPts val="0"/>
              </a:spcBef>
              <a:spcAft>
                <a:spcPts val="0"/>
              </a:spcAft>
              <a:buFont typeface="+mj-lt"/>
              <a:buAutoNum type="alphaLcParenR"/>
            </a:pPr>
            <a:r>
              <a:rPr lang="en-US" sz="32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hard infrastructure</a:t>
            </a:r>
          </a:p>
          <a:p>
            <a:pPr marL="342900" marR="0" lvl="0" indent="-342900" algn="just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not specific to FSC (e.g., roads, ports) </a:t>
            </a:r>
          </a:p>
          <a:p>
            <a:pPr marL="342900" marR="0" lvl="0" indent="-342900" algn="just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specific to FSC (e.g., wholesale markets)</a:t>
            </a:r>
          </a:p>
          <a:p>
            <a:pPr marL="457200" marR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... most food in Africa and South Asia comes to consumers via wholesale markets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4450422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C682D9-461E-4761-800B-B2F7354250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7B2EDC-EAF2-40B5-B7DA-6902BB6BD7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/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b) </a:t>
            </a:r>
            <a:r>
              <a: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  <a:t>soft infrastructure 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 panose="05050102010706020507" pitchFamily="18" charset="2"/>
              <a:buChar char=""/>
              <a:tabLst/>
              <a:defRPr/>
            </a:pPr>
            <a:r>
              <a:rPr kumimoji="0" lang="en-US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  <a:t>services &amp; materials delivered by "lateral supply chains" (wholesale, logistics, finance), and materials (such as energy)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  <a:t>Policies of business enabling environment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lang="en-US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… </a:t>
            </a:r>
            <a:r>
              <a:rPr kumimoji="0" lang="en-US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  <a:t>bribes, multiple-taxation, excessive certifications, uncertain, red tape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lang="en-US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… </a:t>
            </a:r>
            <a:r>
              <a:rPr kumimoji="0" lang="en-US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  <a:t>ESPECIALLY important in intermediate stage of food system development (SMEs); Nigerian entrepreneur example</a:t>
            </a:r>
            <a:endParaRPr kumimoji="0" lang="en-US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99218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54433F-5A0C-4F8B-9478-5C95230A5C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2. Downstream consumers depend on  blood &amp; bones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F48E59-D3F7-46D5-93D9-5A92A9B81D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marR="0" lvl="0" indent="-342900" algn="just">
              <a:spcBef>
                <a:spcPts val="0"/>
              </a:spcBef>
              <a:spcAft>
                <a:spcPts val="0"/>
              </a:spcAft>
              <a:buFont typeface="+mj-lt"/>
              <a:buAutoNum type="alphaLcParenR"/>
            </a:pPr>
            <a:r>
              <a:rPr lang="en-US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80% of African and 80-90% of South Asian national food consumption purchased</a:t>
            </a:r>
          </a:p>
          <a:p>
            <a:pPr marL="342900" marR="0" lvl="0" indent="-342900" algn="just">
              <a:spcBef>
                <a:spcPts val="0"/>
              </a:spcBef>
              <a:spcAft>
                <a:spcPts val="0"/>
              </a:spcAft>
              <a:buFont typeface="+mj-lt"/>
              <a:buAutoNum type="alphaLcParenR"/>
            </a:pPr>
            <a:r>
              <a:rPr lang="en-US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Many consumers FSCs depend on "long infrastructure</a:t>
            </a:r>
            <a:r>
              <a:rPr lang="en-US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" – </a:t>
            </a:r>
          </a:p>
          <a:p>
            <a:pPr marL="342900" marR="0" lvl="0" indent="-342900" algn="just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Nigerian maize consumers: 500-1000km long FSCs</a:t>
            </a:r>
          </a:p>
          <a:p>
            <a:pPr marL="342900" marR="0" lvl="0" indent="-342900" algn="just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Senegalese FV consumers</a:t>
            </a:r>
          </a:p>
          <a:p>
            <a:pPr marL="342900" marR="0" lvl="0" indent="-342900" algn="just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Tanzanian FV consumers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93620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B3B0AC-101F-4272-89FD-882523FB46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3. Midstream SMEs depend on bones &amp; blood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38A8DF-C4DB-4A42-94F0-7AC6B70233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marR="0" lvl="0" indent="-342900" algn="just">
              <a:spcBef>
                <a:spcPts val="0"/>
              </a:spcBef>
              <a:spcAft>
                <a:spcPts val="0"/>
              </a:spcAft>
              <a:buFont typeface="+mj-lt"/>
              <a:buAutoNum type="alphaLcParenR"/>
            </a:pPr>
            <a:r>
              <a:rPr lang="en-US" sz="32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60% of FSC "formed" by midstream SMEs</a:t>
            </a:r>
          </a:p>
          <a:p>
            <a:pPr marL="342900" marR="0" lvl="0" indent="-342900" algn="just">
              <a:spcBef>
                <a:spcPts val="0"/>
              </a:spcBef>
              <a:spcAft>
                <a:spcPts val="0"/>
              </a:spcAft>
              <a:buFont typeface="+mj-lt"/>
              <a:buAutoNum type="alphaLcParenR"/>
            </a:pPr>
            <a:r>
              <a:rPr lang="en-US" sz="32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Depends heavily on logistics "blood" and "bones"</a:t>
            </a:r>
          </a:p>
          <a:p>
            <a:pPr marL="342900" marR="0" lvl="0" indent="-342900" algn="just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4% of Nigerian urban maize traders own trucks: rest use 3PLS; 500-1000 km trips</a:t>
            </a:r>
          </a:p>
          <a:p>
            <a:pPr marL="342900" marR="0" lvl="0" indent="-342900" algn="just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80% of traders costs formed by energy costs</a:t>
            </a:r>
          </a:p>
          <a:p>
            <a:pPr marL="342900" marR="0" lvl="0" indent="-342900" algn="just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Road quality (&amp; banditry, conflict) </a:t>
            </a:r>
          </a:p>
          <a:p>
            <a:pPr marL="342900" marR="0" lvl="0" indent="-342900" algn="just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double taxation, bribes condition costs</a:t>
            </a:r>
          </a:p>
          <a:p>
            <a:pPr marL="342900" marR="0" lvl="0" indent="-342900" algn="just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b="1" dirty="0">
                <a:latin typeface="Times New Roman" panose="02020603050405020304" pitchFamily="18" charset="0"/>
                <a:ea typeface="Calibri" panose="020F0502020204030204" pitchFamily="34" charset="0"/>
              </a:rPr>
              <a:t>Depend on wholesale markets as base</a:t>
            </a:r>
            <a:endParaRPr lang="en-US" sz="3200" b="1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23365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2BF9D4-CE33-4F08-9C3F-2E12E68844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  <a:t>4. Far</a:t>
            </a:r>
            <a:r>
              <a:rPr lang="en-US" sz="3600" b="1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  <a:t>mers</a:t>
            </a:r>
            <a:r>
              <a:rPr lang="en-US" sz="3600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  <a:t> 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  <a:t>depend on blood &amp; bones</a:t>
            </a:r>
            <a:b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A8A90C-FD9B-43B3-922F-1D2697A4AB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marR="0" lvl="0" indent="-342900" algn="just">
              <a:spcBef>
                <a:spcPts val="0"/>
              </a:spcBef>
              <a:spcAft>
                <a:spcPts val="0"/>
              </a:spcAft>
              <a:buFont typeface="+mj-lt"/>
              <a:buAutoNum type="alphaLcParenR"/>
            </a:pPr>
            <a:r>
              <a:rPr lang="en-US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Farmers selling to markets (mainly to cities) 13 times more likely to "sustainably intensify" (organic matter, bunds, terraces, fertilizer)</a:t>
            </a:r>
          </a:p>
          <a:p>
            <a:pPr marL="0" indent="0">
              <a:buNone/>
            </a:pPr>
            <a:r>
              <a:rPr lang="en-US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b) input costs conditioned by blood &amp; bones</a:t>
            </a:r>
          </a:p>
          <a:p>
            <a:pPr marL="0" indent="0">
              <a:buNone/>
            </a:pPr>
            <a:r>
              <a:rPr lang="en-US" b="1" dirty="0">
                <a:latin typeface="Times New Roman" panose="02020603050405020304" pitchFamily="18" charset="0"/>
                <a:ea typeface="Calibri" panose="020F0502020204030204" pitchFamily="34" charset="0"/>
              </a:rPr>
              <a:t>… </a:t>
            </a:r>
            <a:r>
              <a:rPr lang="en-US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4 million tons of fertilizer per year in Africa… delivered by 100's of 1000s of trucks &amp; traders over (mainly private) supply chain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4630261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30857C-3B4A-4513-9727-AB39E511F1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  <a:t>5. Two big hopes current hopes depend for success on fundamentals (blood &amp; bones)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08C9F5-5547-4ED6-B14D-84A6152ECB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marR="0" lvl="0" indent="-342900" algn="just">
              <a:spcBef>
                <a:spcPts val="0"/>
              </a:spcBef>
              <a:spcAft>
                <a:spcPts val="0"/>
              </a:spcAft>
              <a:buFont typeface="+mj-lt"/>
              <a:buAutoNum type="alphaLcParenR"/>
            </a:pPr>
            <a:r>
              <a:rPr lang="en-US" b="1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Big hope now to "leapfrog" with digitalization, e-commerce</a:t>
            </a:r>
          </a:p>
          <a:p>
            <a:pPr marL="0" marR="0" lv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>
                <a:latin typeface="Times New Roman" panose="02020603050405020304" pitchFamily="18" charset="0"/>
                <a:ea typeface="Calibri" panose="020F0502020204030204" pitchFamily="34" charset="0"/>
              </a:rPr>
              <a:t>…</a:t>
            </a:r>
            <a:r>
              <a:rPr lang="en-US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but debate glosses over </a:t>
            </a:r>
            <a:r>
              <a:rPr lang="en-US" b="1" dirty="0">
                <a:latin typeface="Times New Roman" panose="02020603050405020304" pitchFamily="18" charset="0"/>
                <a:ea typeface="Calibri" panose="020F0502020204030204" pitchFamily="34" charset="0"/>
              </a:rPr>
              <a:t>need for blood &amp; bones first in place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49470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8DA2B3-0E75-4023-A3E4-3DE4B149EC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C72CA5-6D24-4814-95D6-C146D12548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>
            <a:normAutofit fontScale="92500" lnSpcReduction="20000"/>
          </a:bodyPr>
          <a:lstStyle/>
          <a:p>
            <a:pPr marL="0" marR="0" lv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b) Big hopes for farmers with diversification into high value crops and sustainable intensification &amp; supply chains to be resilient</a:t>
            </a:r>
            <a:endParaRPr lang="en-US" sz="32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marR="0" lvl="0" indent="-342900" algn="just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high-value products like chicken &amp; horticulture: </a:t>
            </a: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tomatoes in Tanzania, potatoes in Rwanda, aquaculture in Nigeria &amp; Bangladesh</a:t>
            </a:r>
          </a:p>
          <a:p>
            <a:pPr marL="342900" marR="0" lvl="0" indent="-342900" algn="just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basic productivity: </a:t>
            </a: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maize in Zambia</a:t>
            </a:r>
          </a:p>
          <a:p>
            <a:pPr marL="342900" marR="0" lvl="0" indent="-342900" algn="just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soil conservation: </a:t>
            </a: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potatoes in Rwanda</a:t>
            </a:r>
          </a:p>
          <a:p>
            <a:pPr marL="342900" marR="0" lvl="0" indent="-342900" algn="just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climate resilience:</a:t>
            </a: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irrigation for tomatoes in Tanzania &amp; Senegal</a:t>
            </a:r>
          </a:p>
          <a:p>
            <a:pPr marL="342900" marR="0" lvl="0" indent="-342900" algn="just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traders resilience depend on blood &amp; bones to be resilient:</a:t>
            </a: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our work sustainable intensification lab during COVID: "non-essential essentials" in Nigeria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5780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D17ECD-7CFF-4944-A9C4-2ED013F889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/>
            </a:pPr>
            <a:r>
              <a:rPr lang="en-US" sz="3200" b="1" dirty="0">
                <a:solidFill>
                  <a:prstClr val="black"/>
                </a:solidFill>
                <a:latin typeface="Times New Roman" panose="02020603050405020304" pitchFamily="18" charset="0"/>
                <a:cs typeface="+mn-cs"/>
              </a:rPr>
              <a:t>6. Policy recommendations</a:t>
            </a:r>
            <a:endParaRPr lang="en-US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6E1028-A835-4B1C-A2F9-4CD45170CD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 marL="457200" marR="0" indent="0" algn="just">
              <a:spcBef>
                <a:spcPts val="0"/>
              </a:spcBef>
              <a:spcAft>
                <a:spcPts val="0"/>
              </a:spcAft>
              <a:buNone/>
            </a:pPr>
            <a:endParaRPr lang="en-US" sz="67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marR="0" lvl="0" indent="-342900" algn="just">
              <a:spcBef>
                <a:spcPts val="0"/>
              </a:spcBef>
              <a:spcAft>
                <a:spcPts val="0"/>
              </a:spcAft>
              <a:buFont typeface="+mj-lt"/>
              <a:buAutoNum type="alphaLcParenR"/>
            </a:pPr>
            <a:r>
              <a:rPr lang="en-US" sz="67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Invest heavily &amp; rapidly in roads, bridges, ports, &amp; wholesale markets foremost</a:t>
            </a:r>
            <a:endParaRPr lang="en-US" sz="67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marR="0" lvl="0" indent="-342900" algn="just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67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Bangladesh rural feeder roads &amp; fish wholesale markets</a:t>
            </a:r>
            <a:endParaRPr lang="en-US" sz="67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marR="0" lvl="0" indent="-342900" algn="just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67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China wholesale markets in secondary &amp; tertiary cities</a:t>
            </a:r>
            <a:endParaRPr lang="en-US" sz="67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1143000" marR="0" indent="0" algn="just">
              <a:spcBef>
                <a:spcPts val="0"/>
              </a:spcBef>
              <a:spcAft>
                <a:spcPts val="0"/>
              </a:spcAft>
              <a:buNone/>
            </a:pPr>
            <a:endParaRPr lang="en-US" sz="67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marR="0" lv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7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b) Invest in policy action for the enabling environment </a:t>
            </a:r>
            <a:endParaRPr lang="en-US" sz="67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marR="0" lvl="0" indent="-342900" algn="just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67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India reduction of double taxation for traders</a:t>
            </a:r>
            <a:endParaRPr lang="en-US" sz="67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marR="0" lvl="0" indent="-342900" algn="just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67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toll roads &amp; highways to reduce banditry/bribery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90108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2103</TotalTime>
  <Words>765</Words>
  <Application>Microsoft Office PowerPoint</Application>
  <PresentationFormat>On-screen Show (4:3)</PresentationFormat>
  <Paragraphs>64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Symbol</vt:lpstr>
      <vt:lpstr>Times New Roman</vt:lpstr>
      <vt:lpstr>Office Theme</vt:lpstr>
      <vt:lpstr>Infrastructure investment is fundamental for resilience &amp; food security</vt:lpstr>
      <vt:lpstr>1. Infrastructure = bones &amp; blood of food system</vt:lpstr>
      <vt:lpstr>PowerPoint Presentation</vt:lpstr>
      <vt:lpstr>2. Downstream consumers depend on  blood &amp; bones</vt:lpstr>
      <vt:lpstr>3. Midstream SMEs depend on bones &amp; blood </vt:lpstr>
      <vt:lpstr>4. Farmers depend on blood &amp; bones </vt:lpstr>
      <vt:lpstr>5. Two big hopes current hopes depend for success on fundamentals (blood &amp; bones)</vt:lpstr>
      <vt:lpstr>PowerPoint Presentation</vt:lpstr>
      <vt:lpstr>6. Policy recommendations</vt:lpstr>
      <vt:lpstr>PowerPoint Presentation</vt:lpstr>
      <vt:lpstr>7. Challenges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write a Research Paper</dc:title>
  <dc:creator>Thomas Reardon</dc:creator>
  <cp:lastModifiedBy>Reardon, Thomas</cp:lastModifiedBy>
  <cp:revision>118</cp:revision>
  <dcterms:created xsi:type="dcterms:W3CDTF">2014-11-10T06:41:11Z</dcterms:created>
  <dcterms:modified xsi:type="dcterms:W3CDTF">2022-04-29T17:01:03Z</dcterms:modified>
</cp:coreProperties>
</file>