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0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E50E10-AC3F-47AB-AAAC-99D139CFB059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12FCC-36B7-4ED0-9C5F-331653306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68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35FE1-0C0D-4E38-9C5C-411F26BFFE6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74D3-DD2D-4292-9E14-47902AED5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77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35FE1-0C0D-4E38-9C5C-411F26BFFE6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74D3-DD2D-4292-9E14-47902AED5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67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35FE1-0C0D-4E38-9C5C-411F26BFFE6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74D3-DD2D-4292-9E14-47902AED5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13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35FE1-0C0D-4E38-9C5C-411F26BFFE6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74D3-DD2D-4292-9E14-47902AED5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32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35FE1-0C0D-4E38-9C5C-411F26BFFE6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74D3-DD2D-4292-9E14-47902AED5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057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35FE1-0C0D-4E38-9C5C-411F26BFFE6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74D3-DD2D-4292-9E14-47902AED5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23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35FE1-0C0D-4E38-9C5C-411F26BFFE6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74D3-DD2D-4292-9E14-47902AED5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10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35FE1-0C0D-4E38-9C5C-411F26BFFE6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74D3-DD2D-4292-9E14-47902AED5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61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35FE1-0C0D-4E38-9C5C-411F26BFFE6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74D3-DD2D-4292-9E14-47902AED5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7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35FE1-0C0D-4E38-9C5C-411F26BFFE6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74D3-DD2D-4292-9E14-47902AED5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79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35FE1-0C0D-4E38-9C5C-411F26BFFE6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74D3-DD2D-4292-9E14-47902AED5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35FE1-0C0D-4E38-9C5C-411F26BFFE6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A74D3-DD2D-4292-9E14-47902AED5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96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Times New Roman"/>
              </a:rPr>
              <a:t>Infrastructure investment is fundamental for resilience &amp; food 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Tom Reardon &amp; Saweda Liverpool-Tasie</a:t>
            </a:r>
          </a:p>
          <a:p>
            <a:r>
              <a:rPr lang="en-US" dirty="0"/>
              <a:t>Talk for USAID, April 29, 2022</a:t>
            </a:r>
          </a:p>
        </p:txBody>
      </p:sp>
    </p:spTree>
    <p:extLst>
      <p:ext uri="{BB962C8B-B14F-4D97-AF65-F5344CB8AC3E}">
        <p14:creationId xmlns:p14="http://schemas.microsoft.com/office/powerpoint/2010/main" val="764193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43809-C362-4FE1-9336-514E3553C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21FC0-CF5F-4551-809D-4A2A0BC6F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/>
          </a:bodyPr>
          <a:lstStyle/>
          <a:p>
            <a:pPr marL="11430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c)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Focus on LEVERAGING existing market nodes: e.g., upgrade wholesale markets (Tanzania need example)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Big problems with "stand alone" initiatives not integrated in existing market structure (SEZ,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agropole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, hubs):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Indonesia agribusiness terminals;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Dodomo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/Tanzania wholesale market outside city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Best practice: leveraging, integrated solutions: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World Bank cold storage centers into wholesale markets; China used existing markets &amp; upgraded &amp; added facilities (not separate)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Best practice: investment that can be adapted 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rice water infrastructure in Bangladesh &amp; Myanmar turned by farmers into boom foundation for fish &amp; vegetables)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385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8AF42-081E-4028-A437-C2C08C444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32067-018A-4535-BE04-698B91A7A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lack of view of urgency: 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under-emphasis in governments of importance of domestic FSC &amp; lateral SCs like 3PLS (Nigeria COVID)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(over) emphasis on import reliance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(over) emphasis on export market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54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04C2B-9661-4252-81DF-34254A771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7F0AF-9C8E-4DD7-81B2-4207634C7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b) Fragmentation &amp; ambiguity in policy sphere: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Infrastructure entity vs Min of Ag vs Min of Finance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Wholesale markets "fall between two stools"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(national versus local government (Nigeria); Min of Ag versus Min of Economy (Myanmar)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Lack of clarity/knowledge about what policies are (Rusike)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Lack of knowledge about how fast things changing (urbanization Nigeria; wholesale market proliferation Tanzania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401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372D5-1B96-43E1-A314-4080FB215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E4CA4-89AB-49A4-9395-E02B1F925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c) Lure of "white elephants" (SEZs,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agropoles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) not reinforcing grass root transformation already occurring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659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0AAA3-CDD9-4E6B-9703-03587DF3A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1. Infrastructure = bones &amp; blood of food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42618-1056-48EC-88D0-992229F68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/>
          </a:bodyPr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hard infrastructure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not specific to FSC (e.g., roads, ports) 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specific to FSC (e.g., wholesale markets)</a:t>
            </a:r>
          </a:p>
          <a:p>
            <a:pPr marL="45720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... most food in Africa and South Asia comes to consumers via wholesale markets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45042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682D9-461E-4761-800B-B2F735425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B2EDC-EAF2-40B5-B7DA-6902BB6BD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b)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soft infrastructure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services &amp; materials delivered by "lateral supply chains" (wholesale, logistics, finance), and materials (such as energy)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Policies of business enabling environment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…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bribes, multiple-taxation, excessive certifications, uncertain, red tape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…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ESPECIALLY important in intermediate stage of food system development (SMEs); Nigerian entrepreneur example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921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4433F-5A0C-4F8B-9478-5C95230A5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Downstream consumers depend on  blood &amp; bones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48E59-D3F7-46D5-93D9-5A92A9B81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80% of African and 80-90% of South Asian national food consumption purchased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Many consumers FSCs depend on "long infrastructure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" – 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Nigerian maize consumers: 500-1000km long FSCs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Senegalese FV consumers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Tanzanian FV consumers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362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3B0AC-101F-4272-89FD-882523FB4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 Midstream SMEs depend on bones &amp; blood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8A8DF-C4DB-4A42-94F0-7AC6B7023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60% of FSC "formed" by midstream SMEs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Depends heavily on logistics "blood" and "bones"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4% of Nigerian urban maize traders own trucks: rest use 3PLS; 500-1000 km trips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80% of traders costs formed by energy costs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Road quality (&amp; banditry, conflict) 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double taxation, bribes condition costs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Depend on wholesale markets as base</a:t>
            </a:r>
            <a:endParaRPr lang="en-US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336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BF9D4-CE33-4F08-9C3F-2E12E6884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4. Far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mers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depend on blood &amp; bones</a:t>
            </a:r>
            <a:b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8A90C-FD9B-43B3-922F-1D2697A4A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Farmers selling to markets (mainly to cities) 13 times more likely to "sustainably intensify" (organic matter, bunds, terraces, fertilizer)</a:t>
            </a:r>
          </a:p>
          <a:p>
            <a:pPr marL="0" indent="0">
              <a:buNone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 input costs conditioned by blood &amp; bones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…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 million tons of fertilizer per year in Africa… delivered by 100's of 1000s of trucks &amp; traders over (mainly private) supply chain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63026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0857C-3B4A-4513-9727-AB39E511F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5. Two big hopes current hopes depend for success on fundamentals (blood &amp; bones)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8C9F5-5547-4ED6-B14D-84A6152EC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Big hope now to "leapfrog" with digitalization, e-commerce</a:t>
            </a: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…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but debate glosses over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need for blood &amp; bones first in 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947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DA2B3-0E75-4023-A3E4-3DE4B149E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72CA5-6D24-4814-95D6-C146D1254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20000"/>
          </a:bodyPr>
          <a:lstStyle/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 Big hopes for farmers with diversification into high value crops and sustainable intensification &amp; supply chains to be resilient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high-value products like chicken &amp; horticulture: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tomatoes in Tanzania, potatoes in Rwanda, aquaculture in Nigeria &amp; Bangladesh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basic productivity: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maize in Zambia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soil conservation: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potatoes in Rwanda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climate resilience: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irrigation for tomatoes in Tanzania &amp; Senegal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traders resilience depend on blood &amp; bones to be resilient: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our work sustainable intensification lab during COVID: "non-essential essentials" in Nigeria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78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17ECD-7CFF-4944-A9C4-2ED013F88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6. Policy recommendations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E1028-A835-4B1C-A2F9-4CD45170C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45720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67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6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Invest heavily &amp; rapidly in roads, bridges, ports, &amp; wholesale markets foremost</a:t>
            </a:r>
            <a:endParaRPr lang="en-US" sz="67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6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Bangladesh rural feeder roads &amp; fish wholesale markets</a:t>
            </a:r>
            <a:endParaRPr lang="en-US" sz="67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6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China wholesale markets in secondary &amp; tertiary cities</a:t>
            </a:r>
            <a:endParaRPr lang="en-US" sz="67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67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 Invest in policy action for the enabling environment </a:t>
            </a:r>
            <a:endParaRPr lang="en-US" sz="67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6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India reduction of double taxation for traders</a:t>
            </a:r>
            <a:endParaRPr lang="en-US" sz="67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6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toll roads &amp; highways to reduce banditry/bribery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010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2103</TotalTime>
  <Words>765</Words>
  <Application>Microsoft Office PowerPoint</Application>
  <PresentationFormat>On-screen Show (4:3)</PresentationFormat>
  <Paragraphs>64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Symbol</vt:lpstr>
      <vt:lpstr>Times New Roman</vt:lpstr>
      <vt:lpstr>Office Theme</vt:lpstr>
      <vt:lpstr>Infrastructure investment is fundamental for resilience &amp; food security</vt:lpstr>
      <vt:lpstr>1. Infrastructure = bones &amp; blood of food system</vt:lpstr>
      <vt:lpstr>PowerPoint Presentation</vt:lpstr>
      <vt:lpstr>2. Downstream consumers depend on  blood &amp; bones</vt:lpstr>
      <vt:lpstr>3. Midstream SMEs depend on bones &amp; blood </vt:lpstr>
      <vt:lpstr>4. Farmers depend on blood &amp; bones </vt:lpstr>
      <vt:lpstr>5. Two big hopes current hopes depend for success on fundamentals (blood &amp; bones)</vt:lpstr>
      <vt:lpstr>PowerPoint Presentation</vt:lpstr>
      <vt:lpstr>6. Policy recommendations</vt:lpstr>
      <vt:lpstr>PowerPoint Presentation</vt:lpstr>
      <vt:lpstr>7. Challenges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write a Research Paper</dc:title>
  <dc:creator>Thomas Reardon</dc:creator>
  <cp:lastModifiedBy>Reardon, Thomas</cp:lastModifiedBy>
  <cp:revision>118</cp:revision>
  <dcterms:created xsi:type="dcterms:W3CDTF">2014-11-10T06:41:11Z</dcterms:created>
  <dcterms:modified xsi:type="dcterms:W3CDTF">2022-04-29T17:01:03Z</dcterms:modified>
</cp:coreProperties>
</file>