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9" r:id="rId1"/>
    <p:sldMasterId id="2147483770" r:id="rId2"/>
    <p:sldMasterId id="2147483771" r:id="rId3"/>
    <p:sldMasterId id="2147483775" r:id="rId4"/>
  </p:sldMasterIdLst>
  <p:notesMasterIdLst>
    <p:notesMasterId r:id="rId20"/>
  </p:notesMasterIdLst>
  <p:sldIdLst>
    <p:sldId id="256" r:id="rId5"/>
    <p:sldId id="257" r:id="rId6"/>
    <p:sldId id="292" r:id="rId7"/>
    <p:sldId id="294" r:id="rId8"/>
    <p:sldId id="260" r:id="rId9"/>
    <p:sldId id="293" r:id="rId10"/>
    <p:sldId id="261" r:id="rId11"/>
    <p:sldId id="263" r:id="rId12"/>
    <p:sldId id="264" r:id="rId13"/>
    <p:sldId id="262" r:id="rId14"/>
    <p:sldId id="296" r:id="rId15"/>
    <p:sldId id="265" r:id="rId16"/>
    <p:sldId id="267" r:id="rId17"/>
    <p:sldId id="270" r:id="rId18"/>
    <p:sldId id="299" r:id="rId19"/>
  </p:sldIdLst>
  <p:sldSz cx="12192000" cy="6858000"/>
  <p:notesSz cx="7010400" cy="92964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Times" panose="02020603050405020304"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ey Ut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EAC51E-F182-474E-8C2C-FD452F3066BE}">
  <a:tblStyle styleId="{79EAC51E-F182-474E-8C2C-FD452F3066BE}"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96" y="5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0-16T14:14:37.367" idx="1">
    <p:pos x="6000" y="0"/>
    <p:text>Note- update statistics for your Mission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39" cy="46643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456468" marR="0" lvl="1" indent="-1196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2937" marR="0" lvl="2" indent="-1123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405" marR="0" lvl="3" indent="-1050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5874" marR="0" lvl="4" indent="-977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342" marR="0" lvl="5" indent="-904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8811" marR="0" lvl="6" indent="-8309"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279" marR="0" lvl="7" indent="-757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1748" marR="0" lvl="8" indent="-684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39" cy="466434"/>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456468" marR="0" lvl="1" indent="-1196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2937" marR="0" lvl="2" indent="-1123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405" marR="0" lvl="3" indent="-1050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5874" marR="0" lvl="4" indent="-977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342" marR="0" lvl="5" indent="-904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8811" marR="0" lvl="6" indent="-8309"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279" marR="0" lvl="7" indent="-757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1748" marR="0" lvl="8" indent="-684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8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39" y="4473892"/>
            <a:ext cx="5608319" cy="3660456"/>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5"/>
            <a:ext cx="3037839" cy="466431"/>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456468" marR="0" lvl="1" indent="-1196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2937" marR="0" lvl="2" indent="-1123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69405" marR="0" lvl="3" indent="-1050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5874" marR="0" lvl="4" indent="-977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2342" marR="0" lvl="5" indent="-904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38811" marR="0" lvl="6" indent="-8309"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195279" marR="0" lvl="7" indent="-757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1748" marR="0" lvl="8" indent="-684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5"/>
            <a:ext cx="3037839" cy="466431"/>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05502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notes"/>
          <p:cNvSpPr txBox="1">
            <a:spLocks noGrp="1"/>
          </p:cNvSpPr>
          <p:nvPr>
            <p:ph type="body" idx="1"/>
          </p:nvPr>
        </p:nvSpPr>
        <p:spPr>
          <a:xfrm>
            <a:off x="701039" y="4473892"/>
            <a:ext cx="5608319" cy="3660456"/>
          </a:xfrm>
          <a:prstGeom prst="rect">
            <a:avLst/>
          </a:prstGeom>
          <a:noFill/>
          <a:ln>
            <a:noFill/>
          </a:ln>
        </p:spPr>
        <p:txBody>
          <a:bodyPr spcFirstLastPara="1" wrap="square" lIns="91275" tIns="91275" rIns="91275" bIns="91275"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Landing page on the screen when participants enter the room. </a:t>
            </a:r>
            <a:endParaRPr/>
          </a:p>
        </p:txBody>
      </p:sp>
      <p:sp>
        <p:nvSpPr>
          <p:cNvPr id="519" name="Google Shape;519;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35f24d747_0_82:notes"/>
          <p:cNvSpPr>
            <a:spLocks noGrp="1" noRot="1" noChangeAspect="1"/>
          </p:cNvSpPr>
          <p:nvPr>
            <p:ph type="sldImg" idx="2"/>
          </p:nvPr>
        </p:nvSpPr>
        <p:spPr>
          <a:xfrm>
            <a:off x="717838" y="1162050"/>
            <a:ext cx="5574600" cy="3137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335f24d747_0_82:notes"/>
          <p:cNvSpPr txBox="1">
            <a:spLocks noGrp="1"/>
          </p:cNvSpPr>
          <p:nvPr>
            <p:ph type="body" idx="1"/>
          </p:nvPr>
        </p:nvSpPr>
        <p:spPr>
          <a:xfrm>
            <a:off x="701040" y="4473892"/>
            <a:ext cx="5608200" cy="3660300"/>
          </a:xfrm>
          <a:prstGeom prst="rect">
            <a:avLst/>
          </a:prstGeom>
          <a:noFill/>
          <a:ln>
            <a:noFill/>
          </a:ln>
        </p:spPr>
        <p:txBody>
          <a:bodyPr spcFirstLastPara="1" wrap="square" lIns="93150" tIns="46575" rIns="93150" bIns="46575" anchor="t" anchorCtr="0">
            <a:noAutofit/>
          </a:bodyPr>
          <a:lstStyle/>
          <a:p>
            <a:pPr marL="165100" marR="0" lvl="0" indent="-1651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This cartoon captures a bit of the stereotypes many of us have about teenagers. While there is some good humor here, there are also some pieces of truth about this period of life.</a:t>
            </a:r>
            <a:endParaRPr sz="1200" b="0" i="0" u="none" strike="noStrike" cap="none">
              <a:solidFill>
                <a:schemeClr val="dk1"/>
              </a:solidFill>
              <a:latin typeface="Calibri"/>
              <a:ea typeface="Calibri"/>
              <a:cs typeface="Calibri"/>
              <a:sym typeface="Calibri"/>
            </a:endParaRPr>
          </a:p>
          <a:p>
            <a:pPr marL="165100" marR="0" lvl="0" indent="-165100" algn="l" rtl="0">
              <a:spcBef>
                <a:spcPts val="0"/>
              </a:spcBef>
              <a:spcAft>
                <a:spcPts val="0"/>
              </a:spcAft>
              <a:buClr>
                <a:schemeClr val="dk1"/>
              </a:buClr>
              <a:buSzPts val="1200"/>
              <a:buFont typeface="Arial"/>
              <a:buChar char="•"/>
            </a:pPr>
            <a:r>
              <a:rPr lang="en-US"/>
              <a:t>What jumps out at you most about the elements in this cartoon of the brain?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165100" marR="0" lvl="0" indent="-165100" algn="l" rtl="0">
              <a:spcBef>
                <a:spcPts val="0"/>
              </a:spcBef>
              <a:spcAft>
                <a:spcPts val="0"/>
              </a:spcAft>
              <a:buClr>
                <a:schemeClr val="dk1"/>
              </a:buClr>
              <a:buSzPts val="1200"/>
              <a:buFont typeface="Arial"/>
              <a:buChar char="•"/>
            </a:pPr>
            <a:r>
              <a:rPr lang="en-US"/>
              <a:t>(</a:t>
            </a:r>
            <a:r>
              <a:rPr lang="en-US" sz="1200" b="0" i="0" u="none" strike="noStrike" cap="none">
                <a:solidFill>
                  <a:schemeClr val="dk1"/>
                </a:solidFill>
                <a:latin typeface="Calibri"/>
                <a:ea typeface="Calibri"/>
                <a:cs typeface="Calibri"/>
                <a:sym typeface="Calibri"/>
              </a:rPr>
              <a:t> </a:t>
            </a:r>
            <a:r>
              <a:rPr lang="en-US"/>
              <a:t>I</a:t>
            </a:r>
            <a:r>
              <a:rPr lang="en-US" sz="1200" b="0" i="0" u="none" strike="noStrike" cap="none">
                <a:solidFill>
                  <a:schemeClr val="dk1"/>
                </a:solidFill>
                <a:latin typeface="Calibri"/>
                <a:ea typeface="Calibri"/>
                <a:cs typeface="Calibri"/>
                <a:sym typeface="Calibri"/>
              </a:rPr>
              <a:t>f there is time show video - but </a:t>
            </a:r>
            <a:r>
              <a:rPr lang="en-US"/>
              <a:t>typically there isnt</a:t>
            </a:r>
            <a:r>
              <a:rPr lang="en-US" sz="1200" b="0" i="0" u="none" strike="noStrike" cap="none">
                <a:solidFill>
                  <a:schemeClr val="dk1"/>
                </a:solidFill>
                <a:latin typeface="Calibri"/>
                <a:ea typeface="Calibri"/>
                <a:cs typeface="Calibri"/>
                <a:sym typeface="Calibri"/>
              </a:rPr>
              <a:t>) </a:t>
            </a:r>
            <a:r>
              <a:rPr lang="en-US"/>
              <a:t> </a:t>
            </a:r>
            <a:endParaRPr/>
          </a:p>
          <a:p>
            <a:pPr marL="0" marR="0" lvl="0" indent="0" algn="l" rtl="0">
              <a:spcBef>
                <a:spcPts val="0"/>
              </a:spcBef>
              <a:spcAft>
                <a:spcPts val="0"/>
              </a:spcAft>
              <a:buClr>
                <a:schemeClr val="dk1"/>
              </a:buClr>
              <a:buSzPts val="1200"/>
              <a:buFont typeface="Arial"/>
              <a:buNone/>
            </a:pPr>
            <a:r>
              <a:rPr lang="en-US"/>
              <a:t>video: https://www.youtube.com/watch?v=5Fa8U6BkhNo</a:t>
            </a:r>
            <a:endParaRPr/>
          </a:p>
        </p:txBody>
      </p:sp>
      <p:sp>
        <p:nvSpPr>
          <p:cNvPr id="580" name="Google Shape;580;g335f24d747_0_82: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26:notes"/>
          <p:cNvSpPr txBox="1">
            <a:spLocks noGrp="1"/>
          </p:cNvSpPr>
          <p:nvPr>
            <p:ph type="body" idx="1"/>
          </p:nvPr>
        </p:nvSpPr>
        <p:spPr>
          <a:xfrm>
            <a:off x="702310" y="4480003"/>
            <a:ext cx="5618480" cy="3665457"/>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The video talked about another difference in adolescent and teen brains relating to their efficiency.  Can anyone explain myelination?  A process called mylenation enables the brain to become more efficient and specialized.  The result of these changes in the brain, the kinds of activities and exposure a young person has during adolescence can have a long term impact.  That is why exposure to new experiences and continued learning is so important be it academic learning, sports, music or learning a new language.  </a:t>
            </a:r>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Font typeface="Calibri"/>
              <a:buNone/>
            </a:pPr>
            <a:r>
              <a:rPr lang="en-US" sz="1200" b="0" i="0" u="none" strike="noStrike" cap="none">
                <a:solidFill>
                  <a:schemeClr val="dk1"/>
                </a:solidFill>
                <a:latin typeface="Calibri"/>
                <a:ea typeface="Calibri"/>
                <a:cs typeface="Calibri"/>
                <a:sym typeface="Calibri"/>
              </a:rPr>
              <a:t>Another relatively recent discovery is that the brain is malleable and can reorganize itself over time.  This concept is particularly important for youth who may have experienced trauma and whose cognitive development was interrupted due to the stress in their life.  Adolescence can be a particularly important time of life to develop non-cognitive or social/emotional skills that were not developed earlier in childhood.  </a:t>
            </a:r>
            <a:endParaRPr/>
          </a:p>
        </p:txBody>
      </p:sp>
      <p:sp>
        <p:nvSpPr>
          <p:cNvPr id="140" name="Google Shape;140;p26:notes"/>
          <p:cNvSpPr txBox="1">
            <a:spLocks noGrp="1"/>
          </p:cNvSpPr>
          <p:nvPr>
            <p:ph type="sldNum" idx="12"/>
          </p:nvPr>
        </p:nvSpPr>
        <p:spPr>
          <a:xfrm>
            <a:off x="3978132" y="8842029"/>
            <a:ext cx="3043343" cy="467070"/>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Clr>
                <a:schemeClr val="dk1"/>
              </a:buClr>
              <a:buFont typeface="Calibri"/>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353d8fbb6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g3353d8fbb6_0_0:notes"/>
          <p:cNvSpPr txBox="1">
            <a:spLocks noGrp="1"/>
          </p:cNvSpPr>
          <p:nvPr>
            <p:ph type="body" idx="1"/>
          </p:nvPr>
        </p:nvSpPr>
        <p:spPr>
          <a:xfrm>
            <a:off x="701039" y="4473892"/>
            <a:ext cx="5608200" cy="3660600"/>
          </a:xfrm>
          <a:prstGeom prst="rect">
            <a:avLst/>
          </a:prstGeom>
          <a:noFill/>
          <a:ln>
            <a:noFill/>
          </a:ln>
        </p:spPr>
        <p:txBody>
          <a:bodyPr spcFirstLastPara="1" wrap="square" lIns="91275" tIns="91275" rIns="91275" bIns="91275" anchor="t" anchorCtr="0">
            <a:noAutofit/>
          </a:bodyPr>
          <a:lstStyle/>
          <a:p>
            <a:pPr marL="0" lvl="0" indent="0" algn="l" rtl="0">
              <a:spcBef>
                <a:spcPts val="0"/>
              </a:spcBef>
              <a:spcAft>
                <a:spcPts val="0"/>
              </a:spcAft>
              <a:buClr>
                <a:schemeClr val="dk1"/>
              </a:buClr>
              <a:buSzPts val="300"/>
              <a:buFont typeface="Calibri"/>
              <a:buNone/>
            </a:pPr>
            <a:r>
              <a:rPr lang="en-US" b="1"/>
              <a:t>LAUREN</a:t>
            </a:r>
            <a:endParaRPr b="1"/>
          </a:p>
          <a:p>
            <a:pPr marL="0" marR="0" lvl="0" indent="0" algn="l" rtl="0">
              <a:spcBef>
                <a:spcPts val="0"/>
              </a:spcBef>
              <a:spcAft>
                <a:spcPts val="0"/>
              </a:spcAft>
              <a:buClr>
                <a:schemeClr val="dk1"/>
              </a:buClr>
              <a:buSzPts val="300"/>
              <a:buFont typeface="Calibri"/>
              <a:buNone/>
            </a:pPr>
            <a:endParaRPr b="1"/>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Youth in Development Policy</a:t>
            </a:r>
            <a:endParaRPr/>
          </a:p>
          <a:p>
            <a:pPr marL="0" marR="0" lvl="0" indent="0" algn="l" rtl="0">
              <a:spcBef>
                <a:spcPts val="0"/>
              </a:spcBef>
              <a:spcAft>
                <a:spcPts val="0"/>
              </a:spcAft>
              <a:buClr>
                <a:schemeClr val="dk1"/>
              </a:buClr>
              <a:buSzPts val="300"/>
              <a:buFont typeface="Calibri"/>
              <a:buNone/>
            </a:pP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a:t>
            </a:r>
            <a:r>
              <a:rPr lang="en-US"/>
              <a:t>So h</a:t>
            </a:r>
            <a:r>
              <a:rPr lang="en-US" sz="1200" b="0" i="0" u="none" strike="noStrike" cap="none">
                <a:solidFill>
                  <a:schemeClr val="dk1"/>
                </a:solidFill>
                <a:latin typeface="Calibri"/>
                <a:ea typeface="Calibri"/>
                <a:cs typeface="Calibri"/>
                <a:sym typeface="Calibri"/>
              </a:rPr>
              <a:t>ow is USAID responding to the challenges and opportunities facing youth and our </a:t>
            </a:r>
            <a:r>
              <a:rPr lang="en-US"/>
              <a:t>knowledge of adolescent development</a:t>
            </a:r>
            <a:r>
              <a:rPr lang="en-US" sz="1200" b="0" i="0" u="none" strike="noStrike" cap="none">
                <a:solidFill>
                  <a:schemeClr val="dk1"/>
                </a:solidFill>
                <a:latin typeface="Calibri"/>
                <a:ea typeface="Calibri"/>
                <a:cs typeface="Calibri"/>
                <a:sym typeface="Calibri"/>
              </a:rPr>
              <a:t>?  One way</a:t>
            </a:r>
            <a:r>
              <a:rPr lang="en-US"/>
              <a:t> is through </a:t>
            </a:r>
            <a:r>
              <a:rPr lang="en-US" sz="1200" b="0" i="0" u="none" strike="noStrike" cap="none">
                <a:solidFill>
                  <a:schemeClr val="dk1"/>
                </a:solidFill>
                <a:latin typeface="Calibri"/>
                <a:ea typeface="Calibri"/>
                <a:cs typeface="Calibri"/>
                <a:sym typeface="Calibri"/>
              </a:rPr>
              <a:t> </a:t>
            </a:r>
            <a:r>
              <a:rPr lang="en-US"/>
              <a:t>the</a:t>
            </a:r>
            <a:r>
              <a:rPr lang="en-US" sz="1200" b="0" i="0" u="none" strike="noStrike" cap="none">
                <a:solidFill>
                  <a:schemeClr val="dk1"/>
                </a:solidFill>
                <a:latin typeface="Calibri"/>
                <a:ea typeface="Calibri"/>
                <a:cs typeface="Calibri"/>
                <a:sym typeface="Calibri"/>
              </a:rPr>
              <a:t> Youth in Development Policy.</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“In 2012 USAID released its policy on youth in development. USAID was the first donor agency to release a youth policy, setting up USAID to be a leader in youth development. This month is the five-year anniversary of the policy and an evaluation of the policy has just been completed (include relevant information from evaluation when complete).</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Can someone read the goal of the policy? Which words stick out to you? I always notice the words “benefit” and “contribute”.  It’s important to think of youth not just as beneficiaries of programs but also partners in development.</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“The policy aimed to strengthen youth capacity and aspirations thereby enabling them to better contribute to and benefit from their local and national environments.”</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“The objectives included strengthening programming, participation and partnership and integrating and engaging youth across USAID initiatives.”</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 youth in development policy aims to: </a:t>
            </a:r>
            <a:r>
              <a:rPr lang="en-US" sz="1200" b="1" i="0" u="none" strike="noStrike" cap="none">
                <a:solidFill>
                  <a:schemeClr val="dk1"/>
                </a:solidFill>
                <a:latin typeface="Calibri"/>
                <a:ea typeface="Calibri"/>
                <a:cs typeface="Calibri"/>
                <a:sym typeface="Calibri"/>
              </a:rPr>
              <a:t>Support, Protect, Prepare and Engage</a:t>
            </a:r>
            <a:r>
              <a:rPr lang="en-US" sz="1200" b="0" i="0" u="none" strike="noStrike" cap="none">
                <a:solidFill>
                  <a:schemeClr val="dk1"/>
                </a:solidFill>
                <a:latin typeface="Calibri"/>
                <a:ea typeface="Calibri"/>
                <a:cs typeface="Calibri"/>
                <a:sym typeface="Calibri"/>
              </a:rPr>
              <a:t> youth. These four intertwined elements are across the areas of economics, education, health and participation and safety/security.  As such, the policy promotes cross sectoral collaboration.”</a:t>
            </a:r>
            <a:endParaRPr/>
          </a:p>
        </p:txBody>
      </p:sp>
      <p:sp>
        <p:nvSpPr>
          <p:cNvPr id="631" name="Google Shape;631;g3353d8fbb6_0_0:notes"/>
          <p:cNvSpPr txBox="1">
            <a:spLocks noGrp="1"/>
          </p:cNvSpPr>
          <p:nvPr>
            <p:ph type="sldNum" idx="12"/>
          </p:nvPr>
        </p:nvSpPr>
        <p:spPr>
          <a:xfrm>
            <a:off x="3970939" y="8829965"/>
            <a:ext cx="3037800" cy="466500"/>
          </a:xfrm>
          <a:prstGeom prst="rect">
            <a:avLst/>
          </a:prstGeom>
          <a:noFill/>
          <a:ln>
            <a:noFill/>
          </a:ln>
        </p:spPr>
        <p:txBody>
          <a:bodyPr spcFirstLastPara="1" wrap="square" lIns="93150" tIns="46575" rIns="93150" bIns="46575"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35f24d747_0_43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g335f24d747_0_435:notes"/>
          <p:cNvSpPr txBox="1">
            <a:spLocks noGrp="1"/>
          </p:cNvSpPr>
          <p:nvPr>
            <p:ph type="body" idx="1"/>
          </p:nvPr>
        </p:nvSpPr>
        <p:spPr>
          <a:xfrm>
            <a:off x="717837" y="4436873"/>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300"/>
              <a:buFont typeface="Calibri"/>
              <a:buNone/>
            </a:pPr>
            <a:r>
              <a:rPr lang="en-US" b="1"/>
              <a:t>LAUREN</a:t>
            </a:r>
            <a:endParaRPr/>
          </a:p>
          <a:p>
            <a:pPr marL="0" marR="0" lvl="0" indent="0" algn="l" rtl="0">
              <a:lnSpc>
                <a:spcPct val="107000"/>
              </a:lnSpc>
              <a:spcBef>
                <a:spcPts val="0"/>
              </a:spcBef>
              <a:spcAft>
                <a:spcPts val="0"/>
              </a:spcAft>
              <a:buClr>
                <a:schemeClr val="dk1"/>
              </a:buClr>
              <a:buSzPts val="300"/>
              <a:buFont typeface="Calibri"/>
              <a:buNone/>
            </a:pPr>
            <a:endParaRPr/>
          </a:p>
          <a:p>
            <a:pPr marL="0" marR="0" lvl="0" indent="0" algn="l" rtl="0">
              <a:lnSpc>
                <a:spcPct val="107000"/>
              </a:lnSpc>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“With support from YouthPower, USAID, has developed its own definition of PYD.   Take a moment to read this definition.  </a:t>
            </a:r>
            <a:endParaRPr/>
          </a:p>
          <a:p>
            <a:pPr marL="0" marR="0" lvl="0" indent="0" algn="l" rtl="0">
              <a:lnSpc>
                <a:spcPct val="107000"/>
              </a:lnSpc>
              <a:spcBef>
                <a:spcPts val="799"/>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799"/>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This definition can be broadly applied across youth age groups (10 to 29) though it should be noted that youth have different developmental stages and rapidly changing social, emotional and cognitive skills across these age ranges. This definition is also relevant to various settings. As this definition is intended to be visionary, terms like “skills,” “relationships,” “environment” and “systems” should be interpreted broadly. The terms “families, communities and governments” are also broad and encompass systems such as peer networks and educational and workplace settings”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342351" marR="0" lvl="0" indent="-342351" algn="l" rtl="0">
              <a:spcBef>
                <a:spcPts val="0"/>
              </a:spcBef>
              <a:spcAft>
                <a:spcPts val="0"/>
              </a:spcAft>
              <a:buClr>
                <a:schemeClr val="dk1"/>
              </a:buClr>
              <a:buSzPts val="1200"/>
              <a:buFont typeface="Noto Sans Symbols"/>
              <a:buChar char="∙"/>
            </a:pPr>
            <a:r>
              <a:rPr lang="en-US" sz="1200" b="0" i="0" u="none" strike="noStrike" cap="none">
                <a:solidFill>
                  <a:schemeClr val="dk1"/>
                </a:solidFill>
                <a:latin typeface="Calibri"/>
                <a:ea typeface="Calibri"/>
                <a:cs typeface="Calibri"/>
                <a:sym typeface="Calibri"/>
              </a:rPr>
              <a:t>Ask participants to take a few minutes to review the definition.</a:t>
            </a:r>
            <a:endParaRPr/>
          </a:p>
          <a:p>
            <a:pPr marL="342351" marR="0" lvl="0" indent="-342351" algn="l" rtl="0">
              <a:spcBef>
                <a:spcPts val="0"/>
              </a:spcBef>
              <a:spcAft>
                <a:spcPts val="0"/>
              </a:spcAft>
              <a:buClr>
                <a:schemeClr val="dk1"/>
              </a:buClr>
              <a:buSzPts val="1200"/>
              <a:buFont typeface="Noto Sans Symbols"/>
              <a:buChar char="∙"/>
            </a:pPr>
            <a:r>
              <a:rPr lang="en-US" sz="1200" b="0" i="0" u="none" strike="noStrike" cap="none">
                <a:solidFill>
                  <a:schemeClr val="dk1"/>
                </a:solidFill>
                <a:latin typeface="Calibri"/>
                <a:ea typeface="Calibri"/>
                <a:cs typeface="Calibri"/>
                <a:sym typeface="Calibri"/>
              </a:rPr>
              <a:t>Ask them what jumps out at them/what catches their attention</a:t>
            </a:r>
            <a:endParaRPr/>
          </a:p>
          <a:p>
            <a:pPr marL="342351" marR="0" lvl="0" indent="-342351" algn="l" rtl="0">
              <a:spcBef>
                <a:spcPts val="0"/>
              </a:spcBef>
              <a:spcAft>
                <a:spcPts val="0"/>
              </a:spcAft>
              <a:buClr>
                <a:schemeClr val="dk1"/>
              </a:buClr>
              <a:buSzPts val="1200"/>
              <a:buFont typeface="Noto Sans Symbols"/>
              <a:buChar char="∙"/>
            </a:pPr>
            <a:r>
              <a:rPr lang="en-US" sz="1200" b="0" i="0" u="none" strike="noStrike" cap="none">
                <a:solidFill>
                  <a:schemeClr val="dk1"/>
                </a:solidFill>
                <a:latin typeface="Calibri"/>
                <a:ea typeface="Calibri"/>
                <a:cs typeface="Calibri"/>
                <a:sym typeface="Calibri"/>
              </a:rPr>
              <a:t>Highlight the key terms in the definition (highlighted)</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648" name="Google Shape;648;g335f24d747_0_435:notes"/>
          <p:cNvSpPr txBox="1">
            <a:spLocks noGrp="1"/>
          </p:cNvSpPr>
          <p:nvPr>
            <p:ph type="sldNum" idx="12"/>
          </p:nvPr>
        </p:nvSpPr>
        <p:spPr>
          <a:xfrm>
            <a:off x="3970939"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
        <p:nvSpPr>
          <p:cNvPr id="649" name="Google Shape;649;g335f24d747_0_435:notes"/>
          <p:cNvSpPr/>
          <p:nvPr/>
        </p:nvSpPr>
        <p:spPr>
          <a:xfrm>
            <a:off x="1208770" y="4436873"/>
            <a:ext cx="4785900" cy="5071500"/>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450"/>
              <a:buFont typeface="Times New Roman"/>
              <a:buNone/>
            </a:pPr>
            <a:r>
              <a:rPr lang="en-US" sz="1800" b="0" i="0" u="none" strike="noStrike" cap="none">
                <a:solidFill>
                  <a:srgbClr val="000000"/>
                </a:solidFill>
                <a:latin typeface="Times New Roman"/>
                <a:ea typeface="Times New Roman"/>
                <a:cs typeface="Times New Roman"/>
                <a:sym typeface="Times New Roman"/>
              </a:rPr>
              <a:t>USAID, with support from YouthPower Learning, has developed this definition of PYD. Take a moment to read this definition. What stands out to you?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50"/>
              <a:buFont typeface="Times New Roman"/>
              <a:buNone/>
            </a:pPr>
            <a:r>
              <a:rPr lang="en-US" sz="1800" b="0" i="0" u="none" strike="noStrike" cap="none">
                <a:solidFill>
                  <a:srgbClr val="000000"/>
                </a:solidFill>
                <a:latin typeface="Times New Roman"/>
                <a:ea typeface="Times New Roman"/>
                <a:cs typeface="Times New Roman"/>
                <a:sym typeface="Times New Roman"/>
              </a:rPr>
              <a:t>This definition can be broadly applied across youth age groups (10 to 29) though it should be noted that youth have different developmental stages and rapidly changing social, emotional and cognitive skills across these age ranges. This definition is also relevant to various settings. As this definition is intended to be visionary, terms like “skills,” “relationships,” “environment” and “systems” should be interpreted broadly. The terms “families, communities and governments” are also broad and encompass systems such as peer networks and educational and workplace settings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335f24d747_0_49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g335f24d747_0_498:notes"/>
          <p:cNvSpPr txBox="1">
            <a:spLocks noGrp="1"/>
          </p:cNvSpPr>
          <p:nvPr>
            <p:ph type="body" idx="1"/>
          </p:nvPr>
        </p:nvSpPr>
        <p:spPr>
          <a:xfrm>
            <a:off x="701039"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"We have highlighted some of the key features of PYD that may be more common in USAID programs. We will go into more detail of each of these features but I wanted to stop and highlight the words in red. If we just look at the words in red, think about why some youth find gangs attractive. Do gangs or extremist groups provide some of these opportunities for youth? Gangs provide youth with a sense of belonging and friendships, access to older youth who serve as role models, and provide youth with the opportunity to develop skills. Although they may not be a safe space, many youth may feel safer being in a gang. And, in a very informal sense gangs and extremists group may also provide youth with key services such as loans, housing and protection. The fact that these features can have both negative and positive impacts highlight their attraction to youth. Let’s look back at the flipchart of the positive influences in our own lives and see how they fit into this list of features (Highlight teachers, coaches or scout leaders for healthy relationships, sports, music or theatre for skill building or belonging, student government or community service for youth participation)"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NOTE: Have another trainer put the PYD Feature poster on the wall so people can reference the features. </a:t>
            </a:r>
            <a:endParaRPr sz="1200" b="0" i="0" u="none" strike="noStrike" cap="none">
              <a:solidFill>
                <a:schemeClr val="dk1"/>
              </a:solidFill>
              <a:latin typeface="Calibri"/>
              <a:ea typeface="Calibri"/>
              <a:cs typeface="Calibri"/>
              <a:sym typeface="Calibri"/>
            </a:endParaRPr>
          </a:p>
        </p:txBody>
      </p:sp>
      <p:sp>
        <p:nvSpPr>
          <p:cNvPr id="672" name="Google Shape;672;g335f24d747_0_498:notes"/>
          <p:cNvSpPr txBox="1">
            <a:spLocks noGrp="1"/>
          </p:cNvSpPr>
          <p:nvPr>
            <p:ph type="sldNum" idx="12"/>
          </p:nvPr>
        </p:nvSpPr>
        <p:spPr>
          <a:xfrm>
            <a:off x="3970939"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52: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There has been a lot of attention recently on life skills and soft skills.  Why is that?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Recent research highlights the importance of soft or social/emotional skills.  James Heckman, a nobel leaureate economist, who helped coin the term “non-cognitive skills” for these types of skills, found that these skills are as predictive as IQ in educational attainment, success in work, health and in whether a person might be involved in crime”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addition to being important to future success, these skills are actually more malleable in adolescence than cognitive skills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Other research has linked these kinds of skills to other outcomes.  These findings come from the education sector and highlight why social and emotional skills are important to educational outcomes.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Improved attitudes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Positive social behaviors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Less emotional distress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Fewer conduct problems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Better academic performance/grades</a:t>
            </a:r>
            <a:endParaRPr sz="1200" b="0" i="0" u="none" strike="noStrike" cap="none">
              <a:solidFill>
                <a:schemeClr val="dk1"/>
              </a:solidFill>
              <a:latin typeface="Calibri"/>
              <a:ea typeface="Calibri"/>
              <a:cs typeface="Calibri"/>
              <a:sym typeface="Calibri"/>
            </a:endParaRPr>
          </a:p>
        </p:txBody>
      </p:sp>
      <p:sp>
        <p:nvSpPr>
          <p:cNvPr id="255" name="Google Shape;255;p52: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10:notes"/>
          <p:cNvSpPr txBox="1">
            <a:spLocks noGrp="1"/>
          </p:cNvSpPr>
          <p:nvPr>
            <p:ph type="body" idx="1"/>
          </p:nvPr>
        </p:nvSpPr>
        <p:spPr>
          <a:xfrm>
            <a:off x="701039" y="4473892"/>
            <a:ext cx="5608319" cy="3660456"/>
          </a:xfrm>
          <a:prstGeom prst="rect">
            <a:avLst/>
          </a:prstGeom>
          <a:noFill/>
          <a:ln>
            <a:noFill/>
          </a:ln>
        </p:spPr>
        <p:txBody>
          <a:bodyPr spcFirstLastPara="1" wrap="square" lIns="91275" tIns="91275" rIns="91275" bIns="91275" anchor="t" anchorCtr="0">
            <a:noAutofit/>
          </a:bodyPr>
          <a:lstStyle/>
          <a:p>
            <a:pPr marL="0" lvl="0" indent="0" algn="l" rtl="0">
              <a:spcBef>
                <a:spcPts val="0"/>
              </a:spcBef>
              <a:spcAft>
                <a:spcPts val="0"/>
              </a:spcAft>
              <a:buClr>
                <a:schemeClr val="dk1"/>
              </a:buClr>
              <a:buSzPts val="300"/>
              <a:buFont typeface="Calibri"/>
              <a:buNone/>
            </a:pPr>
            <a:r>
              <a:rPr lang="en-US" b="1"/>
              <a:t>LAUREN</a:t>
            </a:r>
            <a:endParaRPr b="1"/>
          </a:p>
          <a:p>
            <a:pPr marL="0" marR="0" lvl="0" indent="0" algn="l" rtl="0">
              <a:spcBef>
                <a:spcPts val="0"/>
              </a:spcBef>
              <a:spcAft>
                <a:spcPts val="0"/>
              </a:spcAft>
              <a:buClr>
                <a:schemeClr val="dk1"/>
              </a:buClr>
              <a:buSzPts val="300"/>
              <a:buFont typeface="Calibri"/>
              <a:buNone/>
            </a:pPr>
            <a:endParaRPr b="1"/>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Defining Youth </a:t>
            </a:r>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ASK:</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-What age ranges would you say are best defined as “youth”? </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There is often confusion about the definition of youth depending on the audience. Several countries have their own definition of youth. In Uganda, a person is a youth until the age of 35. And within those countries there are socio-cultural experiences which also separate a youth from adults that can be influenced by gender, cultural rites, marriage, parentage and more.</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However, the USAID Youth in Development Policy defines young people as aged 10-29. What is important about how USAID defines youth is our recognition of distinct phases of adolescence.</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“We recognize that there are unique aspects of the different stages and facets of adolescent development, which you will learn about later, that impact how successful our youth programming can be.</a:t>
            </a:r>
            <a:endParaRPr/>
          </a:p>
          <a:p>
            <a:pPr marL="0" lvl="0" indent="0" algn="l" rtl="0">
              <a:lnSpc>
                <a:spcPct val="90000"/>
              </a:lnSpc>
              <a:spcBef>
                <a:spcPts val="0"/>
              </a:spcBef>
              <a:spcAft>
                <a:spcPts val="0"/>
              </a:spcAft>
              <a:buClr>
                <a:schemeClr val="dk1"/>
              </a:buClr>
              <a:buSzPts val="400"/>
              <a:buFont typeface="Arial"/>
              <a:buNone/>
            </a:pPr>
            <a:r>
              <a:rPr lang="en-US"/>
              <a:t>Thus we use the World Bank research on specific stages of youth development: Early Adolescence: 10-14; Adolescence: 15-19; Emerging Adulthood: 20-24; Transition into Adulthood: 25-29</a:t>
            </a:r>
            <a:r>
              <a:rPr lang="en-US" b="1"/>
              <a:t> </a:t>
            </a:r>
            <a:endParaRPr/>
          </a:p>
          <a:p>
            <a:pPr marL="0" marR="0" lvl="0" indent="0" algn="l" rtl="0">
              <a:spcBef>
                <a:spcPts val="0"/>
              </a:spcBef>
              <a:spcAft>
                <a:spcPts val="0"/>
              </a:spcAft>
              <a:buClr>
                <a:schemeClr val="dk1"/>
              </a:buClr>
              <a:buSzPts val="300"/>
              <a:buFont typeface="Calibri"/>
              <a:buNone/>
            </a:pPr>
            <a:r>
              <a:rPr lang="en-US" sz="1200" i="0" u="none" strike="noStrike" cap="none">
                <a:solidFill>
                  <a:schemeClr val="dk1"/>
                </a:solidFill>
              </a:rPr>
              <a:t/>
            </a:r>
            <a:br>
              <a:rPr lang="en-US" sz="1200" i="0" u="none" strike="noStrike" cap="none">
                <a:solidFill>
                  <a:schemeClr val="dk1"/>
                </a:solidFill>
              </a:rPr>
            </a:br>
            <a:r>
              <a:rPr lang="en-US" sz="1200" i="0" u="none" strike="noStrike" cap="none">
                <a:solidFill>
                  <a:schemeClr val="dk1"/>
                </a:solidFill>
              </a:rPr>
              <a:t>“For example, a parent would not present the same information or have the same discussion on sex, norms, substance abuse, or jobs with a 12 year old that they would with a 20 year old.  That is because it is important to take into account the ages and stages of development. That is, the four defined periods of physical, cognitive, emotional, and psychological development:   Early, Mid adolescence, emerging and transition into adulthood. We will dive deeper into this in the coming days.”</a:t>
            </a:r>
            <a:endParaRPr/>
          </a:p>
          <a:p>
            <a:pPr marL="0" marR="0" lvl="0" indent="0" algn="l" rtl="0">
              <a:spcBef>
                <a:spcPts val="0"/>
              </a:spcBef>
              <a:spcAft>
                <a:spcPts val="0"/>
              </a:spcAft>
              <a:buClr>
                <a:schemeClr val="dk1"/>
              </a:buClr>
              <a:buSzPts val="300"/>
              <a:buFont typeface="Calibri"/>
              <a:buNone/>
            </a:pPr>
            <a:r>
              <a:rPr lang="en-US" sz="1200" i="0" u="none" strike="noStrike" cap="none">
                <a:solidFill>
                  <a:schemeClr val="dk1"/>
                </a:solidFill>
              </a:rPr>
              <a:t/>
            </a:r>
            <a:br>
              <a:rPr lang="en-US" sz="1200" i="0" u="none" strike="noStrike" cap="none">
                <a:solidFill>
                  <a:schemeClr val="dk1"/>
                </a:solidFill>
              </a:rPr>
            </a:br>
            <a:endParaRPr sz="1200" i="0" u="none" strike="noStrike" cap="none">
              <a:solidFill>
                <a:schemeClr val="dk1"/>
              </a:solidFill>
            </a:endParaRPr>
          </a:p>
        </p:txBody>
      </p:sp>
      <p:sp>
        <p:nvSpPr>
          <p:cNvPr id="528" name="Google Shape;528;p10:notes"/>
          <p:cNvSpPr txBox="1">
            <a:spLocks noGrp="1"/>
          </p:cNvSpPr>
          <p:nvPr>
            <p:ph type="sldNum" idx="12"/>
          </p:nvPr>
        </p:nvSpPr>
        <p:spPr>
          <a:xfrm>
            <a:off x="3970939" y="8829965"/>
            <a:ext cx="3037839" cy="466431"/>
          </a:xfrm>
          <a:prstGeom prst="rect">
            <a:avLst/>
          </a:prstGeom>
          <a:noFill/>
          <a:ln>
            <a:noFill/>
          </a:ln>
        </p:spPr>
        <p:txBody>
          <a:bodyPr spcFirstLastPara="1" wrap="square" lIns="93150" tIns="46575" rIns="93150" bIns="46575"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5: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You mentioned the large number of young people around the world.  Let’s take a look at where these large populations are concentrated.  Note that this graph is from 2012.  The dark areas across the arc of fragility are countries where we have more than 70% of the population under age 30</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One telling stat: We need to create 5 Million new jobs / month every month for the next 10 years just to keep the youth unemployment rte at the current level which is 3 times the adult unemployment level.   For Uganda that translates into approximately 25,000 new jobs need to be generated each month.</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Ask participants if they find these percentages surprising.</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It is easy to see these large populations as a challenge…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2" name="Google Shape;102;p15: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7: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Here are just a few of the problems youth face…    Which issues are of highest importance to youth?  The afrobarometer poll for this year had them put safety/security number one, then youth unemployment, then environmental issues.</a:t>
            </a:r>
            <a:endParaRPr sz="1200" b="0" i="0" u="none" strike="noStrike" cap="none">
              <a:solidFill>
                <a:schemeClr val="dk1"/>
              </a:solidFill>
              <a:latin typeface="Calibri"/>
              <a:ea typeface="Calibri"/>
              <a:cs typeface="Calibri"/>
              <a:sym typeface="Calibri"/>
            </a:endParaRPr>
          </a:p>
        </p:txBody>
      </p:sp>
      <p:sp>
        <p:nvSpPr>
          <p:cNvPr id="109" name="Google Shape;109;p17: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fba610fb7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2fba610fb7_0_0:notes"/>
          <p:cNvSpPr txBox="1">
            <a:spLocks noGrp="1"/>
          </p:cNvSpPr>
          <p:nvPr>
            <p:ph type="body" idx="1"/>
          </p:nvPr>
        </p:nvSpPr>
        <p:spPr>
          <a:xfrm>
            <a:off x="701039" y="4473892"/>
            <a:ext cx="5608200" cy="3660600"/>
          </a:xfrm>
          <a:prstGeom prst="rect">
            <a:avLst/>
          </a:prstGeom>
          <a:noFill/>
          <a:ln>
            <a:noFill/>
          </a:ln>
        </p:spPr>
        <p:txBody>
          <a:bodyPr spcFirstLastPara="1" wrap="square" lIns="91275" tIns="91275" rIns="91275" bIns="91275" anchor="t" anchorCtr="0">
            <a:noAutofit/>
          </a:bodyPr>
          <a:lstStyle/>
          <a:p>
            <a:pPr marL="0" lvl="0" indent="0" algn="l" rtl="0">
              <a:spcBef>
                <a:spcPts val="0"/>
              </a:spcBef>
              <a:spcAft>
                <a:spcPts val="0"/>
              </a:spcAft>
              <a:buClr>
                <a:schemeClr val="dk1"/>
              </a:buClr>
              <a:buSzPts val="300"/>
              <a:buFont typeface="Calibri"/>
              <a:buNone/>
            </a:pPr>
            <a:r>
              <a:rPr lang="en-US" b="1"/>
              <a:t>LAUREN</a:t>
            </a:r>
            <a:endParaRPr b="1"/>
          </a:p>
          <a:p>
            <a:pPr marL="0" marR="0" lvl="0" indent="0" algn="l" rtl="0">
              <a:spcBef>
                <a:spcPts val="0"/>
              </a:spcBef>
              <a:spcAft>
                <a:spcPts val="0"/>
              </a:spcAft>
              <a:buClr>
                <a:schemeClr val="dk1"/>
              </a:buClr>
              <a:buSzPts val="300"/>
              <a:buFont typeface="Calibri"/>
              <a:buNone/>
            </a:pPr>
            <a:endParaRPr b="1"/>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Challenges for Youth</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These are some of the statistics that I f</a:t>
            </a:r>
            <a:r>
              <a:rPr lang="en-US"/>
              <a:t>ound </a:t>
            </a:r>
            <a:r>
              <a:rPr lang="en-US" sz="1200" b="0" i="0" u="none" strike="noStrike" cap="none">
                <a:solidFill>
                  <a:schemeClr val="dk1"/>
                </a:solidFill>
                <a:latin typeface="Calibri"/>
                <a:ea typeface="Calibri"/>
                <a:cs typeface="Calibri"/>
                <a:sym typeface="Calibri"/>
              </a:rPr>
              <a:t>particularly compelling for making the case for youth. Being able to articulate some of the most important challenges in terms of statistics is important for how we mobilize broad support.</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The mental health statistics are also quite shocking.  You can see on your hand-out that suicide is the 3</a:t>
            </a:r>
            <a:r>
              <a:rPr lang="en-US" sz="1200" b="0" i="0" u="none" strike="noStrike" cap="none" baseline="30000">
                <a:solidFill>
                  <a:schemeClr val="dk1"/>
                </a:solidFill>
                <a:latin typeface="Calibri"/>
                <a:ea typeface="Calibri"/>
                <a:cs typeface="Calibri"/>
                <a:sym typeface="Calibri"/>
              </a:rPr>
              <a:t>rd</a:t>
            </a:r>
            <a:r>
              <a:rPr lang="en-US" sz="1200" b="0" i="0" u="none" strike="noStrike" cap="none">
                <a:solidFill>
                  <a:schemeClr val="dk1"/>
                </a:solidFill>
                <a:latin typeface="Calibri"/>
                <a:ea typeface="Calibri"/>
                <a:cs typeface="Calibri"/>
                <a:sym typeface="Calibri"/>
              </a:rPr>
              <a:t> cause of death for young people globally, and the number 1 cause for adolescent girls. Also note that half of mental health disorders begin by age 14. </a:t>
            </a:r>
            <a:endParaRPr/>
          </a:p>
        </p:txBody>
      </p:sp>
      <p:sp>
        <p:nvSpPr>
          <p:cNvPr id="551" name="Google Shape;551;g2fba610fb7_0_0:notes"/>
          <p:cNvSpPr txBox="1">
            <a:spLocks noGrp="1"/>
          </p:cNvSpPr>
          <p:nvPr>
            <p:ph type="sldNum" idx="12"/>
          </p:nvPr>
        </p:nvSpPr>
        <p:spPr>
          <a:xfrm>
            <a:off x="3970939" y="8829965"/>
            <a:ext cx="3037800" cy="4665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30:notes"/>
          <p:cNvSpPr txBox="1">
            <a:spLocks noGrp="1"/>
          </p:cNvSpPr>
          <p:nvPr>
            <p:ph type="body" idx="1"/>
          </p:nvPr>
        </p:nvSpPr>
        <p:spPr>
          <a:xfrm>
            <a:off x="701040" y="4473893"/>
            <a:ext cx="5608320" cy="3660456"/>
          </a:xfrm>
          <a:prstGeom prst="rect">
            <a:avLst/>
          </a:prstGeom>
          <a:noFill/>
          <a:ln>
            <a:noFill/>
          </a:ln>
        </p:spPr>
        <p:txBody>
          <a:bodyPr spcFirstLastPara="1" wrap="square" lIns="93125" tIns="46550" rIns="93125" bIns="465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However, large youth populations can be an opportunity for a demographic dividend.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"Let’s put it all together…</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Fewer births and reduced mortality rates can create a demographic transition when the labor force grows more rapidly than dependents of those workers. When countries invest in education, health and training and follow good economic policies, more productive populations with fewer dependents offer an opportunity for economic growth"</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"If you meet the opportunity in a timely fashion and support the health, education, and economic power of the working population, you can realize the demographic dividend.”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"Let’s take a look at some regional experiences."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"East Asia is well known for its success with its demographic dividend.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By supporting family planning and investing in the education and economic potential of the growing working class, countries such as Korea and Singapore benefited from unprecedented economic growth."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684633" marR="0" lvl="1" indent="-240133" algn="l" rtl="0">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Several countries invested heavily in youth, expanded access to voluntary family planning, enabling people to start families later and have fewer children</a:t>
            </a:r>
            <a:endParaRPr dirty="0"/>
          </a:p>
          <a:p>
            <a:pPr marL="684633" marR="0" lvl="1" indent="-240133" algn="l" rtl="0">
              <a:spcBef>
                <a:spcPts val="599"/>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With a larger working age population, countries then invested in education, health, economic policy and social support</a:t>
            </a:r>
            <a:endParaRPr dirty="0"/>
          </a:p>
          <a:p>
            <a:pPr marL="684633" marR="0" lvl="1" indent="-240133" algn="l" rtl="0">
              <a:spcBef>
                <a:spcPts val="599"/>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The result was dramatic economic growth. Between 25-40% of growth in East Asia between 1965-1990 has been attributed to this demographic dividend.   </a:t>
            </a:r>
            <a:endParaRPr dirty="0"/>
          </a:p>
          <a:p>
            <a:pPr marL="0" marR="0" lvl="0" indent="0" algn="l" rtl="0">
              <a:spcBef>
                <a:spcPts val="599"/>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57" name="Google Shape;157;p30:notes"/>
          <p:cNvSpPr txBox="1">
            <a:spLocks noGrp="1"/>
          </p:cNvSpPr>
          <p:nvPr>
            <p:ph type="sldNum" idx="12"/>
          </p:nvPr>
        </p:nvSpPr>
        <p:spPr>
          <a:xfrm>
            <a:off x="3970940" y="8829966"/>
            <a:ext cx="3037840" cy="466433"/>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335f24d747_0_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1" name="Google Shape;571;g335f24d747_0_75:notes"/>
          <p:cNvSpPr txBox="1">
            <a:spLocks noGrp="1"/>
          </p:cNvSpPr>
          <p:nvPr>
            <p:ph type="body" idx="1"/>
          </p:nvPr>
        </p:nvSpPr>
        <p:spPr>
          <a:xfrm>
            <a:off x="701040" y="4473892"/>
            <a:ext cx="5608200" cy="3660300"/>
          </a:xfrm>
          <a:prstGeom prst="rect">
            <a:avLst/>
          </a:prstGeom>
          <a:noFill/>
          <a:ln>
            <a:noFill/>
          </a:ln>
        </p:spPr>
        <p:txBody>
          <a:bodyPr spcFirstLastPara="1" wrap="square" lIns="93150" tIns="46575" rIns="93150" bIns="46575" anchor="t" anchorCtr="0">
            <a:noAutofit/>
          </a:bodyPr>
          <a:lstStyle/>
          <a:p>
            <a:pPr marL="165100" marR="0" lvl="0" indent="-1651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Before we look at approaches and strategies for youth we need to understand the developmental factors and stages during this time period so that we design our strategies to meet their needs. This will also help us understand when and how to support youth. We use the term adolescent development in this presentation. Different cultures may have different interpretations of the age ranges of adolescence but psychologists usually refer to adolescence as the second decade of life.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165100" marR="0" lvl="0" indent="-1651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will be reviewing some general stages and characteristics of adolescent development. Most of the literature comes from the field of psychology from the US and other developed countries and although some of what will be discussed is biological, different cultural norms can impact how youth develop so we always need to think about the impact of the local cultural context. While we will be talking about broad age categories, remember that not everyone goes through these stages at the same time.  </a:t>
            </a:r>
            <a:endParaRPr sz="1200" b="0" i="0" u="none" strike="noStrike" cap="none">
              <a:solidFill>
                <a:schemeClr val="dk1"/>
              </a:solidFill>
              <a:latin typeface="Times"/>
              <a:ea typeface="Times"/>
              <a:cs typeface="Times"/>
              <a:sym typeface="Times"/>
            </a:endParaRPr>
          </a:p>
        </p:txBody>
      </p:sp>
      <p:sp>
        <p:nvSpPr>
          <p:cNvPr id="572" name="Google Shape;572;g335f24d747_0_75: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i="0">
                <a:solidFill>
                  <a:schemeClr val="dk1"/>
                </a:solidFill>
                <a:latin typeface="Times"/>
                <a:ea typeface="Times"/>
                <a:cs typeface="Times"/>
                <a:sym typeface="Times"/>
              </a:rPr>
              <a:t>7</a:t>
            </a:fld>
            <a:endParaRPr sz="1200" i="0">
              <a:solidFill>
                <a:schemeClr val="dk1"/>
              </a:solidFill>
              <a:latin typeface="Times"/>
              <a:ea typeface="Times"/>
              <a:cs typeface="Times"/>
              <a:sym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3a22fd3a5f_0_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3a22fd3a5f_0_6:notes"/>
          <p:cNvSpPr txBox="1">
            <a:spLocks noGrp="1"/>
          </p:cNvSpPr>
          <p:nvPr>
            <p:ph type="body" idx="1"/>
          </p:nvPr>
        </p:nvSpPr>
        <p:spPr>
          <a:xfrm>
            <a:off x="701040" y="4473892"/>
            <a:ext cx="5608200" cy="3660300"/>
          </a:xfrm>
          <a:prstGeom prst="rect">
            <a:avLst/>
          </a:prstGeom>
          <a:noFill/>
          <a:ln>
            <a:noFill/>
          </a:ln>
        </p:spPr>
        <p:txBody>
          <a:bodyPr spcFirstLastPara="1" wrap="square" lIns="93150" tIns="46575" rIns="93150" bIns="46575" anchor="t" anchorCtr="0">
            <a:noAutofit/>
          </a:bodyPr>
          <a:lstStyle/>
          <a:p>
            <a:pPr marL="0" lvl="0" indent="76200" algn="l" rtl="0">
              <a:spcBef>
                <a:spcPts val="0"/>
              </a:spcBef>
              <a:spcAft>
                <a:spcPts val="0"/>
              </a:spcAft>
              <a:buNone/>
            </a:pPr>
            <a:r>
              <a:rPr lang="en-US" sz="1100" b="1">
                <a:solidFill>
                  <a:srgbClr val="000000"/>
                </a:solidFill>
              </a:rPr>
              <a:t>Brain Development – Quick Review</a:t>
            </a:r>
            <a:endParaRPr sz="1100" b="1">
              <a:solidFill>
                <a:srgbClr val="000000"/>
              </a:solidFill>
            </a:endParaRPr>
          </a:p>
          <a:p>
            <a:pPr marL="0" lvl="0" indent="76200" algn="l" rtl="0">
              <a:spcBef>
                <a:spcPts val="0"/>
              </a:spcBef>
              <a:spcAft>
                <a:spcPts val="0"/>
              </a:spcAft>
              <a:buNone/>
            </a:pPr>
            <a:r>
              <a:rPr lang="en-US" sz="1100">
                <a:solidFill>
                  <a:srgbClr val="000000"/>
                </a:solidFill>
              </a:rPr>
              <a:t>“Let’s do a quick overview on the adolescent brain development </a:t>
            </a:r>
            <a:endParaRPr sz="1100">
              <a:solidFill>
                <a:srgbClr val="000000"/>
              </a:solidFill>
            </a:endParaRPr>
          </a:p>
          <a:p>
            <a:pPr marL="457200" lvl="0" indent="-298450" algn="l" rtl="0">
              <a:spcBef>
                <a:spcPts val="0"/>
              </a:spcBef>
              <a:spcAft>
                <a:spcPts val="0"/>
              </a:spcAft>
              <a:buSzPts val="1100"/>
              <a:buFont typeface="Calibri"/>
              <a:buAutoNum type="arabicPeriod"/>
            </a:pPr>
            <a:r>
              <a:rPr lang="en-US" sz="1100">
                <a:solidFill>
                  <a:srgbClr val="000000"/>
                </a:solidFill>
              </a:rPr>
              <a:t>When is the brain fully developed? </a:t>
            </a:r>
            <a:endParaRPr sz="1100">
              <a:solidFill>
                <a:srgbClr val="000000"/>
              </a:solidFill>
            </a:endParaRPr>
          </a:p>
          <a:p>
            <a:pPr marL="0" lvl="0" indent="76200" algn="l" rtl="0">
              <a:spcBef>
                <a:spcPts val="0"/>
              </a:spcBef>
              <a:spcAft>
                <a:spcPts val="0"/>
              </a:spcAft>
              <a:buNone/>
            </a:pPr>
            <a:endParaRPr sz="1100">
              <a:solidFill>
                <a:srgbClr val="000000"/>
              </a:solidFill>
            </a:endParaRPr>
          </a:p>
          <a:p>
            <a:pPr marL="0" lvl="0" indent="76200" algn="l" rtl="0">
              <a:spcBef>
                <a:spcPts val="0"/>
              </a:spcBef>
              <a:spcAft>
                <a:spcPts val="0"/>
              </a:spcAft>
              <a:buNone/>
            </a:pPr>
            <a:r>
              <a:rPr lang="en-US" sz="1100">
                <a:solidFill>
                  <a:srgbClr val="000000"/>
                </a:solidFill>
              </a:rPr>
              <a:t>Until several decades ago, we thought the brain was fully developed by the age of 6.  Now we have a much deeper understanding of brain development.  We now know that the brain is not fully developed until the mid 20s with the female brain completing development a bit earlier and males a bit later. </a:t>
            </a:r>
            <a:endParaRPr sz="1100">
              <a:solidFill>
                <a:srgbClr val="000000"/>
              </a:solidFill>
            </a:endParaRPr>
          </a:p>
          <a:p>
            <a:pPr marL="0" lvl="0" indent="76200" algn="l" rtl="0">
              <a:spcBef>
                <a:spcPts val="0"/>
              </a:spcBef>
              <a:spcAft>
                <a:spcPts val="0"/>
              </a:spcAft>
              <a:buNone/>
            </a:pPr>
            <a:endParaRPr sz="1100">
              <a:solidFill>
                <a:srgbClr val="000000"/>
              </a:solidFill>
            </a:endParaRPr>
          </a:p>
          <a:p>
            <a:pPr marL="0" lvl="0" indent="76200" algn="l" rtl="0">
              <a:spcBef>
                <a:spcPts val="0"/>
              </a:spcBef>
              <a:spcAft>
                <a:spcPts val="0"/>
              </a:spcAft>
              <a:buNone/>
            </a:pPr>
            <a:r>
              <a:rPr lang="en-US" sz="1100" b="1">
                <a:solidFill>
                  <a:srgbClr val="000000"/>
                </a:solidFill>
              </a:rPr>
              <a:t>Place the brain fully developed cards - females early 20s and males mid-20s.</a:t>
            </a:r>
            <a:br>
              <a:rPr lang="en-US" sz="1100" b="1">
                <a:solidFill>
                  <a:srgbClr val="000000"/>
                </a:solidFill>
              </a:rPr>
            </a:br>
            <a:endParaRPr sz="1100" b="1">
              <a:solidFill>
                <a:srgbClr val="000000"/>
              </a:solidFill>
            </a:endParaRPr>
          </a:p>
          <a:p>
            <a:pPr marL="457200" lvl="0" indent="-298450" algn="l" rtl="0">
              <a:spcBef>
                <a:spcPts val="0"/>
              </a:spcBef>
              <a:spcAft>
                <a:spcPts val="0"/>
              </a:spcAft>
              <a:buSzPts val="1100"/>
              <a:buFont typeface="Calibri"/>
              <a:buAutoNum type="arabicPeriod"/>
            </a:pPr>
            <a:r>
              <a:rPr lang="en-US" sz="1100">
                <a:solidFill>
                  <a:srgbClr val="000000"/>
                </a:solidFill>
              </a:rPr>
              <a:t>What is the last part of the brain to be developed and why does that matter? </a:t>
            </a:r>
            <a:endParaRPr sz="1100">
              <a:solidFill>
                <a:srgbClr val="000000"/>
              </a:solidFill>
            </a:endParaRPr>
          </a:p>
          <a:p>
            <a:pPr marL="0" lvl="0" indent="76200" algn="l" rtl="0">
              <a:spcBef>
                <a:spcPts val="0"/>
              </a:spcBef>
              <a:spcAft>
                <a:spcPts val="0"/>
              </a:spcAft>
              <a:buNone/>
            </a:pPr>
            <a:endParaRPr sz="1100">
              <a:solidFill>
                <a:srgbClr val="000000"/>
              </a:solidFill>
            </a:endParaRPr>
          </a:p>
          <a:p>
            <a:pPr marL="0" lvl="0" indent="76200" algn="l" rtl="0">
              <a:spcBef>
                <a:spcPts val="0"/>
              </a:spcBef>
              <a:spcAft>
                <a:spcPts val="0"/>
              </a:spcAft>
              <a:buNone/>
            </a:pPr>
            <a:r>
              <a:rPr lang="en-US" sz="1100">
                <a:solidFill>
                  <a:srgbClr val="000000"/>
                </a:solidFill>
              </a:rPr>
              <a:t>The last part of the brain to develop is called </a:t>
            </a:r>
            <a:r>
              <a:rPr lang="en-US" sz="1100" b="1">
                <a:solidFill>
                  <a:srgbClr val="000000"/>
                </a:solidFill>
              </a:rPr>
              <a:t>the pre-frontal cortex </a:t>
            </a:r>
            <a:r>
              <a:rPr lang="en-US" sz="1100">
                <a:solidFill>
                  <a:srgbClr val="000000"/>
                </a:solidFill>
              </a:rPr>
              <a:t>which is often called the Executive Function part of the brain.  The prefrontal cortex is responsible for things like planning, controlling impulses, using rational thinking to make decisions, problem solving and other functions relating to planning and organizing. This does not mean that adolescents and young adults are not capable of decision making but that these skills are less developed than in later years.   </a:t>
            </a:r>
            <a:endParaRPr sz="1100">
              <a:solidFill>
                <a:srgbClr val="000000"/>
              </a:solidFill>
            </a:endParaRPr>
          </a:p>
          <a:p>
            <a:pPr marL="0" lvl="0" indent="76200" algn="l" rtl="0">
              <a:spcBef>
                <a:spcPts val="0"/>
              </a:spcBef>
              <a:spcAft>
                <a:spcPts val="0"/>
              </a:spcAft>
              <a:buNone/>
            </a:pPr>
            <a:endParaRPr sz="1100">
              <a:solidFill>
                <a:srgbClr val="000000"/>
              </a:solidFill>
            </a:endParaRPr>
          </a:p>
          <a:p>
            <a:pPr marL="0" lvl="0" indent="76200" algn="l" rtl="0">
              <a:spcBef>
                <a:spcPts val="0"/>
              </a:spcBef>
              <a:spcAft>
                <a:spcPts val="0"/>
              </a:spcAft>
              <a:buNone/>
            </a:pPr>
            <a:r>
              <a:rPr lang="en-US" sz="1100" b="1">
                <a:solidFill>
                  <a:srgbClr val="000000"/>
                </a:solidFill>
              </a:rPr>
              <a:t>Place the weak planning, organizing and goal setting skills card between ages 10-14.</a:t>
            </a:r>
            <a:br>
              <a:rPr lang="en-US" sz="1100" b="1">
                <a:solidFill>
                  <a:srgbClr val="000000"/>
                </a:solidFill>
              </a:rPr>
            </a:br>
            <a:endParaRPr sz="1100" b="1">
              <a:solidFill>
                <a:srgbClr val="000000"/>
              </a:solidFill>
            </a:endParaRPr>
          </a:p>
          <a:p>
            <a:pPr marL="457200" lvl="0" indent="-298450" algn="l" rtl="0">
              <a:spcBef>
                <a:spcPts val="0"/>
              </a:spcBef>
              <a:spcAft>
                <a:spcPts val="0"/>
              </a:spcAft>
              <a:buSzPts val="1100"/>
              <a:buFont typeface="Calibri"/>
              <a:buAutoNum type="arabicPeriod"/>
            </a:pPr>
            <a:r>
              <a:rPr lang="en-US" sz="1100">
                <a:solidFill>
                  <a:srgbClr val="000000"/>
                </a:solidFill>
              </a:rPr>
              <a:t>Which part of the brain is most active during adolescence?  What impact does that have?</a:t>
            </a:r>
            <a:endParaRPr sz="1100">
              <a:solidFill>
                <a:srgbClr val="000000"/>
              </a:solidFill>
            </a:endParaRPr>
          </a:p>
          <a:p>
            <a:pPr marL="0" lvl="0" indent="76200" algn="l" rtl="0">
              <a:spcBef>
                <a:spcPts val="0"/>
              </a:spcBef>
              <a:spcAft>
                <a:spcPts val="0"/>
              </a:spcAft>
              <a:buNone/>
            </a:pPr>
            <a:r>
              <a:rPr lang="en-US" sz="1100">
                <a:solidFill>
                  <a:srgbClr val="000000"/>
                </a:solidFill>
              </a:rPr>
              <a:t>The limbic system. This part of the brain related to sensory processing, emotions, and instincts is more dominant in adolescence. And, because the limbic system or the part of the brain or the emotional part of the brain is more developed, adolescents often act out of impulse or emotion. </a:t>
            </a:r>
            <a:endParaRPr sz="1100">
              <a:solidFill>
                <a:srgbClr val="000000"/>
              </a:solidFill>
            </a:endParaRPr>
          </a:p>
          <a:p>
            <a:pPr marL="0" lvl="0" indent="76200" algn="l" rtl="0">
              <a:spcBef>
                <a:spcPts val="0"/>
              </a:spcBef>
              <a:spcAft>
                <a:spcPts val="0"/>
              </a:spcAft>
              <a:buNone/>
            </a:pPr>
            <a:endParaRPr/>
          </a:p>
          <a:p>
            <a:pPr marL="0" lvl="0" indent="76200" algn="l" rtl="0">
              <a:spcBef>
                <a:spcPts val="0"/>
              </a:spcBef>
              <a:spcAft>
                <a:spcPts val="0"/>
              </a:spcAft>
              <a:buClr>
                <a:schemeClr val="dk1"/>
              </a:buClr>
              <a:buFont typeface="Arial"/>
              <a:buNone/>
            </a:pPr>
            <a:endParaRPr/>
          </a:p>
          <a:p>
            <a:pPr marL="0" marR="0" lvl="0" indent="0" algn="l" rtl="0">
              <a:lnSpc>
                <a:spcPct val="110000"/>
              </a:lnSpc>
              <a:spcBef>
                <a:spcPts val="0"/>
              </a:spcBef>
              <a:spcAft>
                <a:spcPts val="0"/>
              </a:spcAft>
              <a:buNone/>
            </a:pP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87" name="Google Shape;587;g3a22fd3a5f_0_6: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335f24d747_0_115:notes"/>
          <p:cNvSpPr>
            <a:spLocks noGrp="1" noRot="1" noChangeAspect="1"/>
          </p:cNvSpPr>
          <p:nvPr>
            <p:ph type="sldImg" idx="2"/>
          </p:nvPr>
        </p:nvSpPr>
        <p:spPr>
          <a:xfrm>
            <a:off x="721007" y="1163635"/>
            <a:ext cx="5580900" cy="3142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8" name="Google Shape;598;g335f24d747_0_115:notes"/>
          <p:cNvSpPr txBox="1">
            <a:spLocks noGrp="1"/>
          </p:cNvSpPr>
          <p:nvPr>
            <p:ph type="body" idx="1"/>
          </p:nvPr>
        </p:nvSpPr>
        <p:spPr>
          <a:xfrm>
            <a:off x="701040" y="4473892"/>
            <a:ext cx="5608200" cy="366030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endParaRPr>
              <a:latin typeface="Times"/>
              <a:ea typeface="Times"/>
              <a:cs typeface="Times"/>
              <a:sym typeface="Times"/>
            </a:endParaRPr>
          </a:p>
          <a:p>
            <a:pPr marL="165100" marR="0" lvl="0" indent="-165100" algn="l" rtl="0">
              <a:spcBef>
                <a:spcPts val="0"/>
              </a:spcBef>
              <a:spcAft>
                <a:spcPts val="0"/>
              </a:spcAft>
              <a:buClr>
                <a:schemeClr val="dk1"/>
              </a:buClr>
              <a:buSzPts val="1200"/>
              <a:buFont typeface="Arial"/>
              <a:buChar char="•"/>
            </a:pPr>
            <a:r>
              <a:rPr lang="en-US" sz="1200" b="0" i="0" u="none" strike="noStrike" cap="none">
                <a:solidFill>
                  <a:schemeClr val="dk1"/>
                </a:solidFill>
                <a:latin typeface="Times"/>
                <a:ea typeface="Times"/>
                <a:cs typeface="Times"/>
                <a:sym typeface="Times"/>
              </a:rPr>
              <a:t>This graph gives a quick view of some of the major issues in adolescence, particularly relating to psychological development: depression, self-harm, emotional intensity, risky behaviours and impulse control.  As you can see, the teen years are the most </a:t>
            </a:r>
            <a:r>
              <a:rPr lang="en-US">
                <a:latin typeface="Times"/>
                <a:ea typeface="Times"/>
                <a:cs typeface="Times"/>
                <a:sym typeface="Times"/>
              </a:rPr>
              <a:t>important period for when mental health issues impact a person, and these habits (positive or negative) tend to last across adult years when not addressed early on.</a:t>
            </a:r>
            <a:endParaRPr>
              <a:latin typeface="Times"/>
              <a:ea typeface="Times"/>
              <a:cs typeface="Times"/>
              <a:sym typeface="Times"/>
            </a:endParaRPr>
          </a:p>
          <a:p>
            <a:pPr marL="165100" marR="0" lvl="0" indent="-165100" algn="l" rtl="0">
              <a:spcBef>
                <a:spcPts val="0"/>
              </a:spcBef>
              <a:spcAft>
                <a:spcPts val="0"/>
              </a:spcAft>
              <a:buClr>
                <a:schemeClr val="dk1"/>
              </a:buClr>
              <a:buSzPts val="1200"/>
              <a:buFont typeface="Times"/>
              <a:buChar char="•"/>
            </a:pPr>
            <a:r>
              <a:rPr lang="en-US">
                <a:latin typeface="Times"/>
                <a:ea typeface="Times"/>
                <a:cs typeface="Times"/>
                <a:sym typeface="Times"/>
              </a:rPr>
              <a:t>We should note that Adolescent Mental Health issues are the leading cause of disability for youth worldwide and the second leading cause of death for teens.</a:t>
            </a:r>
            <a:endParaRPr>
              <a:latin typeface="Times"/>
              <a:ea typeface="Times"/>
              <a:cs typeface="Times"/>
              <a:sym typeface="Times"/>
            </a:endParaRPr>
          </a:p>
          <a:p>
            <a:pPr marL="165100" marR="0" lvl="0" indent="-88900" algn="l" rtl="0">
              <a:spcBef>
                <a:spcPts val="0"/>
              </a:spcBef>
              <a:spcAft>
                <a:spcPts val="0"/>
              </a:spcAft>
              <a:buClr>
                <a:schemeClr val="dk1"/>
              </a:buClr>
              <a:buSzPts val="1200"/>
              <a:buFont typeface="Arial"/>
              <a:buNone/>
            </a:pPr>
            <a:endParaRPr sz="1200" b="0" i="0" u="none" strike="noStrike" cap="none">
              <a:solidFill>
                <a:schemeClr val="dk1"/>
              </a:solidFill>
              <a:latin typeface="Times"/>
              <a:ea typeface="Times"/>
              <a:cs typeface="Times"/>
              <a:sym typeface="Times"/>
            </a:endParaRPr>
          </a:p>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
            </a:r>
            <a:br>
              <a:rPr lang="en-US" sz="1200" b="0" i="0" u="none" strike="noStrike" cap="none">
                <a:solidFill>
                  <a:schemeClr val="dk1"/>
                </a:solidFill>
                <a:latin typeface="Times"/>
                <a:ea typeface="Times"/>
                <a:cs typeface="Times"/>
                <a:sym typeface="Times"/>
              </a:rPr>
            </a:br>
            <a:endParaRPr sz="1200" b="0" i="0" u="none" strike="noStrike" cap="none">
              <a:solidFill>
                <a:schemeClr val="dk1"/>
              </a:solidFill>
              <a:latin typeface="Times"/>
              <a:ea typeface="Times"/>
              <a:cs typeface="Times"/>
              <a:sym typeface="Times"/>
            </a:endParaRPr>
          </a:p>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Source:  George Patton, University of Melbourne </a:t>
            </a:r>
            <a:endParaRPr sz="1200" b="0" i="0" u="none" strike="noStrike" cap="none">
              <a:solidFill>
                <a:schemeClr val="dk1"/>
              </a:solidFill>
              <a:latin typeface="Times"/>
              <a:ea typeface="Times"/>
              <a:cs typeface="Times"/>
              <a:sym typeface="Times"/>
            </a:endParaRPr>
          </a:p>
        </p:txBody>
      </p:sp>
      <p:sp>
        <p:nvSpPr>
          <p:cNvPr id="599" name="Google Shape;599;g335f24d747_0_115: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Gill Sans"/>
                <a:ea typeface="Gill Sans"/>
                <a:cs typeface="Gill Sans"/>
                <a:sym typeface="Gill Sans"/>
              </a:rPr>
              <a:t>9</a:t>
            </a:fld>
            <a:endParaRPr sz="1200">
              <a:solidFill>
                <a:srgbClr val="000000"/>
              </a:solidFill>
              <a:latin typeface="Gill Sans"/>
              <a:ea typeface="Gill Sans"/>
              <a:cs typeface="Gill Sans"/>
              <a:sym typeface="Gill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2"/>
            <a:ext cx="91440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6000"/>
              <a:buFont typeface="Nunito"/>
              <a:buNone/>
              <a:defRPr sz="6000" b="1" i="0" u="none" strike="noStrike" cap="none">
                <a:solidFill>
                  <a:schemeClr val="dk1"/>
                </a:solidFill>
                <a:latin typeface="Nunito"/>
                <a:ea typeface="Nunito"/>
                <a:cs typeface="Nunito"/>
                <a:sym typeface="Nunito"/>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6" name="Google Shape;16;p2"/>
          <p:cNvSpPr txBox="1">
            <a:spLocks noGrp="1"/>
          </p:cNvSpPr>
          <p:nvPr>
            <p:ph type="subTitle" idx="1"/>
          </p:nvPr>
        </p:nvSpPr>
        <p:spPr>
          <a:xfrm>
            <a:off x="1524000" y="3602037"/>
            <a:ext cx="9144000" cy="1655761"/>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Questrial"/>
                <a:ea typeface="Questrial"/>
                <a:cs typeface="Questrial"/>
                <a:sym typeface="Questrial"/>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estrial"/>
                <a:ea typeface="Questrial"/>
                <a:cs typeface="Questrial"/>
                <a:sym typeface="Questrial"/>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9pPr>
          </a:lstStyle>
          <a:p>
            <a:endParaRPr/>
          </a:p>
        </p:txBody>
      </p:sp>
      <p:sp>
        <p:nvSpPr>
          <p:cNvPr id="17" name="Google Shape;17;p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8" name="Google Shape;18;p2"/>
          <p:cNvSpPr txBox="1">
            <a:spLocks noGrp="1"/>
          </p:cNvSpPr>
          <p:nvPr>
            <p:ph type="ftr" idx="11"/>
          </p:nvPr>
        </p:nvSpPr>
        <p:spPr>
          <a:xfrm>
            <a:off x="0" y="5950857"/>
            <a:ext cx="12192000" cy="907142"/>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1pPr>
            <a:lvl2pPr marL="457200" marR="0" lvl="1"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2pPr>
            <a:lvl3pPr marL="914400" marR="0" lvl="2"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3pPr>
            <a:lvl4pPr marL="1371600" marR="0" lvl="3"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4pPr>
            <a:lvl5pPr marL="1828800" marR="0" lvl="4"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5pPr>
            <a:lvl6pPr marL="2286000" marR="0" lvl="5"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6pPr>
            <a:lvl7pPr marL="2743200" marR="0" lvl="6"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7pPr>
            <a:lvl8pPr marL="3200400" marR="0" lvl="7"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8pPr>
            <a:lvl9pPr marL="3657600" marR="0" lvl="8" indent="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19" name="Google Shape;19;p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1pPr>
            <a:lvl2pPr marL="0" marR="0" lvl="1"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2pPr>
            <a:lvl3pPr marL="0" marR="0" lvl="2"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3pPr>
            <a:lvl4pPr marL="0" marR="0" lvl="3"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4pPr>
            <a:lvl5pPr marL="0" marR="0" lvl="4"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5pPr>
            <a:lvl6pPr marL="0" marR="0" lvl="5"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6pPr>
            <a:lvl7pPr marL="0" marR="0" lvl="6"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7pPr>
            <a:lvl8pPr marL="0" marR="0" lvl="7"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8pPr>
            <a:lvl9pPr marL="0" marR="0" lvl="8"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rot="5400000">
            <a:off x="7133429" y="1956594"/>
            <a:ext cx="5811838" cy="2628899"/>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55" name="Google Shape;55;p12"/>
          <p:cNvSpPr txBox="1">
            <a:spLocks noGrp="1"/>
          </p:cNvSpPr>
          <p:nvPr>
            <p:ph type="body" idx="1"/>
          </p:nvPr>
        </p:nvSpPr>
        <p:spPr>
          <a:xfrm rot="5400000">
            <a:off x="1799429" y="-596105"/>
            <a:ext cx="5811838" cy="773429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58" name="Google Shape;58;p13"/>
          <p:cNvSpPr txBox="1">
            <a:spLocks noGrp="1"/>
          </p:cNvSpPr>
          <p:nvPr>
            <p:ph type="body" idx="1"/>
          </p:nvPr>
        </p:nvSpPr>
        <p:spPr>
          <a:xfrm>
            <a:off x="838200" y="1825625"/>
            <a:ext cx="10515599" cy="390813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9" name="Google Shape;59;p1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1pPr>
            <a:lvl2pPr marL="0" marR="0" lvl="1"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2pPr>
            <a:lvl3pPr marL="0" marR="0" lvl="2"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3pPr>
            <a:lvl4pPr marL="0" marR="0" lvl="3"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4pPr>
            <a:lvl5pPr marL="0" marR="0" lvl="4"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5pPr>
            <a:lvl6pPr marL="0" marR="0" lvl="5"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6pPr>
            <a:lvl7pPr marL="0" marR="0" lvl="6"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7pPr>
            <a:lvl8pPr marL="0" marR="0" lvl="7"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8pPr>
            <a:lvl9pPr marL="0" marR="0" lvl="8"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62" name="Google Shape;62;p1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1pPr>
            <a:lvl2pPr marL="0" marR="0" lvl="1"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2pPr>
            <a:lvl3pPr marL="0" marR="0" lvl="2"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3pPr>
            <a:lvl4pPr marL="0" marR="0" lvl="3"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4pPr>
            <a:lvl5pPr marL="0" marR="0" lvl="4"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5pPr>
            <a:lvl6pPr marL="0" marR="0" lvl="5"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6pPr>
            <a:lvl7pPr marL="0" marR="0" lvl="6"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7pPr>
            <a:lvl8pPr marL="0" marR="0" lvl="7"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8pPr>
            <a:lvl9pPr marL="0" marR="0" lvl="8"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14"/>
          <p:cNvSpPr txBox="1">
            <a:spLocks noGrp="1"/>
          </p:cNvSpPr>
          <p:nvPr>
            <p:ph type="body" idx="1"/>
          </p:nvPr>
        </p:nvSpPr>
        <p:spPr>
          <a:xfrm>
            <a:off x="154518" y="965200"/>
            <a:ext cx="5183716" cy="34925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
        <p:cNvGrpSpPr/>
        <p:nvPr/>
      </p:nvGrpSpPr>
      <p:grpSpPr>
        <a:xfrm>
          <a:off x="0" y="0"/>
          <a:ext cx="0" cy="0"/>
          <a:chOff x="0" y="0"/>
          <a:chExt cx="0" cy="0"/>
        </a:xfrm>
      </p:grpSpPr>
      <p:sp>
        <p:nvSpPr>
          <p:cNvPr id="70" name="Google Shape;70;p16"/>
          <p:cNvSpPr txBox="1">
            <a:spLocks noGrp="1"/>
          </p:cNvSpPr>
          <p:nvPr>
            <p:ph type="ctrTitle"/>
          </p:nvPr>
        </p:nvSpPr>
        <p:spPr>
          <a:xfrm>
            <a:off x="1524000" y="1122362"/>
            <a:ext cx="9144000" cy="2387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Nunito"/>
              <a:buNone/>
              <a:defRPr sz="60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71" name="Google Shape;71;p16"/>
          <p:cNvSpPr txBox="1">
            <a:spLocks noGrp="1"/>
          </p:cNvSpPr>
          <p:nvPr>
            <p:ph type="subTitle" idx="1"/>
          </p:nvPr>
        </p:nvSpPr>
        <p:spPr>
          <a:xfrm>
            <a:off x="1524000" y="3602037"/>
            <a:ext cx="9144000" cy="1655700"/>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Questrial"/>
                <a:ea typeface="Questrial"/>
                <a:cs typeface="Questrial"/>
                <a:sym typeface="Quest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Questrial"/>
                <a:ea typeface="Questrial"/>
                <a:cs typeface="Questrial"/>
                <a:sym typeface="Quest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9pPr>
          </a:lstStyle>
          <a:p>
            <a:endParaRPr/>
          </a:p>
        </p:txBody>
      </p:sp>
      <p:sp>
        <p:nvSpPr>
          <p:cNvPr id="72" name="Google Shape;72;p1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73" name="Google Shape;73;p16"/>
          <p:cNvSpPr txBox="1">
            <a:spLocks noGrp="1"/>
          </p:cNvSpPr>
          <p:nvPr>
            <p:ph type="ftr" idx="11"/>
          </p:nvPr>
        </p:nvSpPr>
        <p:spPr>
          <a:xfrm>
            <a:off x="0" y="5950857"/>
            <a:ext cx="12192000" cy="90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800"/>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74" name="Google Shape;74;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1pPr>
            <a:lvl2pPr marL="0" marR="0" lvl="1"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2pPr>
            <a:lvl3pPr marL="0" marR="0" lvl="2"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3pPr>
            <a:lvl4pPr marL="0" marR="0" lvl="3"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4pPr>
            <a:lvl5pPr marL="0" marR="0" lvl="4"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5pPr>
            <a:lvl6pPr marL="0" marR="0" lvl="5"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6pPr>
            <a:lvl7pPr marL="0" marR="0" lvl="6"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7pPr>
            <a:lvl8pPr marL="0" marR="0" lvl="7"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8pPr>
            <a:lvl9pPr marL="0" marR="0" lvl="8"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2095500" y="365125"/>
            <a:ext cx="80010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77" name="Google Shape;77;p17"/>
          <p:cNvSpPr txBox="1">
            <a:spLocks noGrp="1"/>
          </p:cNvSpPr>
          <p:nvPr>
            <p:ph type="body" idx="1"/>
          </p:nvPr>
        </p:nvSpPr>
        <p:spPr>
          <a:xfrm>
            <a:off x="838200" y="1825625"/>
            <a:ext cx="10515600" cy="39081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415600" y="593366"/>
            <a:ext cx="11360700" cy="7635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82" name="Google Shape;82;p19"/>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3" name="Google Shape;83;p19"/>
          <p:cNvSpPr txBox="1">
            <a:spLocks noGrp="1"/>
          </p:cNvSpPr>
          <p:nvPr>
            <p:ph type="sldNum" idx="12"/>
          </p:nvPr>
        </p:nvSpPr>
        <p:spPr>
          <a:xfrm>
            <a:off x="11296609" y="6217621"/>
            <a:ext cx="731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831850" y="592137"/>
            <a:ext cx="105156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Nunito"/>
              <a:buNone/>
              <a:defRPr sz="60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86" name="Google Shape;86;p20"/>
          <p:cNvSpPr txBox="1">
            <a:spLocks noGrp="1"/>
          </p:cNvSpPr>
          <p:nvPr>
            <p:ph type="body" idx="1"/>
          </p:nvPr>
        </p:nvSpPr>
        <p:spPr>
          <a:xfrm>
            <a:off x="831850" y="3475037"/>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Questrial"/>
                <a:ea typeface="Questrial"/>
                <a:cs typeface="Questrial"/>
                <a:sym typeface="Quest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Questrial"/>
                <a:ea typeface="Questrial"/>
                <a:cs typeface="Questrial"/>
                <a:sym typeface="Quest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Questrial"/>
                <a:ea typeface="Questrial"/>
                <a:cs typeface="Questrial"/>
                <a:sym typeface="Quest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89" name="Google Shape;89;p21"/>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0" name="Google Shape;90;p21"/>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839787"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93" name="Google Shape;93;p22"/>
          <p:cNvSpPr txBox="1">
            <a:spLocks noGrp="1"/>
          </p:cNvSpPr>
          <p:nvPr>
            <p:ph type="body" idx="1"/>
          </p:nvPr>
        </p:nvSpPr>
        <p:spPr>
          <a:xfrm>
            <a:off x="839787"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94" name="Google Shape;94;p22"/>
          <p:cNvSpPr txBox="1">
            <a:spLocks noGrp="1"/>
          </p:cNvSpPr>
          <p:nvPr>
            <p:ph type="body" idx="2"/>
          </p:nvPr>
        </p:nvSpPr>
        <p:spPr>
          <a:xfrm>
            <a:off x="839787" y="2505075"/>
            <a:ext cx="5157900" cy="3309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5" name="Google Shape;95;p22"/>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96" name="Google Shape;96;p22"/>
          <p:cNvSpPr txBox="1">
            <a:spLocks noGrp="1"/>
          </p:cNvSpPr>
          <p:nvPr>
            <p:ph type="body" idx="4"/>
          </p:nvPr>
        </p:nvSpPr>
        <p:spPr>
          <a:xfrm>
            <a:off x="6172200" y="2505075"/>
            <a:ext cx="5183100" cy="3309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095500" y="365125"/>
            <a:ext cx="8001000"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22" name="Google Shape;22;p3"/>
          <p:cNvSpPr txBox="1">
            <a:spLocks noGrp="1"/>
          </p:cNvSpPr>
          <p:nvPr>
            <p:ph type="body" idx="1"/>
          </p:nvPr>
        </p:nvSpPr>
        <p:spPr>
          <a:xfrm>
            <a:off x="838200" y="1825625"/>
            <a:ext cx="10515599" cy="390813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839787"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Nunito"/>
              <a:buNone/>
              <a:defRPr sz="32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99" name="Google Shape;99;p23"/>
          <p:cNvSpPr txBox="1">
            <a:spLocks noGrp="1"/>
          </p:cNvSpPr>
          <p:nvPr>
            <p:ph type="body" idx="1"/>
          </p:nvPr>
        </p:nvSpPr>
        <p:spPr>
          <a:xfrm>
            <a:off x="5183187" y="987425"/>
            <a:ext cx="61722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100" name="Google Shape;100;p23"/>
          <p:cNvSpPr txBox="1">
            <a:spLocks noGrp="1"/>
          </p:cNvSpPr>
          <p:nvPr>
            <p:ph type="body" idx="2"/>
          </p:nvPr>
        </p:nvSpPr>
        <p:spPr>
          <a:xfrm>
            <a:off x="839787"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839787"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Nunito"/>
              <a:buNone/>
              <a:defRPr sz="32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03" name="Google Shape;103;p24"/>
          <p:cNvSpPr>
            <a:spLocks noGrp="1"/>
          </p:cNvSpPr>
          <p:nvPr>
            <p:ph type="pic" idx="2"/>
          </p:nvPr>
        </p:nvSpPr>
        <p:spPr>
          <a:xfrm>
            <a:off x="5183187" y="987425"/>
            <a:ext cx="61722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Questrial"/>
                <a:ea typeface="Questrial"/>
                <a:cs typeface="Questrial"/>
                <a:sym typeface="Quest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estrial"/>
                <a:ea typeface="Questrial"/>
                <a:cs typeface="Questrial"/>
                <a:sym typeface="Quest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9pPr>
          </a:lstStyle>
          <a:p>
            <a:endParaRPr/>
          </a:p>
        </p:txBody>
      </p:sp>
      <p:sp>
        <p:nvSpPr>
          <p:cNvPr id="104" name="Google Shape;104;p24"/>
          <p:cNvSpPr txBox="1">
            <a:spLocks noGrp="1"/>
          </p:cNvSpPr>
          <p:nvPr>
            <p:ph type="body" idx="1"/>
          </p:nvPr>
        </p:nvSpPr>
        <p:spPr>
          <a:xfrm>
            <a:off x="839787"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07" name="Google Shape;107;p25"/>
          <p:cNvSpPr txBox="1">
            <a:spLocks noGrp="1"/>
          </p:cNvSpPr>
          <p:nvPr>
            <p:ph type="body" idx="1"/>
          </p:nvPr>
        </p:nvSpPr>
        <p:spPr>
          <a:xfrm rot="5400000">
            <a:off x="4141948" y="-1478123"/>
            <a:ext cx="3908100"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rot="5400000">
            <a:off x="7133398" y="1956625"/>
            <a:ext cx="5811900"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10" name="Google Shape;110;p26"/>
          <p:cNvSpPr txBox="1">
            <a:spLocks noGrp="1"/>
          </p:cNvSpPr>
          <p:nvPr>
            <p:ph type="body" idx="1"/>
          </p:nvPr>
        </p:nvSpPr>
        <p:spPr>
          <a:xfrm rot="5400000">
            <a:off x="1799398" y="-596075"/>
            <a:ext cx="5811900"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13" name="Google Shape;113;p27"/>
          <p:cNvSpPr txBox="1">
            <a:spLocks noGrp="1"/>
          </p:cNvSpPr>
          <p:nvPr>
            <p:ph type="body" idx="1"/>
          </p:nvPr>
        </p:nvSpPr>
        <p:spPr>
          <a:xfrm>
            <a:off x="838200" y="1825625"/>
            <a:ext cx="10515600" cy="39081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14" name="Google Shape;114;p2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1pPr>
            <a:lvl2pPr marL="0" marR="0" lvl="1"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2pPr>
            <a:lvl3pPr marL="0" marR="0" lvl="2"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3pPr>
            <a:lvl4pPr marL="0" marR="0" lvl="3"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4pPr>
            <a:lvl5pPr marL="0" marR="0" lvl="4"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5pPr>
            <a:lvl6pPr marL="0" marR="0" lvl="5"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6pPr>
            <a:lvl7pPr marL="0" marR="0" lvl="6"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7pPr>
            <a:lvl8pPr marL="0" marR="0" lvl="7"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8pPr>
            <a:lvl9pPr marL="0" marR="0" lvl="8"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layout">
  <p:cSld name="Table layou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17" name="Google Shape;117;p2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1pPr>
            <a:lvl2pPr marL="0" marR="0" lvl="1"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2pPr>
            <a:lvl3pPr marL="0" marR="0" lvl="2"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3pPr>
            <a:lvl4pPr marL="0" marR="0" lvl="3"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4pPr>
            <a:lvl5pPr marL="0" marR="0" lvl="4"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5pPr>
            <a:lvl6pPr marL="0" marR="0" lvl="5"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6pPr>
            <a:lvl7pPr marL="0" marR="0" lvl="6"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7pPr>
            <a:lvl8pPr marL="0" marR="0" lvl="7"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8pPr>
            <a:lvl9pPr marL="0" marR="0" lvl="8" indent="0" algn="l" rtl="0">
              <a:lnSpc>
                <a:spcPct val="100000"/>
              </a:lnSpc>
              <a:spcBef>
                <a:spcPts val="0"/>
              </a:spcBef>
              <a:spcAft>
                <a:spcPts val="0"/>
              </a:spcAft>
              <a:buClr>
                <a:schemeClr val="dk1"/>
              </a:buClr>
              <a:buSzPts val="450"/>
              <a:buFont typeface="Questrial"/>
              <a:buNone/>
              <a:defRPr sz="1800" b="0" i="0" u="none" strike="noStrike" cap="none">
                <a:solidFill>
                  <a:schemeClr val="dk1"/>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p28"/>
          <p:cNvSpPr txBox="1">
            <a:spLocks noGrp="1"/>
          </p:cNvSpPr>
          <p:nvPr>
            <p:ph type="body" idx="1"/>
          </p:nvPr>
        </p:nvSpPr>
        <p:spPr>
          <a:xfrm>
            <a:off x="154518" y="965200"/>
            <a:ext cx="5183700" cy="349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sp>
        <p:nvSpPr>
          <p:cNvPr id="125" name="Google Shape;125;p30"/>
          <p:cNvSpPr txBox="1">
            <a:spLocks noGrp="1"/>
          </p:cNvSpPr>
          <p:nvPr>
            <p:ph type="ctrTitle"/>
          </p:nvPr>
        </p:nvSpPr>
        <p:spPr>
          <a:xfrm>
            <a:off x="1524000" y="1122362"/>
            <a:ext cx="9144000" cy="2387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bin"/>
              <a:buNone/>
              <a:defRPr sz="6000" b="0" i="0" u="none" strike="noStrike" cap="none">
                <a:solidFill>
                  <a:schemeClr val="dk1"/>
                </a:solidFill>
                <a:latin typeface="Cabin"/>
                <a:ea typeface="Cabin"/>
                <a:cs typeface="Cabin"/>
                <a:sym typeface="Cabin"/>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26" name="Google Shape;126;p30"/>
          <p:cNvSpPr txBox="1">
            <a:spLocks noGrp="1"/>
          </p:cNvSpPr>
          <p:nvPr>
            <p:ph type="subTitle" idx="1"/>
          </p:nvPr>
        </p:nvSpPr>
        <p:spPr>
          <a:xfrm>
            <a:off x="1524000" y="3602037"/>
            <a:ext cx="9144000" cy="1655700"/>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27" name="Google Shape;127;p30"/>
          <p:cNvSpPr txBox="1">
            <a:spLocks noGrp="1"/>
          </p:cNvSpPr>
          <p:nvPr>
            <p:ph type="dt" idx="10"/>
          </p:nvPr>
        </p:nvSpPr>
        <p:spPr>
          <a:xfrm>
            <a:off x="838200" y="6356353"/>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8" name="Google Shape;128;p30"/>
          <p:cNvSpPr txBox="1">
            <a:spLocks noGrp="1"/>
          </p:cNvSpPr>
          <p:nvPr>
            <p:ph type="ftr" idx="11"/>
          </p:nvPr>
        </p:nvSpPr>
        <p:spPr>
          <a:xfrm>
            <a:off x="0" y="5950857"/>
            <a:ext cx="12192000" cy="90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chemeClr val="dk1"/>
              </a:buClr>
              <a:buSzPts val="18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Google Shape;129;p30"/>
          <p:cNvSpPr txBox="1">
            <a:spLocks noGrp="1"/>
          </p:cNvSpPr>
          <p:nvPr>
            <p:ph type="sldNum" idx="12"/>
          </p:nvPr>
        </p:nvSpPr>
        <p:spPr>
          <a:xfrm>
            <a:off x="8610600" y="6356353"/>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entury Gothic"/>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chemeClr val="dk1"/>
              </a:buClr>
              <a:buSzPts val="450"/>
              <a:buFont typeface="Century Gothic"/>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chemeClr val="dk1"/>
              </a:buClr>
              <a:buSzPts val="450"/>
              <a:buFont typeface="Century Gothic"/>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chemeClr val="dk1"/>
              </a:buClr>
              <a:buSzPts val="450"/>
              <a:buFont typeface="Century Gothic"/>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chemeClr val="dk1"/>
              </a:buClr>
              <a:buSzPts val="450"/>
              <a:buFont typeface="Century Gothic"/>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chemeClr val="dk1"/>
              </a:buClr>
              <a:buSzPts val="450"/>
              <a:buFont typeface="Century Gothic"/>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chemeClr val="dk1"/>
              </a:buClr>
              <a:buSzPts val="450"/>
              <a:buFont typeface="Century Gothic"/>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chemeClr val="dk1"/>
              </a:buClr>
              <a:buSzPts val="450"/>
              <a:buFont typeface="Century Gothic"/>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chemeClr val="dk1"/>
              </a:buClr>
              <a:buSzPts val="450"/>
              <a:buFont typeface="Century Gothic"/>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
        <p:cNvGrpSpPr/>
        <p:nvPr/>
      </p:nvGrpSpPr>
      <p:grpSpPr>
        <a:xfrm>
          <a:off x="0" y="0"/>
          <a:ext cx="0" cy="0"/>
          <a:chOff x="0" y="0"/>
          <a:chExt cx="0" cy="0"/>
        </a:xfrm>
      </p:grpSpPr>
      <p:sp>
        <p:nvSpPr>
          <p:cNvPr id="131" name="Google Shape;131;p31"/>
          <p:cNvSpPr txBox="1">
            <a:spLocks noGrp="1"/>
          </p:cNvSpPr>
          <p:nvPr>
            <p:ph type="title"/>
          </p:nvPr>
        </p:nvSpPr>
        <p:spPr>
          <a:xfrm>
            <a:off x="2095500" y="365129"/>
            <a:ext cx="80010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5400"/>
              <a:buFont typeface="Cabin"/>
              <a:buNone/>
              <a:defRPr sz="5400" b="0" i="0" u="none" strike="noStrike" cap="none">
                <a:solidFill>
                  <a:schemeClr val="dk1"/>
                </a:solidFill>
                <a:latin typeface="Cabin"/>
                <a:ea typeface="Cabin"/>
                <a:cs typeface="Cabin"/>
                <a:sym typeface="Cabin"/>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32" name="Google Shape;132;p31"/>
          <p:cNvSpPr txBox="1">
            <a:spLocks noGrp="1"/>
          </p:cNvSpPr>
          <p:nvPr>
            <p:ph type="body" idx="1"/>
          </p:nvPr>
        </p:nvSpPr>
        <p:spPr>
          <a:xfrm>
            <a:off x="838200" y="1825625"/>
            <a:ext cx="10515600" cy="39081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32"/>
          <p:cNvSpPr txBox="1">
            <a:spLocks noGrp="1"/>
          </p:cNvSpPr>
          <p:nvPr>
            <p:ph type="title"/>
          </p:nvPr>
        </p:nvSpPr>
        <p:spPr>
          <a:xfrm>
            <a:off x="838200" y="365129"/>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5400"/>
              <a:buFont typeface="Cabin"/>
              <a:buNone/>
              <a:defRPr sz="5400" b="0" i="0" u="none" strike="noStrike" cap="none">
                <a:solidFill>
                  <a:schemeClr val="dk1"/>
                </a:solidFill>
                <a:latin typeface="Cabin"/>
                <a:ea typeface="Cabin"/>
                <a:cs typeface="Cabin"/>
                <a:sym typeface="Cabin"/>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839787" y="365129"/>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5400"/>
              <a:buFont typeface="Cabin"/>
              <a:buNone/>
              <a:defRPr sz="5400" b="0" i="0" u="none" strike="noStrike" cap="none">
                <a:solidFill>
                  <a:schemeClr val="dk1"/>
                </a:solidFill>
                <a:latin typeface="Cabin"/>
                <a:ea typeface="Cabin"/>
                <a:cs typeface="Cabin"/>
                <a:sym typeface="Cabin"/>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37" name="Google Shape;137;p33"/>
          <p:cNvSpPr txBox="1">
            <a:spLocks noGrp="1"/>
          </p:cNvSpPr>
          <p:nvPr>
            <p:ph type="body" idx="1"/>
          </p:nvPr>
        </p:nvSpPr>
        <p:spPr>
          <a:xfrm>
            <a:off x="839787"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38" name="Google Shape;138;p33"/>
          <p:cNvSpPr txBox="1">
            <a:spLocks noGrp="1"/>
          </p:cNvSpPr>
          <p:nvPr>
            <p:ph type="body" idx="2"/>
          </p:nvPr>
        </p:nvSpPr>
        <p:spPr>
          <a:xfrm>
            <a:off x="839787" y="2505075"/>
            <a:ext cx="5157900" cy="3309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9" name="Google Shape;139;p33"/>
          <p:cNvSpPr txBox="1">
            <a:spLocks noGrp="1"/>
          </p:cNvSpPr>
          <p:nvPr>
            <p:ph type="body" idx="3"/>
          </p:nvPr>
        </p:nvSpPr>
        <p:spPr>
          <a:xfrm>
            <a:off x="6172201"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40" name="Google Shape;140;p33"/>
          <p:cNvSpPr txBox="1">
            <a:spLocks noGrp="1"/>
          </p:cNvSpPr>
          <p:nvPr>
            <p:ph type="body" idx="4"/>
          </p:nvPr>
        </p:nvSpPr>
        <p:spPr>
          <a:xfrm>
            <a:off x="6172201" y="2505075"/>
            <a:ext cx="5183100" cy="3309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1"/>
        <p:cNvGrpSpPr/>
        <p:nvPr/>
      </p:nvGrpSpPr>
      <p:grpSpPr>
        <a:xfrm>
          <a:off x="0" y="0"/>
          <a:ext cx="0" cy="0"/>
          <a:chOff x="0" y="0"/>
          <a:chExt cx="0" cy="0"/>
        </a:xfrm>
      </p:grpSpPr>
      <p:sp>
        <p:nvSpPr>
          <p:cNvPr id="142" name="Google Shape;142;p34"/>
          <p:cNvSpPr txBox="1">
            <a:spLocks noGrp="1"/>
          </p:cNvSpPr>
          <p:nvPr>
            <p:ph type="title"/>
          </p:nvPr>
        </p:nvSpPr>
        <p:spPr>
          <a:xfrm>
            <a:off x="838200" y="365129"/>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5400"/>
              <a:buFont typeface="Cabin"/>
              <a:buNone/>
              <a:defRPr sz="5400" b="0" i="0" u="none" strike="noStrike" cap="none">
                <a:solidFill>
                  <a:schemeClr val="dk1"/>
                </a:solidFill>
                <a:latin typeface="Cabin"/>
                <a:ea typeface="Cabin"/>
                <a:cs typeface="Cabin"/>
                <a:sym typeface="Cabin"/>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43" name="Google Shape;143;p34"/>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4" name="Google Shape;144;p34"/>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6"/>
        <p:cNvGrpSpPr/>
        <p:nvPr/>
      </p:nvGrpSpPr>
      <p:grpSpPr>
        <a:xfrm>
          <a:off x="0" y="0"/>
          <a:ext cx="0" cy="0"/>
          <a:chOff x="0" y="0"/>
          <a:chExt cx="0" cy="0"/>
        </a:xfrm>
      </p:grpSpPr>
      <p:sp>
        <p:nvSpPr>
          <p:cNvPr id="147" name="Google Shape;147;p36"/>
          <p:cNvSpPr txBox="1">
            <a:spLocks noGrp="1"/>
          </p:cNvSpPr>
          <p:nvPr>
            <p:ph type="title"/>
          </p:nvPr>
        </p:nvSpPr>
        <p:spPr>
          <a:xfrm>
            <a:off x="831850" y="592141"/>
            <a:ext cx="105156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bin"/>
              <a:buNone/>
              <a:defRPr sz="6000" b="0" i="0" u="none" strike="noStrike" cap="none">
                <a:solidFill>
                  <a:schemeClr val="dk1"/>
                </a:solidFill>
                <a:latin typeface="Cabin"/>
                <a:ea typeface="Cabin"/>
                <a:cs typeface="Cabin"/>
                <a:sym typeface="Cabin"/>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48" name="Google Shape;148;p36"/>
          <p:cNvSpPr txBox="1">
            <a:spLocks noGrp="1"/>
          </p:cNvSpPr>
          <p:nvPr>
            <p:ph type="body" idx="1"/>
          </p:nvPr>
        </p:nvSpPr>
        <p:spPr>
          <a:xfrm>
            <a:off x="831850" y="3475042"/>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bin"/>
                <a:ea typeface="Cabin"/>
                <a:cs typeface="Cabin"/>
                <a:sym typeface="Cabin"/>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9"/>
        <p:cNvGrpSpPr/>
        <p:nvPr/>
      </p:nvGrpSpPr>
      <p:grpSpPr>
        <a:xfrm>
          <a:off x="0" y="0"/>
          <a:ext cx="0" cy="0"/>
          <a:chOff x="0" y="0"/>
          <a:chExt cx="0" cy="0"/>
        </a:xfrm>
      </p:grpSpPr>
      <p:sp>
        <p:nvSpPr>
          <p:cNvPr id="150" name="Google Shape;150;p37"/>
          <p:cNvSpPr txBox="1">
            <a:spLocks noGrp="1"/>
          </p:cNvSpPr>
          <p:nvPr>
            <p:ph type="title"/>
          </p:nvPr>
        </p:nvSpPr>
        <p:spPr>
          <a:xfrm>
            <a:off x="839787"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51" name="Google Shape;151;p37"/>
          <p:cNvSpPr txBox="1">
            <a:spLocks noGrp="1"/>
          </p:cNvSpPr>
          <p:nvPr>
            <p:ph type="body" idx="1"/>
          </p:nvPr>
        </p:nvSpPr>
        <p:spPr>
          <a:xfrm>
            <a:off x="5183187" y="987429"/>
            <a:ext cx="61722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bin"/>
                <a:ea typeface="Cabin"/>
                <a:cs typeface="Cabin"/>
                <a:sym typeface="Cabin"/>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52" name="Google Shape;152;p37"/>
          <p:cNvSpPr txBox="1">
            <a:spLocks noGrp="1"/>
          </p:cNvSpPr>
          <p:nvPr>
            <p:ph type="body" idx="2"/>
          </p:nvPr>
        </p:nvSpPr>
        <p:spPr>
          <a:xfrm>
            <a:off x="839787"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3"/>
        <p:cNvGrpSpPr/>
        <p:nvPr/>
      </p:nvGrpSpPr>
      <p:grpSpPr>
        <a:xfrm>
          <a:off x="0" y="0"/>
          <a:ext cx="0" cy="0"/>
          <a:chOff x="0" y="0"/>
          <a:chExt cx="0" cy="0"/>
        </a:xfrm>
      </p:grpSpPr>
      <p:sp>
        <p:nvSpPr>
          <p:cNvPr id="154" name="Google Shape;154;p38"/>
          <p:cNvSpPr txBox="1">
            <a:spLocks noGrp="1"/>
          </p:cNvSpPr>
          <p:nvPr>
            <p:ph type="title"/>
          </p:nvPr>
        </p:nvSpPr>
        <p:spPr>
          <a:xfrm>
            <a:off x="839787"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55" name="Google Shape;155;p38"/>
          <p:cNvSpPr>
            <a:spLocks noGrp="1"/>
          </p:cNvSpPr>
          <p:nvPr>
            <p:ph type="pic" idx="2"/>
          </p:nvPr>
        </p:nvSpPr>
        <p:spPr>
          <a:xfrm>
            <a:off x="5183187" y="987429"/>
            <a:ext cx="61722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56" name="Google Shape;156;p38"/>
          <p:cNvSpPr txBox="1">
            <a:spLocks noGrp="1"/>
          </p:cNvSpPr>
          <p:nvPr>
            <p:ph type="body" idx="1"/>
          </p:nvPr>
        </p:nvSpPr>
        <p:spPr>
          <a:xfrm>
            <a:off x="839787"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p39"/>
          <p:cNvSpPr txBox="1">
            <a:spLocks noGrp="1"/>
          </p:cNvSpPr>
          <p:nvPr>
            <p:ph type="title"/>
          </p:nvPr>
        </p:nvSpPr>
        <p:spPr>
          <a:xfrm>
            <a:off x="838200" y="365129"/>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5400"/>
              <a:buFont typeface="Cabin"/>
              <a:buNone/>
              <a:defRPr sz="5400" b="0" i="0" u="none" strike="noStrike" cap="none">
                <a:solidFill>
                  <a:schemeClr val="dk1"/>
                </a:solidFill>
                <a:latin typeface="Cabin"/>
                <a:ea typeface="Cabin"/>
                <a:cs typeface="Cabin"/>
                <a:sym typeface="Cabin"/>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59" name="Google Shape;159;p39"/>
          <p:cNvSpPr txBox="1">
            <a:spLocks noGrp="1"/>
          </p:cNvSpPr>
          <p:nvPr>
            <p:ph type="body" idx="1"/>
          </p:nvPr>
        </p:nvSpPr>
        <p:spPr>
          <a:xfrm rot="5400000">
            <a:off x="4141948" y="-1478123"/>
            <a:ext cx="3908100"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40"/>
          <p:cNvSpPr txBox="1">
            <a:spLocks noGrp="1"/>
          </p:cNvSpPr>
          <p:nvPr>
            <p:ph type="title"/>
          </p:nvPr>
        </p:nvSpPr>
        <p:spPr>
          <a:xfrm rot="5400000">
            <a:off x="7133402" y="1956625"/>
            <a:ext cx="5811900"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5400"/>
              <a:buFont typeface="Cabin"/>
              <a:buNone/>
              <a:defRPr sz="5400" b="0" i="0" u="none" strike="noStrike" cap="none">
                <a:solidFill>
                  <a:schemeClr val="dk1"/>
                </a:solidFill>
                <a:latin typeface="Cabin"/>
                <a:ea typeface="Cabin"/>
                <a:cs typeface="Cabin"/>
                <a:sym typeface="Cabin"/>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62" name="Google Shape;162;p40"/>
          <p:cNvSpPr txBox="1">
            <a:spLocks noGrp="1"/>
          </p:cNvSpPr>
          <p:nvPr>
            <p:ph type="body" idx="1"/>
          </p:nvPr>
        </p:nvSpPr>
        <p:spPr>
          <a:xfrm rot="5400000">
            <a:off x="1799401" y="-596075"/>
            <a:ext cx="5811900"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5"/>
        <p:cNvGrpSpPr/>
        <p:nvPr/>
      </p:nvGrpSpPr>
      <p:grpSpPr>
        <a:xfrm>
          <a:off x="0" y="0"/>
          <a:ext cx="0" cy="0"/>
          <a:chOff x="0" y="0"/>
          <a:chExt cx="0" cy="0"/>
        </a:xfrm>
      </p:grpSpPr>
      <p:sp>
        <p:nvSpPr>
          <p:cNvPr id="326" name="Google Shape;326;p82"/>
          <p:cNvSpPr txBox="1">
            <a:spLocks noGrp="1"/>
          </p:cNvSpPr>
          <p:nvPr>
            <p:ph type="ctrTitle"/>
          </p:nvPr>
        </p:nvSpPr>
        <p:spPr>
          <a:xfrm>
            <a:off x="1524000" y="1122363"/>
            <a:ext cx="9144000" cy="23877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6000"/>
              <a:buFont typeface="Cabin"/>
              <a:buNone/>
              <a:defRPr sz="6000" b="0" i="0" u="none" strike="noStrike" cap="none">
                <a:solidFill>
                  <a:schemeClr val="dk1"/>
                </a:solidFill>
                <a:latin typeface="Cabin"/>
                <a:ea typeface="Cabin"/>
                <a:cs typeface="Cabin"/>
                <a:sym typeface="Cabi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27" name="Google Shape;327;p82"/>
          <p:cNvSpPr txBox="1">
            <a:spLocks noGrp="1"/>
          </p:cNvSpPr>
          <p:nvPr>
            <p:ph type="subTitle" idx="1"/>
          </p:nvPr>
        </p:nvSpPr>
        <p:spPr>
          <a:xfrm>
            <a:off x="1524000" y="3602038"/>
            <a:ext cx="9144000" cy="1655700"/>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bin"/>
                <a:ea typeface="Cabin"/>
                <a:cs typeface="Cabin"/>
                <a:sym typeface="Cabin"/>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bin"/>
                <a:ea typeface="Cabin"/>
                <a:cs typeface="Cabin"/>
                <a:sym typeface="Cabin"/>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a:p>
        </p:txBody>
      </p:sp>
      <p:sp>
        <p:nvSpPr>
          <p:cNvPr id="328" name="Google Shape;328;p8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29" name="Google Shape;329;p82"/>
          <p:cNvSpPr txBox="1">
            <a:spLocks noGrp="1"/>
          </p:cNvSpPr>
          <p:nvPr>
            <p:ph type="ftr" idx="11"/>
          </p:nvPr>
        </p:nvSpPr>
        <p:spPr>
          <a:xfrm>
            <a:off x="0" y="5950858"/>
            <a:ext cx="12192000" cy="90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30" name="Google Shape;330;p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bin"/>
                <a:ea typeface="Cabin"/>
                <a:cs typeface="Cabin"/>
                <a:sym typeface="Cabin"/>
              </a:defRPr>
            </a:lvl1pPr>
            <a:lvl2pPr marL="0" marR="0" lvl="1" indent="0" algn="l" rtl="0">
              <a:spcBef>
                <a:spcPts val="0"/>
              </a:spcBef>
              <a:buNone/>
              <a:defRPr sz="1800" b="0" i="0" u="none" strike="noStrike" cap="none">
                <a:solidFill>
                  <a:schemeClr val="dk1"/>
                </a:solidFill>
                <a:latin typeface="Cabin"/>
                <a:ea typeface="Cabin"/>
                <a:cs typeface="Cabin"/>
                <a:sym typeface="Cabin"/>
              </a:defRPr>
            </a:lvl2pPr>
            <a:lvl3pPr marL="0" marR="0" lvl="2" indent="0" algn="l" rtl="0">
              <a:spcBef>
                <a:spcPts val="0"/>
              </a:spcBef>
              <a:buNone/>
              <a:defRPr sz="1800" b="0" i="0" u="none" strike="noStrike" cap="none">
                <a:solidFill>
                  <a:schemeClr val="dk1"/>
                </a:solidFill>
                <a:latin typeface="Cabin"/>
                <a:ea typeface="Cabin"/>
                <a:cs typeface="Cabin"/>
                <a:sym typeface="Cabin"/>
              </a:defRPr>
            </a:lvl3pPr>
            <a:lvl4pPr marL="0" marR="0" lvl="3" indent="0" algn="l" rtl="0">
              <a:spcBef>
                <a:spcPts val="0"/>
              </a:spcBef>
              <a:buNone/>
              <a:defRPr sz="1800" b="0" i="0" u="none" strike="noStrike" cap="none">
                <a:solidFill>
                  <a:schemeClr val="dk1"/>
                </a:solidFill>
                <a:latin typeface="Cabin"/>
                <a:ea typeface="Cabin"/>
                <a:cs typeface="Cabin"/>
                <a:sym typeface="Cabin"/>
              </a:defRPr>
            </a:lvl4pPr>
            <a:lvl5pPr marL="0" marR="0" lvl="4" indent="0" algn="l" rtl="0">
              <a:spcBef>
                <a:spcPts val="0"/>
              </a:spcBef>
              <a:buNone/>
              <a:defRPr sz="1800" b="0" i="0" u="none" strike="noStrike" cap="none">
                <a:solidFill>
                  <a:schemeClr val="dk1"/>
                </a:solidFill>
                <a:latin typeface="Cabin"/>
                <a:ea typeface="Cabin"/>
                <a:cs typeface="Cabin"/>
                <a:sym typeface="Cabin"/>
              </a:defRPr>
            </a:lvl5pPr>
            <a:lvl6pPr marL="0" marR="0" lvl="5" indent="0" algn="l" rtl="0">
              <a:spcBef>
                <a:spcPts val="0"/>
              </a:spcBef>
              <a:buNone/>
              <a:defRPr sz="1800" b="0" i="0" u="none" strike="noStrike" cap="none">
                <a:solidFill>
                  <a:schemeClr val="dk1"/>
                </a:solidFill>
                <a:latin typeface="Cabin"/>
                <a:ea typeface="Cabin"/>
                <a:cs typeface="Cabin"/>
                <a:sym typeface="Cabin"/>
              </a:defRPr>
            </a:lvl6pPr>
            <a:lvl7pPr marL="0" marR="0" lvl="6" indent="0" algn="l" rtl="0">
              <a:spcBef>
                <a:spcPts val="0"/>
              </a:spcBef>
              <a:buNone/>
              <a:defRPr sz="1800" b="0" i="0" u="none" strike="noStrike" cap="none">
                <a:solidFill>
                  <a:schemeClr val="dk1"/>
                </a:solidFill>
                <a:latin typeface="Cabin"/>
                <a:ea typeface="Cabin"/>
                <a:cs typeface="Cabin"/>
                <a:sym typeface="Cabin"/>
              </a:defRPr>
            </a:lvl7pPr>
            <a:lvl8pPr marL="0" marR="0" lvl="7" indent="0" algn="l" rtl="0">
              <a:spcBef>
                <a:spcPts val="0"/>
              </a:spcBef>
              <a:buNone/>
              <a:defRPr sz="1800" b="0" i="0" u="none" strike="noStrike" cap="none">
                <a:solidFill>
                  <a:schemeClr val="dk1"/>
                </a:solidFill>
                <a:latin typeface="Cabin"/>
                <a:ea typeface="Cabin"/>
                <a:cs typeface="Cabin"/>
                <a:sym typeface="Cabin"/>
              </a:defRPr>
            </a:lvl8pPr>
            <a:lvl9pPr marL="0" marR="0" lvl="8" indent="0" algn="l" rtl="0">
              <a:spcBef>
                <a:spcPts val="0"/>
              </a:spcBef>
              <a:buNone/>
              <a:defRPr sz="1800" b="0" i="0" u="none" strike="noStrike" cap="none">
                <a:solidFill>
                  <a:schemeClr val="dk1"/>
                </a:solidFill>
                <a:latin typeface="Cabin"/>
                <a:ea typeface="Cabin"/>
                <a:cs typeface="Cabin"/>
                <a:sym typeface="Cab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1"/>
        <p:cNvGrpSpPr/>
        <p:nvPr/>
      </p:nvGrpSpPr>
      <p:grpSpPr>
        <a:xfrm>
          <a:off x="0" y="0"/>
          <a:ext cx="0" cy="0"/>
          <a:chOff x="0" y="0"/>
          <a:chExt cx="0" cy="0"/>
        </a:xfrm>
      </p:grpSpPr>
      <p:sp>
        <p:nvSpPr>
          <p:cNvPr id="332" name="Google Shape;332;p83"/>
          <p:cNvSpPr txBox="1">
            <a:spLocks noGrp="1"/>
          </p:cNvSpPr>
          <p:nvPr>
            <p:ph type="title"/>
          </p:nvPr>
        </p:nvSpPr>
        <p:spPr>
          <a:xfrm>
            <a:off x="1756286" y="379873"/>
            <a:ext cx="85380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5400"/>
              <a:buFont typeface="Cabin"/>
              <a:buNone/>
              <a:defRPr sz="5400" b="0" i="0" u="none" strike="noStrike" cap="none">
                <a:solidFill>
                  <a:schemeClr val="dk1"/>
                </a:solidFill>
                <a:latin typeface="Cabin"/>
                <a:ea typeface="Cabin"/>
                <a:cs typeface="Cabin"/>
                <a:sym typeface="Cabi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33" name="Google Shape;333;p83"/>
          <p:cNvSpPr txBox="1">
            <a:spLocks noGrp="1"/>
          </p:cNvSpPr>
          <p:nvPr>
            <p:ph type="body" idx="1"/>
          </p:nvPr>
        </p:nvSpPr>
        <p:spPr>
          <a:xfrm>
            <a:off x="838200" y="1825625"/>
            <a:ext cx="10515600" cy="39081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4"/>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5"/>
        <p:cNvGrpSpPr/>
        <p:nvPr/>
      </p:nvGrpSpPr>
      <p:grpSpPr>
        <a:xfrm>
          <a:off x="0" y="0"/>
          <a:ext cx="0" cy="0"/>
          <a:chOff x="0" y="0"/>
          <a:chExt cx="0" cy="0"/>
        </a:xfrm>
      </p:grpSpPr>
      <p:sp>
        <p:nvSpPr>
          <p:cNvPr id="336" name="Google Shape;336;p8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bin"/>
              <a:buNone/>
              <a:defRPr sz="4400" b="0" i="0" u="none" strike="noStrike" cap="none">
                <a:solidFill>
                  <a:schemeClr val="dk1"/>
                </a:solidFill>
                <a:latin typeface="Cabin"/>
                <a:ea typeface="Cabin"/>
                <a:cs typeface="Cabin"/>
                <a:sym typeface="Cabi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1850" y="592137"/>
            <a:ext cx="10515599"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6000"/>
              <a:buFont typeface="Nunito"/>
              <a:buNone/>
              <a:defRPr sz="6000" b="1" i="0" u="none" strike="noStrike" cap="none">
                <a:solidFill>
                  <a:schemeClr val="dk1"/>
                </a:solidFill>
                <a:latin typeface="Nunito"/>
                <a:ea typeface="Nunito"/>
                <a:cs typeface="Nunito"/>
                <a:sym typeface="Nunito"/>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31" name="Google Shape;31;p6"/>
          <p:cNvSpPr txBox="1">
            <a:spLocks noGrp="1"/>
          </p:cNvSpPr>
          <p:nvPr>
            <p:ph type="body" idx="1"/>
          </p:nvPr>
        </p:nvSpPr>
        <p:spPr>
          <a:xfrm>
            <a:off x="831850" y="3475037"/>
            <a:ext cx="10515599"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Questrial"/>
                <a:ea typeface="Questrial"/>
                <a:cs typeface="Questrial"/>
                <a:sym typeface="Quest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Questrial"/>
                <a:ea typeface="Questrial"/>
                <a:cs typeface="Questrial"/>
                <a:sym typeface="Quest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Questrial"/>
                <a:ea typeface="Questrial"/>
                <a:cs typeface="Questrial"/>
                <a:sym typeface="Quest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Questrial"/>
                <a:ea typeface="Questrial"/>
                <a:cs typeface="Questrial"/>
                <a:sym typeface="Quest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7"/>
        <p:cNvGrpSpPr/>
        <p:nvPr/>
      </p:nvGrpSpPr>
      <p:grpSpPr>
        <a:xfrm>
          <a:off x="0" y="0"/>
          <a:ext cx="0" cy="0"/>
          <a:chOff x="0" y="0"/>
          <a:chExt cx="0" cy="0"/>
        </a:xfrm>
      </p:grpSpPr>
      <p:sp>
        <p:nvSpPr>
          <p:cNvPr id="338" name="Google Shape;338;p86"/>
          <p:cNvSpPr txBox="1">
            <a:spLocks noGrp="1"/>
          </p:cNvSpPr>
          <p:nvPr>
            <p:ph type="title"/>
          </p:nvPr>
        </p:nvSpPr>
        <p:spPr>
          <a:xfrm>
            <a:off x="831850" y="592138"/>
            <a:ext cx="10515600" cy="28527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6000"/>
              <a:buFont typeface="Cabin"/>
              <a:buNone/>
              <a:defRPr sz="6000" b="0" i="0" u="none" strike="noStrike" cap="none">
                <a:solidFill>
                  <a:schemeClr val="dk1"/>
                </a:solidFill>
                <a:latin typeface="Cabin"/>
                <a:ea typeface="Cabin"/>
                <a:cs typeface="Cabin"/>
                <a:sym typeface="Cabi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39" name="Google Shape;339;p86"/>
          <p:cNvSpPr txBox="1">
            <a:spLocks noGrp="1"/>
          </p:cNvSpPr>
          <p:nvPr>
            <p:ph type="body" idx="1"/>
          </p:nvPr>
        </p:nvSpPr>
        <p:spPr>
          <a:xfrm>
            <a:off x="831850" y="3475038"/>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bin"/>
                <a:ea typeface="Cabin"/>
                <a:cs typeface="Cabin"/>
                <a:sym typeface="Cabin"/>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0"/>
        <p:cNvGrpSpPr/>
        <p:nvPr/>
      </p:nvGrpSpPr>
      <p:grpSpPr>
        <a:xfrm>
          <a:off x="0" y="0"/>
          <a:ext cx="0" cy="0"/>
          <a:chOff x="0" y="0"/>
          <a:chExt cx="0" cy="0"/>
        </a:xfrm>
      </p:grpSpPr>
      <p:sp>
        <p:nvSpPr>
          <p:cNvPr id="341" name="Google Shape;341;p87"/>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bin"/>
              <a:buNone/>
              <a:defRPr sz="4400" b="0" i="0" u="none" strike="noStrike" cap="none">
                <a:solidFill>
                  <a:schemeClr val="dk1"/>
                </a:solidFill>
                <a:latin typeface="Cabin"/>
                <a:ea typeface="Cabin"/>
                <a:cs typeface="Cabin"/>
                <a:sym typeface="Cabi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42" name="Google Shape;342;p87"/>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43" name="Google Shape;343;p87"/>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4"/>
        <p:cNvGrpSpPr/>
        <p:nvPr/>
      </p:nvGrpSpPr>
      <p:grpSpPr>
        <a:xfrm>
          <a:off x="0" y="0"/>
          <a:ext cx="0" cy="0"/>
          <a:chOff x="0" y="0"/>
          <a:chExt cx="0" cy="0"/>
        </a:xfrm>
      </p:grpSpPr>
      <p:sp>
        <p:nvSpPr>
          <p:cNvPr id="345" name="Google Shape;345;p88"/>
          <p:cNvSpPr txBox="1">
            <a:spLocks noGrp="1"/>
          </p:cNvSpPr>
          <p:nvPr>
            <p:ph type="title"/>
          </p:nvPr>
        </p:nvSpPr>
        <p:spPr>
          <a:xfrm>
            <a:off x="839788"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bin"/>
              <a:buNone/>
              <a:defRPr sz="4400" b="0" i="0" u="none" strike="noStrike" cap="none">
                <a:solidFill>
                  <a:schemeClr val="dk1"/>
                </a:solidFill>
                <a:latin typeface="Cabin"/>
                <a:ea typeface="Cabin"/>
                <a:cs typeface="Cabin"/>
                <a:sym typeface="Cabi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46" name="Google Shape;346;p88"/>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347" name="Google Shape;347;p88"/>
          <p:cNvSpPr txBox="1">
            <a:spLocks noGrp="1"/>
          </p:cNvSpPr>
          <p:nvPr>
            <p:ph type="body" idx="2"/>
          </p:nvPr>
        </p:nvSpPr>
        <p:spPr>
          <a:xfrm>
            <a:off x="839788" y="2505075"/>
            <a:ext cx="5157900" cy="3309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48" name="Google Shape;348;p88"/>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349" name="Google Shape;349;p88"/>
          <p:cNvSpPr txBox="1">
            <a:spLocks noGrp="1"/>
          </p:cNvSpPr>
          <p:nvPr>
            <p:ph type="body" idx="4"/>
          </p:nvPr>
        </p:nvSpPr>
        <p:spPr>
          <a:xfrm>
            <a:off x="6172200" y="2505075"/>
            <a:ext cx="5183100" cy="3309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0"/>
        <p:cNvGrpSpPr/>
        <p:nvPr/>
      </p:nvGrpSpPr>
      <p:grpSpPr>
        <a:xfrm>
          <a:off x="0" y="0"/>
          <a:ext cx="0" cy="0"/>
          <a:chOff x="0" y="0"/>
          <a:chExt cx="0" cy="0"/>
        </a:xfrm>
      </p:grpSpPr>
      <p:sp>
        <p:nvSpPr>
          <p:cNvPr id="351" name="Google Shape;351;p89"/>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52" name="Google Shape;352;p89"/>
          <p:cNvSpPr txBox="1">
            <a:spLocks noGrp="1"/>
          </p:cNvSpPr>
          <p:nvPr>
            <p:ph type="body" idx="1"/>
          </p:nvPr>
        </p:nvSpPr>
        <p:spPr>
          <a:xfrm>
            <a:off x="5183188" y="987425"/>
            <a:ext cx="61722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bin"/>
                <a:ea typeface="Cabin"/>
                <a:cs typeface="Cabin"/>
                <a:sym typeface="Cabin"/>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53" name="Google Shape;353;p89"/>
          <p:cNvSpPr txBox="1">
            <a:spLocks noGrp="1"/>
          </p:cNvSpPr>
          <p:nvPr>
            <p:ph type="body" idx="2"/>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4"/>
        <p:cNvGrpSpPr/>
        <p:nvPr/>
      </p:nvGrpSpPr>
      <p:grpSpPr>
        <a:xfrm>
          <a:off x="0" y="0"/>
          <a:ext cx="0" cy="0"/>
          <a:chOff x="0" y="0"/>
          <a:chExt cx="0" cy="0"/>
        </a:xfrm>
      </p:grpSpPr>
      <p:sp>
        <p:nvSpPr>
          <p:cNvPr id="355" name="Google Shape;355;p90"/>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56" name="Google Shape;356;p90"/>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bin"/>
                <a:ea typeface="Cabin"/>
                <a:cs typeface="Cabin"/>
                <a:sym typeface="Cabin"/>
              </a:defRPr>
            </a:lvl1pPr>
            <a:lvl2pPr marL="457200"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bin"/>
                <a:ea typeface="Cabin"/>
                <a:cs typeface="Cabin"/>
                <a:sym typeface="Cabin"/>
              </a:defRPr>
            </a:lvl2pPr>
            <a:lvl3pPr marL="914400"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bin"/>
                <a:ea typeface="Cabin"/>
                <a:cs typeface="Cabin"/>
                <a:sym typeface="Cabin"/>
              </a:defRPr>
            </a:lvl3pPr>
            <a:lvl4pPr marL="1371600"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4pPr>
            <a:lvl5pPr marL="1828800"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9pPr>
          </a:lstStyle>
          <a:p>
            <a:endParaRPr/>
          </a:p>
        </p:txBody>
      </p:sp>
      <p:sp>
        <p:nvSpPr>
          <p:cNvPr id="357" name="Google Shape;357;p90"/>
          <p:cNvSpPr txBox="1">
            <a:spLocks noGrp="1"/>
          </p:cNvSpPr>
          <p:nvPr>
            <p:ph type="body" idx="1"/>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8"/>
        <p:cNvGrpSpPr/>
        <p:nvPr/>
      </p:nvGrpSpPr>
      <p:grpSpPr>
        <a:xfrm>
          <a:off x="0" y="0"/>
          <a:ext cx="0" cy="0"/>
          <a:chOff x="0" y="0"/>
          <a:chExt cx="0" cy="0"/>
        </a:xfrm>
      </p:grpSpPr>
      <p:sp>
        <p:nvSpPr>
          <p:cNvPr id="359" name="Google Shape;359;p91"/>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bin"/>
              <a:buNone/>
              <a:defRPr sz="4400" b="0" i="0" u="none" strike="noStrike" cap="none">
                <a:solidFill>
                  <a:schemeClr val="dk1"/>
                </a:solidFill>
                <a:latin typeface="Cabin"/>
                <a:ea typeface="Cabin"/>
                <a:cs typeface="Cabin"/>
                <a:sym typeface="Cabi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60" name="Google Shape;360;p91"/>
          <p:cNvSpPr txBox="1">
            <a:spLocks noGrp="1"/>
          </p:cNvSpPr>
          <p:nvPr>
            <p:ph type="body" idx="1"/>
          </p:nvPr>
        </p:nvSpPr>
        <p:spPr>
          <a:xfrm rot="5400000">
            <a:off x="4141950" y="-1478125"/>
            <a:ext cx="3908100"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1"/>
        <p:cNvGrpSpPr/>
        <p:nvPr/>
      </p:nvGrpSpPr>
      <p:grpSpPr>
        <a:xfrm>
          <a:off x="0" y="0"/>
          <a:ext cx="0" cy="0"/>
          <a:chOff x="0" y="0"/>
          <a:chExt cx="0" cy="0"/>
        </a:xfrm>
      </p:grpSpPr>
      <p:sp>
        <p:nvSpPr>
          <p:cNvPr id="362" name="Google Shape;362;p92"/>
          <p:cNvSpPr txBox="1">
            <a:spLocks noGrp="1"/>
          </p:cNvSpPr>
          <p:nvPr>
            <p:ph type="title"/>
          </p:nvPr>
        </p:nvSpPr>
        <p:spPr>
          <a:xfrm rot="5400000">
            <a:off x="7133400" y="1956625"/>
            <a:ext cx="5811900"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bin"/>
              <a:buNone/>
              <a:defRPr sz="4400" b="0" i="0" u="none" strike="noStrike" cap="none">
                <a:solidFill>
                  <a:schemeClr val="dk1"/>
                </a:solidFill>
                <a:latin typeface="Cabin"/>
                <a:ea typeface="Cabin"/>
                <a:cs typeface="Cabin"/>
                <a:sym typeface="Cabi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63" name="Google Shape;363;p9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34" name="Google Shape;34;p7"/>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5" name="Google Shape;35;p7"/>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7"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38" name="Google Shape;38;p8"/>
          <p:cNvSpPr txBox="1">
            <a:spLocks noGrp="1"/>
          </p:cNvSpPr>
          <p:nvPr>
            <p:ph type="body" idx="1"/>
          </p:nvPr>
        </p:nvSpPr>
        <p:spPr>
          <a:xfrm>
            <a:off x="839787"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39" name="Google Shape;39;p8"/>
          <p:cNvSpPr txBox="1">
            <a:spLocks noGrp="1"/>
          </p:cNvSpPr>
          <p:nvPr>
            <p:ph type="body" idx="2"/>
          </p:nvPr>
        </p:nvSpPr>
        <p:spPr>
          <a:xfrm>
            <a:off x="839787" y="2505075"/>
            <a:ext cx="5157787" cy="330925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0" name="Google Shape;40;p8"/>
          <p:cNvSpPr txBox="1">
            <a:spLocks noGrp="1"/>
          </p:cNvSpPr>
          <p:nvPr>
            <p:ph type="body" idx="3"/>
          </p:nvPr>
        </p:nvSpPr>
        <p:spPr>
          <a:xfrm>
            <a:off x="6172200" y="1681163"/>
            <a:ext cx="5183186"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Questrial"/>
                <a:ea typeface="Questrial"/>
                <a:cs typeface="Questrial"/>
                <a:sym typeface="Questrial"/>
              </a:defRPr>
            </a:lvl9pPr>
          </a:lstStyle>
          <a:p>
            <a:endParaRPr/>
          </a:p>
        </p:txBody>
      </p:sp>
      <p:sp>
        <p:nvSpPr>
          <p:cNvPr id="41" name="Google Shape;41;p8"/>
          <p:cNvSpPr txBox="1">
            <a:spLocks noGrp="1"/>
          </p:cNvSpPr>
          <p:nvPr>
            <p:ph type="body" idx="4"/>
          </p:nvPr>
        </p:nvSpPr>
        <p:spPr>
          <a:xfrm>
            <a:off x="6172200" y="2505075"/>
            <a:ext cx="5183186" cy="330925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839787" y="457200"/>
            <a:ext cx="3932237" cy="1600198"/>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Nunito"/>
              <a:buNone/>
              <a:defRPr sz="3200" b="1" i="0" u="none" strike="noStrike" cap="none">
                <a:solidFill>
                  <a:schemeClr val="dk1"/>
                </a:solidFill>
                <a:latin typeface="Nunito"/>
                <a:ea typeface="Nunito"/>
                <a:cs typeface="Nunito"/>
                <a:sym typeface="Nunito"/>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44" name="Google Shape;44;p9"/>
          <p:cNvSpPr txBox="1">
            <a:spLocks noGrp="1"/>
          </p:cNvSpPr>
          <p:nvPr>
            <p:ph type="body" idx="1"/>
          </p:nvPr>
        </p:nvSpPr>
        <p:spPr>
          <a:xfrm>
            <a:off x="5183187" y="987425"/>
            <a:ext cx="6172199" cy="4873623"/>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9pPr>
          </a:lstStyle>
          <a:p>
            <a:endParaRPr/>
          </a:p>
        </p:txBody>
      </p:sp>
      <p:sp>
        <p:nvSpPr>
          <p:cNvPr id="45" name="Google Shape;45;p9"/>
          <p:cNvSpPr txBox="1">
            <a:spLocks noGrp="1"/>
          </p:cNvSpPr>
          <p:nvPr>
            <p:ph type="body" idx="2"/>
          </p:nvPr>
        </p:nvSpPr>
        <p:spPr>
          <a:xfrm>
            <a:off x="839787"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839787" y="457200"/>
            <a:ext cx="3932237" cy="1600198"/>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Nunito"/>
              <a:buNone/>
              <a:defRPr sz="3200" b="1" i="0" u="none" strike="noStrike" cap="none">
                <a:solidFill>
                  <a:schemeClr val="dk1"/>
                </a:solidFill>
                <a:latin typeface="Nunito"/>
                <a:ea typeface="Nunito"/>
                <a:cs typeface="Nunito"/>
                <a:sym typeface="Nunito"/>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48" name="Google Shape;48;p10"/>
          <p:cNvSpPr>
            <a:spLocks noGrp="1"/>
          </p:cNvSpPr>
          <p:nvPr>
            <p:ph type="pic" idx="2"/>
          </p:nvPr>
        </p:nvSpPr>
        <p:spPr>
          <a:xfrm>
            <a:off x="5183187" y="987425"/>
            <a:ext cx="6172199" cy="4873623"/>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Questrial"/>
                <a:ea typeface="Questrial"/>
                <a:cs typeface="Questrial"/>
                <a:sym typeface="Questrial"/>
              </a:defRPr>
            </a:lvl1pPr>
            <a:lvl2pPr marL="457200"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Questrial"/>
                <a:ea typeface="Questrial"/>
                <a:cs typeface="Questrial"/>
                <a:sym typeface="Questrial"/>
              </a:defRPr>
            </a:lvl2pPr>
            <a:lvl3pPr marL="914400"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Questrial"/>
                <a:ea typeface="Questrial"/>
                <a:cs typeface="Questrial"/>
                <a:sym typeface="Questrial"/>
              </a:defRPr>
            </a:lvl3pPr>
            <a:lvl4pPr marL="1371600"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4pPr>
            <a:lvl5pPr marL="1828800"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estrial"/>
                <a:ea typeface="Questrial"/>
                <a:cs typeface="Questrial"/>
                <a:sym typeface="Questrial"/>
              </a:defRPr>
            </a:lvl9pPr>
          </a:lstStyle>
          <a:p>
            <a:endParaRPr/>
          </a:p>
        </p:txBody>
      </p:sp>
      <p:sp>
        <p:nvSpPr>
          <p:cNvPr id="49" name="Google Shape;49;p10"/>
          <p:cNvSpPr txBox="1">
            <a:spLocks noGrp="1"/>
          </p:cNvSpPr>
          <p:nvPr>
            <p:ph type="body" idx="1"/>
          </p:nvPr>
        </p:nvSpPr>
        <p:spPr>
          <a:xfrm>
            <a:off x="839787"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52" name="Google Shape;52;p11"/>
          <p:cNvSpPr txBox="1">
            <a:spLocks noGrp="1"/>
          </p:cNvSpPr>
          <p:nvPr>
            <p:ph type="body" idx="1"/>
          </p:nvPr>
        </p:nvSpPr>
        <p:spPr>
          <a:xfrm rot="5400000">
            <a:off x="4141929" y="-1478103"/>
            <a:ext cx="3908139" cy="1051559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1" name="Google Shape;11;p1"/>
          <p:cNvSpPr txBox="1">
            <a:spLocks noGrp="1"/>
          </p:cNvSpPr>
          <p:nvPr>
            <p:ph type="body" idx="1"/>
          </p:nvPr>
        </p:nvSpPr>
        <p:spPr>
          <a:xfrm>
            <a:off x="838200" y="1825625"/>
            <a:ext cx="10515599" cy="390813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cxnSp>
        <p:nvCxnSpPr>
          <p:cNvPr id="12" name="Google Shape;12;p1"/>
          <p:cNvCxnSpPr/>
          <p:nvPr/>
        </p:nvCxnSpPr>
        <p:spPr>
          <a:xfrm>
            <a:off x="0" y="5916198"/>
            <a:ext cx="12192000" cy="0"/>
          </a:xfrm>
          <a:prstGeom prst="straightConnector1">
            <a:avLst/>
          </a:prstGeom>
          <a:noFill/>
          <a:ln w="28575" cap="flat" cmpd="sng">
            <a:solidFill>
              <a:srgbClr val="D41145"/>
            </a:solidFill>
            <a:prstDash val="solid"/>
            <a:miter lim="8000"/>
            <a:headEnd type="none" w="sm" len="sm"/>
            <a:tailEnd type="none" w="sm" len="sm"/>
          </a:ln>
        </p:spPr>
      </p:cxnSp>
      <p:pic>
        <p:nvPicPr>
          <p:cNvPr id="13" name="Google Shape;13;p1"/>
          <p:cNvPicPr preferRelativeResize="0"/>
          <p:nvPr/>
        </p:nvPicPr>
        <p:blipFill rotWithShape="1">
          <a:blip r:embed="rId14">
            <a:alphaModFix/>
          </a:blip>
          <a:srcRect/>
          <a:stretch/>
        </p:blipFill>
        <p:spPr>
          <a:xfrm>
            <a:off x="9779000" y="5926492"/>
            <a:ext cx="2412998" cy="9315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Nunito"/>
              <a:buNone/>
              <a:defRPr sz="4400" b="1" i="0" u="none" strike="noStrike" cap="none">
                <a:solidFill>
                  <a:schemeClr val="dk1"/>
                </a:solidFill>
                <a:latin typeface="Nunito"/>
                <a:ea typeface="Nunito"/>
                <a:cs typeface="Nunito"/>
                <a:sym typeface="Nunito"/>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66" name="Google Shape;66;p15"/>
          <p:cNvSpPr txBox="1">
            <a:spLocks noGrp="1"/>
          </p:cNvSpPr>
          <p:nvPr>
            <p:ph type="body" idx="1"/>
          </p:nvPr>
        </p:nvSpPr>
        <p:spPr>
          <a:xfrm>
            <a:off x="838200" y="1825625"/>
            <a:ext cx="10515600" cy="39081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estrial"/>
                <a:ea typeface="Questrial"/>
                <a:cs typeface="Questrial"/>
                <a:sym typeface="Questrial"/>
              </a:defRPr>
            </a:lvl9pPr>
          </a:lstStyle>
          <a:p>
            <a:endParaRPr/>
          </a:p>
        </p:txBody>
      </p:sp>
      <p:cxnSp>
        <p:nvCxnSpPr>
          <p:cNvPr id="67" name="Google Shape;67;p15"/>
          <p:cNvCxnSpPr/>
          <p:nvPr/>
        </p:nvCxnSpPr>
        <p:spPr>
          <a:xfrm>
            <a:off x="0" y="5916198"/>
            <a:ext cx="12192000" cy="0"/>
          </a:xfrm>
          <a:prstGeom prst="straightConnector1">
            <a:avLst/>
          </a:prstGeom>
          <a:noFill/>
          <a:ln w="28575" cap="flat" cmpd="sng">
            <a:solidFill>
              <a:srgbClr val="D41145"/>
            </a:solidFill>
            <a:prstDash val="solid"/>
            <a:miter lim="8000"/>
            <a:headEnd type="none" w="sm" len="sm"/>
            <a:tailEnd type="none" w="sm" len="sm"/>
          </a:ln>
        </p:spPr>
      </p:cxnSp>
      <p:pic>
        <p:nvPicPr>
          <p:cNvPr id="68" name="Google Shape;68;p15"/>
          <p:cNvPicPr preferRelativeResize="0"/>
          <p:nvPr/>
        </p:nvPicPr>
        <p:blipFill rotWithShape="1">
          <a:blip r:embed="rId15">
            <a:alphaModFix/>
          </a:blip>
          <a:srcRect/>
          <a:stretch/>
        </p:blipFill>
        <p:spPr>
          <a:xfrm>
            <a:off x="9779000" y="5926492"/>
            <a:ext cx="2412998" cy="9315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838200" y="365129"/>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5400"/>
              <a:buFont typeface="Cabin"/>
              <a:buNone/>
              <a:defRPr sz="5400" b="0" i="0" u="none" strike="noStrike" cap="none">
                <a:solidFill>
                  <a:schemeClr val="dk1"/>
                </a:solidFill>
                <a:latin typeface="Cabin"/>
                <a:ea typeface="Cabin"/>
                <a:cs typeface="Cabin"/>
                <a:sym typeface="Cabin"/>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21" name="Google Shape;121;p29"/>
          <p:cNvSpPr txBox="1">
            <a:spLocks noGrp="1"/>
          </p:cNvSpPr>
          <p:nvPr>
            <p:ph type="body" idx="1"/>
          </p:nvPr>
        </p:nvSpPr>
        <p:spPr>
          <a:xfrm>
            <a:off x="838200" y="1825625"/>
            <a:ext cx="10515600" cy="39081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cxnSp>
        <p:nvCxnSpPr>
          <p:cNvPr id="122" name="Google Shape;122;p29"/>
          <p:cNvCxnSpPr/>
          <p:nvPr/>
        </p:nvCxnSpPr>
        <p:spPr>
          <a:xfrm>
            <a:off x="0" y="5916198"/>
            <a:ext cx="12192000" cy="0"/>
          </a:xfrm>
          <a:prstGeom prst="straightConnector1">
            <a:avLst/>
          </a:prstGeom>
          <a:noFill/>
          <a:ln w="28575" cap="flat" cmpd="sng">
            <a:solidFill>
              <a:srgbClr val="D41145"/>
            </a:solidFill>
            <a:prstDash val="solid"/>
            <a:miter lim="800000"/>
            <a:headEnd type="none" w="sm" len="sm"/>
            <a:tailEnd type="none" w="sm" len="sm"/>
          </a:ln>
        </p:spPr>
      </p:cxnSp>
      <p:pic>
        <p:nvPicPr>
          <p:cNvPr id="123" name="Google Shape;123;p29"/>
          <p:cNvPicPr preferRelativeResize="0"/>
          <p:nvPr/>
        </p:nvPicPr>
        <p:blipFill rotWithShape="1">
          <a:blip r:embed="rId12">
            <a:alphaModFix/>
          </a:blip>
          <a:srcRect/>
          <a:stretch/>
        </p:blipFill>
        <p:spPr>
          <a:xfrm>
            <a:off x="9779000" y="5926496"/>
            <a:ext cx="2412998" cy="9315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81" r:id="rId7"/>
    <p:sldLayoutId id="2147483682" r:id="rId8"/>
    <p:sldLayoutId id="2147483683" r:id="rId9"/>
    <p:sldLayoutId id="214748368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320"/>
        <p:cNvGrpSpPr/>
        <p:nvPr/>
      </p:nvGrpSpPr>
      <p:grpSpPr>
        <a:xfrm>
          <a:off x="0" y="0"/>
          <a:ext cx="0" cy="0"/>
          <a:chOff x="0" y="0"/>
          <a:chExt cx="0" cy="0"/>
        </a:xfrm>
      </p:grpSpPr>
      <p:sp>
        <p:nvSpPr>
          <p:cNvPr id="321" name="Google Shape;321;p81"/>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bin"/>
              <a:buNone/>
              <a:defRPr sz="4400" b="0" i="0" u="none" strike="noStrike" cap="none">
                <a:solidFill>
                  <a:schemeClr val="dk1"/>
                </a:solidFill>
                <a:latin typeface="Cabin"/>
                <a:ea typeface="Cabin"/>
                <a:cs typeface="Cabin"/>
                <a:sym typeface="Cabi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22" name="Google Shape;322;p81"/>
          <p:cNvSpPr txBox="1">
            <a:spLocks noGrp="1"/>
          </p:cNvSpPr>
          <p:nvPr>
            <p:ph type="body" idx="1"/>
          </p:nvPr>
        </p:nvSpPr>
        <p:spPr>
          <a:xfrm>
            <a:off x="838200" y="1825625"/>
            <a:ext cx="10515600" cy="39081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cxnSp>
        <p:nvCxnSpPr>
          <p:cNvPr id="323" name="Google Shape;323;p81"/>
          <p:cNvCxnSpPr/>
          <p:nvPr/>
        </p:nvCxnSpPr>
        <p:spPr>
          <a:xfrm>
            <a:off x="0" y="5916198"/>
            <a:ext cx="12192000" cy="0"/>
          </a:xfrm>
          <a:prstGeom prst="straightConnector1">
            <a:avLst/>
          </a:prstGeom>
          <a:noFill/>
          <a:ln w="28575" cap="flat" cmpd="sng">
            <a:solidFill>
              <a:srgbClr val="D41145"/>
            </a:solidFill>
            <a:prstDash val="solid"/>
            <a:miter lim="800000"/>
            <a:headEnd type="none" w="sm" len="sm"/>
            <a:tailEnd type="none" w="sm" len="sm"/>
          </a:ln>
        </p:spPr>
      </p:cxnSp>
      <p:pic>
        <p:nvPicPr>
          <p:cNvPr id="324" name="Google Shape;324;p81"/>
          <p:cNvPicPr preferRelativeResize="0"/>
          <p:nvPr/>
        </p:nvPicPr>
        <p:blipFill rotWithShape="1">
          <a:blip r:embed="rId13">
            <a:alphaModFix/>
          </a:blip>
          <a:srcRect/>
          <a:stretch/>
        </p:blipFill>
        <p:spPr>
          <a:xfrm>
            <a:off x="9779000" y="5926493"/>
            <a:ext cx="2413000" cy="9315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hyperlink" Target="https://youtu.be/hiduiTq1ei8?t=3m46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www.usaid.gov/sites/default/files/documents/1870/Youth_in_Development_Policy.pdf"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32"/>
          <p:cNvSpPr txBox="1">
            <a:spLocks noGrp="1"/>
          </p:cNvSpPr>
          <p:nvPr>
            <p:ph type="ctrTitle"/>
          </p:nvPr>
        </p:nvSpPr>
        <p:spPr>
          <a:xfrm>
            <a:off x="326400" y="0"/>
            <a:ext cx="11539200" cy="14478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1350"/>
              <a:buFont typeface="Nunito"/>
              <a:buNone/>
            </a:pPr>
            <a:r>
              <a:rPr lang="en-US" sz="4000" dirty="0">
                <a:latin typeface="Cabin"/>
                <a:ea typeface="Cabin"/>
                <a:cs typeface="Cabin"/>
                <a:sym typeface="Cabin"/>
              </a:rPr>
              <a:t>Integrating Youth in USAID Programs</a:t>
            </a:r>
            <a:r>
              <a:rPr lang="en-US" sz="5400" b="1" i="0" u="none" strike="noStrike" cap="none" dirty="0">
                <a:solidFill>
                  <a:schemeClr val="dk1"/>
                </a:solidFill>
                <a:latin typeface="Cabin"/>
                <a:ea typeface="Cabin"/>
                <a:cs typeface="Cabin"/>
                <a:sym typeface="Cabin"/>
              </a:rPr>
              <a:t/>
            </a:r>
            <a:br>
              <a:rPr lang="en-US" sz="5400" b="1" i="0" u="none" strike="noStrike" cap="none" dirty="0">
                <a:solidFill>
                  <a:schemeClr val="dk1"/>
                </a:solidFill>
                <a:latin typeface="Cabin"/>
                <a:ea typeface="Cabin"/>
                <a:cs typeface="Cabin"/>
                <a:sym typeface="Cabin"/>
              </a:rPr>
            </a:br>
            <a:r>
              <a:rPr lang="en-US" sz="3200" dirty="0">
                <a:latin typeface="Cabin"/>
                <a:ea typeface="Cabin"/>
                <a:cs typeface="Cabin"/>
                <a:sym typeface="Cabin"/>
              </a:rPr>
              <a:t> </a:t>
            </a:r>
            <a:endParaRPr sz="3200" b="1" i="0" u="none" strike="noStrike" cap="none" dirty="0">
              <a:solidFill>
                <a:schemeClr val="dk1"/>
              </a:solidFill>
              <a:latin typeface="Cabin"/>
              <a:ea typeface="Cabin"/>
              <a:cs typeface="Cabin"/>
              <a:sym typeface="Cabin"/>
            </a:endParaRPr>
          </a:p>
        </p:txBody>
      </p:sp>
      <p:pic>
        <p:nvPicPr>
          <p:cNvPr id="522" name="Google Shape;522;p132"/>
          <p:cNvPicPr preferRelativeResize="0"/>
          <p:nvPr/>
        </p:nvPicPr>
        <p:blipFill rotWithShape="1">
          <a:blip r:embed="rId3">
            <a:alphaModFix/>
          </a:blip>
          <a:srcRect r="12967"/>
          <a:stretch/>
        </p:blipFill>
        <p:spPr>
          <a:xfrm>
            <a:off x="547250" y="1420175"/>
            <a:ext cx="5926326" cy="3943824"/>
          </a:xfrm>
          <a:prstGeom prst="rect">
            <a:avLst/>
          </a:prstGeom>
          <a:noFill/>
          <a:ln>
            <a:noFill/>
          </a:ln>
        </p:spPr>
      </p:pic>
      <p:pic>
        <p:nvPicPr>
          <p:cNvPr id="523" name="Google Shape;523;p132"/>
          <p:cNvPicPr preferRelativeResize="0"/>
          <p:nvPr/>
        </p:nvPicPr>
        <p:blipFill>
          <a:blip r:embed="rId4">
            <a:alphaModFix/>
          </a:blip>
          <a:stretch>
            <a:fillRect/>
          </a:stretch>
        </p:blipFill>
        <p:spPr>
          <a:xfrm>
            <a:off x="439875" y="1211675"/>
            <a:ext cx="6146000" cy="4608351"/>
          </a:xfrm>
          <a:prstGeom prst="rect">
            <a:avLst/>
          </a:prstGeom>
          <a:noFill/>
          <a:ln>
            <a:noFill/>
          </a:ln>
        </p:spPr>
      </p:pic>
      <p:sp>
        <p:nvSpPr>
          <p:cNvPr id="524" name="Google Shape;524;p132"/>
          <p:cNvSpPr txBox="1"/>
          <p:nvPr/>
        </p:nvSpPr>
        <p:spPr>
          <a:xfrm>
            <a:off x="7034675" y="1658825"/>
            <a:ext cx="50625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000" b="1">
                <a:solidFill>
                  <a:schemeClr val="dk1"/>
                </a:solidFill>
                <a:latin typeface="Cabin"/>
                <a:ea typeface="Cabin"/>
                <a:cs typeface="Cabin"/>
                <a:sym typeface="Cabin"/>
              </a:rPr>
              <a:t>Objectives</a:t>
            </a:r>
            <a:endParaRPr sz="3000">
              <a:solidFill>
                <a:schemeClr val="dk1"/>
              </a:solidFill>
              <a:latin typeface="Cabin"/>
              <a:ea typeface="Cabin"/>
              <a:cs typeface="Cabin"/>
              <a:sym typeface="Cabin"/>
            </a:endParaRPr>
          </a:p>
          <a:p>
            <a:pPr marL="0" lvl="0" indent="-152400" algn="l" rtl="0">
              <a:spcBef>
                <a:spcPts val="0"/>
              </a:spcBef>
              <a:spcAft>
                <a:spcPts val="0"/>
              </a:spcAft>
              <a:buClr>
                <a:schemeClr val="dk1"/>
              </a:buClr>
              <a:buSzPts val="2400"/>
              <a:buFont typeface="Cabin"/>
              <a:buChar char="•"/>
            </a:pPr>
            <a:r>
              <a:rPr lang="en-US" sz="2400">
                <a:solidFill>
                  <a:schemeClr val="dk1"/>
                </a:solidFill>
                <a:latin typeface="Cabin"/>
                <a:ea typeface="Cabin"/>
                <a:cs typeface="Cabin"/>
                <a:sym typeface="Cabin"/>
              </a:rPr>
              <a:t>Strategic Imperative of Youth</a:t>
            </a:r>
            <a:endParaRPr sz="2400">
              <a:solidFill>
                <a:schemeClr val="dk1"/>
              </a:solidFill>
              <a:latin typeface="Cabin"/>
              <a:ea typeface="Cabin"/>
              <a:cs typeface="Cabin"/>
              <a:sym typeface="Cabin"/>
            </a:endParaRPr>
          </a:p>
          <a:p>
            <a:pPr marL="0" lvl="0" indent="-152400" algn="l" rtl="0">
              <a:spcBef>
                <a:spcPts val="0"/>
              </a:spcBef>
              <a:spcAft>
                <a:spcPts val="0"/>
              </a:spcAft>
              <a:buClr>
                <a:schemeClr val="dk1"/>
              </a:buClr>
              <a:buSzPts val="2400"/>
              <a:buFont typeface="Cabin"/>
              <a:buChar char="•"/>
            </a:pPr>
            <a:r>
              <a:rPr lang="en-US" sz="2400">
                <a:solidFill>
                  <a:schemeClr val="dk1"/>
                </a:solidFill>
                <a:latin typeface="Cabin"/>
                <a:ea typeface="Cabin"/>
                <a:cs typeface="Cabin"/>
                <a:sym typeface="Cabin"/>
              </a:rPr>
              <a:t>Positive Youth Development (PYD)</a:t>
            </a:r>
            <a:endParaRPr sz="2400">
              <a:solidFill>
                <a:schemeClr val="dk1"/>
              </a:solidFill>
              <a:latin typeface="Cabin"/>
              <a:ea typeface="Cabin"/>
              <a:cs typeface="Cabin"/>
              <a:sym typeface="Cabin"/>
            </a:endParaRPr>
          </a:p>
          <a:p>
            <a:pPr marL="0" lvl="0" indent="-152400" algn="l" rtl="0">
              <a:spcBef>
                <a:spcPts val="0"/>
              </a:spcBef>
              <a:spcAft>
                <a:spcPts val="0"/>
              </a:spcAft>
              <a:buClr>
                <a:schemeClr val="dk1"/>
              </a:buClr>
              <a:buSzPts val="2400"/>
              <a:buFont typeface="Cabin"/>
              <a:buChar char="•"/>
            </a:pPr>
            <a:r>
              <a:rPr lang="en-US" sz="2400">
                <a:solidFill>
                  <a:schemeClr val="dk1"/>
                </a:solidFill>
                <a:latin typeface="Cabin"/>
                <a:ea typeface="Cabin"/>
                <a:cs typeface="Cabin"/>
                <a:sym typeface="Cabin"/>
              </a:rPr>
              <a:t>Features of PYD</a:t>
            </a:r>
            <a:endParaRPr sz="2400">
              <a:solidFill>
                <a:schemeClr val="dk1"/>
              </a:solidFill>
              <a:latin typeface="Cabin"/>
              <a:ea typeface="Cabin"/>
              <a:cs typeface="Cabin"/>
              <a:sym typeface="Cabin"/>
            </a:endParaRPr>
          </a:p>
          <a:p>
            <a:pPr marL="0" lvl="0" indent="-152400" algn="l" rtl="0">
              <a:spcBef>
                <a:spcPts val="0"/>
              </a:spcBef>
              <a:spcAft>
                <a:spcPts val="0"/>
              </a:spcAft>
              <a:buClr>
                <a:schemeClr val="dk1"/>
              </a:buClr>
              <a:buSzPts val="2400"/>
              <a:buFont typeface="Cabin"/>
              <a:buChar char="•"/>
            </a:pPr>
            <a:r>
              <a:rPr lang="en-US" sz="2400">
                <a:solidFill>
                  <a:schemeClr val="dk1"/>
                </a:solidFill>
                <a:latin typeface="Cabin"/>
                <a:ea typeface="Cabin"/>
                <a:cs typeface="Cabin"/>
                <a:sym typeface="Cabin"/>
              </a:rPr>
              <a:t>Youth engagement  </a:t>
            </a:r>
            <a:endParaRPr sz="2400">
              <a:solidFill>
                <a:schemeClr val="dk1"/>
              </a:solidFill>
              <a:latin typeface="Cabin"/>
              <a:ea typeface="Cabin"/>
              <a:cs typeface="Cabin"/>
              <a:sym typeface="Cabin"/>
            </a:endParaRPr>
          </a:p>
          <a:p>
            <a:pPr marL="0" lvl="0" indent="-152400" algn="l" rtl="0">
              <a:spcBef>
                <a:spcPts val="0"/>
              </a:spcBef>
              <a:spcAft>
                <a:spcPts val="0"/>
              </a:spcAft>
              <a:buClr>
                <a:schemeClr val="dk1"/>
              </a:buClr>
              <a:buSzPts val="2400"/>
              <a:buFont typeface="Cabin"/>
              <a:buChar char="•"/>
            </a:pPr>
            <a:r>
              <a:rPr lang="en-US" sz="2400">
                <a:solidFill>
                  <a:schemeClr val="dk1"/>
                </a:solidFill>
                <a:latin typeface="Cabin"/>
                <a:ea typeface="Cabin"/>
                <a:cs typeface="Cabin"/>
                <a:sym typeface="Cabin"/>
              </a:rPr>
              <a:t>Resources to support your work</a:t>
            </a:r>
            <a:endParaRPr sz="2400">
              <a:solidFill>
                <a:schemeClr val="dk1"/>
              </a:solidFill>
              <a:latin typeface="Cabin"/>
              <a:ea typeface="Cabin"/>
              <a:cs typeface="Cabin"/>
              <a:sym typeface="Cabin"/>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138"/>
          <p:cNvPicPr preferRelativeResize="0"/>
          <p:nvPr/>
        </p:nvPicPr>
        <p:blipFill rotWithShape="1">
          <a:blip r:embed="rId3">
            <a:alphaModFix/>
          </a:blip>
          <a:srcRect t="7834"/>
          <a:stretch/>
        </p:blipFill>
        <p:spPr>
          <a:xfrm>
            <a:off x="1237126" y="1237935"/>
            <a:ext cx="9921422" cy="4475637"/>
          </a:xfrm>
          <a:prstGeom prst="rect">
            <a:avLst/>
          </a:prstGeom>
          <a:noFill/>
          <a:ln>
            <a:noFill/>
          </a:ln>
        </p:spPr>
      </p:pic>
      <p:sp>
        <p:nvSpPr>
          <p:cNvPr id="583" name="Google Shape;583;p138"/>
          <p:cNvSpPr txBox="1"/>
          <p:nvPr/>
        </p:nvSpPr>
        <p:spPr>
          <a:xfrm>
            <a:off x="0" y="314532"/>
            <a:ext cx="12192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u="sng">
                <a:solidFill>
                  <a:schemeClr val="hlink"/>
                </a:solidFill>
                <a:latin typeface="Cabin"/>
                <a:ea typeface="Cabin"/>
                <a:cs typeface="Cabin"/>
                <a:sym typeface="Cabin"/>
                <a:hlinkClick r:id="rId4"/>
              </a:rPr>
              <a:t>Adolescent Brain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2629807" y="365125"/>
            <a:ext cx="6932385"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Nunito"/>
              <a:buNone/>
            </a:pPr>
            <a:r>
              <a:rPr lang="en-US" sz="4400" b="1" i="0" u="none" strike="noStrike" cap="none">
                <a:solidFill>
                  <a:schemeClr val="dk1"/>
                </a:solidFill>
                <a:latin typeface="Nunito"/>
                <a:ea typeface="Nunito"/>
                <a:cs typeface="Nunito"/>
                <a:sym typeface="Nunito"/>
              </a:rPr>
              <a:t>Getting faster and better </a:t>
            </a:r>
            <a:endParaRPr/>
          </a:p>
        </p:txBody>
      </p:sp>
      <p:pic>
        <p:nvPicPr>
          <p:cNvPr id="143" name="Google Shape;143;p24"/>
          <p:cNvPicPr preferRelativeResize="0"/>
          <p:nvPr/>
        </p:nvPicPr>
        <p:blipFill rotWithShape="1">
          <a:blip r:embed="rId3">
            <a:alphaModFix/>
          </a:blip>
          <a:srcRect/>
          <a:stretch/>
        </p:blipFill>
        <p:spPr>
          <a:xfrm>
            <a:off x="3631473" y="1498458"/>
            <a:ext cx="4376056" cy="4170822"/>
          </a:xfrm>
          <a:prstGeom prst="rect">
            <a:avLst/>
          </a:prstGeom>
          <a:noFill/>
          <a:ln>
            <a:noFill/>
          </a:ln>
        </p:spPr>
      </p:pic>
    </p:spTree>
    <p:extLst>
      <p:ext uri="{BB962C8B-B14F-4D97-AF65-F5344CB8AC3E}">
        <p14:creationId xmlns:p14="http://schemas.microsoft.com/office/powerpoint/2010/main" val="272041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141"/>
          <p:cNvSpPr txBox="1">
            <a:spLocks noGrp="1"/>
          </p:cNvSpPr>
          <p:nvPr>
            <p:ph type="title"/>
          </p:nvPr>
        </p:nvSpPr>
        <p:spPr>
          <a:xfrm>
            <a:off x="216910" y="222394"/>
            <a:ext cx="117582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000"/>
              <a:buFont typeface="Nunito"/>
              <a:buNone/>
            </a:pPr>
            <a:r>
              <a:rPr lang="en-US" sz="4000">
                <a:latin typeface="Cabin"/>
                <a:ea typeface="Cabin"/>
                <a:cs typeface="Cabin"/>
                <a:sym typeface="Cabin"/>
              </a:rPr>
              <a:t>USAID’s Response. </a:t>
            </a:r>
            <a:r>
              <a:rPr lang="en-US" sz="4000" b="1" i="0" u="none" strike="noStrike" cap="none">
                <a:solidFill>
                  <a:schemeClr val="dk1"/>
                </a:solidFill>
                <a:latin typeface="Cabin"/>
                <a:ea typeface="Cabin"/>
                <a:cs typeface="Cabin"/>
                <a:sym typeface="Cabin"/>
              </a:rPr>
              <a:t>Youth in Development Policy</a:t>
            </a:r>
            <a:r>
              <a:rPr lang="en-US" sz="4000">
                <a:latin typeface="Cabin"/>
                <a:ea typeface="Cabin"/>
                <a:cs typeface="Cabin"/>
                <a:sym typeface="Cabin"/>
              </a:rPr>
              <a:t>,</a:t>
            </a:r>
            <a:r>
              <a:rPr lang="en-US" sz="4000" b="1" i="0" u="none" strike="noStrike" cap="none">
                <a:solidFill>
                  <a:schemeClr val="dk1"/>
                </a:solidFill>
                <a:latin typeface="Cabin"/>
                <a:ea typeface="Cabin"/>
                <a:cs typeface="Cabin"/>
                <a:sym typeface="Cabin"/>
              </a:rPr>
              <a:t> Realizing the Demographic Opportunity</a:t>
            </a:r>
            <a:endParaRPr/>
          </a:p>
        </p:txBody>
      </p:sp>
      <p:sp>
        <p:nvSpPr>
          <p:cNvPr id="634" name="Google Shape;634;p141"/>
          <p:cNvSpPr txBox="1">
            <a:spLocks noGrp="1"/>
          </p:cNvSpPr>
          <p:nvPr>
            <p:ph type="body" idx="1"/>
          </p:nvPr>
        </p:nvSpPr>
        <p:spPr>
          <a:xfrm>
            <a:off x="630475" y="1899538"/>
            <a:ext cx="7502100" cy="34620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chemeClr val="dk1"/>
              </a:buClr>
              <a:buSzPts val="700"/>
              <a:buFont typeface="Arial"/>
              <a:buNone/>
            </a:pPr>
            <a:r>
              <a:rPr lang="en-US" sz="3000" b="1" dirty="0">
                <a:latin typeface="Cabin"/>
                <a:ea typeface="Cabin"/>
                <a:cs typeface="Cabin"/>
                <a:sym typeface="Cabin"/>
              </a:rPr>
              <a:t>Objectives:</a:t>
            </a:r>
            <a:endParaRPr sz="3000" b="1" dirty="0">
              <a:latin typeface="Cabin"/>
              <a:ea typeface="Cabin"/>
              <a:cs typeface="Cabin"/>
              <a:sym typeface="Cabin"/>
            </a:endParaRPr>
          </a:p>
          <a:p>
            <a:pPr marL="457200" lvl="0" indent="-419100" algn="l" rtl="0">
              <a:lnSpc>
                <a:spcPct val="100000"/>
              </a:lnSpc>
              <a:spcBef>
                <a:spcPts val="0"/>
              </a:spcBef>
              <a:spcAft>
                <a:spcPts val="0"/>
              </a:spcAft>
              <a:buSzPts val="3000"/>
              <a:buFont typeface="Cabin"/>
              <a:buAutoNum type="arabicPeriod"/>
            </a:pPr>
            <a:r>
              <a:rPr lang="en-US" sz="3000" dirty="0">
                <a:latin typeface="Cabin"/>
                <a:ea typeface="Cabin"/>
                <a:cs typeface="Cabin"/>
                <a:sym typeface="Cabin"/>
              </a:rPr>
              <a:t>Strengthening programming, participation, partnership </a:t>
            </a:r>
            <a:endParaRPr sz="3000" dirty="0">
              <a:latin typeface="Cabin"/>
              <a:ea typeface="Cabin"/>
              <a:cs typeface="Cabin"/>
              <a:sym typeface="Cabin"/>
            </a:endParaRPr>
          </a:p>
          <a:p>
            <a:pPr marL="457200" lvl="0" indent="-419100" algn="l" rtl="0">
              <a:lnSpc>
                <a:spcPct val="100000"/>
              </a:lnSpc>
              <a:spcBef>
                <a:spcPts val="0"/>
              </a:spcBef>
              <a:spcAft>
                <a:spcPts val="0"/>
              </a:spcAft>
              <a:buSzPts val="3000"/>
              <a:buFont typeface="Cabin"/>
              <a:buAutoNum type="arabicPeriod"/>
            </a:pPr>
            <a:r>
              <a:rPr lang="en-US" sz="3000" dirty="0">
                <a:latin typeface="Cabin"/>
                <a:ea typeface="Cabin"/>
                <a:cs typeface="Cabin"/>
                <a:sym typeface="Cabin"/>
              </a:rPr>
              <a:t>Integrating and engaging youth across USAID initiatives.</a:t>
            </a:r>
            <a:endParaRPr sz="3000" dirty="0">
              <a:latin typeface="Cabin"/>
              <a:ea typeface="Cabin"/>
              <a:cs typeface="Cabin"/>
              <a:sym typeface="Cabin"/>
            </a:endParaRPr>
          </a:p>
          <a:p>
            <a:pPr marL="0" lvl="0" indent="0" algn="l" rtl="0">
              <a:lnSpc>
                <a:spcPct val="100000"/>
              </a:lnSpc>
              <a:spcBef>
                <a:spcPts val="0"/>
              </a:spcBef>
              <a:spcAft>
                <a:spcPts val="0"/>
              </a:spcAft>
              <a:buNone/>
            </a:pPr>
            <a:endParaRPr sz="3000" dirty="0">
              <a:latin typeface="Cabin"/>
              <a:ea typeface="Cabin"/>
              <a:cs typeface="Cabin"/>
              <a:sym typeface="Cabin"/>
            </a:endParaRPr>
          </a:p>
          <a:p>
            <a:pPr marL="0" lvl="0" indent="0" algn="l" rtl="0">
              <a:lnSpc>
                <a:spcPct val="100000"/>
              </a:lnSpc>
              <a:spcBef>
                <a:spcPts val="0"/>
              </a:spcBef>
              <a:spcAft>
                <a:spcPts val="0"/>
              </a:spcAft>
              <a:buClr>
                <a:srgbClr val="000000"/>
              </a:buClr>
              <a:buSzPts val="1100"/>
              <a:buFont typeface="Arial"/>
              <a:buNone/>
            </a:pPr>
            <a:r>
              <a:rPr lang="en-US" sz="3200" b="1" dirty="0">
                <a:latin typeface="Calibri"/>
                <a:ea typeface="Calibri"/>
                <a:cs typeface="Calibri"/>
                <a:sym typeface="Calibri"/>
              </a:rPr>
              <a:t>Support, Protect, </a:t>
            </a:r>
            <a:r>
              <a:rPr lang="en-US" sz="3200" b="1" dirty="0" smtClean="0">
                <a:latin typeface="Calibri"/>
                <a:ea typeface="Calibri"/>
                <a:cs typeface="Calibri"/>
                <a:sym typeface="Calibri"/>
              </a:rPr>
              <a:t>Prepare!! then Engage…</a:t>
            </a:r>
            <a:r>
              <a:rPr lang="en-US" sz="3200" dirty="0" smtClean="0">
                <a:latin typeface="Calibri"/>
                <a:ea typeface="Calibri"/>
                <a:cs typeface="Calibri"/>
                <a:sym typeface="Calibri"/>
              </a:rPr>
              <a:t> </a:t>
            </a:r>
            <a:endParaRPr sz="3200" b="1" i="0" u="none" strike="noStrike" cap="none" dirty="0">
              <a:solidFill>
                <a:schemeClr val="dk1"/>
              </a:solidFill>
              <a:sym typeface="Questrial"/>
            </a:endParaRPr>
          </a:p>
        </p:txBody>
      </p:sp>
      <p:pic>
        <p:nvPicPr>
          <p:cNvPr id="635" name="Google Shape;635;p141" descr="Youth in Development Policy">
            <a:hlinkClick r:id="rId3"/>
          </p:cNvPr>
          <p:cNvPicPr preferRelativeResize="0"/>
          <p:nvPr/>
        </p:nvPicPr>
        <p:blipFill rotWithShape="1">
          <a:blip r:embed="rId4">
            <a:alphaModFix/>
          </a:blip>
          <a:srcRect/>
          <a:stretch/>
        </p:blipFill>
        <p:spPr>
          <a:xfrm>
            <a:off x="8739050" y="1700500"/>
            <a:ext cx="2993551" cy="3860075"/>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43"/>
          <p:cNvSpPr txBox="1">
            <a:spLocks noGrp="1"/>
          </p:cNvSpPr>
          <p:nvPr>
            <p:ph type="title"/>
          </p:nvPr>
        </p:nvSpPr>
        <p:spPr>
          <a:xfrm>
            <a:off x="1427179" y="513981"/>
            <a:ext cx="9507900" cy="825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215"/>
              <a:buFont typeface="Cabin"/>
              <a:buNone/>
            </a:pPr>
            <a:r>
              <a:rPr lang="en-US" sz="4860" b="1" i="0" u="none" strike="noStrike" cap="none">
                <a:solidFill>
                  <a:schemeClr val="dk1"/>
                </a:solidFill>
                <a:latin typeface="Cabin"/>
                <a:ea typeface="Cabin"/>
                <a:cs typeface="Cabin"/>
                <a:sym typeface="Cabin"/>
              </a:rPr>
              <a:t>YouthPower: Definition of PYD</a:t>
            </a:r>
            <a:endParaRPr/>
          </a:p>
        </p:txBody>
      </p:sp>
      <p:sp>
        <p:nvSpPr>
          <p:cNvPr id="652" name="Google Shape;652;p143"/>
          <p:cNvSpPr txBox="1">
            <a:spLocks noGrp="1"/>
          </p:cNvSpPr>
          <p:nvPr>
            <p:ph type="body" idx="1"/>
          </p:nvPr>
        </p:nvSpPr>
        <p:spPr>
          <a:xfrm>
            <a:off x="838200" y="1814284"/>
            <a:ext cx="10515600" cy="35565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825"/>
              <a:buFont typeface="Arial"/>
              <a:buNone/>
            </a:pPr>
            <a:r>
              <a:rPr lang="en-US" sz="3300" b="0" i="0" u="none" strike="noStrike" cap="none">
                <a:solidFill>
                  <a:schemeClr val="dk1"/>
                </a:solidFill>
                <a:latin typeface="Cabin"/>
                <a:ea typeface="Cabin"/>
                <a:cs typeface="Cabin"/>
                <a:sym typeface="Cabin"/>
              </a:rPr>
              <a:t>Positive Youth Development (PYD) </a:t>
            </a:r>
            <a:r>
              <a:rPr lang="en-US" sz="3300" b="1" i="0" u="none" strike="noStrike" cap="none">
                <a:solidFill>
                  <a:srgbClr val="002060"/>
                </a:solidFill>
                <a:latin typeface="Cabin"/>
                <a:ea typeface="Cabin"/>
                <a:cs typeface="Cabin"/>
                <a:sym typeface="Cabin"/>
              </a:rPr>
              <a:t>engages</a:t>
            </a:r>
            <a:r>
              <a:rPr lang="en-US" sz="3300" b="0" i="0" u="none" strike="noStrike" cap="none">
                <a:solidFill>
                  <a:schemeClr val="dk1"/>
                </a:solidFill>
                <a:latin typeface="Cabin"/>
                <a:ea typeface="Cabin"/>
                <a:cs typeface="Cabin"/>
                <a:sym typeface="Cabin"/>
              </a:rPr>
              <a:t> youth along with their </a:t>
            </a:r>
            <a:r>
              <a:rPr lang="en-US" sz="3300" b="1" i="0" u="none" strike="noStrike" cap="none">
                <a:solidFill>
                  <a:srgbClr val="002060"/>
                </a:solidFill>
                <a:latin typeface="Cabin"/>
                <a:ea typeface="Cabin"/>
                <a:cs typeface="Cabin"/>
                <a:sym typeface="Cabin"/>
              </a:rPr>
              <a:t>families, communities and/or governments </a:t>
            </a:r>
            <a:r>
              <a:rPr lang="en-US" sz="3300" b="0" i="0" u="none" strike="noStrike" cap="none">
                <a:solidFill>
                  <a:schemeClr val="dk1"/>
                </a:solidFill>
                <a:latin typeface="Cabin"/>
                <a:ea typeface="Cabin"/>
                <a:cs typeface="Cabin"/>
                <a:sym typeface="Cabin"/>
              </a:rPr>
              <a:t>so that youth are </a:t>
            </a:r>
            <a:r>
              <a:rPr lang="en-US" sz="3300" b="1" i="0" u="none" strike="noStrike" cap="none">
                <a:solidFill>
                  <a:srgbClr val="002060"/>
                </a:solidFill>
                <a:latin typeface="Cabin"/>
                <a:ea typeface="Cabin"/>
                <a:cs typeface="Cabin"/>
                <a:sym typeface="Cabin"/>
              </a:rPr>
              <a:t>empowered</a:t>
            </a:r>
            <a:r>
              <a:rPr lang="en-US" sz="3300" b="0" i="0" u="none" strike="noStrike" cap="none">
                <a:solidFill>
                  <a:schemeClr val="dk1"/>
                </a:solidFill>
                <a:latin typeface="Cabin"/>
                <a:ea typeface="Cabin"/>
                <a:cs typeface="Cabin"/>
                <a:sym typeface="Cabin"/>
              </a:rPr>
              <a:t> to reach their full potential.  PYD approaches build </a:t>
            </a:r>
            <a:r>
              <a:rPr lang="en-US" sz="3300" b="1" i="0" u="none" strike="noStrike" cap="none">
                <a:solidFill>
                  <a:srgbClr val="002060"/>
                </a:solidFill>
                <a:latin typeface="Cabin"/>
                <a:ea typeface="Cabin"/>
                <a:cs typeface="Cabin"/>
                <a:sym typeface="Cabin"/>
              </a:rPr>
              <a:t>skills, assets and competencies</a:t>
            </a:r>
            <a:r>
              <a:rPr lang="en-US" sz="3300" b="0" i="0" u="none" strike="noStrike" cap="none">
                <a:solidFill>
                  <a:schemeClr val="dk1"/>
                </a:solidFill>
                <a:latin typeface="Cabin"/>
                <a:ea typeface="Cabin"/>
                <a:cs typeface="Cabin"/>
                <a:sym typeface="Cabin"/>
              </a:rPr>
              <a:t>; foster healthy </a:t>
            </a:r>
            <a:r>
              <a:rPr lang="en-US" sz="3300" b="1" i="0" u="none" strike="noStrike" cap="none">
                <a:solidFill>
                  <a:srgbClr val="002060"/>
                </a:solidFill>
                <a:latin typeface="Cabin"/>
                <a:ea typeface="Cabin"/>
                <a:cs typeface="Cabin"/>
                <a:sym typeface="Cabin"/>
              </a:rPr>
              <a:t>relationships</a:t>
            </a:r>
            <a:r>
              <a:rPr lang="en-US" sz="3300" b="0" i="0" u="none" strike="noStrike" cap="none">
                <a:solidFill>
                  <a:schemeClr val="dk1"/>
                </a:solidFill>
                <a:latin typeface="Cabin"/>
                <a:ea typeface="Cabin"/>
                <a:cs typeface="Cabin"/>
                <a:sym typeface="Cabin"/>
              </a:rPr>
              <a:t>; strengthen the </a:t>
            </a:r>
            <a:r>
              <a:rPr lang="en-US" sz="3300" b="1" i="0" u="none" strike="noStrike" cap="none">
                <a:solidFill>
                  <a:srgbClr val="002060"/>
                </a:solidFill>
                <a:latin typeface="Cabin"/>
                <a:ea typeface="Cabin"/>
                <a:cs typeface="Cabin"/>
                <a:sym typeface="Cabin"/>
              </a:rPr>
              <a:t>environment</a:t>
            </a:r>
            <a:r>
              <a:rPr lang="en-US" sz="3300" b="0" i="0" u="none" strike="noStrike" cap="none">
                <a:solidFill>
                  <a:schemeClr val="dk1"/>
                </a:solidFill>
                <a:latin typeface="Cabin"/>
                <a:ea typeface="Cabin"/>
                <a:cs typeface="Cabin"/>
                <a:sym typeface="Cabin"/>
              </a:rPr>
              <a:t>; and transform </a:t>
            </a:r>
            <a:r>
              <a:rPr lang="en-US" sz="3300" b="1" i="0" u="none" strike="noStrike" cap="none">
                <a:solidFill>
                  <a:srgbClr val="002060"/>
                </a:solidFill>
                <a:latin typeface="Cabin"/>
                <a:ea typeface="Cabin"/>
                <a:cs typeface="Cabin"/>
                <a:sym typeface="Cabin"/>
              </a:rPr>
              <a:t>systems</a:t>
            </a:r>
            <a:r>
              <a:rPr lang="en-US" sz="3300" b="0" i="0" u="none" strike="noStrike" cap="none">
                <a:solidFill>
                  <a:schemeClr val="dk1"/>
                </a:solidFill>
                <a:latin typeface="Cabin"/>
                <a:ea typeface="Cabin"/>
                <a:cs typeface="Cabin"/>
                <a:sym typeface="Cabin"/>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2">
                                            <p:txEl>
                                              <p:pRg st="0" end="0"/>
                                            </p:txEl>
                                          </p:spTgt>
                                        </p:tgtEl>
                                        <p:attrNameLst>
                                          <p:attrName>style.visibility</p:attrName>
                                        </p:attrNameLst>
                                      </p:cBhvr>
                                      <p:to>
                                        <p:strVal val="visible"/>
                                      </p:to>
                                    </p:set>
                                    <p:animEffect transition="in" filter="fade">
                                      <p:cBhvr>
                                        <p:cTn id="7" dur="500"/>
                                        <p:tgtEl>
                                          <p:spTgt spid="6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146"/>
          <p:cNvSpPr txBox="1">
            <a:spLocks noGrp="1"/>
          </p:cNvSpPr>
          <p:nvPr>
            <p:ph type="title"/>
          </p:nvPr>
        </p:nvSpPr>
        <p:spPr>
          <a:xfrm>
            <a:off x="3754659" y="262214"/>
            <a:ext cx="4682700" cy="792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215"/>
              <a:buFont typeface="Cabin"/>
              <a:buNone/>
            </a:pPr>
            <a:r>
              <a:rPr lang="en-US" sz="4860" b="1" i="0" u="none" strike="noStrike" cap="none">
                <a:solidFill>
                  <a:schemeClr val="dk1"/>
                </a:solidFill>
                <a:latin typeface="Cabin"/>
                <a:ea typeface="Cabin"/>
                <a:cs typeface="Cabin"/>
                <a:sym typeface="Cabin"/>
              </a:rPr>
              <a:t>Key Features </a:t>
            </a:r>
            <a:endParaRPr/>
          </a:p>
        </p:txBody>
      </p:sp>
      <p:sp>
        <p:nvSpPr>
          <p:cNvPr id="675" name="Google Shape;675;p146"/>
          <p:cNvSpPr txBox="1">
            <a:spLocks noGrp="1"/>
          </p:cNvSpPr>
          <p:nvPr>
            <p:ph type="body" idx="1"/>
          </p:nvPr>
        </p:nvSpPr>
        <p:spPr>
          <a:xfrm>
            <a:off x="1384661" y="1141600"/>
            <a:ext cx="9326400" cy="3677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D31245"/>
              </a:buClr>
              <a:buSzPts val="3600"/>
              <a:buFont typeface="Arial"/>
              <a:buChar char="•"/>
            </a:pPr>
            <a:r>
              <a:rPr lang="en-US" sz="3600" b="0" i="0" u="none" strike="noStrike" cap="none">
                <a:solidFill>
                  <a:srgbClr val="D31245"/>
                </a:solidFill>
                <a:latin typeface="Cabin"/>
                <a:ea typeface="Cabin"/>
                <a:cs typeface="Cabin"/>
                <a:sym typeface="Cabin"/>
              </a:rPr>
              <a:t>Build skills, assets, competencies</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bin"/>
                <a:ea typeface="Cabin"/>
                <a:cs typeface="Cabin"/>
                <a:sym typeface="Cabin"/>
              </a:rPr>
              <a:t>Healthy </a:t>
            </a:r>
            <a:r>
              <a:rPr lang="en-US" sz="3600" b="0" i="0" u="none" strike="noStrike" cap="none">
                <a:solidFill>
                  <a:srgbClr val="D31245"/>
                </a:solidFill>
                <a:latin typeface="Cabin"/>
                <a:ea typeface="Cabin"/>
                <a:cs typeface="Cabin"/>
                <a:sym typeface="Cabin"/>
              </a:rPr>
              <a:t>relationships and role models </a:t>
            </a:r>
            <a:endParaRPr/>
          </a:p>
          <a:p>
            <a:pPr marL="228600" marR="0" lvl="0" indent="-228600" algn="l" rtl="0">
              <a:lnSpc>
                <a:spcPct val="90000"/>
              </a:lnSpc>
              <a:spcBef>
                <a:spcPts val="1000"/>
              </a:spcBef>
              <a:spcAft>
                <a:spcPts val="0"/>
              </a:spcAft>
              <a:buClr>
                <a:srgbClr val="D31245"/>
              </a:buClr>
              <a:buSzPts val="3600"/>
              <a:buFont typeface="Arial"/>
              <a:buChar char="•"/>
            </a:pPr>
            <a:r>
              <a:rPr lang="en-US" sz="3600" b="0" i="0" u="none" strike="noStrike" cap="none">
                <a:solidFill>
                  <a:srgbClr val="D31245"/>
                </a:solidFill>
                <a:latin typeface="Cabin"/>
                <a:ea typeface="Cabin"/>
                <a:cs typeface="Cabin"/>
                <a:sym typeface="Cabin"/>
              </a:rPr>
              <a:t>Belonging/membership</a:t>
            </a:r>
            <a:r>
              <a:rPr lang="en-US" sz="3600" b="0" i="0" u="none" strike="noStrike" cap="none">
                <a:solidFill>
                  <a:schemeClr val="dk1"/>
                </a:solidFill>
                <a:latin typeface="Cabin"/>
                <a:ea typeface="Cabin"/>
                <a:cs typeface="Cabin"/>
                <a:sym typeface="Cabin"/>
              </a:rPr>
              <a:t> </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bin"/>
                <a:ea typeface="Cabin"/>
                <a:cs typeface="Cabin"/>
                <a:sym typeface="Cabin"/>
              </a:rPr>
              <a:t>Clear </a:t>
            </a:r>
            <a:r>
              <a:rPr lang="en-US" sz="3600" b="0" i="0" u="none" strike="noStrike" cap="none">
                <a:solidFill>
                  <a:srgbClr val="D31245"/>
                </a:solidFill>
                <a:latin typeface="Cabin"/>
                <a:ea typeface="Cabin"/>
                <a:cs typeface="Cabin"/>
                <a:sym typeface="Cabin"/>
              </a:rPr>
              <a:t>norms, expectations and perceptions</a:t>
            </a:r>
            <a:endParaRPr/>
          </a:p>
          <a:p>
            <a:pPr marL="228600" marR="0" lvl="0" indent="-228600" algn="l" rtl="0">
              <a:lnSpc>
                <a:spcPct val="90000"/>
              </a:lnSpc>
              <a:spcBef>
                <a:spcPts val="1000"/>
              </a:spcBef>
              <a:spcAft>
                <a:spcPts val="0"/>
              </a:spcAft>
              <a:buClr>
                <a:srgbClr val="D31245"/>
              </a:buClr>
              <a:buSzPts val="3600"/>
              <a:buFont typeface="Arial"/>
              <a:buChar char="•"/>
            </a:pPr>
            <a:r>
              <a:rPr lang="en-US" sz="3600" b="0" i="0" u="none" strike="noStrike" cap="none">
                <a:solidFill>
                  <a:srgbClr val="D31245"/>
                </a:solidFill>
                <a:latin typeface="Cabin"/>
                <a:ea typeface="Cabin"/>
                <a:cs typeface="Cabin"/>
                <a:sym typeface="Cabin"/>
              </a:rPr>
              <a:t>Youth engagement and contribution</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bin"/>
                <a:ea typeface="Cabin"/>
                <a:cs typeface="Cabin"/>
                <a:sym typeface="Cabin"/>
              </a:rPr>
              <a:t>Safe spaces </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bin"/>
                <a:ea typeface="Cabin"/>
                <a:cs typeface="Cabin"/>
                <a:sym typeface="Cabin"/>
              </a:rPr>
              <a:t>Access to integrated youth friendly services</a:t>
            </a:r>
            <a:endParaRPr/>
          </a:p>
        </p:txBody>
      </p:sp>
      <p:sp>
        <p:nvSpPr>
          <p:cNvPr id="676" name="Google Shape;676;p146"/>
          <p:cNvSpPr/>
          <p:nvPr/>
        </p:nvSpPr>
        <p:spPr>
          <a:xfrm>
            <a:off x="1501814" y="5951614"/>
            <a:ext cx="2961900" cy="46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00"/>
              <a:buFont typeface="Cabin"/>
              <a:buNone/>
            </a:pPr>
            <a:r>
              <a:rPr lang="en-US" sz="1200" b="0" i="0" u="none" strike="noStrike" cap="none">
                <a:solidFill>
                  <a:srgbClr val="000000"/>
                </a:solidFill>
                <a:latin typeface="Cabin"/>
                <a:ea typeface="Cabin"/>
                <a:cs typeface="Cabin"/>
                <a:sym typeface="Cabin"/>
              </a:rPr>
              <a:t>Adapted from National Resource Council of the National Academies of Science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
                                            <p:txEl>
                                              <p:pRg st="0" end="0"/>
                                            </p:txEl>
                                          </p:spTgt>
                                        </p:tgtEl>
                                        <p:attrNameLst>
                                          <p:attrName>style.visibility</p:attrName>
                                        </p:attrNameLst>
                                      </p:cBhvr>
                                      <p:to>
                                        <p:strVal val="visible"/>
                                      </p:to>
                                    </p:set>
                                    <p:animEffect transition="in" filter="fade">
                                      <p:cBhvr>
                                        <p:cTn id="7" dur="500"/>
                                        <p:tgtEl>
                                          <p:spTgt spid="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5">
                                            <p:txEl>
                                              <p:pRg st="1" end="1"/>
                                            </p:txEl>
                                          </p:spTgt>
                                        </p:tgtEl>
                                        <p:attrNameLst>
                                          <p:attrName>style.visibility</p:attrName>
                                        </p:attrNameLst>
                                      </p:cBhvr>
                                      <p:to>
                                        <p:strVal val="visible"/>
                                      </p:to>
                                    </p:set>
                                    <p:animEffect transition="in" filter="fade">
                                      <p:cBhvr>
                                        <p:cTn id="12" dur="500"/>
                                        <p:tgtEl>
                                          <p:spTgt spid="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5">
                                            <p:txEl>
                                              <p:pRg st="2" end="2"/>
                                            </p:txEl>
                                          </p:spTgt>
                                        </p:tgtEl>
                                        <p:attrNameLst>
                                          <p:attrName>style.visibility</p:attrName>
                                        </p:attrNameLst>
                                      </p:cBhvr>
                                      <p:to>
                                        <p:strVal val="visible"/>
                                      </p:to>
                                    </p:set>
                                    <p:animEffect transition="in" filter="fade">
                                      <p:cBhvr>
                                        <p:cTn id="17" dur="500"/>
                                        <p:tgtEl>
                                          <p:spTgt spid="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5">
                                            <p:txEl>
                                              <p:pRg st="3" end="3"/>
                                            </p:txEl>
                                          </p:spTgt>
                                        </p:tgtEl>
                                        <p:attrNameLst>
                                          <p:attrName>style.visibility</p:attrName>
                                        </p:attrNameLst>
                                      </p:cBhvr>
                                      <p:to>
                                        <p:strVal val="visible"/>
                                      </p:to>
                                    </p:set>
                                    <p:animEffect transition="in" filter="fade">
                                      <p:cBhvr>
                                        <p:cTn id="22" dur="500"/>
                                        <p:tgtEl>
                                          <p:spTgt spid="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5">
                                            <p:txEl>
                                              <p:pRg st="4" end="4"/>
                                            </p:txEl>
                                          </p:spTgt>
                                        </p:tgtEl>
                                        <p:attrNameLst>
                                          <p:attrName>style.visibility</p:attrName>
                                        </p:attrNameLst>
                                      </p:cBhvr>
                                      <p:to>
                                        <p:strVal val="visible"/>
                                      </p:to>
                                    </p:set>
                                    <p:animEffect transition="in" filter="fade">
                                      <p:cBhvr>
                                        <p:cTn id="27" dur="500"/>
                                        <p:tgtEl>
                                          <p:spTgt spid="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75">
                                            <p:txEl>
                                              <p:pRg st="5" end="5"/>
                                            </p:txEl>
                                          </p:spTgt>
                                        </p:tgtEl>
                                        <p:attrNameLst>
                                          <p:attrName>style.visibility</p:attrName>
                                        </p:attrNameLst>
                                      </p:cBhvr>
                                      <p:to>
                                        <p:strVal val="visible"/>
                                      </p:to>
                                    </p:set>
                                    <p:animEffect transition="in" filter="fade">
                                      <p:cBhvr>
                                        <p:cTn id="32" dur="500"/>
                                        <p:tgtEl>
                                          <p:spTgt spid="6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75">
                                            <p:txEl>
                                              <p:pRg st="6" end="6"/>
                                            </p:txEl>
                                          </p:spTgt>
                                        </p:tgtEl>
                                        <p:attrNameLst>
                                          <p:attrName>style.visibility</p:attrName>
                                        </p:attrNameLst>
                                      </p:cBhvr>
                                      <p:to>
                                        <p:strVal val="visible"/>
                                      </p:to>
                                    </p:set>
                                    <p:animEffect transition="in" filter="fade">
                                      <p:cBhvr>
                                        <p:cTn id="37" dur="500"/>
                                        <p:tgtEl>
                                          <p:spTgt spid="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2247900" y="60325"/>
            <a:ext cx="80010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Nunito"/>
              <a:buNone/>
            </a:pPr>
            <a:r>
              <a:rPr lang="en-US" sz="4400" b="1" i="0" u="none" strike="noStrike" cap="none">
                <a:solidFill>
                  <a:schemeClr val="dk1"/>
                </a:solidFill>
                <a:latin typeface="Nunito"/>
                <a:ea typeface="Nunito"/>
                <a:cs typeface="Nunito"/>
                <a:sym typeface="Nunito"/>
              </a:rPr>
              <a:t>Evidence on life/soft skills</a:t>
            </a:r>
            <a:endParaRPr sz="4400" b="1" i="0" u="none" strike="noStrike" cap="none">
              <a:solidFill>
                <a:schemeClr val="dk1"/>
              </a:solidFill>
              <a:latin typeface="Nunito"/>
              <a:ea typeface="Nunito"/>
              <a:cs typeface="Nunito"/>
              <a:sym typeface="Nunito"/>
            </a:endParaRPr>
          </a:p>
        </p:txBody>
      </p:sp>
      <p:sp>
        <p:nvSpPr>
          <p:cNvPr id="258" name="Google Shape;258;p36"/>
          <p:cNvSpPr txBox="1">
            <a:spLocks noGrp="1"/>
          </p:cNvSpPr>
          <p:nvPr>
            <p:ph type="body" idx="1"/>
          </p:nvPr>
        </p:nvSpPr>
        <p:spPr>
          <a:xfrm>
            <a:off x="947057" y="1141101"/>
            <a:ext cx="10515600" cy="3908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2800" b="0" i="0" u="none" strike="noStrike" cap="none">
                <a:solidFill>
                  <a:schemeClr val="dk1"/>
                </a:solidFill>
                <a:latin typeface="Century Gothic"/>
                <a:ea typeface="Century Gothic"/>
                <a:cs typeface="Century Gothic"/>
                <a:sym typeface="Century Gothic"/>
              </a:rPr>
              <a:t>“… rival IQ in predicting educational attainment, labor market success, health, and criminality</a:t>
            </a:r>
            <a:endParaRPr/>
          </a:p>
          <a:p>
            <a:pPr marL="0" marR="0" lvl="0" indent="0" algn="l" rtl="0">
              <a:lnSpc>
                <a:spcPct val="90000"/>
              </a:lnSpc>
              <a:spcBef>
                <a:spcPts val="1000"/>
              </a:spcBef>
              <a:spcAft>
                <a:spcPts val="0"/>
              </a:spcAft>
              <a:buClr>
                <a:schemeClr val="dk1"/>
              </a:buClr>
              <a:buFont typeface="Arial"/>
              <a:buNone/>
            </a:pPr>
            <a:r>
              <a:rPr lang="en-US" sz="2800" b="0" i="0" u="none" strike="noStrike" cap="none">
                <a:solidFill>
                  <a:schemeClr val="dk1"/>
                </a:solidFill>
                <a:latin typeface="Century Gothic"/>
                <a:ea typeface="Century Gothic"/>
                <a:cs typeface="Century Gothic"/>
                <a:sym typeface="Century Gothic"/>
              </a:rPr>
              <a:t>… more malleable in adolescence than cognitive skills… universally valued across culture, religion and society” </a:t>
            </a:r>
            <a:endParaRPr/>
          </a:p>
          <a:p>
            <a:pPr marL="228600" marR="0" lvl="0" indent="-139700" algn="r"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a:p>
            <a:pPr marL="228600" marR="0" lvl="0" indent="-139700" algn="r"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a:p>
            <a:pPr marL="228600" marR="0" lvl="0" indent="-139700" algn="r"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a:p>
            <a:pPr marL="228600" marR="0" lvl="0" indent="-139700" algn="r"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a:p>
            <a:pPr marL="228600" marR="0" lvl="0" indent="-139700" algn="r" rtl="0">
              <a:lnSpc>
                <a:spcPct val="90000"/>
              </a:lnSpc>
              <a:spcBef>
                <a:spcPts val="1000"/>
              </a:spcBef>
              <a:spcAft>
                <a:spcPts val="0"/>
              </a:spcAft>
              <a:buClr>
                <a:schemeClr val="dk1"/>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a:p>
            <a:pPr marL="0" marR="0" lvl="0" indent="0" algn="r" rtl="0">
              <a:lnSpc>
                <a:spcPct val="90000"/>
              </a:lnSpc>
              <a:spcBef>
                <a:spcPts val="1000"/>
              </a:spcBef>
              <a:spcAft>
                <a:spcPts val="0"/>
              </a:spcAft>
              <a:buClr>
                <a:schemeClr val="dk1"/>
              </a:buClr>
              <a:buFont typeface="Arial"/>
              <a:buNone/>
            </a:pPr>
            <a:endParaRPr sz="1400" b="0" i="0" u="none" strike="noStrike" cap="none">
              <a:solidFill>
                <a:schemeClr val="dk1"/>
              </a:solidFill>
              <a:latin typeface="Century Gothic"/>
              <a:ea typeface="Century Gothic"/>
              <a:cs typeface="Century Gothic"/>
              <a:sym typeface="Century Gothic"/>
            </a:endParaRPr>
          </a:p>
        </p:txBody>
      </p:sp>
      <p:sp>
        <p:nvSpPr>
          <p:cNvPr id="259" name="Google Shape;259;p36"/>
          <p:cNvSpPr/>
          <p:nvPr/>
        </p:nvSpPr>
        <p:spPr>
          <a:xfrm>
            <a:off x="7995017" y="5560299"/>
            <a:ext cx="4196983" cy="30777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a:solidFill>
                  <a:schemeClr val="dk1"/>
                </a:solidFill>
                <a:latin typeface="Century Gothic"/>
                <a:ea typeface="Century Gothic"/>
                <a:cs typeface="Century Gothic"/>
                <a:sym typeface="Century Gothic"/>
              </a:rPr>
              <a:t>(James Heckman, Nobel Laureate economist)</a:t>
            </a:r>
            <a:endParaRPr/>
          </a:p>
        </p:txBody>
      </p:sp>
      <p:pic>
        <p:nvPicPr>
          <p:cNvPr id="260" name="Google Shape;260;p36"/>
          <p:cNvPicPr preferRelativeResize="0"/>
          <p:nvPr/>
        </p:nvPicPr>
        <p:blipFill rotWithShape="1">
          <a:blip r:embed="rId3">
            <a:alphaModFix/>
          </a:blip>
          <a:srcRect/>
          <a:stretch/>
        </p:blipFill>
        <p:spPr>
          <a:xfrm>
            <a:off x="3875314" y="3266390"/>
            <a:ext cx="3817257" cy="2601686"/>
          </a:xfrm>
          <a:prstGeom prst="rect">
            <a:avLst/>
          </a:prstGeom>
          <a:noFill/>
          <a:ln>
            <a:noFill/>
          </a:ln>
        </p:spPr>
      </p:pic>
    </p:spTree>
    <p:extLst>
      <p:ext uri="{BB962C8B-B14F-4D97-AF65-F5344CB8AC3E}">
        <p14:creationId xmlns:p14="http://schemas.microsoft.com/office/powerpoint/2010/main" val="326070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grpSp>
        <p:nvGrpSpPr>
          <p:cNvPr id="530" name="Google Shape;530;p133"/>
          <p:cNvGrpSpPr/>
          <p:nvPr/>
        </p:nvGrpSpPr>
        <p:grpSpPr>
          <a:xfrm>
            <a:off x="1877571" y="892098"/>
            <a:ext cx="9557571" cy="4935762"/>
            <a:chOff x="1172970" y="744159"/>
            <a:chExt cx="9846061" cy="5083698"/>
          </a:xfrm>
        </p:grpSpPr>
        <p:pic>
          <p:nvPicPr>
            <p:cNvPr id="531" name="Google Shape;531;p133"/>
            <p:cNvPicPr preferRelativeResize="0"/>
            <p:nvPr/>
          </p:nvPicPr>
          <p:blipFill rotWithShape="1">
            <a:blip r:embed="rId3">
              <a:alphaModFix/>
            </a:blip>
            <a:srcRect/>
            <a:stretch/>
          </p:blipFill>
          <p:spPr>
            <a:xfrm>
              <a:off x="1172970" y="744159"/>
              <a:ext cx="9846061" cy="5083698"/>
            </a:xfrm>
            <a:prstGeom prst="rect">
              <a:avLst/>
            </a:prstGeom>
            <a:noFill/>
            <a:ln>
              <a:noFill/>
            </a:ln>
          </p:spPr>
        </p:pic>
        <p:sp>
          <p:nvSpPr>
            <p:cNvPr id="532" name="Google Shape;532;p133"/>
            <p:cNvSpPr txBox="1"/>
            <p:nvPr/>
          </p:nvSpPr>
          <p:spPr>
            <a:xfrm>
              <a:off x="5324139" y="5508357"/>
              <a:ext cx="1047749" cy="307777"/>
            </a:xfrm>
            <a:prstGeom prst="rect">
              <a:avLst/>
            </a:prstGeom>
            <a:solidFill>
              <a:srgbClr val="EEEEEE"/>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1" u="none" strike="noStrike" cap="none">
                  <a:solidFill>
                    <a:srgbClr val="000000"/>
                  </a:solidFill>
                  <a:latin typeface="Arial"/>
                  <a:ea typeface="Arial"/>
                  <a:cs typeface="Arial"/>
                  <a:sym typeface="Arial"/>
                </a:rPr>
                <a:t>USAID</a:t>
              </a:r>
              <a:endParaRPr/>
            </a:p>
          </p:txBody>
        </p:sp>
      </p:grpSp>
      <p:sp>
        <p:nvSpPr>
          <p:cNvPr id="533" name="Google Shape;533;p133"/>
          <p:cNvSpPr txBox="1">
            <a:spLocks noGrp="1"/>
          </p:cNvSpPr>
          <p:nvPr>
            <p:ph type="body" idx="1"/>
          </p:nvPr>
        </p:nvSpPr>
        <p:spPr>
          <a:xfrm>
            <a:off x="254825" y="4158951"/>
            <a:ext cx="4536300" cy="166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400"/>
              <a:buFont typeface="Arial"/>
              <a:buNone/>
            </a:pPr>
            <a:r>
              <a:rPr lang="en-US" sz="1800" b="0" i="0" u="none" strike="noStrike" cap="none">
                <a:solidFill>
                  <a:schemeClr val="dk1"/>
                </a:solidFill>
                <a:latin typeface="Cabin"/>
                <a:ea typeface="Cabin"/>
                <a:cs typeface="Cabin"/>
                <a:sym typeface="Cabin"/>
              </a:rPr>
              <a:t>Early Adolescence: 10-14 </a:t>
            </a:r>
            <a:endParaRPr sz="1800"/>
          </a:p>
          <a:p>
            <a:pPr marL="0" marR="0" lvl="0" indent="0" algn="l" rtl="0">
              <a:lnSpc>
                <a:spcPct val="90000"/>
              </a:lnSpc>
              <a:spcBef>
                <a:spcPts val="1000"/>
              </a:spcBef>
              <a:spcAft>
                <a:spcPts val="0"/>
              </a:spcAft>
              <a:buClr>
                <a:schemeClr val="dk1"/>
              </a:buClr>
              <a:buSzPts val="400"/>
              <a:buFont typeface="Arial"/>
              <a:buNone/>
            </a:pPr>
            <a:r>
              <a:rPr lang="en-US" sz="1800" b="0" i="0" u="none" strike="noStrike" cap="none">
                <a:solidFill>
                  <a:schemeClr val="dk1"/>
                </a:solidFill>
                <a:latin typeface="Cabin"/>
                <a:ea typeface="Cabin"/>
                <a:cs typeface="Cabin"/>
                <a:sym typeface="Cabin"/>
              </a:rPr>
              <a:t>Adolescence: 15-19 </a:t>
            </a:r>
            <a:endParaRPr sz="1800"/>
          </a:p>
          <a:p>
            <a:pPr marL="0" marR="0" lvl="0" indent="0" algn="l" rtl="0">
              <a:lnSpc>
                <a:spcPct val="90000"/>
              </a:lnSpc>
              <a:spcBef>
                <a:spcPts val="1000"/>
              </a:spcBef>
              <a:spcAft>
                <a:spcPts val="0"/>
              </a:spcAft>
              <a:buClr>
                <a:schemeClr val="dk1"/>
              </a:buClr>
              <a:buSzPts val="400"/>
              <a:buFont typeface="Arial"/>
              <a:buNone/>
            </a:pPr>
            <a:r>
              <a:rPr lang="en-US" sz="1800" b="0" i="0" u="none" strike="noStrike" cap="none">
                <a:solidFill>
                  <a:schemeClr val="dk1"/>
                </a:solidFill>
                <a:latin typeface="Cabin"/>
                <a:ea typeface="Cabin"/>
                <a:cs typeface="Cabin"/>
                <a:sym typeface="Cabin"/>
              </a:rPr>
              <a:t>Emerging Adulthood: 20-24 </a:t>
            </a:r>
            <a:endParaRPr sz="1800"/>
          </a:p>
          <a:p>
            <a:pPr marL="0" marR="0" lvl="0" indent="0" algn="l" rtl="0">
              <a:lnSpc>
                <a:spcPct val="90000"/>
              </a:lnSpc>
              <a:spcBef>
                <a:spcPts val="1000"/>
              </a:spcBef>
              <a:spcAft>
                <a:spcPts val="0"/>
              </a:spcAft>
              <a:buClr>
                <a:schemeClr val="dk1"/>
              </a:buClr>
              <a:buSzPts val="400"/>
              <a:buFont typeface="Arial"/>
              <a:buNone/>
            </a:pPr>
            <a:r>
              <a:rPr lang="en-US" sz="1800" b="0" i="0" u="none" strike="noStrike" cap="none">
                <a:solidFill>
                  <a:schemeClr val="dk1"/>
                </a:solidFill>
                <a:latin typeface="Cabin"/>
                <a:ea typeface="Cabin"/>
                <a:cs typeface="Cabin"/>
                <a:sym typeface="Cabin"/>
              </a:rPr>
              <a:t>Transition into Adulthood: 25-29</a:t>
            </a:r>
            <a:r>
              <a:rPr lang="en-US" sz="1800" b="1" i="0" u="none" strike="noStrike" cap="none">
                <a:solidFill>
                  <a:schemeClr val="dk1"/>
                </a:solidFill>
                <a:latin typeface="Cabin"/>
                <a:ea typeface="Cabin"/>
                <a:cs typeface="Cabin"/>
                <a:sym typeface="Cabin"/>
              </a:rPr>
              <a:t> </a:t>
            </a:r>
            <a:endParaRPr sz="1800"/>
          </a:p>
          <a:p>
            <a:pPr marL="228600" marR="0" lvl="0" indent="-50800" algn="l" rtl="0">
              <a:lnSpc>
                <a:spcPct val="90000"/>
              </a:lnSpc>
              <a:spcBef>
                <a:spcPts val="1000"/>
              </a:spcBef>
              <a:spcAft>
                <a:spcPts val="0"/>
              </a:spcAft>
              <a:buClr>
                <a:schemeClr val="dk1"/>
              </a:buClr>
              <a:buSzPts val="700"/>
              <a:buFont typeface="Arial"/>
              <a:buNone/>
            </a:pPr>
            <a:endParaRPr sz="2800" b="0" i="0" u="none" strike="noStrike" cap="none">
              <a:solidFill>
                <a:schemeClr val="dk1"/>
              </a:solidFill>
              <a:latin typeface="Questrial"/>
              <a:ea typeface="Questrial"/>
              <a:cs typeface="Questrial"/>
              <a:sym typeface="Questrial"/>
            </a:endParaRPr>
          </a:p>
          <a:p>
            <a:pPr marL="228600" marR="0" lvl="0" indent="-50800" algn="l" rtl="0">
              <a:lnSpc>
                <a:spcPct val="90000"/>
              </a:lnSpc>
              <a:spcBef>
                <a:spcPts val="1000"/>
              </a:spcBef>
              <a:spcAft>
                <a:spcPts val="0"/>
              </a:spcAft>
              <a:buClr>
                <a:schemeClr val="dk1"/>
              </a:buClr>
              <a:buSzPts val="700"/>
              <a:buFont typeface="Arial"/>
              <a:buNone/>
            </a:pPr>
            <a:endParaRPr sz="2800" b="0" i="0" u="none" strike="noStrike" cap="none">
              <a:solidFill>
                <a:schemeClr val="dk1"/>
              </a:solidFill>
              <a:latin typeface="Questrial"/>
              <a:ea typeface="Questrial"/>
              <a:cs typeface="Questrial"/>
              <a:sym typeface="Questrial"/>
            </a:endParaRPr>
          </a:p>
          <a:p>
            <a:pPr marL="228600" marR="0" lvl="0" indent="-50800" algn="l" rtl="0">
              <a:lnSpc>
                <a:spcPct val="90000"/>
              </a:lnSpc>
              <a:spcBef>
                <a:spcPts val="1000"/>
              </a:spcBef>
              <a:spcAft>
                <a:spcPts val="0"/>
              </a:spcAft>
              <a:buClr>
                <a:schemeClr val="dk1"/>
              </a:buClr>
              <a:buSzPts val="700"/>
              <a:buFont typeface="Arial"/>
              <a:buNone/>
            </a:pPr>
            <a:endParaRPr sz="2800" b="0" i="0" u="none" strike="noStrike" cap="none">
              <a:solidFill>
                <a:schemeClr val="dk1"/>
              </a:solidFill>
              <a:latin typeface="Questrial"/>
              <a:ea typeface="Questrial"/>
              <a:cs typeface="Questrial"/>
              <a:sym typeface="Questrial"/>
            </a:endParaRPr>
          </a:p>
        </p:txBody>
      </p:sp>
      <p:sp>
        <p:nvSpPr>
          <p:cNvPr id="534" name="Google Shape;534;p133"/>
          <p:cNvSpPr txBox="1">
            <a:spLocks noGrp="1"/>
          </p:cNvSpPr>
          <p:nvPr>
            <p:ph type="title"/>
          </p:nvPr>
        </p:nvSpPr>
        <p:spPr>
          <a:xfrm>
            <a:off x="151475" y="-9798"/>
            <a:ext cx="5346600" cy="11169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350"/>
              <a:buFont typeface="Nunito"/>
              <a:buNone/>
            </a:pPr>
            <a:r>
              <a:rPr lang="en-US" sz="5400" b="1" i="0" u="none" strike="noStrike" cap="none">
                <a:solidFill>
                  <a:schemeClr val="dk1"/>
                </a:solidFill>
                <a:latin typeface="Cabin"/>
                <a:ea typeface="Cabin"/>
                <a:cs typeface="Cabin"/>
                <a:sym typeface="Cabin"/>
              </a:rPr>
              <a:t>Defining Youth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0" y="333829"/>
            <a:ext cx="2618026" cy="167593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Questrial"/>
              <a:buNone/>
            </a:pPr>
            <a:r>
              <a:rPr lang="en-US" sz="2520" b="1" i="0" u="none" strike="noStrike" cap="none">
                <a:solidFill>
                  <a:schemeClr val="dk1"/>
                </a:solidFill>
                <a:latin typeface="Questrial"/>
                <a:ea typeface="Questrial"/>
                <a:cs typeface="Questrial"/>
                <a:sym typeface="Questrial"/>
              </a:rPr>
              <a:t/>
            </a:r>
            <a:br>
              <a:rPr lang="en-US" sz="2520" b="1" i="0" u="none" strike="noStrike" cap="none">
                <a:solidFill>
                  <a:schemeClr val="dk1"/>
                </a:solidFill>
                <a:latin typeface="Questrial"/>
                <a:ea typeface="Questrial"/>
                <a:cs typeface="Questrial"/>
                <a:sym typeface="Questrial"/>
              </a:rPr>
            </a:br>
            <a:r>
              <a:rPr lang="en-US" sz="2520" b="1" i="0" u="none" strike="noStrike" cap="none">
                <a:solidFill>
                  <a:srgbClr val="FF0000"/>
                </a:solidFill>
                <a:latin typeface="Questrial"/>
                <a:ea typeface="Questrial"/>
                <a:cs typeface="Questrial"/>
                <a:sym typeface="Questrial"/>
              </a:rPr>
              <a:t>Problem</a:t>
            </a:r>
            <a:r>
              <a:rPr lang="en-US" sz="2520" b="1" i="0" u="none" strike="noStrike" cap="none">
                <a:solidFill>
                  <a:schemeClr val="accent2"/>
                </a:solidFill>
                <a:latin typeface="Questrial"/>
                <a:ea typeface="Questrial"/>
                <a:cs typeface="Questrial"/>
                <a:sym typeface="Questrial"/>
              </a:rPr>
              <a:t/>
            </a:r>
            <a:br>
              <a:rPr lang="en-US" sz="2520" b="1" i="0" u="none" strike="noStrike" cap="none">
                <a:solidFill>
                  <a:schemeClr val="accent2"/>
                </a:solidFill>
                <a:latin typeface="Questrial"/>
                <a:ea typeface="Questrial"/>
                <a:cs typeface="Questrial"/>
                <a:sym typeface="Questrial"/>
              </a:rPr>
            </a:br>
            <a:r>
              <a:rPr lang="en-US" sz="2520" b="1" i="0" u="none" strike="noStrike" cap="none">
                <a:solidFill>
                  <a:schemeClr val="dk1"/>
                </a:solidFill>
                <a:latin typeface="Questrial"/>
                <a:ea typeface="Questrial"/>
                <a:cs typeface="Questrial"/>
                <a:sym typeface="Questrial"/>
              </a:rPr>
              <a:t>or</a:t>
            </a:r>
            <a:r>
              <a:rPr lang="en-US" sz="2520" b="1" i="0" u="none" strike="noStrike" cap="none">
                <a:solidFill>
                  <a:srgbClr val="00B0F0"/>
                </a:solidFill>
                <a:latin typeface="Questrial"/>
                <a:ea typeface="Questrial"/>
                <a:cs typeface="Questrial"/>
                <a:sym typeface="Questrial"/>
              </a:rPr>
              <a:t/>
            </a:r>
            <a:br>
              <a:rPr lang="en-US" sz="2520" b="1" i="0" u="none" strike="noStrike" cap="none">
                <a:solidFill>
                  <a:srgbClr val="00B0F0"/>
                </a:solidFill>
                <a:latin typeface="Questrial"/>
                <a:ea typeface="Questrial"/>
                <a:cs typeface="Questrial"/>
                <a:sym typeface="Questrial"/>
              </a:rPr>
            </a:br>
            <a:r>
              <a:rPr lang="en-US" sz="2520" b="1" i="0" u="none" strike="noStrike" cap="none">
                <a:solidFill>
                  <a:srgbClr val="00B0F0"/>
                </a:solidFill>
                <a:latin typeface="Questrial"/>
                <a:ea typeface="Questrial"/>
                <a:cs typeface="Questrial"/>
                <a:sym typeface="Questrial"/>
              </a:rPr>
              <a:t>Opportunity?</a:t>
            </a:r>
            <a:br>
              <a:rPr lang="en-US" sz="2520" b="1" i="0" u="none" strike="noStrike" cap="none">
                <a:solidFill>
                  <a:srgbClr val="00B0F0"/>
                </a:solidFill>
                <a:latin typeface="Questrial"/>
                <a:ea typeface="Questrial"/>
                <a:cs typeface="Questrial"/>
                <a:sym typeface="Questrial"/>
              </a:rPr>
            </a:br>
            <a:endParaRPr sz="2520" b="1" i="0" u="none" strike="noStrike" cap="none">
              <a:solidFill>
                <a:srgbClr val="00B0F0"/>
              </a:solidFill>
              <a:latin typeface="Questrial"/>
              <a:ea typeface="Questrial"/>
              <a:cs typeface="Questrial"/>
              <a:sym typeface="Questrial"/>
            </a:endParaRPr>
          </a:p>
        </p:txBody>
      </p:sp>
      <p:pic>
        <p:nvPicPr>
          <p:cNvPr id="105" name="Google Shape;105;p19"/>
          <p:cNvPicPr preferRelativeResize="0">
            <a:picLocks noGrp="1"/>
          </p:cNvPicPr>
          <p:nvPr>
            <p:ph type="body" idx="1"/>
          </p:nvPr>
        </p:nvPicPr>
        <p:blipFill rotWithShape="1">
          <a:blip r:embed="rId3">
            <a:alphaModFix/>
          </a:blip>
          <a:srcRect l="178" r="-177" b="30594"/>
          <a:stretch/>
        </p:blipFill>
        <p:spPr>
          <a:xfrm>
            <a:off x="2729688" y="333829"/>
            <a:ext cx="9462312" cy="5459053"/>
          </a:xfrm>
          <a:prstGeom prst="rect">
            <a:avLst/>
          </a:prstGeom>
          <a:noFill/>
          <a:ln>
            <a:noFill/>
          </a:ln>
        </p:spPr>
      </p:pic>
    </p:spTree>
    <p:extLst>
      <p:ext uri="{BB962C8B-B14F-4D97-AF65-F5344CB8AC3E}">
        <p14:creationId xmlns:p14="http://schemas.microsoft.com/office/powerpoint/2010/main" val="36523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2420920" y="0"/>
            <a:ext cx="7616189" cy="96748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Nunito"/>
              <a:buNone/>
            </a:pPr>
            <a:r>
              <a:rPr lang="en-US" sz="4400" b="1" i="0" u="none" strike="noStrike" cap="none">
                <a:solidFill>
                  <a:schemeClr val="dk1"/>
                </a:solidFill>
                <a:latin typeface="Nunito"/>
                <a:ea typeface="Nunito"/>
                <a:cs typeface="Nunito"/>
                <a:sym typeface="Nunito"/>
              </a:rPr>
              <a:t>Challenges for Youth</a:t>
            </a:r>
            <a:endParaRPr/>
          </a:p>
        </p:txBody>
      </p:sp>
      <p:pic>
        <p:nvPicPr>
          <p:cNvPr id="112" name="Google Shape;112;p20"/>
          <p:cNvPicPr preferRelativeResize="0"/>
          <p:nvPr/>
        </p:nvPicPr>
        <p:blipFill rotWithShape="1">
          <a:blip r:embed="rId3">
            <a:alphaModFix/>
          </a:blip>
          <a:srcRect/>
          <a:stretch/>
        </p:blipFill>
        <p:spPr>
          <a:xfrm>
            <a:off x="659087" y="793146"/>
            <a:ext cx="10718655" cy="4019123"/>
          </a:xfrm>
          <a:prstGeom prst="rect">
            <a:avLst/>
          </a:prstGeom>
          <a:noFill/>
          <a:ln>
            <a:noFill/>
          </a:ln>
        </p:spPr>
      </p:pic>
      <p:pic>
        <p:nvPicPr>
          <p:cNvPr id="113" name="Google Shape;113;p20"/>
          <p:cNvPicPr preferRelativeResize="0"/>
          <p:nvPr/>
        </p:nvPicPr>
        <p:blipFill rotWithShape="1">
          <a:blip r:embed="rId4">
            <a:alphaModFix/>
          </a:blip>
          <a:srcRect/>
          <a:stretch/>
        </p:blipFill>
        <p:spPr>
          <a:xfrm>
            <a:off x="472440" y="4942686"/>
            <a:ext cx="10718655" cy="955193"/>
          </a:xfrm>
          <a:prstGeom prst="rect">
            <a:avLst/>
          </a:prstGeom>
          <a:noFill/>
          <a:ln>
            <a:noFill/>
          </a:ln>
        </p:spPr>
      </p:pic>
      <p:sp>
        <p:nvSpPr>
          <p:cNvPr id="114" name="Google Shape;114;p20"/>
          <p:cNvSpPr/>
          <p:nvPr/>
        </p:nvSpPr>
        <p:spPr>
          <a:xfrm>
            <a:off x="166255" y="4483115"/>
            <a:ext cx="11704320" cy="1405651"/>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dk1"/>
                </a:solidFill>
                <a:latin typeface="Cabin"/>
                <a:ea typeface="Cabin"/>
                <a:cs typeface="Cabin"/>
                <a:sym typeface="Cabin"/>
              </a:rPr>
              <a:t>EDUCATION: 225 million youth, or 20% of youth are not in education, employment or training</a:t>
            </a:r>
            <a:endParaRPr sz="2000" b="1"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2000" dirty="0">
                <a:solidFill>
                  <a:schemeClr val="dk1"/>
                </a:solidFill>
                <a:latin typeface="Cabin"/>
                <a:ea typeface="Cabin"/>
                <a:cs typeface="Cabin"/>
                <a:sym typeface="Cabin"/>
              </a:rPr>
              <a:t>EMPLOYMENT:  5 million new employees every month</a:t>
            </a:r>
            <a:endParaRPr dirty="0"/>
          </a:p>
          <a:p>
            <a:pPr marL="0" marR="0" lvl="0" indent="0" algn="ctr" rtl="0">
              <a:spcBef>
                <a:spcPts val="0"/>
              </a:spcBef>
              <a:spcAft>
                <a:spcPts val="0"/>
              </a:spcAft>
              <a:buNone/>
            </a:pPr>
            <a:r>
              <a:rPr lang="en-US" sz="2000" b="1" dirty="0">
                <a:solidFill>
                  <a:schemeClr val="dk1"/>
                </a:solidFill>
                <a:latin typeface="Cabin"/>
                <a:ea typeface="Cabin"/>
                <a:cs typeface="Cabin"/>
                <a:sym typeface="Cabin"/>
              </a:rPr>
              <a:t>SECURITY/VIOLENCE: 43% of the homicides are youth 15 to 29</a:t>
            </a:r>
            <a:endParaRPr b="1" dirty="0"/>
          </a:p>
          <a:p>
            <a:pPr marL="0" marR="0" lvl="0" indent="0" algn="ctr" rtl="0">
              <a:spcBef>
                <a:spcPts val="0"/>
              </a:spcBef>
              <a:spcAft>
                <a:spcPts val="0"/>
              </a:spcAft>
              <a:buNone/>
            </a:pPr>
            <a:r>
              <a:rPr lang="en-US" sz="2000" dirty="0">
                <a:solidFill>
                  <a:schemeClr val="dk1"/>
                </a:solidFill>
                <a:latin typeface="Cabin"/>
                <a:ea typeface="Cabin"/>
                <a:cs typeface="Cabin"/>
                <a:sym typeface="Cabin"/>
              </a:rPr>
              <a:t>REPRESENTATION:  6% of the representatives are under 35</a:t>
            </a:r>
            <a:endParaRPr dirty="0"/>
          </a:p>
        </p:txBody>
      </p:sp>
    </p:spTree>
    <p:extLst>
      <p:ext uri="{BB962C8B-B14F-4D97-AF65-F5344CB8AC3E}">
        <p14:creationId xmlns:p14="http://schemas.microsoft.com/office/powerpoint/2010/main" val="41578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136"/>
          <p:cNvSpPr txBox="1">
            <a:spLocks noGrp="1"/>
          </p:cNvSpPr>
          <p:nvPr>
            <p:ph type="body" idx="1"/>
          </p:nvPr>
        </p:nvSpPr>
        <p:spPr>
          <a:xfrm>
            <a:off x="2251075" y="5125"/>
            <a:ext cx="6960900" cy="1030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2800"/>
              <a:buFont typeface="Arial"/>
              <a:buNone/>
            </a:pPr>
            <a:r>
              <a:rPr lang="en-US" sz="2400" b="1">
                <a:latin typeface="Cabin"/>
                <a:ea typeface="Cabin"/>
                <a:cs typeface="Cabin"/>
                <a:sym typeface="Cabin"/>
              </a:rPr>
              <a:t>Approximately 800,000 youth in Guatemala do not work or study</a:t>
            </a:r>
            <a:endParaRPr sz="2800" b="0" i="0" u="none" strike="noStrike" cap="none">
              <a:solidFill>
                <a:schemeClr val="dk1"/>
              </a:solidFill>
              <a:latin typeface="Questrial"/>
              <a:ea typeface="Questrial"/>
              <a:cs typeface="Questrial"/>
              <a:sym typeface="Questrial"/>
            </a:endParaRPr>
          </a:p>
        </p:txBody>
      </p:sp>
      <p:sp>
        <p:nvSpPr>
          <p:cNvPr id="554" name="Google Shape;554;p136"/>
          <p:cNvSpPr txBox="1"/>
          <p:nvPr/>
        </p:nvSpPr>
        <p:spPr>
          <a:xfrm>
            <a:off x="782400" y="1214425"/>
            <a:ext cx="9404100" cy="112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US" sz="2400" b="1" dirty="0">
                <a:solidFill>
                  <a:schemeClr val="dk1"/>
                </a:solidFill>
                <a:latin typeface="Cabin"/>
                <a:ea typeface="Cabin"/>
                <a:cs typeface="Cabin"/>
                <a:sym typeface="Cabin"/>
              </a:rPr>
              <a:t>Guatemala has one of the world’s highest rates of violent crime and a 97% rate of impunity, the main scapegoat is youth delinquency (gang activity, petty crime) </a:t>
            </a:r>
            <a:r>
              <a:rPr lang="en-US" sz="2400" b="1" dirty="0" smtClean="0">
                <a:solidFill>
                  <a:schemeClr val="dk1"/>
                </a:solidFill>
                <a:latin typeface="Cabin"/>
                <a:ea typeface="Cabin"/>
                <a:cs typeface="Cabin"/>
                <a:sym typeface="Cabin"/>
              </a:rPr>
              <a:t>leading to severe crime</a:t>
            </a:r>
            <a:endParaRPr dirty="0"/>
          </a:p>
        </p:txBody>
      </p:sp>
      <p:pic>
        <p:nvPicPr>
          <p:cNvPr id="555" name="Google Shape;555;p136" descr="C:\Users\auccello\AppData\Local\Microsoft\Windows\Temporary Internet Files\Content.IE5\F0ZO7382\Crystal_Project_money_red_X[1].png"/>
          <p:cNvPicPr preferRelativeResize="0"/>
          <p:nvPr/>
        </p:nvPicPr>
        <p:blipFill rotWithShape="1">
          <a:blip r:embed="rId3">
            <a:alphaModFix/>
          </a:blip>
          <a:srcRect/>
          <a:stretch/>
        </p:blipFill>
        <p:spPr>
          <a:xfrm>
            <a:off x="247650" y="-182563"/>
            <a:ext cx="1543049" cy="1543049"/>
          </a:xfrm>
          <a:prstGeom prst="rect">
            <a:avLst/>
          </a:prstGeom>
          <a:noFill/>
          <a:ln>
            <a:noFill/>
          </a:ln>
        </p:spPr>
      </p:pic>
      <p:pic>
        <p:nvPicPr>
          <p:cNvPr id="556" name="Google Shape;556;p136" descr="C:\Users\auccello\AppData\Local\Microsoft\Windows\Temporary Internet Files\Content.IE5\F0ZO7382\PEGI_Violence_hell.svg[1].png"/>
          <p:cNvPicPr preferRelativeResize="0"/>
          <p:nvPr/>
        </p:nvPicPr>
        <p:blipFill rotWithShape="1">
          <a:blip r:embed="rId4">
            <a:alphaModFix/>
          </a:blip>
          <a:srcRect b="14581"/>
          <a:stretch/>
        </p:blipFill>
        <p:spPr>
          <a:xfrm>
            <a:off x="10363992" y="1224640"/>
            <a:ext cx="1693862" cy="1446858"/>
          </a:xfrm>
          <a:prstGeom prst="rect">
            <a:avLst/>
          </a:prstGeom>
          <a:noFill/>
          <a:ln>
            <a:noFill/>
          </a:ln>
        </p:spPr>
      </p:pic>
      <p:pic>
        <p:nvPicPr>
          <p:cNvPr id="557" name="Google Shape;557;p136" descr="C:\Users\auccello\AppData\Local\Microsoft\Windows\Temporary Internet Files\Content.IE5\F0ZO7382\bigstock_Online_Education_11092172-e1330386101949[1].jpg"/>
          <p:cNvPicPr preferRelativeResize="0"/>
          <p:nvPr/>
        </p:nvPicPr>
        <p:blipFill rotWithShape="1">
          <a:blip r:embed="rId5">
            <a:alphaModFix/>
          </a:blip>
          <a:srcRect/>
          <a:stretch/>
        </p:blipFill>
        <p:spPr>
          <a:xfrm>
            <a:off x="-9525" y="2492258"/>
            <a:ext cx="1955797" cy="1303864"/>
          </a:xfrm>
          <a:prstGeom prst="rect">
            <a:avLst/>
          </a:prstGeom>
          <a:noFill/>
          <a:ln>
            <a:noFill/>
          </a:ln>
        </p:spPr>
      </p:pic>
      <p:sp>
        <p:nvSpPr>
          <p:cNvPr id="558" name="Google Shape;558;p136"/>
          <p:cNvSpPr txBox="1"/>
          <p:nvPr/>
        </p:nvSpPr>
        <p:spPr>
          <a:xfrm>
            <a:off x="2327275" y="2547825"/>
            <a:ext cx="7324200" cy="112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US" sz="2400" b="1" dirty="0">
                <a:solidFill>
                  <a:schemeClr val="dk1"/>
                </a:solidFill>
                <a:latin typeface="Cabin"/>
                <a:ea typeface="Cabin"/>
                <a:cs typeface="Cabin"/>
                <a:sym typeface="Cabin"/>
              </a:rPr>
              <a:t>Only 46 percent of school-age children make it into high school and a scant 24 percent graduate</a:t>
            </a:r>
            <a:br>
              <a:rPr lang="en-US" sz="2400" b="1" dirty="0">
                <a:solidFill>
                  <a:schemeClr val="dk1"/>
                </a:solidFill>
                <a:latin typeface="Cabin"/>
                <a:ea typeface="Cabin"/>
                <a:cs typeface="Cabin"/>
                <a:sym typeface="Cabin"/>
              </a:rPr>
            </a:br>
            <a:endParaRPr dirty="0"/>
          </a:p>
        </p:txBody>
      </p:sp>
      <p:pic>
        <p:nvPicPr>
          <p:cNvPr id="559" name="Google Shape;559;p136" descr="C:\Users\auccello\AppData\Local\Microsoft\Windows\Temporary Internet Files\Content.IE5\83AO7V0V\pitr-First-aid-icon[1].png"/>
          <p:cNvPicPr preferRelativeResize="0"/>
          <p:nvPr/>
        </p:nvPicPr>
        <p:blipFill rotWithShape="1">
          <a:blip r:embed="rId6">
            <a:alphaModFix/>
          </a:blip>
          <a:srcRect/>
          <a:stretch/>
        </p:blipFill>
        <p:spPr>
          <a:xfrm>
            <a:off x="10471150" y="3359562"/>
            <a:ext cx="1441448" cy="1441448"/>
          </a:xfrm>
          <a:prstGeom prst="rect">
            <a:avLst/>
          </a:prstGeom>
          <a:noFill/>
          <a:ln>
            <a:noFill/>
          </a:ln>
        </p:spPr>
      </p:pic>
      <p:sp>
        <p:nvSpPr>
          <p:cNvPr id="560" name="Google Shape;560;p136"/>
          <p:cNvSpPr/>
          <p:nvPr/>
        </p:nvSpPr>
        <p:spPr>
          <a:xfrm rot="10800000">
            <a:off x="1803275" y="126825"/>
            <a:ext cx="7646400" cy="938700"/>
          </a:xfrm>
          <a:prstGeom prst="homePlate">
            <a:avLst>
              <a:gd name="adj" fmla="val 52253"/>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chemeClr val="lt1"/>
              </a:solidFill>
              <a:latin typeface="Cabin"/>
              <a:ea typeface="Cabin"/>
              <a:cs typeface="Cabin"/>
              <a:sym typeface="Cabin"/>
            </a:endParaRPr>
          </a:p>
        </p:txBody>
      </p:sp>
      <p:sp>
        <p:nvSpPr>
          <p:cNvPr id="561" name="Google Shape;561;p136"/>
          <p:cNvSpPr txBox="1"/>
          <p:nvPr/>
        </p:nvSpPr>
        <p:spPr>
          <a:xfrm>
            <a:off x="2488525" y="3762675"/>
            <a:ext cx="7773600" cy="87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US" sz="2400" b="1">
                <a:solidFill>
                  <a:schemeClr val="dk1"/>
                </a:solidFill>
                <a:latin typeface="Cabin"/>
                <a:ea typeface="Cabin"/>
                <a:cs typeface="Cabin"/>
                <a:sym typeface="Cabin"/>
              </a:rPr>
              <a:t>Only 39% of sexually active (never-married) women aged 15–19 use a contraceptive method</a:t>
            </a:r>
            <a:endParaRPr sz="3600" b="0" i="0" u="none" strike="noStrike" cap="none">
              <a:solidFill>
                <a:schemeClr val="dk1"/>
              </a:solidFill>
              <a:latin typeface="Times New Roman"/>
              <a:ea typeface="Times New Roman"/>
              <a:cs typeface="Times New Roman"/>
              <a:sym typeface="Times New Roman"/>
            </a:endParaRPr>
          </a:p>
        </p:txBody>
      </p:sp>
      <p:sp>
        <p:nvSpPr>
          <p:cNvPr id="562" name="Google Shape;562;p136"/>
          <p:cNvSpPr/>
          <p:nvPr/>
        </p:nvSpPr>
        <p:spPr>
          <a:xfrm>
            <a:off x="614625" y="1214425"/>
            <a:ext cx="9767700" cy="1226700"/>
          </a:xfrm>
          <a:prstGeom prst="homePlate">
            <a:avLst>
              <a:gd name="adj" fmla="val 50000"/>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chemeClr val="lt1"/>
              </a:solidFill>
              <a:latin typeface="Cabin"/>
              <a:ea typeface="Cabin"/>
              <a:cs typeface="Cabin"/>
              <a:sym typeface="Cabin"/>
            </a:endParaRPr>
          </a:p>
        </p:txBody>
      </p:sp>
      <p:sp>
        <p:nvSpPr>
          <p:cNvPr id="563" name="Google Shape;563;p136"/>
          <p:cNvSpPr/>
          <p:nvPr/>
        </p:nvSpPr>
        <p:spPr>
          <a:xfrm>
            <a:off x="2412325" y="3718275"/>
            <a:ext cx="7976400" cy="938700"/>
          </a:xfrm>
          <a:prstGeom prst="homePlate">
            <a:avLst>
              <a:gd name="adj" fmla="val 50000"/>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4" name="Google Shape;564;p136"/>
          <p:cNvSpPr/>
          <p:nvPr/>
        </p:nvSpPr>
        <p:spPr>
          <a:xfrm rot="10800000">
            <a:off x="1937475" y="2585725"/>
            <a:ext cx="7569900" cy="974400"/>
          </a:xfrm>
          <a:prstGeom prst="homePlate">
            <a:avLst>
              <a:gd name="adj" fmla="val 52253"/>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chemeClr val="lt1"/>
              </a:solidFill>
              <a:latin typeface="Cabin"/>
              <a:ea typeface="Cabin"/>
              <a:cs typeface="Cabin"/>
              <a:sym typeface="Cabin"/>
            </a:endParaRPr>
          </a:p>
        </p:txBody>
      </p:sp>
      <p:pic>
        <p:nvPicPr>
          <p:cNvPr id="565" name="Google Shape;565;p136" descr="C:\Users\auccello\AppData\Local\Microsoft\Windows\Temporary Internet Files\Content.IE5\HZMGHEXT\governmentIcon[1].png"/>
          <p:cNvPicPr preferRelativeResize="0"/>
          <p:nvPr/>
        </p:nvPicPr>
        <p:blipFill rotWithShape="1">
          <a:blip r:embed="rId7">
            <a:alphaModFix/>
          </a:blip>
          <a:srcRect/>
          <a:stretch/>
        </p:blipFill>
        <p:spPr>
          <a:xfrm>
            <a:off x="422275" y="4523605"/>
            <a:ext cx="1381126" cy="1381126"/>
          </a:xfrm>
          <a:prstGeom prst="rect">
            <a:avLst/>
          </a:prstGeom>
          <a:noFill/>
          <a:ln>
            <a:noFill/>
          </a:ln>
        </p:spPr>
      </p:pic>
      <p:sp>
        <p:nvSpPr>
          <p:cNvPr id="566" name="Google Shape;566;p136"/>
          <p:cNvSpPr txBox="1"/>
          <p:nvPr/>
        </p:nvSpPr>
        <p:spPr>
          <a:xfrm>
            <a:off x="2210700" y="4793375"/>
            <a:ext cx="7324200" cy="112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600"/>
              <a:buFont typeface="Arial"/>
              <a:buNone/>
            </a:pPr>
            <a:r>
              <a:rPr lang="en-US" sz="2400" b="1">
                <a:solidFill>
                  <a:schemeClr val="dk1"/>
                </a:solidFill>
                <a:latin typeface="Cabin"/>
                <a:ea typeface="Cabin"/>
                <a:cs typeface="Cabin"/>
                <a:sym typeface="Cabin"/>
              </a:rPr>
              <a:t>90% of Guatemalan migrants of all ages migrate in order to find jobs and to increase income</a:t>
            </a:r>
            <a:endParaRPr/>
          </a:p>
        </p:txBody>
      </p:sp>
      <p:sp>
        <p:nvSpPr>
          <p:cNvPr id="567" name="Google Shape;567;p136"/>
          <p:cNvSpPr/>
          <p:nvPr/>
        </p:nvSpPr>
        <p:spPr>
          <a:xfrm rot="10800000">
            <a:off x="1811800" y="4775600"/>
            <a:ext cx="8665500" cy="982800"/>
          </a:xfrm>
          <a:prstGeom prst="homePlate">
            <a:avLst>
              <a:gd name="adj" fmla="val 52253"/>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chemeClr val="lt1"/>
              </a:solidFill>
              <a:latin typeface="Cabin"/>
              <a:ea typeface="Cabin"/>
              <a:cs typeface="Cabin"/>
              <a:sym typeface="Cabin"/>
            </a:endParaRPr>
          </a:p>
        </p:txBody>
      </p:sp>
      <p:sp>
        <p:nvSpPr>
          <p:cNvPr id="568" name="Google Shape;568;p136"/>
          <p:cNvSpPr txBox="1"/>
          <p:nvPr/>
        </p:nvSpPr>
        <p:spPr>
          <a:xfrm>
            <a:off x="614625" y="5989050"/>
            <a:ext cx="9921600" cy="7482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4400" b="1" dirty="0">
                <a:solidFill>
                  <a:schemeClr val="dk1"/>
                </a:solidFill>
                <a:latin typeface="Cabin"/>
                <a:ea typeface="Cabin"/>
                <a:cs typeface="Cabin"/>
                <a:sym typeface="Cabin"/>
              </a:rPr>
              <a:t>What Challenges Do Youth </a:t>
            </a:r>
            <a:r>
              <a:rPr lang="en-US" sz="4400" b="1" dirty="0" smtClean="0">
                <a:solidFill>
                  <a:schemeClr val="dk1"/>
                </a:solidFill>
                <a:latin typeface="Cabin"/>
                <a:ea typeface="Cabin"/>
                <a:cs typeface="Cabin"/>
                <a:sym typeface="Cabin"/>
              </a:rPr>
              <a:t>Face?</a:t>
            </a:r>
            <a:endParaRPr sz="4400" b="1" dirty="0">
              <a:solidFill>
                <a:schemeClr val="dk1"/>
              </a:solidFill>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body" idx="1"/>
          </p:nvPr>
        </p:nvSpPr>
        <p:spPr>
          <a:xfrm>
            <a:off x="177338" y="1382386"/>
            <a:ext cx="5918661" cy="42489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US" sz="2400" b="0" i="0" u="none" strike="noStrike" cap="none">
                <a:solidFill>
                  <a:schemeClr val="dk1"/>
                </a:solidFill>
                <a:latin typeface="Century Gothic"/>
                <a:ea typeface="Century Gothic"/>
                <a:cs typeface="Century Gothic"/>
                <a:sym typeface="Century Gothic"/>
              </a:rPr>
              <a:t>Reduced death rate + reduced fertility = </a:t>
            </a:r>
            <a:r>
              <a:rPr lang="en-US" sz="2400" b="1" i="0" u="none" strike="noStrike" cap="none">
                <a:solidFill>
                  <a:schemeClr val="dk1"/>
                </a:solidFill>
                <a:latin typeface="Century Gothic"/>
                <a:ea typeface="Century Gothic"/>
                <a:cs typeface="Century Gothic"/>
                <a:sym typeface="Century Gothic"/>
              </a:rPr>
              <a:t>Demographic Transition</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chemeClr val="dk1"/>
              </a:buClr>
              <a:buFont typeface="Arial"/>
              <a:buNone/>
            </a:pPr>
            <a:r>
              <a:rPr lang="en-US" sz="2400" b="0" i="0" u="none" strike="noStrike" cap="none">
                <a:solidFill>
                  <a:schemeClr val="dk1"/>
                </a:solidFill>
                <a:latin typeface="Century Gothic"/>
                <a:ea typeface="Century Gothic"/>
                <a:cs typeface="Century Gothic"/>
                <a:sym typeface="Century Gothic"/>
              </a:rPr>
              <a:t>Working Age Population &gt; Dependents (Children and Elderly) = </a:t>
            </a:r>
            <a:r>
              <a:rPr lang="en-US" sz="2400" b="1" i="0" u="none" strike="noStrike" cap="none">
                <a:solidFill>
                  <a:srgbClr val="00B0F0"/>
                </a:solidFill>
                <a:latin typeface="Century Gothic"/>
                <a:ea typeface="Century Gothic"/>
                <a:cs typeface="Century Gothic"/>
                <a:sym typeface="Century Gothic"/>
              </a:rPr>
              <a:t>Economic Opportunity</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chemeClr val="dk1"/>
              </a:buClr>
              <a:buFont typeface="Arial"/>
              <a:buNone/>
            </a:pPr>
            <a:r>
              <a:rPr lang="en-US" sz="2400" b="0" i="0" u="none" strike="noStrike" cap="none">
                <a:solidFill>
                  <a:schemeClr val="dk1"/>
                </a:solidFill>
                <a:latin typeface="Century Gothic"/>
                <a:ea typeface="Century Gothic"/>
                <a:cs typeface="Century Gothic"/>
                <a:sym typeface="Century Gothic"/>
              </a:rPr>
              <a:t>Demographic transition + Health, Education and Socio-Economic Investment= </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chemeClr val="dk1"/>
              </a:buClr>
              <a:buFont typeface="Arial"/>
              <a:buNone/>
            </a:pPr>
            <a:r>
              <a:rPr lang="en-US" sz="2400" b="1" i="0" u="none" strike="noStrike" cap="none">
                <a:solidFill>
                  <a:srgbClr val="00B0F0"/>
                </a:solidFill>
                <a:latin typeface="Century Gothic"/>
                <a:ea typeface="Century Gothic"/>
                <a:cs typeface="Century Gothic"/>
                <a:sym typeface="Century Gothic"/>
              </a:rPr>
              <a:t>Demographic Dividend</a:t>
            </a:r>
            <a:endParaRPr/>
          </a:p>
          <a:p>
            <a:pPr marL="0" marR="0" lvl="0" indent="0" algn="l" rtl="0">
              <a:lnSpc>
                <a:spcPct val="100000"/>
              </a:lnSpc>
              <a:spcBef>
                <a:spcPts val="1200"/>
              </a:spcBef>
              <a:spcAft>
                <a:spcPts val="0"/>
              </a:spcAft>
              <a:buClr>
                <a:schemeClr val="dk1"/>
              </a:buClr>
              <a:buFont typeface="Arial"/>
              <a:buNone/>
            </a:pPr>
            <a:endParaRPr sz="2400" b="1" i="0" u="none" strike="noStrike" cap="none">
              <a:solidFill>
                <a:srgbClr val="00B0F0"/>
              </a:solidFill>
              <a:latin typeface="Century Gothic"/>
              <a:ea typeface="Century Gothic"/>
              <a:cs typeface="Century Gothic"/>
              <a:sym typeface="Century Gothic"/>
            </a:endParaRPr>
          </a:p>
          <a:p>
            <a:pPr marL="0" marR="0" lvl="0" indent="0" algn="l" rtl="0">
              <a:lnSpc>
                <a:spcPct val="100000"/>
              </a:lnSpc>
              <a:spcBef>
                <a:spcPts val="1200"/>
              </a:spcBef>
              <a:spcAft>
                <a:spcPts val="0"/>
              </a:spcAft>
              <a:buClr>
                <a:schemeClr val="dk1"/>
              </a:buClr>
              <a:buFont typeface="Arial"/>
              <a:buNone/>
            </a:pPr>
            <a:endParaRPr sz="2400" b="1" i="0" u="none" strike="noStrike" cap="none">
              <a:solidFill>
                <a:srgbClr val="00B0F0"/>
              </a:solidFill>
              <a:latin typeface="Century Gothic"/>
              <a:ea typeface="Century Gothic"/>
              <a:cs typeface="Century Gothic"/>
              <a:sym typeface="Century Gothic"/>
            </a:endParaRPr>
          </a:p>
        </p:txBody>
      </p:sp>
      <p:sp>
        <p:nvSpPr>
          <p:cNvPr id="160" name="Google Shape;160;p26"/>
          <p:cNvSpPr txBox="1">
            <a:spLocks noGrp="1"/>
          </p:cNvSpPr>
          <p:nvPr>
            <p:ph type="title"/>
          </p:nvPr>
        </p:nvSpPr>
        <p:spPr>
          <a:xfrm>
            <a:off x="1830461" y="501758"/>
            <a:ext cx="8531076" cy="833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Nunito"/>
              <a:buNone/>
            </a:pPr>
            <a:r>
              <a:rPr lang="en-US" sz="4400" b="1" i="0" u="none" strike="noStrike" cap="none">
                <a:solidFill>
                  <a:schemeClr val="dk1"/>
                </a:solidFill>
                <a:latin typeface="Nunito"/>
                <a:ea typeface="Nunito"/>
                <a:cs typeface="Nunito"/>
                <a:sym typeface="Nunito"/>
              </a:rPr>
              <a:t>Reaping the </a:t>
            </a:r>
            <a:r>
              <a:rPr lang="en-US" sz="4400" b="1" i="0" u="none" strike="noStrike" cap="none">
                <a:solidFill>
                  <a:srgbClr val="00B0F0"/>
                </a:solidFill>
                <a:latin typeface="Nunito"/>
                <a:ea typeface="Nunito"/>
                <a:cs typeface="Nunito"/>
                <a:sym typeface="Nunito"/>
              </a:rPr>
              <a:t>Benefits</a:t>
            </a:r>
            <a:r>
              <a:rPr lang="en-US" sz="4400" b="1" i="0" u="none" strike="noStrike" cap="none">
                <a:solidFill>
                  <a:schemeClr val="dk1"/>
                </a:solidFill>
                <a:latin typeface="Nunito"/>
                <a:ea typeface="Nunito"/>
                <a:cs typeface="Nunito"/>
                <a:sym typeface="Nunito"/>
              </a:rPr>
              <a:t>…</a:t>
            </a:r>
            <a:endParaRPr/>
          </a:p>
        </p:txBody>
      </p:sp>
      <p:pic>
        <p:nvPicPr>
          <p:cNvPr id="161" name="Google Shape;161;p26"/>
          <p:cNvPicPr preferRelativeResize="0"/>
          <p:nvPr/>
        </p:nvPicPr>
        <p:blipFill rotWithShape="1">
          <a:blip r:embed="rId3">
            <a:alphaModFix/>
          </a:blip>
          <a:srcRect/>
          <a:stretch/>
        </p:blipFill>
        <p:spPr>
          <a:xfrm>
            <a:off x="6006207" y="1983539"/>
            <a:ext cx="6185793" cy="3046619"/>
          </a:xfrm>
          <a:prstGeom prst="rect">
            <a:avLst/>
          </a:prstGeom>
          <a:noFill/>
          <a:ln>
            <a:noFill/>
          </a:ln>
        </p:spPr>
      </p:pic>
      <p:sp>
        <p:nvSpPr>
          <p:cNvPr id="162" name="Google Shape;162;p26"/>
          <p:cNvSpPr txBox="1"/>
          <p:nvPr/>
        </p:nvSpPr>
        <p:spPr>
          <a:xfrm>
            <a:off x="9767455" y="5631312"/>
            <a:ext cx="242454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entury Gothic"/>
                <a:ea typeface="Century Gothic"/>
                <a:cs typeface="Century Gothic"/>
                <a:sym typeface="Century Gothic"/>
              </a:rPr>
              <a:t>Source: USAID, iDEA, PRB</a:t>
            </a:r>
            <a:endParaRPr/>
          </a:p>
        </p:txBody>
      </p:sp>
      <p:sp>
        <p:nvSpPr>
          <p:cNvPr id="163" name="Google Shape;163;p26"/>
          <p:cNvSpPr txBox="1"/>
          <p:nvPr/>
        </p:nvSpPr>
        <p:spPr>
          <a:xfrm>
            <a:off x="190007" y="5344618"/>
            <a:ext cx="379783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F0000"/>
                </a:solidFill>
                <a:latin typeface="Century Gothic"/>
                <a:ea typeface="Century Gothic"/>
                <a:cs typeface="Century Gothic"/>
                <a:sym typeface="Century Gothic"/>
              </a:rPr>
              <a:t>**Democratic Dividend?</a:t>
            </a:r>
            <a:endParaRPr sz="1800" b="1">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0934093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137"/>
          <p:cNvSpPr txBox="1">
            <a:spLocks noGrp="1"/>
          </p:cNvSpPr>
          <p:nvPr>
            <p:ph type="title"/>
          </p:nvPr>
        </p:nvSpPr>
        <p:spPr>
          <a:xfrm>
            <a:off x="0" y="171449"/>
            <a:ext cx="12192000" cy="1124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bin"/>
              <a:buNone/>
            </a:pPr>
            <a:r>
              <a:rPr lang="en-US" sz="5400" b="1" i="0" u="none" strike="noStrike" cap="none">
                <a:solidFill>
                  <a:schemeClr val="dk1"/>
                </a:solidFill>
                <a:latin typeface="Cabin"/>
                <a:ea typeface="Cabin"/>
                <a:cs typeface="Cabin"/>
                <a:sym typeface="Cabin"/>
              </a:rPr>
              <a:t>Why Adolescent Development?</a:t>
            </a:r>
            <a:endParaRPr/>
          </a:p>
        </p:txBody>
      </p:sp>
      <p:sp>
        <p:nvSpPr>
          <p:cNvPr id="575" name="Google Shape;575;p137"/>
          <p:cNvSpPr txBox="1">
            <a:spLocks noGrp="1"/>
          </p:cNvSpPr>
          <p:nvPr>
            <p:ph type="body" idx="1"/>
          </p:nvPr>
        </p:nvSpPr>
        <p:spPr>
          <a:xfrm>
            <a:off x="345025" y="1718575"/>
            <a:ext cx="7105500" cy="3101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590"/>
              <a:buFont typeface="Arial"/>
              <a:buChar char="•"/>
            </a:pPr>
            <a:r>
              <a:rPr lang="en-US" sz="2590" b="1" i="1" u="none" strike="noStrike" cap="none" dirty="0">
                <a:solidFill>
                  <a:schemeClr val="dk1"/>
                </a:solidFill>
                <a:latin typeface="Cabin"/>
                <a:ea typeface="Cabin"/>
                <a:cs typeface="Cabin"/>
                <a:sym typeface="Cabin"/>
              </a:rPr>
              <a:t>Needs and characteristics of adolescents and youth change at different points of their lives</a:t>
            </a:r>
            <a:endParaRPr b="1" i="1" dirty="0"/>
          </a:p>
          <a:p>
            <a:pPr marL="228600" marR="0" lvl="0" indent="-228600" algn="l" rtl="0">
              <a:lnSpc>
                <a:spcPct val="90000"/>
              </a:lnSpc>
              <a:spcBef>
                <a:spcPts val="2200"/>
              </a:spcBef>
              <a:spcAft>
                <a:spcPts val="0"/>
              </a:spcAft>
              <a:buClr>
                <a:schemeClr val="dk1"/>
              </a:buClr>
              <a:buSzPts val="2590"/>
              <a:buFont typeface="Arial"/>
              <a:buChar char="•"/>
            </a:pPr>
            <a:r>
              <a:rPr lang="en-US" sz="2590" b="0" i="0" u="none" strike="noStrike" cap="none" dirty="0">
                <a:solidFill>
                  <a:schemeClr val="dk1"/>
                </a:solidFill>
                <a:latin typeface="Cabin"/>
                <a:ea typeface="Cabin"/>
                <a:cs typeface="Cabin"/>
                <a:sym typeface="Cabin"/>
              </a:rPr>
              <a:t>Design development strategies that can meet adolescent and youth needs</a:t>
            </a:r>
            <a:endParaRPr sz="2590" b="0" i="0" u="none" strike="noStrike" cap="none" dirty="0">
              <a:solidFill>
                <a:schemeClr val="dk1"/>
              </a:solidFill>
              <a:latin typeface="Cabin"/>
              <a:ea typeface="Cabin"/>
              <a:cs typeface="Cabin"/>
              <a:sym typeface="Cabin"/>
            </a:endParaRPr>
          </a:p>
          <a:p>
            <a:pPr marL="228600" marR="0" lvl="0" indent="-228600" algn="l" rtl="0">
              <a:lnSpc>
                <a:spcPct val="90000"/>
              </a:lnSpc>
              <a:spcBef>
                <a:spcPts val="2200"/>
              </a:spcBef>
              <a:spcAft>
                <a:spcPts val="0"/>
              </a:spcAft>
              <a:buClr>
                <a:schemeClr val="dk1"/>
              </a:buClr>
              <a:buSzPts val="2590"/>
              <a:buFont typeface="Arial"/>
              <a:buChar char="•"/>
            </a:pPr>
            <a:r>
              <a:rPr lang="en-US" sz="2590" b="0" i="0" u="none" strike="noStrike" cap="none" dirty="0">
                <a:solidFill>
                  <a:schemeClr val="dk1"/>
                </a:solidFill>
                <a:latin typeface="Cabin"/>
                <a:ea typeface="Cabin"/>
                <a:cs typeface="Cabin"/>
                <a:sym typeface="Cabin"/>
              </a:rPr>
              <a:t>Know when within the life cycle and how to target adolescents and youth</a:t>
            </a:r>
            <a:endParaRPr dirty="0"/>
          </a:p>
          <a:p>
            <a:pPr marL="0" marR="0" lvl="0" indent="0" algn="l" rtl="0">
              <a:lnSpc>
                <a:spcPct val="90000"/>
              </a:lnSpc>
              <a:spcBef>
                <a:spcPts val="2200"/>
              </a:spcBef>
              <a:spcAft>
                <a:spcPts val="0"/>
              </a:spcAft>
              <a:buClr>
                <a:schemeClr val="dk1"/>
              </a:buClr>
              <a:buSzPts val="2590"/>
              <a:buFont typeface="Arial"/>
              <a:buNone/>
            </a:pPr>
            <a:endParaRPr sz="2590" b="0" i="0" u="none" strike="noStrike" cap="none" dirty="0">
              <a:solidFill>
                <a:schemeClr val="dk1"/>
              </a:solidFill>
              <a:latin typeface="Cabin"/>
              <a:ea typeface="Cabin"/>
              <a:cs typeface="Cabin"/>
              <a:sym typeface="Cabin"/>
            </a:endParaRPr>
          </a:p>
          <a:p>
            <a:pPr marL="0" marR="0" lvl="0" indent="0" algn="l" rtl="0">
              <a:lnSpc>
                <a:spcPct val="90000"/>
              </a:lnSpc>
              <a:spcBef>
                <a:spcPts val="2200"/>
              </a:spcBef>
              <a:spcAft>
                <a:spcPts val="0"/>
              </a:spcAft>
              <a:buClr>
                <a:schemeClr val="dk1"/>
              </a:buClr>
              <a:buSzPts val="2590"/>
              <a:buFont typeface="Arial"/>
              <a:buNone/>
            </a:pPr>
            <a:endParaRPr sz="2590" b="0" i="0" u="none" strike="noStrike" cap="none" dirty="0">
              <a:solidFill>
                <a:schemeClr val="dk1"/>
              </a:solidFill>
              <a:latin typeface="Cabin"/>
              <a:ea typeface="Cabin"/>
              <a:cs typeface="Cabin"/>
              <a:sym typeface="Cabin"/>
            </a:endParaRPr>
          </a:p>
        </p:txBody>
      </p:sp>
      <p:pic>
        <p:nvPicPr>
          <p:cNvPr id="576" name="Google Shape;576;p137"/>
          <p:cNvPicPr preferRelativeResize="0"/>
          <p:nvPr/>
        </p:nvPicPr>
        <p:blipFill>
          <a:blip r:embed="rId3">
            <a:alphaModFix/>
          </a:blip>
          <a:stretch>
            <a:fillRect/>
          </a:stretch>
        </p:blipFill>
        <p:spPr>
          <a:xfrm>
            <a:off x="7450525" y="2207845"/>
            <a:ext cx="4523005" cy="24011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139"/>
          <p:cNvSpPr txBox="1">
            <a:spLocks noGrp="1"/>
          </p:cNvSpPr>
          <p:nvPr>
            <p:ph type="title"/>
          </p:nvPr>
        </p:nvSpPr>
        <p:spPr>
          <a:xfrm>
            <a:off x="0" y="-240897"/>
            <a:ext cx="121920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bin"/>
              <a:buNone/>
            </a:pPr>
            <a:r>
              <a:rPr lang="en-US" sz="5400" b="1" i="0" u="none" strike="noStrike" cap="none">
                <a:solidFill>
                  <a:schemeClr val="dk1"/>
                </a:solidFill>
                <a:latin typeface="Cabin"/>
                <a:ea typeface="Cabin"/>
                <a:cs typeface="Cabin"/>
                <a:sym typeface="Cabin"/>
              </a:rPr>
              <a:t>Quick </a:t>
            </a:r>
            <a:r>
              <a:rPr lang="en-US" b="1"/>
              <a:t>Summary of Adolescent Brain</a:t>
            </a:r>
            <a:r>
              <a:rPr lang="en-US" sz="5400" b="1" i="0" u="none" strike="noStrike" cap="none">
                <a:solidFill>
                  <a:schemeClr val="dk1"/>
                </a:solidFill>
                <a:latin typeface="Cabin"/>
                <a:ea typeface="Cabin"/>
                <a:cs typeface="Cabin"/>
                <a:sym typeface="Cabin"/>
              </a:rPr>
              <a:t> </a:t>
            </a:r>
            <a:endParaRPr/>
          </a:p>
        </p:txBody>
      </p:sp>
      <p:sp>
        <p:nvSpPr>
          <p:cNvPr id="590" name="Google Shape;590;p139"/>
          <p:cNvSpPr txBox="1">
            <a:spLocks noGrp="1"/>
          </p:cNvSpPr>
          <p:nvPr>
            <p:ph type="body" idx="1"/>
          </p:nvPr>
        </p:nvSpPr>
        <p:spPr>
          <a:xfrm>
            <a:off x="394975" y="946575"/>
            <a:ext cx="5505600" cy="525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400" i="0" u="none" strike="noStrike" cap="none" dirty="0">
                <a:solidFill>
                  <a:schemeClr val="dk1"/>
                </a:solidFill>
                <a:latin typeface="Cabin"/>
                <a:ea typeface="Cabin"/>
                <a:cs typeface="Cabin"/>
                <a:sym typeface="Cabin"/>
              </a:rPr>
              <a:t>When is the brain fully developed? </a:t>
            </a:r>
            <a:endParaRPr sz="2400" dirty="0">
              <a:latin typeface="Cabin"/>
              <a:ea typeface="Cabin"/>
              <a:cs typeface="Cabin"/>
              <a:sym typeface="Cabin"/>
            </a:endParaRPr>
          </a:p>
          <a:p>
            <a:pPr marL="228600" marR="0" lvl="0" indent="-50800" algn="l" rtl="0">
              <a:lnSpc>
                <a:spcPct val="90000"/>
              </a:lnSpc>
              <a:spcBef>
                <a:spcPts val="1000"/>
              </a:spcBef>
              <a:spcAft>
                <a:spcPts val="0"/>
              </a:spcAft>
              <a:buClr>
                <a:schemeClr val="dk1"/>
              </a:buClr>
              <a:buSzPts val="2800"/>
              <a:buFont typeface="Arial"/>
              <a:buNone/>
            </a:pPr>
            <a:endParaRPr sz="2400" i="0" u="none" strike="noStrike" cap="none" dirty="0">
              <a:solidFill>
                <a:schemeClr val="dk1"/>
              </a:solidFill>
              <a:latin typeface="Cabin"/>
              <a:ea typeface="Cabin"/>
              <a:cs typeface="Cabin"/>
              <a:sym typeface="Cabin"/>
            </a:endParaRPr>
          </a:p>
        </p:txBody>
      </p:sp>
      <p:sp>
        <p:nvSpPr>
          <p:cNvPr id="591" name="Google Shape;591;p139"/>
          <p:cNvSpPr txBox="1"/>
          <p:nvPr/>
        </p:nvSpPr>
        <p:spPr>
          <a:xfrm>
            <a:off x="5847250" y="874775"/>
            <a:ext cx="6050700" cy="669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solidFill>
                  <a:schemeClr val="dk1"/>
                </a:solidFill>
                <a:latin typeface="Cabin"/>
                <a:ea typeface="Cabin"/>
                <a:cs typeface="Cabin"/>
                <a:sym typeface="Cabin"/>
              </a:rPr>
              <a:t>Brain is fully developed in mid-20s.</a:t>
            </a:r>
            <a:endParaRPr sz="2400">
              <a:solidFill>
                <a:schemeClr val="dk1"/>
              </a:solidFill>
              <a:latin typeface="Cabin"/>
              <a:ea typeface="Cabin"/>
              <a:cs typeface="Cabin"/>
              <a:sym typeface="Cabin"/>
            </a:endParaRPr>
          </a:p>
          <a:p>
            <a:pPr marL="0" lvl="0" indent="0" algn="l" rtl="0">
              <a:spcBef>
                <a:spcPts val="0"/>
              </a:spcBef>
              <a:spcAft>
                <a:spcPts val="0"/>
              </a:spcAft>
              <a:buNone/>
            </a:pPr>
            <a:endParaRPr sz="2400">
              <a:latin typeface="Cabin"/>
              <a:ea typeface="Cabin"/>
              <a:cs typeface="Cabin"/>
              <a:sym typeface="Cabin"/>
            </a:endParaRPr>
          </a:p>
        </p:txBody>
      </p:sp>
      <p:sp>
        <p:nvSpPr>
          <p:cNvPr id="592" name="Google Shape;592;p139"/>
          <p:cNvSpPr txBox="1"/>
          <p:nvPr/>
        </p:nvSpPr>
        <p:spPr>
          <a:xfrm>
            <a:off x="394975" y="2046675"/>
            <a:ext cx="4955100" cy="1268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0"/>
              </a:spcBef>
              <a:spcAft>
                <a:spcPts val="0"/>
              </a:spcAft>
              <a:buClr>
                <a:schemeClr val="dk1"/>
              </a:buClr>
              <a:buSzPts val="1100"/>
              <a:buFont typeface="Arial"/>
              <a:buNone/>
            </a:pPr>
            <a:r>
              <a:rPr lang="en-US" sz="2400">
                <a:solidFill>
                  <a:schemeClr val="dk1"/>
                </a:solidFill>
                <a:latin typeface="Cabin"/>
                <a:ea typeface="Cabin"/>
                <a:cs typeface="Cabin"/>
                <a:sym typeface="Cabin"/>
              </a:rPr>
              <a:t>What is the last part of the brain to be developed? Why is it important? </a:t>
            </a:r>
            <a:endParaRPr/>
          </a:p>
        </p:txBody>
      </p:sp>
      <p:sp>
        <p:nvSpPr>
          <p:cNvPr id="593" name="Google Shape;593;p139"/>
          <p:cNvSpPr txBox="1"/>
          <p:nvPr/>
        </p:nvSpPr>
        <p:spPr>
          <a:xfrm>
            <a:off x="466825" y="3713450"/>
            <a:ext cx="4811400" cy="1843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000"/>
              </a:spcBef>
              <a:spcAft>
                <a:spcPts val="0"/>
              </a:spcAft>
              <a:buClr>
                <a:schemeClr val="dk1"/>
              </a:buClr>
              <a:buSzPts val="1100"/>
              <a:buFont typeface="Arial"/>
              <a:buNone/>
            </a:pPr>
            <a:r>
              <a:rPr lang="en-US" sz="2400">
                <a:solidFill>
                  <a:schemeClr val="dk1"/>
                </a:solidFill>
                <a:latin typeface="Cabin"/>
                <a:ea typeface="Cabin"/>
                <a:cs typeface="Cabin"/>
                <a:sym typeface="Cabin"/>
              </a:rPr>
              <a:t>Which part of the brain is most active during adolescence? What impact does that have?</a:t>
            </a:r>
            <a:endParaRPr/>
          </a:p>
        </p:txBody>
      </p:sp>
      <p:sp>
        <p:nvSpPr>
          <p:cNvPr id="594" name="Google Shape;594;p139"/>
          <p:cNvSpPr txBox="1"/>
          <p:nvPr/>
        </p:nvSpPr>
        <p:spPr>
          <a:xfrm>
            <a:off x="5876575" y="1482900"/>
            <a:ext cx="5936400" cy="292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400" b="1" i="1" dirty="0">
                <a:solidFill>
                  <a:schemeClr val="dk1"/>
                </a:solidFill>
                <a:latin typeface="Cabin"/>
                <a:ea typeface="Cabin"/>
                <a:cs typeface="Cabin"/>
                <a:sym typeface="Cabin"/>
              </a:rPr>
              <a:t>Last part of the brain to develop is pre-frontal cortex</a:t>
            </a:r>
            <a:endParaRPr sz="2400" b="1" i="1" dirty="0">
              <a:solidFill>
                <a:schemeClr val="dk1"/>
              </a:solidFill>
              <a:latin typeface="Cabin"/>
              <a:ea typeface="Cabin"/>
              <a:cs typeface="Cabin"/>
              <a:sym typeface="Cabin"/>
            </a:endParaRPr>
          </a:p>
          <a:p>
            <a:pPr marL="685800" lvl="1" indent="-208915" algn="l" rtl="0">
              <a:lnSpc>
                <a:spcPct val="90000"/>
              </a:lnSpc>
              <a:spcBef>
                <a:spcPts val="500"/>
              </a:spcBef>
              <a:spcAft>
                <a:spcPts val="0"/>
              </a:spcAft>
              <a:buClr>
                <a:schemeClr val="dk1"/>
              </a:buClr>
              <a:buSzPts val="2000"/>
              <a:buFont typeface="Cabin"/>
              <a:buChar char="•"/>
            </a:pPr>
            <a:r>
              <a:rPr lang="en-US" sz="2000" dirty="0">
                <a:solidFill>
                  <a:schemeClr val="dk1"/>
                </a:solidFill>
                <a:latin typeface="Cabin"/>
                <a:ea typeface="Cabin"/>
                <a:cs typeface="Cabin"/>
                <a:sym typeface="Cabin"/>
              </a:rPr>
              <a:t>Planning </a:t>
            </a:r>
            <a:endParaRPr sz="2000" dirty="0">
              <a:solidFill>
                <a:schemeClr val="dk1"/>
              </a:solidFill>
              <a:latin typeface="Cabin"/>
              <a:ea typeface="Cabin"/>
              <a:cs typeface="Cabin"/>
              <a:sym typeface="Cabin"/>
            </a:endParaRPr>
          </a:p>
          <a:p>
            <a:pPr marL="685800" lvl="1" indent="-208915" algn="l" rtl="0">
              <a:lnSpc>
                <a:spcPct val="90000"/>
              </a:lnSpc>
              <a:spcBef>
                <a:spcPts val="500"/>
              </a:spcBef>
              <a:spcAft>
                <a:spcPts val="0"/>
              </a:spcAft>
              <a:buClr>
                <a:schemeClr val="dk1"/>
              </a:buClr>
              <a:buSzPts val="2000"/>
              <a:buFont typeface="Cabin"/>
              <a:buChar char="•"/>
            </a:pPr>
            <a:r>
              <a:rPr lang="en-US" sz="2000" dirty="0">
                <a:solidFill>
                  <a:schemeClr val="dk1"/>
                </a:solidFill>
                <a:latin typeface="Cabin"/>
                <a:ea typeface="Cabin"/>
                <a:cs typeface="Cabin"/>
                <a:sym typeface="Cabin"/>
              </a:rPr>
              <a:t>Making decisions based on rational thinking </a:t>
            </a:r>
            <a:endParaRPr sz="2000" dirty="0">
              <a:solidFill>
                <a:schemeClr val="dk1"/>
              </a:solidFill>
              <a:latin typeface="Cabin"/>
              <a:ea typeface="Cabin"/>
              <a:cs typeface="Cabin"/>
              <a:sym typeface="Cabin"/>
            </a:endParaRPr>
          </a:p>
          <a:p>
            <a:pPr marL="685800" lvl="1" indent="-208915" algn="l" rtl="0">
              <a:lnSpc>
                <a:spcPct val="90000"/>
              </a:lnSpc>
              <a:spcBef>
                <a:spcPts val="500"/>
              </a:spcBef>
              <a:spcAft>
                <a:spcPts val="0"/>
              </a:spcAft>
              <a:buClr>
                <a:schemeClr val="dk1"/>
              </a:buClr>
              <a:buSzPts val="2000"/>
              <a:buFont typeface="Cabin"/>
              <a:buChar char="•"/>
            </a:pPr>
            <a:r>
              <a:rPr lang="en-US" sz="2000" dirty="0">
                <a:solidFill>
                  <a:schemeClr val="dk1"/>
                </a:solidFill>
                <a:latin typeface="Cabin"/>
                <a:ea typeface="Cabin"/>
                <a:cs typeface="Cabin"/>
                <a:sym typeface="Cabin"/>
              </a:rPr>
              <a:t>Controlling impulses</a:t>
            </a:r>
            <a:endParaRPr sz="2000" dirty="0">
              <a:solidFill>
                <a:schemeClr val="dk1"/>
              </a:solidFill>
              <a:latin typeface="Cabin"/>
              <a:ea typeface="Cabin"/>
              <a:cs typeface="Cabin"/>
              <a:sym typeface="Cabin"/>
            </a:endParaRPr>
          </a:p>
          <a:p>
            <a:pPr marL="685800" lvl="1" indent="-208915" algn="l" rtl="0">
              <a:lnSpc>
                <a:spcPct val="90000"/>
              </a:lnSpc>
              <a:spcBef>
                <a:spcPts val="500"/>
              </a:spcBef>
              <a:spcAft>
                <a:spcPts val="0"/>
              </a:spcAft>
              <a:buClr>
                <a:schemeClr val="dk1"/>
              </a:buClr>
              <a:buSzPts val="2000"/>
              <a:buFont typeface="Cabin"/>
              <a:buChar char="•"/>
            </a:pPr>
            <a:r>
              <a:rPr lang="en-US" sz="2000" dirty="0">
                <a:solidFill>
                  <a:schemeClr val="dk1"/>
                </a:solidFill>
                <a:latin typeface="Cabin"/>
                <a:ea typeface="Cabin"/>
                <a:cs typeface="Cabin"/>
                <a:sym typeface="Cabin"/>
              </a:rPr>
              <a:t>Organizing </a:t>
            </a:r>
            <a:endParaRPr sz="2000" dirty="0">
              <a:solidFill>
                <a:schemeClr val="dk1"/>
              </a:solidFill>
              <a:latin typeface="Cabin"/>
              <a:ea typeface="Cabin"/>
              <a:cs typeface="Cabin"/>
              <a:sym typeface="Cabin"/>
            </a:endParaRPr>
          </a:p>
          <a:p>
            <a:pPr marL="685800" lvl="1" indent="-208915" algn="l" rtl="0">
              <a:lnSpc>
                <a:spcPct val="90000"/>
              </a:lnSpc>
              <a:spcBef>
                <a:spcPts val="500"/>
              </a:spcBef>
              <a:spcAft>
                <a:spcPts val="0"/>
              </a:spcAft>
              <a:buClr>
                <a:schemeClr val="dk1"/>
              </a:buClr>
              <a:buSzPts val="2000"/>
              <a:buFont typeface="Cabin"/>
              <a:buChar char="•"/>
            </a:pPr>
            <a:r>
              <a:rPr lang="en-US" sz="2000" dirty="0">
                <a:solidFill>
                  <a:schemeClr val="dk1"/>
                </a:solidFill>
                <a:latin typeface="Cabin"/>
                <a:ea typeface="Cabin"/>
                <a:cs typeface="Cabin"/>
                <a:sym typeface="Cabin"/>
              </a:rPr>
              <a:t>Setting goals</a:t>
            </a:r>
            <a:endParaRPr dirty="0"/>
          </a:p>
        </p:txBody>
      </p:sp>
      <p:sp>
        <p:nvSpPr>
          <p:cNvPr id="595" name="Google Shape;595;p139"/>
          <p:cNvSpPr txBox="1"/>
          <p:nvPr/>
        </p:nvSpPr>
        <p:spPr>
          <a:xfrm>
            <a:off x="5847250" y="4250700"/>
            <a:ext cx="5888400" cy="1460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400" b="1" i="1" dirty="0">
                <a:solidFill>
                  <a:schemeClr val="dk1"/>
                </a:solidFill>
                <a:latin typeface="Cabin"/>
                <a:ea typeface="Cabin"/>
                <a:cs typeface="Cabin"/>
                <a:sym typeface="Cabin"/>
              </a:rPr>
              <a:t>The limbic system, the part of the brain related to sensory processing, emotions, and instincts is more dominant in adolescence. </a:t>
            </a:r>
            <a:endParaRPr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40"/>
          <p:cNvSpPr/>
          <p:nvPr/>
        </p:nvSpPr>
        <p:spPr>
          <a:xfrm>
            <a:off x="1563074" y="2041675"/>
            <a:ext cx="9066900" cy="37101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5906">
              <a:solidFill>
                <a:srgbClr val="212121"/>
              </a:solidFill>
              <a:latin typeface="Sofia"/>
              <a:ea typeface="Sofia"/>
              <a:cs typeface="Sofia"/>
              <a:sym typeface="Sofia"/>
            </a:endParaRPr>
          </a:p>
        </p:txBody>
      </p:sp>
      <p:cxnSp>
        <p:nvCxnSpPr>
          <p:cNvPr id="602" name="Google Shape;602;p140"/>
          <p:cNvCxnSpPr/>
          <p:nvPr/>
        </p:nvCxnSpPr>
        <p:spPr>
          <a:xfrm>
            <a:off x="4765675" y="1903565"/>
            <a:ext cx="0" cy="3024300"/>
          </a:xfrm>
          <a:prstGeom prst="straightConnector1">
            <a:avLst/>
          </a:prstGeom>
          <a:noFill/>
          <a:ln w="9525" cap="flat" cmpd="sng">
            <a:solidFill>
              <a:schemeClr val="lt1"/>
            </a:solidFill>
            <a:prstDash val="solid"/>
            <a:round/>
            <a:headEnd type="none" w="sm" len="sm"/>
            <a:tailEnd type="none" w="sm" len="sm"/>
          </a:ln>
        </p:spPr>
      </p:cxnSp>
      <p:cxnSp>
        <p:nvCxnSpPr>
          <p:cNvPr id="603" name="Google Shape;603;p140"/>
          <p:cNvCxnSpPr/>
          <p:nvPr/>
        </p:nvCxnSpPr>
        <p:spPr>
          <a:xfrm>
            <a:off x="4765675" y="1903565"/>
            <a:ext cx="0" cy="3024300"/>
          </a:xfrm>
          <a:prstGeom prst="straightConnector1">
            <a:avLst/>
          </a:prstGeom>
          <a:noFill/>
          <a:ln w="9525" cap="flat" cmpd="sng">
            <a:solidFill>
              <a:schemeClr val="lt1"/>
            </a:solidFill>
            <a:prstDash val="solid"/>
            <a:round/>
            <a:headEnd type="none" w="sm" len="sm"/>
            <a:tailEnd type="none" w="sm" len="sm"/>
          </a:ln>
        </p:spPr>
      </p:cxnSp>
      <p:sp>
        <p:nvSpPr>
          <p:cNvPr id="604" name="Google Shape;604;p140"/>
          <p:cNvSpPr/>
          <p:nvPr/>
        </p:nvSpPr>
        <p:spPr>
          <a:xfrm>
            <a:off x="3459162" y="1976590"/>
            <a:ext cx="5778600" cy="3140100"/>
          </a:xfrm>
          <a:custGeom>
            <a:avLst/>
            <a:gdLst/>
            <a:ahLst/>
            <a:cxnLst/>
            <a:rect l="l" t="t" r="r" b="b"/>
            <a:pathLst>
              <a:path w="120000" h="120000" extrusionOk="0">
                <a:moveTo>
                  <a:pt x="0" y="120000"/>
                </a:moveTo>
                <a:cubicBezTo>
                  <a:pt x="4747" y="117907"/>
                  <a:pt x="9519" y="115815"/>
                  <a:pt x="13451" y="113768"/>
                </a:cubicBezTo>
                <a:cubicBezTo>
                  <a:pt x="17383" y="111721"/>
                  <a:pt x="20375" y="109992"/>
                  <a:pt x="23540" y="107581"/>
                </a:cubicBezTo>
                <a:cubicBezTo>
                  <a:pt x="26705" y="105170"/>
                  <a:pt x="29697" y="102441"/>
                  <a:pt x="32515" y="99347"/>
                </a:cubicBezTo>
                <a:cubicBezTo>
                  <a:pt x="35334" y="96254"/>
                  <a:pt x="38499" y="92115"/>
                  <a:pt x="40379" y="89021"/>
                </a:cubicBezTo>
                <a:cubicBezTo>
                  <a:pt x="42258" y="85928"/>
                  <a:pt x="42802" y="84564"/>
                  <a:pt x="43742" y="80788"/>
                </a:cubicBezTo>
                <a:cubicBezTo>
                  <a:pt x="44681" y="77012"/>
                  <a:pt x="45398" y="71144"/>
                  <a:pt x="45967" y="66322"/>
                </a:cubicBezTo>
                <a:cubicBezTo>
                  <a:pt x="46536" y="61501"/>
                  <a:pt x="46733" y="56042"/>
                  <a:pt x="47104" y="51902"/>
                </a:cubicBezTo>
                <a:cubicBezTo>
                  <a:pt x="47475" y="47763"/>
                  <a:pt x="47846" y="44306"/>
                  <a:pt x="48217" y="41576"/>
                </a:cubicBezTo>
                <a:cubicBezTo>
                  <a:pt x="48588" y="38847"/>
                  <a:pt x="48761" y="37801"/>
                  <a:pt x="49330" y="35390"/>
                </a:cubicBezTo>
                <a:cubicBezTo>
                  <a:pt x="49899" y="32979"/>
                  <a:pt x="50467" y="29840"/>
                  <a:pt x="51580" y="27111"/>
                </a:cubicBezTo>
                <a:cubicBezTo>
                  <a:pt x="52693" y="24382"/>
                  <a:pt x="54399" y="21288"/>
                  <a:pt x="56080" y="18877"/>
                </a:cubicBezTo>
                <a:cubicBezTo>
                  <a:pt x="57762" y="16467"/>
                  <a:pt x="59418" y="14420"/>
                  <a:pt x="61669" y="12691"/>
                </a:cubicBezTo>
                <a:cubicBezTo>
                  <a:pt x="63919" y="10962"/>
                  <a:pt x="66911" y="9598"/>
                  <a:pt x="69532" y="8551"/>
                </a:cubicBezTo>
                <a:cubicBezTo>
                  <a:pt x="72153" y="7505"/>
                  <a:pt x="74749" y="7187"/>
                  <a:pt x="77370" y="6504"/>
                </a:cubicBezTo>
                <a:cubicBezTo>
                  <a:pt x="79991" y="5822"/>
                  <a:pt x="82439" y="5094"/>
                  <a:pt x="85233" y="4412"/>
                </a:cubicBezTo>
                <a:cubicBezTo>
                  <a:pt x="88028" y="3730"/>
                  <a:pt x="91217" y="3047"/>
                  <a:pt x="94209" y="2365"/>
                </a:cubicBezTo>
                <a:cubicBezTo>
                  <a:pt x="97201" y="1683"/>
                  <a:pt x="100193" y="636"/>
                  <a:pt x="103185" y="318"/>
                </a:cubicBezTo>
                <a:cubicBezTo>
                  <a:pt x="106177" y="0"/>
                  <a:pt x="109367" y="318"/>
                  <a:pt x="112161" y="318"/>
                </a:cubicBezTo>
                <a:cubicBezTo>
                  <a:pt x="114955" y="318"/>
                  <a:pt x="117477" y="318"/>
                  <a:pt x="120000" y="318"/>
                </a:cubicBezTo>
              </a:path>
            </a:pathLst>
          </a:custGeom>
          <a:noFill/>
          <a:ln w="63500" cap="flat" cmpd="sng">
            <a:solidFill>
              <a:srgbClr val="7A52C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13">
              <a:solidFill>
                <a:schemeClr val="dk1"/>
              </a:solidFill>
              <a:latin typeface="Arial"/>
              <a:ea typeface="Arial"/>
              <a:cs typeface="Arial"/>
              <a:sym typeface="Arial"/>
            </a:endParaRPr>
          </a:p>
        </p:txBody>
      </p:sp>
      <p:sp>
        <p:nvSpPr>
          <p:cNvPr id="605" name="Google Shape;605;p140"/>
          <p:cNvSpPr/>
          <p:nvPr/>
        </p:nvSpPr>
        <p:spPr>
          <a:xfrm>
            <a:off x="3135313" y="1928965"/>
            <a:ext cx="5724600" cy="3259200"/>
          </a:xfrm>
          <a:custGeom>
            <a:avLst/>
            <a:gdLst/>
            <a:ahLst/>
            <a:cxnLst/>
            <a:rect l="l" t="t" r="r" b="b"/>
            <a:pathLst>
              <a:path w="120000" h="120000" extrusionOk="0">
                <a:moveTo>
                  <a:pt x="0" y="120000"/>
                </a:moveTo>
                <a:cubicBezTo>
                  <a:pt x="6514" y="117500"/>
                  <a:pt x="13028" y="115001"/>
                  <a:pt x="19242" y="112020"/>
                </a:cubicBezTo>
                <a:cubicBezTo>
                  <a:pt x="25457" y="109039"/>
                  <a:pt x="32071" y="105400"/>
                  <a:pt x="37362" y="102111"/>
                </a:cubicBezTo>
                <a:cubicBezTo>
                  <a:pt x="42653" y="98823"/>
                  <a:pt x="46797" y="95491"/>
                  <a:pt x="50940" y="92159"/>
                </a:cubicBezTo>
                <a:cubicBezTo>
                  <a:pt x="55083" y="88827"/>
                  <a:pt x="58502" y="85538"/>
                  <a:pt x="62271" y="82206"/>
                </a:cubicBezTo>
                <a:cubicBezTo>
                  <a:pt x="66039" y="78874"/>
                  <a:pt x="69983" y="75893"/>
                  <a:pt x="73577" y="72254"/>
                </a:cubicBezTo>
                <a:cubicBezTo>
                  <a:pt x="77171" y="68615"/>
                  <a:pt x="81139" y="64976"/>
                  <a:pt x="83785" y="60328"/>
                </a:cubicBezTo>
                <a:cubicBezTo>
                  <a:pt x="86430" y="55681"/>
                  <a:pt x="87728" y="50069"/>
                  <a:pt x="89425" y="44413"/>
                </a:cubicBezTo>
                <a:cubicBezTo>
                  <a:pt x="91123" y="38757"/>
                  <a:pt x="92470" y="31830"/>
                  <a:pt x="93968" y="26525"/>
                </a:cubicBezTo>
                <a:cubicBezTo>
                  <a:pt x="95465" y="21220"/>
                  <a:pt x="96589" y="16222"/>
                  <a:pt x="98485" y="12583"/>
                </a:cubicBezTo>
                <a:cubicBezTo>
                  <a:pt x="100382" y="8944"/>
                  <a:pt x="102828" y="6620"/>
                  <a:pt x="105274" y="4647"/>
                </a:cubicBezTo>
                <a:cubicBezTo>
                  <a:pt x="107720" y="2674"/>
                  <a:pt x="110765" y="1315"/>
                  <a:pt x="113211" y="657"/>
                </a:cubicBezTo>
                <a:cubicBezTo>
                  <a:pt x="115657" y="0"/>
                  <a:pt x="117828" y="306"/>
                  <a:pt x="120000" y="657"/>
                </a:cubicBezTo>
              </a:path>
            </a:pathLst>
          </a:custGeom>
          <a:noFill/>
          <a:ln w="63500" cap="flat" cmpd="sng">
            <a:solidFill>
              <a:srgbClr val="00ACE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13">
              <a:solidFill>
                <a:schemeClr val="dk1"/>
              </a:solidFill>
              <a:latin typeface="Arial"/>
              <a:ea typeface="Arial"/>
              <a:cs typeface="Arial"/>
              <a:sym typeface="Arial"/>
            </a:endParaRPr>
          </a:p>
        </p:txBody>
      </p:sp>
      <p:cxnSp>
        <p:nvCxnSpPr>
          <p:cNvPr id="606" name="Google Shape;606;p140"/>
          <p:cNvCxnSpPr/>
          <p:nvPr/>
        </p:nvCxnSpPr>
        <p:spPr>
          <a:xfrm rot="10800000">
            <a:off x="3041650" y="1476390"/>
            <a:ext cx="0" cy="3726000"/>
          </a:xfrm>
          <a:prstGeom prst="straightConnector1">
            <a:avLst/>
          </a:prstGeom>
          <a:noFill/>
          <a:ln w="38100" cap="flat" cmpd="sng">
            <a:solidFill>
              <a:schemeClr val="dk2"/>
            </a:solidFill>
            <a:prstDash val="solid"/>
            <a:round/>
            <a:headEnd type="none" w="sm" len="sm"/>
            <a:tailEnd type="none" w="sm" len="sm"/>
          </a:ln>
        </p:spPr>
      </p:cxnSp>
      <p:cxnSp>
        <p:nvCxnSpPr>
          <p:cNvPr id="607" name="Google Shape;607;p140"/>
          <p:cNvCxnSpPr/>
          <p:nvPr/>
        </p:nvCxnSpPr>
        <p:spPr>
          <a:xfrm>
            <a:off x="3027362" y="5064276"/>
            <a:ext cx="6102300" cy="0"/>
          </a:xfrm>
          <a:prstGeom prst="straightConnector1">
            <a:avLst/>
          </a:prstGeom>
          <a:noFill/>
          <a:ln w="38100" cap="flat" cmpd="sng">
            <a:solidFill>
              <a:schemeClr val="dk2"/>
            </a:solidFill>
            <a:prstDash val="solid"/>
            <a:round/>
            <a:headEnd type="none" w="sm" len="sm"/>
            <a:tailEnd type="none" w="sm" len="sm"/>
          </a:ln>
        </p:spPr>
      </p:cxnSp>
      <p:sp>
        <p:nvSpPr>
          <p:cNvPr id="608" name="Google Shape;608;p140"/>
          <p:cNvSpPr txBox="1"/>
          <p:nvPr/>
        </p:nvSpPr>
        <p:spPr>
          <a:xfrm>
            <a:off x="3884612" y="5229377"/>
            <a:ext cx="217500" cy="33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600"/>
              <a:buFont typeface="Carme"/>
              <a:buNone/>
            </a:pPr>
            <a:r>
              <a:rPr lang="en-US" sz="1600">
                <a:solidFill>
                  <a:schemeClr val="dk2"/>
                </a:solidFill>
                <a:latin typeface="Carme"/>
                <a:ea typeface="Carme"/>
                <a:cs typeface="Carme"/>
                <a:sym typeface="Carme"/>
              </a:rPr>
              <a:t>5</a:t>
            </a:r>
            <a:endParaRPr sz="1600">
              <a:solidFill>
                <a:schemeClr val="dk2"/>
              </a:solidFill>
              <a:latin typeface="Carme"/>
              <a:ea typeface="Carme"/>
              <a:cs typeface="Carme"/>
              <a:sym typeface="Carme"/>
            </a:endParaRPr>
          </a:p>
        </p:txBody>
      </p:sp>
      <p:sp>
        <p:nvSpPr>
          <p:cNvPr id="609" name="Google Shape;609;p140"/>
          <p:cNvSpPr txBox="1"/>
          <p:nvPr/>
        </p:nvSpPr>
        <p:spPr>
          <a:xfrm>
            <a:off x="4795838" y="5226201"/>
            <a:ext cx="468300" cy="33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600"/>
              <a:buFont typeface="Carme"/>
              <a:buNone/>
            </a:pPr>
            <a:r>
              <a:rPr lang="en-US" sz="1600">
                <a:solidFill>
                  <a:schemeClr val="dk2"/>
                </a:solidFill>
                <a:latin typeface="Carme"/>
                <a:ea typeface="Carme"/>
                <a:cs typeface="Carme"/>
                <a:sym typeface="Carme"/>
              </a:rPr>
              <a:t>10</a:t>
            </a:r>
            <a:endParaRPr sz="1600">
              <a:solidFill>
                <a:schemeClr val="dk2"/>
              </a:solidFill>
              <a:latin typeface="Carme"/>
              <a:ea typeface="Carme"/>
              <a:cs typeface="Carme"/>
              <a:sym typeface="Carme"/>
            </a:endParaRPr>
          </a:p>
        </p:txBody>
      </p:sp>
      <p:sp>
        <p:nvSpPr>
          <p:cNvPr id="610" name="Google Shape;610;p140"/>
          <p:cNvSpPr txBox="1"/>
          <p:nvPr/>
        </p:nvSpPr>
        <p:spPr>
          <a:xfrm>
            <a:off x="5772150" y="5232552"/>
            <a:ext cx="468300" cy="33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600"/>
              <a:buFont typeface="Carme"/>
              <a:buNone/>
            </a:pPr>
            <a:r>
              <a:rPr lang="en-US" sz="1600">
                <a:solidFill>
                  <a:schemeClr val="dk2"/>
                </a:solidFill>
                <a:latin typeface="Carme"/>
                <a:ea typeface="Carme"/>
                <a:cs typeface="Carme"/>
                <a:sym typeface="Carme"/>
              </a:rPr>
              <a:t>15</a:t>
            </a:r>
            <a:endParaRPr sz="1600">
              <a:solidFill>
                <a:schemeClr val="dk2"/>
              </a:solidFill>
              <a:latin typeface="Carme"/>
              <a:ea typeface="Carme"/>
              <a:cs typeface="Carme"/>
              <a:sym typeface="Carme"/>
            </a:endParaRPr>
          </a:p>
        </p:txBody>
      </p:sp>
      <p:sp>
        <p:nvSpPr>
          <p:cNvPr id="611" name="Google Shape;611;p140"/>
          <p:cNvSpPr txBox="1"/>
          <p:nvPr/>
        </p:nvSpPr>
        <p:spPr>
          <a:xfrm>
            <a:off x="6797676" y="5226201"/>
            <a:ext cx="466800" cy="33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600"/>
              <a:buFont typeface="Carme"/>
              <a:buNone/>
            </a:pPr>
            <a:r>
              <a:rPr lang="en-US" sz="1600">
                <a:solidFill>
                  <a:schemeClr val="dk2"/>
                </a:solidFill>
                <a:latin typeface="Carme"/>
                <a:ea typeface="Carme"/>
                <a:cs typeface="Carme"/>
                <a:sym typeface="Carme"/>
              </a:rPr>
              <a:t>20</a:t>
            </a:r>
            <a:endParaRPr sz="1600">
              <a:solidFill>
                <a:schemeClr val="dk2"/>
              </a:solidFill>
              <a:latin typeface="Carme"/>
              <a:ea typeface="Carme"/>
              <a:cs typeface="Carme"/>
              <a:sym typeface="Carme"/>
            </a:endParaRPr>
          </a:p>
        </p:txBody>
      </p:sp>
      <p:sp>
        <p:nvSpPr>
          <p:cNvPr id="612" name="Google Shape;612;p140"/>
          <p:cNvSpPr txBox="1"/>
          <p:nvPr/>
        </p:nvSpPr>
        <p:spPr>
          <a:xfrm>
            <a:off x="7759700" y="5232552"/>
            <a:ext cx="468300" cy="33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600"/>
              <a:buFont typeface="Carme"/>
              <a:buNone/>
            </a:pPr>
            <a:r>
              <a:rPr lang="en-US" sz="1600">
                <a:solidFill>
                  <a:schemeClr val="dk2"/>
                </a:solidFill>
                <a:latin typeface="Carme"/>
                <a:ea typeface="Carme"/>
                <a:cs typeface="Carme"/>
                <a:sym typeface="Carme"/>
              </a:rPr>
              <a:t>25</a:t>
            </a:r>
            <a:endParaRPr sz="1600">
              <a:solidFill>
                <a:schemeClr val="dk2"/>
              </a:solidFill>
              <a:latin typeface="Carme"/>
              <a:ea typeface="Carme"/>
              <a:cs typeface="Carme"/>
              <a:sym typeface="Carme"/>
            </a:endParaRPr>
          </a:p>
        </p:txBody>
      </p:sp>
      <p:sp>
        <p:nvSpPr>
          <p:cNvPr id="613" name="Google Shape;613;p140"/>
          <p:cNvSpPr txBox="1"/>
          <p:nvPr/>
        </p:nvSpPr>
        <p:spPr>
          <a:xfrm>
            <a:off x="8728075" y="5232552"/>
            <a:ext cx="468300" cy="33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600"/>
              <a:buFont typeface="Carme"/>
              <a:buNone/>
            </a:pPr>
            <a:r>
              <a:rPr lang="en-US" sz="1600">
                <a:solidFill>
                  <a:schemeClr val="dk2"/>
                </a:solidFill>
                <a:latin typeface="Carme"/>
                <a:ea typeface="Carme"/>
                <a:cs typeface="Carme"/>
                <a:sym typeface="Carme"/>
              </a:rPr>
              <a:t>30</a:t>
            </a:r>
            <a:endParaRPr sz="1600">
              <a:solidFill>
                <a:schemeClr val="dk2"/>
              </a:solidFill>
              <a:latin typeface="Carme"/>
              <a:ea typeface="Carme"/>
              <a:cs typeface="Carme"/>
              <a:sym typeface="Carme"/>
            </a:endParaRPr>
          </a:p>
        </p:txBody>
      </p:sp>
      <p:sp>
        <p:nvSpPr>
          <p:cNvPr id="614" name="Google Shape;614;p140"/>
          <p:cNvSpPr txBox="1"/>
          <p:nvPr/>
        </p:nvSpPr>
        <p:spPr>
          <a:xfrm>
            <a:off x="4070350" y="2413151"/>
            <a:ext cx="2125800" cy="32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A52C7"/>
              </a:buClr>
              <a:buSzPts val="1500"/>
              <a:buFont typeface="Times New Roman"/>
              <a:buNone/>
            </a:pPr>
            <a:r>
              <a:rPr lang="en-US" sz="1500" b="1">
                <a:solidFill>
                  <a:srgbClr val="7A52C7"/>
                </a:solidFill>
                <a:latin typeface="Times New Roman"/>
                <a:ea typeface="Times New Roman"/>
                <a:cs typeface="Times New Roman"/>
                <a:sym typeface="Times New Roman"/>
              </a:rPr>
              <a:t>Emotional intensity</a:t>
            </a:r>
            <a:endParaRPr/>
          </a:p>
        </p:txBody>
      </p:sp>
      <p:sp>
        <p:nvSpPr>
          <p:cNvPr id="615" name="Google Shape;615;p140"/>
          <p:cNvSpPr txBox="1"/>
          <p:nvPr/>
        </p:nvSpPr>
        <p:spPr>
          <a:xfrm>
            <a:off x="6500813" y="3981602"/>
            <a:ext cx="2124000" cy="322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ACEF"/>
              </a:buClr>
              <a:buSzPts val="1500"/>
              <a:buFont typeface="Times New Roman"/>
              <a:buNone/>
            </a:pPr>
            <a:r>
              <a:rPr lang="en-US" sz="1500" b="1">
                <a:solidFill>
                  <a:srgbClr val="00ACEF"/>
                </a:solidFill>
                <a:latin typeface="Times New Roman"/>
                <a:ea typeface="Times New Roman"/>
                <a:cs typeface="Times New Roman"/>
                <a:sym typeface="Times New Roman"/>
              </a:rPr>
              <a:t>Impulse control</a:t>
            </a:r>
            <a:endParaRPr/>
          </a:p>
        </p:txBody>
      </p:sp>
      <p:cxnSp>
        <p:nvCxnSpPr>
          <p:cNvPr id="616" name="Google Shape;616;p140"/>
          <p:cNvCxnSpPr/>
          <p:nvPr/>
        </p:nvCxnSpPr>
        <p:spPr>
          <a:xfrm rot="10800000">
            <a:off x="5292725" y="1497052"/>
            <a:ext cx="0" cy="3672000"/>
          </a:xfrm>
          <a:prstGeom prst="straightConnector1">
            <a:avLst/>
          </a:prstGeom>
          <a:noFill/>
          <a:ln w="57150" cap="flat" cmpd="sng">
            <a:solidFill>
              <a:srgbClr val="EC008C">
                <a:alpha val="58819"/>
              </a:srgbClr>
            </a:solidFill>
            <a:prstDash val="dash"/>
            <a:round/>
            <a:headEnd type="none" w="sm" len="sm"/>
            <a:tailEnd type="none" w="sm" len="sm"/>
          </a:ln>
        </p:spPr>
      </p:cxnSp>
      <p:cxnSp>
        <p:nvCxnSpPr>
          <p:cNvPr id="617" name="Google Shape;617;p140"/>
          <p:cNvCxnSpPr/>
          <p:nvPr/>
        </p:nvCxnSpPr>
        <p:spPr>
          <a:xfrm rot="10800000">
            <a:off x="7956550" y="1497052"/>
            <a:ext cx="0" cy="3672000"/>
          </a:xfrm>
          <a:prstGeom prst="straightConnector1">
            <a:avLst/>
          </a:prstGeom>
          <a:noFill/>
          <a:ln w="38100" cap="flat" cmpd="sng">
            <a:solidFill>
              <a:srgbClr val="FFCC00"/>
            </a:solidFill>
            <a:prstDash val="dash"/>
            <a:round/>
            <a:headEnd type="none" w="sm" len="sm"/>
            <a:tailEnd type="none" w="sm" len="sm"/>
          </a:ln>
        </p:spPr>
      </p:cxnSp>
      <p:sp>
        <p:nvSpPr>
          <p:cNvPr id="618" name="Google Shape;618;p140"/>
          <p:cNvSpPr txBox="1"/>
          <p:nvPr/>
        </p:nvSpPr>
        <p:spPr>
          <a:xfrm>
            <a:off x="5884863" y="5499251"/>
            <a:ext cx="823800" cy="39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2000"/>
              <a:buFont typeface="Times New Roman"/>
              <a:buNone/>
            </a:pPr>
            <a:r>
              <a:rPr lang="en-US" sz="2000">
                <a:solidFill>
                  <a:schemeClr val="dk2"/>
                </a:solidFill>
                <a:latin typeface="Times New Roman"/>
                <a:ea typeface="Times New Roman"/>
                <a:cs typeface="Times New Roman"/>
                <a:sym typeface="Times New Roman"/>
              </a:rPr>
              <a:t>Age</a:t>
            </a:r>
            <a:endParaRPr sz="2000">
              <a:solidFill>
                <a:schemeClr val="dk2"/>
              </a:solidFill>
              <a:latin typeface="Times New Roman"/>
              <a:ea typeface="Times New Roman"/>
              <a:cs typeface="Times New Roman"/>
              <a:sym typeface="Times New Roman"/>
            </a:endParaRPr>
          </a:p>
        </p:txBody>
      </p:sp>
      <p:sp>
        <p:nvSpPr>
          <p:cNvPr id="619" name="Google Shape;619;p140"/>
          <p:cNvSpPr txBox="1"/>
          <p:nvPr/>
        </p:nvSpPr>
        <p:spPr>
          <a:xfrm>
            <a:off x="8024813" y="2970364"/>
            <a:ext cx="1368300" cy="32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47920"/>
              </a:buClr>
              <a:buSzPts val="1500"/>
              <a:buFont typeface="Times New Roman"/>
              <a:buNone/>
            </a:pPr>
            <a:r>
              <a:rPr lang="en-US" sz="1500" b="1">
                <a:solidFill>
                  <a:srgbClr val="F47920"/>
                </a:solidFill>
                <a:latin typeface="Times New Roman"/>
                <a:ea typeface="Times New Roman"/>
                <a:cs typeface="Times New Roman"/>
                <a:sym typeface="Times New Roman"/>
              </a:rPr>
              <a:t>Depression</a:t>
            </a:r>
            <a:endParaRPr/>
          </a:p>
        </p:txBody>
      </p:sp>
      <p:sp>
        <p:nvSpPr>
          <p:cNvPr id="620" name="Google Shape;620;p140"/>
          <p:cNvSpPr/>
          <p:nvPr/>
        </p:nvSpPr>
        <p:spPr>
          <a:xfrm>
            <a:off x="3113088" y="1765451"/>
            <a:ext cx="5832600" cy="3384600"/>
          </a:xfrm>
          <a:custGeom>
            <a:avLst/>
            <a:gdLst/>
            <a:ahLst/>
            <a:cxnLst/>
            <a:rect l="l" t="t" r="r" b="b"/>
            <a:pathLst>
              <a:path w="120000" h="120000" extrusionOk="0">
                <a:moveTo>
                  <a:pt x="0" y="119704"/>
                </a:moveTo>
                <a:cubicBezTo>
                  <a:pt x="3601" y="119831"/>
                  <a:pt x="7202" y="119999"/>
                  <a:pt x="11098" y="119704"/>
                </a:cubicBezTo>
                <a:cubicBezTo>
                  <a:pt x="14993" y="119408"/>
                  <a:pt x="19795" y="118437"/>
                  <a:pt x="23323" y="117804"/>
                </a:cubicBezTo>
                <a:cubicBezTo>
                  <a:pt x="26851" y="117171"/>
                  <a:pt x="29448" y="115608"/>
                  <a:pt x="32217" y="115904"/>
                </a:cubicBezTo>
                <a:cubicBezTo>
                  <a:pt x="34985" y="116199"/>
                  <a:pt x="38146" y="119408"/>
                  <a:pt x="40008" y="119704"/>
                </a:cubicBezTo>
                <a:cubicBezTo>
                  <a:pt x="41870" y="119999"/>
                  <a:pt x="42237" y="119408"/>
                  <a:pt x="43340" y="117804"/>
                </a:cubicBezTo>
                <a:cubicBezTo>
                  <a:pt x="44442" y="116199"/>
                  <a:pt x="45741" y="113961"/>
                  <a:pt x="46672" y="110119"/>
                </a:cubicBezTo>
                <a:cubicBezTo>
                  <a:pt x="47603" y="106277"/>
                  <a:pt x="47946" y="103110"/>
                  <a:pt x="48877" y="94834"/>
                </a:cubicBezTo>
                <a:cubicBezTo>
                  <a:pt x="49808" y="86558"/>
                  <a:pt x="51278" y="70555"/>
                  <a:pt x="52209" y="60337"/>
                </a:cubicBezTo>
                <a:cubicBezTo>
                  <a:pt x="53140" y="50119"/>
                  <a:pt x="53703" y="41505"/>
                  <a:pt x="54438" y="33525"/>
                </a:cubicBezTo>
                <a:cubicBezTo>
                  <a:pt x="55173" y="25545"/>
                  <a:pt x="55933" y="17902"/>
                  <a:pt x="56668" y="12456"/>
                </a:cubicBezTo>
                <a:cubicBezTo>
                  <a:pt x="57403" y="7009"/>
                  <a:pt x="57795" y="0"/>
                  <a:pt x="58897" y="971"/>
                </a:cubicBezTo>
                <a:cubicBezTo>
                  <a:pt x="60000" y="1942"/>
                  <a:pt x="62229" y="13722"/>
                  <a:pt x="63331" y="18198"/>
                </a:cubicBezTo>
                <a:cubicBezTo>
                  <a:pt x="64434" y="22674"/>
                  <a:pt x="64630" y="23645"/>
                  <a:pt x="65561" y="27783"/>
                </a:cubicBezTo>
                <a:cubicBezTo>
                  <a:pt x="66492" y="31921"/>
                  <a:pt x="67423" y="36396"/>
                  <a:pt x="68893" y="43110"/>
                </a:cubicBezTo>
                <a:cubicBezTo>
                  <a:pt x="70363" y="49824"/>
                  <a:pt x="72788" y="61013"/>
                  <a:pt x="74454" y="68022"/>
                </a:cubicBezTo>
                <a:cubicBezTo>
                  <a:pt x="76120" y="75031"/>
                  <a:pt x="77223" y="79802"/>
                  <a:pt x="78889" y="85249"/>
                </a:cubicBezTo>
                <a:cubicBezTo>
                  <a:pt x="80555" y="90696"/>
                  <a:pt x="82245" y="96439"/>
                  <a:pt x="84450" y="100577"/>
                </a:cubicBezTo>
                <a:cubicBezTo>
                  <a:pt x="86655" y="104714"/>
                  <a:pt x="89816" y="107881"/>
                  <a:pt x="92217" y="110119"/>
                </a:cubicBezTo>
                <a:cubicBezTo>
                  <a:pt x="94618" y="112357"/>
                  <a:pt x="96308" y="112990"/>
                  <a:pt x="98905" y="113961"/>
                </a:cubicBezTo>
                <a:cubicBezTo>
                  <a:pt x="101502" y="114933"/>
                  <a:pt x="104271" y="115566"/>
                  <a:pt x="107774" y="115904"/>
                </a:cubicBezTo>
                <a:cubicBezTo>
                  <a:pt x="111278" y="116242"/>
                  <a:pt x="115639" y="116073"/>
                  <a:pt x="120000" y="115904"/>
                </a:cubicBezTo>
              </a:path>
            </a:pathLst>
          </a:custGeom>
          <a:noFill/>
          <a:ln w="63500" cap="flat" cmpd="sng">
            <a:solidFill>
              <a:srgbClr val="EC00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13">
              <a:solidFill>
                <a:schemeClr val="dk1"/>
              </a:solidFill>
              <a:latin typeface="Arial"/>
              <a:ea typeface="Arial"/>
              <a:cs typeface="Arial"/>
              <a:sym typeface="Arial"/>
            </a:endParaRPr>
          </a:p>
        </p:txBody>
      </p:sp>
      <p:sp>
        <p:nvSpPr>
          <p:cNvPr id="621" name="Google Shape;621;p140"/>
          <p:cNvSpPr txBox="1"/>
          <p:nvPr/>
        </p:nvSpPr>
        <p:spPr>
          <a:xfrm>
            <a:off x="5216526" y="1330476"/>
            <a:ext cx="1368300" cy="32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C008C"/>
              </a:buClr>
              <a:buSzPts val="1500"/>
              <a:buFont typeface="Times New Roman"/>
              <a:buNone/>
            </a:pPr>
            <a:r>
              <a:rPr lang="en-US" sz="1500" b="1">
                <a:solidFill>
                  <a:srgbClr val="EC008C"/>
                </a:solidFill>
                <a:latin typeface="Times New Roman"/>
                <a:ea typeface="Times New Roman"/>
                <a:cs typeface="Times New Roman"/>
                <a:sym typeface="Times New Roman"/>
              </a:rPr>
              <a:t>Self-harm</a:t>
            </a:r>
            <a:endParaRPr/>
          </a:p>
        </p:txBody>
      </p:sp>
      <p:sp>
        <p:nvSpPr>
          <p:cNvPr id="622" name="Google Shape;622;p140"/>
          <p:cNvSpPr/>
          <p:nvPr/>
        </p:nvSpPr>
        <p:spPr>
          <a:xfrm>
            <a:off x="3133725" y="1998815"/>
            <a:ext cx="5886300" cy="3176700"/>
          </a:xfrm>
          <a:custGeom>
            <a:avLst/>
            <a:gdLst/>
            <a:ahLst/>
            <a:cxnLst/>
            <a:rect l="l" t="t" r="r" b="b"/>
            <a:pathLst>
              <a:path w="120000" h="120000" extrusionOk="0">
                <a:moveTo>
                  <a:pt x="0" y="119685"/>
                </a:moveTo>
                <a:cubicBezTo>
                  <a:pt x="1553" y="119820"/>
                  <a:pt x="3106" y="120000"/>
                  <a:pt x="6601" y="119685"/>
                </a:cubicBezTo>
                <a:cubicBezTo>
                  <a:pt x="10097" y="119370"/>
                  <a:pt x="17427" y="118335"/>
                  <a:pt x="20922" y="117661"/>
                </a:cubicBezTo>
                <a:cubicBezTo>
                  <a:pt x="24417" y="116986"/>
                  <a:pt x="25315" y="115592"/>
                  <a:pt x="27524" y="115592"/>
                </a:cubicBezTo>
                <a:cubicBezTo>
                  <a:pt x="29733" y="115592"/>
                  <a:pt x="32475" y="117301"/>
                  <a:pt x="34126" y="117661"/>
                </a:cubicBezTo>
                <a:cubicBezTo>
                  <a:pt x="35776" y="118020"/>
                  <a:pt x="35776" y="119370"/>
                  <a:pt x="37427" y="117661"/>
                </a:cubicBezTo>
                <a:cubicBezTo>
                  <a:pt x="39077" y="115952"/>
                  <a:pt x="42184" y="111184"/>
                  <a:pt x="44029" y="107451"/>
                </a:cubicBezTo>
                <a:cubicBezTo>
                  <a:pt x="45873" y="103718"/>
                  <a:pt x="44951" y="107451"/>
                  <a:pt x="48446" y="95217"/>
                </a:cubicBezTo>
                <a:cubicBezTo>
                  <a:pt x="51941" y="82983"/>
                  <a:pt x="61092" y="46596"/>
                  <a:pt x="64951" y="34002"/>
                </a:cubicBezTo>
                <a:cubicBezTo>
                  <a:pt x="68810" y="21409"/>
                  <a:pt x="69344" y="23793"/>
                  <a:pt x="71553" y="19700"/>
                </a:cubicBezTo>
                <a:cubicBezTo>
                  <a:pt x="73762" y="15607"/>
                  <a:pt x="75582" y="12593"/>
                  <a:pt x="78155" y="9535"/>
                </a:cubicBezTo>
                <a:cubicBezTo>
                  <a:pt x="80728" y="6476"/>
                  <a:pt x="84223" y="2698"/>
                  <a:pt x="86966" y="1349"/>
                </a:cubicBezTo>
                <a:cubicBezTo>
                  <a:pt x="89708" y="0"/>
                  <a:pt x="92305" y="674"/>
                  <a:pt x="94684" y="1349"/>
                </a:cubicBezTo>
                <a:cubicBezTo>
                  <a:pt x="97063" y="2023"/>
                  <a:pt x="99077" y="3418"/>
                  <a:pt x="101286" y="5442"/>
                </a:cubicBezTo>
                <a:cubicBezTo>
                  <a:pt x="103495" y="7466"/>
                  <a:pt x="105679" y="10209"/>
                  <a:pt x="107888" y="13583"/>
                </a:cubicBezTo>
                <a:cubicBezTo>
                  <a:pt x="110097" y="16956"/>
                  <a:pt x="112475" y="21724"/>
                  <a:pt x="114490" y="25817"/>
                </a:cubicBezTo>
                <a:cubicBezTo>
                  <a:pt x="116504" y="29910"/>
                  <a:pt x="118252" y="34002"/>
                  <a:pt x="120000" y="38095"/>
                </a:cubicBezTo>
              </a:path>
            </a:pathLst>
          </a:custGeom>
          <a:noFill/>
          <a:ln w="63500" cap="flat" cmpd="sng">
            <a:solidFill>
              <a:srgbClr val="8DC6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13">
              <a:solidFill>
                <a:schemeClr val="dk1"/>
              </a:solidFill>
              <a:latin typeface="Arial"/>
              <a:ea typeface="Arial"/>
              <a:cs typeface="Arial"/>
              <a:sym typeface="Arial"/>
            </a:endParaRPr>
          </a:p>
        </p:txBody>
      </p:sp>
      <p:sp>
        <p:nvSpPr>
          <p:cNvPr id="623" name="Google Shape;623;p140"/>
          <p:cNvSpPr txBox="1"/>
          <p:nvPr/>
        </p:nvSpPr>
        <p:spPr>
          <a:xfrm>
            <a:off x="7916862" y="1497164"/>
            <a:ext cx="1530300" cy="32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DC63F"/>
              </a:buClr>
              <a:buSzPts val="1500"/>
              <a:buFont typeface="Times New Roman"/>
              <a:buNone/>
            </a:pPr>
            <a:r>
              <a:rPr lang="en-US" sz="1500" b="1">
                <a:solidFill>
                  <a:srgbClr val="8DC63F"/>
                </a:solidFill>
                <a:latin typeface="Times New Roman"/>
                <a:ea typeface="Times New Roman"/>
                <a:cs typeface="Times New Roman"/>
                <a:sym typeface="Times New Roman"/>
              </a:rPr>
              <a:t>Substance abuse</a:t>
            </a:r>
            <a:endParaRPr/>
          </a:p>
        </p:txBody>
      </p:sp>
      <p:sp>
        <p:nvSpPr>
          <p:cNvPr id="624" name="Google Shape;624;p140"/>
          <p:cNvSpPr/>
          <p:nvPr/>
        </p:nvSpPr>
        <p:spPr>
          <a:xfrm>
            <a:off x="3079750" y="2508401"/>
            <a:ext cx="5834100" cy="2135100"/>
          </a:xfrm>
          <a:custGeom>
            <a:avLst/>
            <a:gdLst/>
            <a:ahLst/>
            <a:cxnLst/>
            <a:rect l="l" t="t" r="r" b="b"/>
            <a:pathLst>
              <a:path w="120000" h="120000" extrusionOk="0">
                <a:moveTo>
                  <a:pt x="0" y="120000"/>
                </a:moveTo>
                <a:lnTo>
                  <a:pt x="34254" y="113882"/>
                </a:lnTo>
                <a:cubicBezTo>
                  <a:pt x="43159" y="103483"/>
                  <a:pt x="47181" y="75649"/>
                  <a:pt x="53429" y="57604"/>
                </a:cubicBezTo>
                <a:cubicBezTo>
                  <a:pt x="59676" y="39558"/>
                  <a:pt x="65206" y="11214"/>
                  <a:pt x="71741" y="5607"/>
                </a:cubicBezTo>
                <a:cubicBezTo>
                  <a:pt x="78276" y="0"/>
                  <a:pt x="86104" y="16006"/>
                  <a:pt x="92639" y="23959"/>
                </a:cubicBezTo>
                <a:cubicBezTo>
                  <a:pt x="99174" y="31911"/>
                  <a:pt x="106391" y="47408"/>
                  <a:pt x="110951" y="53322"/>
                </a:cubicBezTo>
                <a:cubicBezTo>
                  <a:pt x="115511" y="59235"/>
                  <a:pt x="120000" y="59439"/>
                  <a:pt x="120000" y="59439"/>
                </a:cubicBezTo>
              </a:path>
            </a:pathLst>
          </a:custGeom>
          <a:noFill/>
          <a:ln w="76200" cap="flat" cmpd="sng">
            <a:solidFill>
              <a:srgbClr val="F4792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700">
              <a:solidFill>
                <a:schemeClr val="dk1"/>
              </a:solidFill>
              <a:latin typeface="Cabin"/>
              <a:ea typeface="Cabin"/>
              <a:cs typeface="Cabin"/>
              <a:sym typeface="Cabin"/>
            </a:endParaRPr>
          </a:p>
        </p:txBody>
      </p:sp>
      <p:sp>
        <p:nvSpPr>
          <p:cNvPr id="625" name="Google Shape;625;p140"/>
          <p:cNvSpPr/>
          <p:nvPr/>
        </p:nvSpPr>
        <p:spPr>
          <a:xfrm>
            <a:off x="-19050" y="138813"/>
            <a:ext cx="12192000" cy="634200"/>
          </a:xfrm>
          <a:prstGeom prst="rect">
            <a:avLst/>
          </a:prstGeom>
          <a:noFill/>
          <a:ln>
            <a:noFill/>
          </a:ln>
          <a:effectLst>
            <a:outerShdw blurRad="38100" dist="12699" dir="5400000" algn="ctr" rotWithShape="0">
              <a:schemeClr val="lt2">
                <a:alpha val="49800"/>
              </a:schemeClr>
            </a:outerShdw>
          </a:effectLst>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5400" b="1">
                <a:solidFill>
                  <a:schemeClr val="dk1"/>
                </a:solidFill>
                <a:latin typeface="Cabin"/>
                <a:ea typeface="Cabin"/>
                <a:cs typeface="Cabin"/>
                <a:sym typeface="Cabin"/>
              </a:rPr>
              <a:t>The Big Picture</a:t>
            </a:r>
            <a:endParaRPr/>
          </a:p>
        </p:txBody>
      </p:sp>
      <p:sp>
        <p:nvSpPr>
          <p:cNvPr id="626" name="Google Shape;626;p140"/>
          <p:cNvSpPr/>
          <p:nvPr/>
        </p:nvSpPr>
        <p:spPr>
          <a:xfrm>
            <a:off x="5292726" y="1492401"/>
            <a:ext cx="2663700" cy="3710100"/>
          </a:xfrm>
          <a:prstGeom prst="rect">
            <a:avLst/>
          </a:prstGeom>
          <a:solidFill>
            <a:srgbClr val="5B9BD5">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
        <p:nvSpPr>
          <p:cNvPr id="627" name="Google Shape;627;p140"/>
          <p:cNvSpPr txBox="1"/>
          <p:nvPr/>
        </p:nvSpPr>
        <p:spPr>
          <a:xfrm>
            <a:off x="10274664" y="5460849"/>
            <a:ext cx="18888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bin"/>
                <a:ea typeface="Cabin"/>
                <a:cs typeface="Cabin"/>
                <a:sym typeface="Cabin"/>
              </a:rPr>
              <a:t>Source:  George Patton, University of Melbourne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animEffect transition="in" filter="fade">
                                      <p:cBhvr>
                                        <p:cTn id="7" dur="1000"/>
                                        <p:tgtEl>
                                          <p:spTgt spid="616"/>
                                        </p:tgtEl>
                                      </p:cBhvr>
                                    </p:animEffect>
                                  </p:childTnLst>
                                </p:cTn>
                              </p:par>
                              <p:par>
                                <p:cTn id="8" presetID="10" presetClass="entr" presetSubtype="0" fill="hold" nodeType="withEffect">
                                  <p:stCondLst>
                                    <p:cond delay="0"/>
                                  </p:stCondLst>
                                  <p:childTnLst>
                                    <p:set>
                                      <p:cBhvr>
                                        <p:cTn id="9" dur="1" fill="hold">
                                          <p:stCondLst>
                                            <p:cond delay="0"/>
                                          </p:stCondLst>
                                        </p:cTn>
                                        <p:tgtEl>
                                          <p:spTgt spid="617"/>
                                        </p:tgtEl>
                                        <p:attrNameLst>
                                          <p:attrName>style.visibility</p:attrName>
                                        </p:attrNameLst>
                                      </p:cBhvr>
                                      <p:to>
                                        <p:strVal val="visible"/>
                                      </p:to>
                                    </p:set>
                                    <p:animEffect transition="in" filter="fade">
                                      <p:cBhvr>
                                        <p:cTn id="10" dur="1000"/>
                                        <p:tgtEl>
                                          <p:spTgt spid="61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60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61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60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61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2"/>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624"/>
                                        </p:tgtEl>
                                        <p:attrNameLst>
                                          <p:attrName>style.visibility</p:attrName>
                                        </p:attrNameLst>
                                      </p:cBhvr>
                                      <p:to>
                                        <p:strVal val="visible"/>
                                      </p:to>
                                    </p:set>
                                    <p:animEffect transition="in" filter="fade">
                                      <p:cBhvr>
                                        <p:cTn id="33" dur="500"/>
                                        <p:tgtEl>
                                          <p:spTgt spid="6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26"/>
                                        </p:tgtEl>
                                        <p:attrNameLst>
                                          <p:attrName>style.visibility</p:attrName>
                                        </p:attrNameLst>
                                      </p:cBhvr>
                                      <p:to>
                                        <p:strVal val="visible"/>
                                      </p:to>
                                    </p:set>
                                    <p:animEffect transition="in" filter="fade">
                                      <p:cBhvr>
                                        <p:cTn id="38" dur="500"/>
                                        <p:tgtEl>
                                          <p:spTgt spid="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2281</Words>
  <Application>Microsoft Office PowerPoint</Application>
  <PresentationFormat>Widescreen</PresentationFormat>
  <Paragraphs>216</Paragraphs>
  <Slides>15</Slides>
  <Notes>15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15</vt:i4>
      </vt:variant>
    </vt:vector>
  </HeadingPairs>
  <TitlesOfParts>
    <vt:vector size="31" baseType="lpstr">
      <vt:lpstr>Cabin</vt:lpstr>
      <vt:lpstr>Calibri</vt:lpstr>
      <vt:lpstr>Gill Sans</vt:lpstr>
      <vt:lpstr>Questrial</vt:lpstr>
      <vt:lpstr>Century Gothic</vt:lpstr>
      <vt:lpstr>Nunito</vt:lpstr>
      <vt:lpstr>Carme</vt:lpstr>
      <vt:lpstr>Noto Sans Symbols</vt:lpstr>
      <vt:lpstr>Times</vt:lpstr>
      <vt:lpstr>Times New Roman</vt:lpstr>
      <vt:lpstr>Sofia</vt:lpstr>
      <vt:lpstr>Arial</vt:lpstr>
      <vt:lpstr>Office Theme</vt:lpstr>
      <vt:lpstr>Office Theme</vt:lpstr>
      <vt:lpstr>Office Theme</vt:lpstr>
      <vt:lpstr>Office Theme</vt:lpstr>
      <vt:lpstr>Integrating Youth in USAID Programs  </vt:lpstr>
      <vt:lpstr>Defining Youth</vt:lpstr>
      <vt:lpstr> Problem or Opportunity? </vt:lpstr>
      <vt:lpstr>Challenges for Youth</vt:lpstr>
      <vt:lpstr>PowerPoint Presentation</vt:lpstr>
      <vt:lpstr>Reaping the Benefits…</vt:lpstr>
      <vt:lpstr>Why Adolescent Development?</vt:lpstr>
      <vt:lpstr>Quick Summary of Adolescent Brain </vt:lpstr>
      <vt:lpstr>PowerPoint Presentation</vt:lpstr>
      <vt:lpstr>PowerPoint Presentation</vt:lpstr>
      <vt:lpstr>Getting faster and better </vt:lpstr>
      <vt:lpstr>USAID’s Response. Youth in Development Policy, Realizing the Demographic Opportunity</vt:lpstr>
      <vt:lpstr>YouthPower: Definition of PYD</vt:lpstr>
      <vt:lpstr>Key Features </vt:lpstr>
      <vt:lpstr>Evidence on life/soft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Youth in USAID Programs</dc:title>
  <dc:creator>Kelsey Tully</dc:creator>
  <cp:lastModifiedBy>kelsey tully</cp:lastModifiedBy>
  <cp:revision>16</cp:revision>
  <dcterms:modified xsi:type="dcterms:W3CDTF">2018-11-01T15:17:16Z</dcterms:modified>
</cp:coreProperties>
</file>