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B6477-F49E-4E1F-8EED-1EC78D27A9D4}" type="datetimeFigureOut">
              <a:rPr lang="en-US" smtClean="0"/>
              <a:t>11/1/2018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00D7F-E9EB-496E-9CDE-F8B3E8B1C2F7}" type="slidenum">
              <a:rPr lang="en-US" smtClean="0"/>
              <a:t>‹#›</a:t>
            </a:fld>
            <a:endParaRPr lang="en-US"/>
          </a:p>
        </p:txBody>
      </p:sp>
    </p:spTree>
    <p:extLst>
      <p:ext uri="{BB962C8B-B14F-4D97-AF65-F5344CB8AC3E}">
        <p14:creationId xmlns:p14="http://schemas.microsoft.com/office/powerpoint/2010/main" val="5945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54: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this diagram we are talking about soft skills.   Soft skills is the terminology used in the field of workforce development to refer to those non-technical skills that impact how well a person succeeds in the workplace.  For a long time there was not a consensus on which soft skills are most important for workforce success.”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USAID, under the Workforce Connections project, carried out research to identify the most important soft skills for youth age 15-24 to succeed in work.  Within this research initiative, “Soft Skills” were defined to include behaviors, attitudes, personal qualities, “and competencies.   The research identified </a:t>
            </a:r>
            <a:r>
              <a:rPr lang="en-US" sz="1200" b="1" i="0" u="none" strike="noStrike" cap="none">
                <a:solidFill>
                  <a:schemeClr val="dk1"/>
                </a:solidFill>
                <a:latin typeface="Calibri"/>
                <a:ea typeface="Calibri"/>
                <a:cs typeface="Calibri"/>
                <a:sym typeface="Calibri"/>
              </a:rPr>
              <a:t>one cognitive skill </a:t>
            </a:r>
            <a:r>
              <a:rPr lang="en-US" sz="1200" b="0" i="0" u="none" strike="noStrike" cap="none">
                <a:solidFill>
                  <a:schemeClr val="dk1"/>
                </a:solidFill>
                <a:latin typeface="Calibri"/>
                <a:ea typeface="Calibri"/>
                <a:cs typeface="Calibri"/>
                <a:sym typeface="Calibri"/>
              </a:rPr>
              <a:t>which some call higher order thinking skills which includes decision making skills, critical thinking and problem solving, two interpersonal skills—those you need to interact with others—and two intrapersonal skills, those skills that have to done with how a person feels or thinks.”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lnSpc>
                <a:spcPct val="107000"/>
              </a:lnSpc>
              <a:spcBef>
                <a:spcPts val="0"/>
              </a:spcBef>
              <a:spcAft>
                <a:spcPts val="0"/>
              </a:spcAft>
              <a:buNone/>
            </a:pPr>
            <a:r>
              <a:rPr lang="en-US" sz="1200" b="1" i="0" u="sng" strike="noStrike" cap="none">
                <a:solidFill>
                  <a:schemeClr val="dk1"/>
                </a:solidFill>
                <a:latin typeface="Calibri"/>
                <a:ea typeface="Calibri"/>
                <a:cs typeface="Calibri"/>
                <a:sym typeface="Calibri"/>
              </a:rPr>
              <a:t>The two interpersonal skills</a:t>
            </a:r>
            <a:r>
              <a:rPr lang="en-US" sz="1200" b="0" i="0" u="none" strike="noStrike" cap="none">
                <a:solidFill>
                  <a:schemeClr val="dk1"/>
                </a:solidFill>
                <a:latin typeface="Calibri"/>
                <a:ea typeface="Calibri"/>
                <a:cs typeface="Calibri"/>
                <a:sym typeface="Calibri"/>
              </a:rPr>
              <a:t> that are particularly important developmentally for the 15-29 age group were ranked the highest. These include:</a:t>
            </a:r>
            <a:endParaRPr/>
          </a:p>
          <a:p>
            <a:pPr marL="0" marR="0" lvl="0" indent="0" algn="l" rtl="0">
              <a:spcBef>
                <a:spcPts val="799"/>
              </a:spcBef>
              <a:spcAft>
                <a:spcPts val="0"/>
              </a:spcAft>
              <a:buNone/>
            </a:pPr>
            <a:r>
              <a:rPr lang="en-US" sz="1200" b="0" i="0" u="none" strike="noStrike" cap="none">
                <a:solidFill>
                  <a:schemeClr val="dk1"/>
                </a:solidFill>
                <a:latin typeface="Calibri"/>
                <a:ea typeface="Calibri"/>
                <a:cs typeface="Calibri"/>
                <a:sym typeface="Calibri"/>
              </a:rPr>
              <a:t> </a:t>
            </a:r>
            <a:endParaRPr/>
          </a:p>
          <a:p>
            <a:pPr marL="342351" marR="0" lvl="0" indent="-342351" algn="l" rtl="0">
              <a:spcBef>
                <a:spcPts val="0"/>
              </a:spcBef>
              <a:spcAft>
                <a:spcPts val="0"/>
              </a:spcAft>
              <a:buClr>
                <a:schemeClr val="dk1"/>
              </a:buClr>
              <a:buSzPts val="1200"/>
              <a:buFont typeface="Calibri"/>
              <a:buAutoNum type="arabicPeriod"/>
            </a:pPr>
            <a:r>
              <a:rPr lang="en-US" sz="1200" b="1" i="0" u="none" strike="noStrike" cap="none">
                <a:solidFill>
                  <a:schemeClr val="dk1"/>
                </a:solidFill>
                <a:latin typeface="Calibri"/>
                <a:ea typeface="Calibri"/>
                <a:cs typeface="Calibri"/>
                <a:sym typeface="Calibri"/>
              </a:rPr>
              <a:t>Social skills</a:t>
            </a:r>
            <a:r>
              <a:rPr lang="en-US" sz="1200" b="0" i="0" u="none" strike="noStrike" cap="none">
                <a:solidFill>
                  <a:schemeClr val="dk1"/>
                </a:solidFill>
                <a:latin typeface="Calibri"/>
                <a:ea typeface="Calibri"/>
                <a:cs typeface="Calibri"/>
                <a:sym typeface="Calibri"/>
              </a:rPr>
              <a:t> is really a cluster of skills that encompass getting along with others, respecting others, resolving conflicts, using appropriate behaviors  </a:t>
            </a:r>
            <a:endParaRPr/>
          </a:p>
          <a:p>
            <a:pPr marL="342351" marR="0" lvl="0" indent="-342351" algn="l" rtl="0">
              <a:lnSpc>
                <a:spcPct val="107000"/>
              </a:lnSpc>
              <a:spcBef>
                <a:spcPts val="0"/>
              </a:spcBef>
              <a:spcAft>
                <a:spcPts val="0"/>
              </a:spcAft>
              <a:buClr>
                <a:schemeClr val="dk1"/>
              </a:buClr>
              <a:buSzPts val="1200"/>
              <a:buFont typeface="Calibri"/>
              <a:buAutoNum type="arabicPeriod"/>
            </a:pPr>
            <a:r>
              <a:rPr lang="en-US" sz="1200" b="1" i="0" u="none" strike="noStrike" cap="none">
                <a:solidFill>
                  <a:schemeClr val="dk1"/>
                </a:solidFill>
                <a:latin typeface="Calibri"/>
                <a:ea typeface="Calibri"/>
                <a:cs typeface="Calibri"/>
                <a:sym typeface="Calibri"/>
              </a:rPr>
              <a:t>Communication skills</a:t>
            </a:r>
            <a:r>
              <a:rPr lang="en-US" sz="1200" b="0" i="0" u="none" strike="noStrike" cap="none">
                <a:solidFill>
                  <a:schemeClr val="dk1"/>
                </a:solidFill>
                <a:latin typeface="Calibri"/>
                <a:ea typeface="Calibri"/>
                <a:cs typeface="Calibri"/>
                <a:sym typeface="Calibri"/>
              </a:rPr>
              <a:t> include expression, transmission, understanding and interpreting knowledge and ideas </a:t>
            </a:r>
            <a:endParaRPr/>
          </a:p>
          <a:p>
            <a:pPr marL="0" marR="0" lvl="0" indent="0" algn="l" rtl="0">
              <a:spcBef>
                <a:spcPts val="799"/>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lnSpc>
                <a:spcPct val="107000"/>
              </a:lnSpc>
              <a:spcBef>
                <a:spcPts val="0"/>
              </a:spcBef>
              <a:spcAft>
                <a:spcPts val="0"/>
              </a:spcAft>
              <a:buNone/>
            </a:pPr>
            <a:r>
              <a:rPr lang="en-US" sz="1200" b="1" i="0" u="sng" strike="noStrike" cap="none">
                <a:solidFill>
                  <a:schemeClr val="dk1"/>
                </a:solidFill>
                <a:latin typeface="Calibri"/>
                <a:ea typeface="Calibri"/>
                <a:cs typeface="Calibri"/>
                <a:sym typeface="Calibri"/>
              </a:rPr>
              <a:t>Two intrapersonal skill</a:t>
            </a:r>
            <a:r>
              <a:rPr lang="en-US" sz="1200" b="0" i="0" u="none" strike="noStrike" cap="none">
                <a:solidFill>
                  <a:schemeClr val="dk1"/>
                </a:solidFill>
                <a:latin typeface="Calibri"/>
                <a:ea typeface="Calibri"/>
                <a:cs typeface="Calibri"/>
                <a:sym typeface="Calibri"/>
              </a:rPr>
              <a:t> that are supportive and linked to the top three include:</a:t>
            </a:r>
            <a:endParaRPr/>
          </a:p>
          <a:p>
            <a:pPr marL="342351" marR="0" lvl="0" indent="-342351" algn="l" rtl="0">
              <a:lnSpc>
                <a:spcPct val="107000"/>
              </a:lnSpc>
              <a:spcBef>
                <a:spcPts val="799"/>
              </a:spcBef>
              <a:spcAft>
                <a:spcPts val="0"/>
              </a:spcAft>
              <a:buClr>
                <a:schemeClr val="dk1"/>
              </a:buClr>
              <a:buSzPts val="1200"/>
              <a:buFont typeface="Noto Sans Symbols"/>
              <a:buChar char="∙"/>
            </a:pPr>
            <a:r>
              <a:rPr lang="en-US" sz="1200" b="1" i="0" u="none" strike="noStrike" cap="none">
                <a:solidFill>
                  <a:schemeClr val="dk1"/>
                </a:solidFill>
                <a:latin typeface="Calibri"/>
                <a:ea typeface="Calibri"/>
                <a:cs typeface="Calibri"/>
                <a:sym typeface="Calibri"/>
              </a:rPr>
              <a:t>Positive self-concept, including</a:t>
            </a:r>
            <a:r>
              <a:rPr lang="en-US" sz="1200" b="0" i="0" u="none" strike="noStrike" cap="none">
                <a:solidFill>
                  <a:schemeClr val="dk1"/>
                </a:solidFill>
                <a:latin typeface="Calibri"/>
                <a:ea typeface="Calibri"/>
                <a:cs typeface="Calibri"/>
                <a:sym typeface="Calibri"/>
              </a:rPr>
              <a:t> self-confidence, self-efficacy, self-awareness and beliefs, as well as a sense of well-being and pride, a healthy identity and awareness and of one’s strengths in the workforce</a:t>
            </a:r>
            <a:endParaRPr/>
          </a:p>
          <a:p>
            <a:pPr marL="342351" marR="0" lvl="0" indent="-342351" algn="l" rtl="0">
              <a:lnSpc>
                <a:spcPct val="107000"/>
              </a:lnSpc>
              <a:spcBef>
                <a:spcPts val="799"/>
              </a:spcBef>
              <a:spcAft>
                <a:spcPts val="0"/>
              </a:spcAft>
              <a:buClr>
                <a:schemeClr val="dk1"/>
              </a:buClr>
              <a:buSzPts val="1200"/>
              <a:buFont typeface="Noto Sans Symbols"/>
              <a:buChar char="∙"/>
            </a:pPr>
            <a:r>
              <a:rPr lang="en-US" sz="1200" b="1" i="0" u="none" strike="noStrike" cap="none">
                <a:solidFill>
                  <a:schemeClr val="dk1"/>
                </a:solidFill>
                <a:latin typeface="Calibri"/>
                <a:ea typeface="Calibri"/>
                <a:cs typeface="Calibri"/>
                <a:sym typeface="Calibri"/>
              </a:rPr>
              <a:t>Self-control</a:t>
            </a:r>
            <a:r>
              <a:rPr lang="en-US" sz="1200" b="0" i="0" u="none" strike="noStrike" cap="none">
                <a:solidFill>
                  <a:schemeClr val="dk1"/>
                </a:solidFill>
                <a:latin typeface="Calibri"/>
                <a:ea typeface="Calibri"/>
                <a:cs typeface="Calibri"/>
                <a:sym typeface="Calibri"/>
              </a:rPr>
              <a:t> refers to one’s ability to delay gratification, control impulses, direct and focus attention, manage emotions, and regulate behaviors. Self-control is foundational to social skills, communication, being hardworking and dependable, teamwork, leadership, problem solving, critical thinking, and decision-making.”</a:t>
            </a:r>
            <a:endParaRPr/>
          </a:p>
          <a:p>
            <a:pPr marL="342351" marR="0" lvl="0" indent="-266151" algn="l" rtl="0">
              <a:lnSpc>
                <a:spcPct val="107000"/>
              </a:lnSpc>
              <a:spcBef>
                <a:spcPts val="799"/>
              </a:spcBef>
              <a:spcAft>
                <a:spcPts val="0"/>
              </a:spcAft>
              <a:buClr>
                <a:schemeClr val="dk1"/>
              </a:buClr>
              <a:buSzPts val="1200"/>
              <a:buFont typeface="Noto Sans Symbols"/>
              <a:buNone/>
            </a:pPr>
            <a:endParaRPr sz="1200" b="0" i="0" u="none" strike="noStrike" cap="none">
              <a:solidFill>
                <a:schemeClr val="dk1"/>
              </a:solidFill>
              <a:latin typeface="Calibri"/>
              <a:ea typeface="Calibri"/>
              <a:cs typeface="Calibri"/>
              <a:sym typeface="Calibri"/>
            </a:endParaRPr>
          </a:p>
          <a:p>
            <a:pPr marL="0" marR="0" lvl="0" indent="0" algn="l" rtl="0">
              <a:lnSpc>
                <a:spcPct val="107000"/>
              </a:lnSpc>
              <a:spcBef>
                <a:spcPts val="799"/>
              </a:spcBef>
              <a:spcAft>
                <a:spcPts val="0"/>
              </a:spcAft>
              <a:buNone/>
            </a:pPr>
            <a:r>
              <a:rPr lang="en-US" sz="1200" b="0" i="0" u="none" strike="noStrike" cap="none">
                <a:solidFill>
                  <a:schemeClr val="dk1"/>
                </a:solidFill>
                <a:latin typeface="Calibri"/>
                <a:ea typeface="Calibri"/>
                <a:cs typeface="Calibri"/>
                <a:sym typeface="Calibri"/>
              </a:rPr>
              <a:t>These skills are inter-related as the intrapersonal skills can impact one’s interpersonal skills as well as the higher order thinking skills.</a:t>
            </a:r>
            <a:endParaRPr/>
          </a:p>
          <a:p>
            <a:pPr marL="0" marR="0" lvl="0" indent="0" algn="l" rtl="0">
              <a:lnSpc>
                <a:spcPct val="107000"/>
              </a:lnSpc>
              <a:spcBef>
                <a:spcPts val="799"/>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7000"/>
              </a:lnSpc>
              <a:spcBef>
                <a:spcPts val="799"/>
              </a:spcBef>
              <a:spcAft>
                <a:spcPts val="0"/>
              </a:spcAft>
              <a:buNone/>
            </a:pPr>
            <a:r>
              <a:rPr lang="en-US" sz="1200" b="0" i="0" u="none" strike="noStrike" cap="none">
                <a:solidFill>
                  <a:schemeClr val="dk1"/>
                </a:solidFill>
                <a:latin typeface="Calibri"/>
                <a:ea typeface="Calibri"/>
                <a:cs typeface="Calibri"/>
                <a:sym typeface="Calibri"/>
              </a:rPr>
              <a:t>These priority soft skills for workforce outcomes fit into the broad categories in the life skills definitions.  YouthPower Action is doing research on the priority soft and life skills for other outcomes including the prevention of violent behaviors and positive sexual and reproductive health behaviors to help the youth field identify the most important skills across outcomes.   Following the completion of this research YouthPower Action will be developing a tool to measure these skills and doing research to provide guidance around how to develop these important skills.  </a:t>
            </a:r>
            <a:endParaRPr/>
          </a:p>
          <a:p>
            <a:pPr marL="0" marR="0" lvl="0" indent="0" algn="l" rtl="0">
              <a:lnSpc>
                <a:spcPct val="107000"/>
              </a:lnSpc>
              <a:spcBef>
                <a:spcPts val="799"/>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7000"/>
              </a:lnSpc>
              <a:spcBef>
                <a:spcPts val="799"/>
              </a:spcBef>
              <a:spcAft>
                <a:spcPts val="0"/>
              </a:spcAft>
              <a:buNone/>
            </a:pPr>
            <a:r>
              <a:rPr lang="en-US" sz="1200" b="0" i="0" u="none" strike="noStrike" cap="none">
                <a:solidFill>
                  <a:schemeClr val="dk1"/>
                </a:solidFill>
                <a:latin typeface="Calibri"/>
                <a:ea typeface="Calibri"/>
                <a:cs typeface="Calibri"/>
                <a:sym typeface="Calibri"/>
              </a:rPr>
              <a:t>While that research is not yet complete, we know that good PYD programs should facilitate the development of these soft and life skills and that many aspects of PYD such as positive role models, safe space and participation in many youth programs can help develop these skills. </a:t>
            </a:r>
            <a:endParaRPr/>
          </a:p>
        </p:txBody>
      </p:sp>
      <p:sp>
        <p:nvSpPr>
          <p:cNvPr id="264" name="Google Shape;264;p54: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1664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5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58: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Youth development researchers have coined the term “developmental relationships” to highlight the aspects of relationships that can have a positive impact. These include providing the opportunity to try out roles and behaviors, receive feedback and reflect. They have highlighted five elements for adults working with youth.</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 will talking more about youth engagement in the next session</a:t>
            </a:r>
            <a:endParaRPr sz="1200" b="0" i="0" u="none" strike="noStrike" cap="none">
              <a:solidFill>
                <a:schemeClr val="dk1"/>
              </a:solidFill>
              <a:latin typeface="Calibri"/>
              <a:ea typeface="Calibri"/>
              <a:cs typeface="Calibri"/>
              <a:sym typeface="Calibri"/>
            </a:endParaRPr>
          </a:p>
        </p:txBody>
      </p:sp>
      <p:sp>
        <p:nvSpPr>
          <p:cNvPr id="283" name="Google Shape;283;p58: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4808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6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60: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Safe spaces relates to physical infrastructure as well as emotional safety.  Both types of safety are essential for youth to feel comfortable and ready to absorb the other features (skills building, youth engagement).  Many neighborhoods lack any space for youth to convene. Thus communities must be committed to providing youth with space spaces to practice, engage, and learn creatively and collaboratively. And an emotionally safe space is critical to learning. Given youth activity online, virtual safe space is increasingly important.</a:t>
            </a:r>
            <a:endParaRPr/>
          </a:p>
        </p:txBody>
      </p:sp>
      <p:sp>
        <p:nvSpPr>
          <p:cNvPr id="292" name="Google Shape;292;p60: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294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64: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Belonging is extremely important, particularly in early and mid-adolescence. By breaking large schools into smaller groupings, schools can help create a sense of belonging, and sports, scouts, music or theatre groups can all create a sense of belonging.  Research into how young people decide to join ISIS highlights the importance of peer relationship and the impact of social networks making it important to help youth find positive ways of finding that belonging and meaning.  OVCs and minority groups are often in need of ways to belong.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171176" marR="0" lvl="0" indent="-171176"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Reflect again on participant responses from the positive influences activity.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19" name="Google Shape;319;p64: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0140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3a22fd3a5f_0_15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3a22fd3a5f_0_157:notes"/>
          <p:cNvSpPr txBox="1">
            <a:spLocks noGrp="1"/>
          </p:cNvSpPr>
          <p:nvPr>
            <p:ph type="body" idx="1"/>
          </p:nvPr>
        </p:nvSpPr>
        <p:spPr>
          <a:xfrm>
            <a:off x="701039" y="4473892"/>
            <a:ext cx="5608200" cy="3660600"/>
          </a:xfrm>
          <a:prstGeom prst="rect">
            <a:avLst/>
          </a:prstGeom>
        </p:spPr>
        <p:txBody>
          <a:bodyPr spcFirstLastPara="1" wrap="square" lIns="91425" tIns="91425" rIns="91425" bIns="91425" anchor="t" anchorCtr="0">
            <a:noAutofit/>
          </a:bodyPr>
          <a:lstStyle/>
          <a:p>
            <a:pPr marL="0" lvl="0" indent="76200" algn="l" rtl="0">
              <a:spcBef>
                <a:spcPts val="0"/>
              </a:spcBef>
              <a:spcAft>
                <a:spcPts val="0"/>
              </a:spcAft>
              <a:buNone/>
            </a:pPr>
            <a:r>
              <a:rPr lang="en-US"/>
              <a:t>In Honduras—one of the most violent countries in the world—nearly 50 centers across the country provide a range of youth activities. They can come to learn how to use a computer or take English classes, receive job training, play instruments and games, get after-school tutoring, and socialize with other children in a safe, supervised environment. These centers are one way that USAID seeks to address the factors causing young people to attempt a costly and dangerous migration to the United States—including insecurity, crime and a lack of economic and educational options.</a:t>
            </a:r>
            <a:endParaRPr/>
          </a:p>
          <a:p>
            <a:pPr marL="0" lvl="0" indent="76200" algn="l" rtl="0">
              <a:spcBef>
                <a:spcPts val="0"/>
              </a:spcBef>
              <a:spcAft>
                <a:spcPts val="0"/>
              </a:spcAft>
              <a:buNone/>
            </a:pPr>
            <a:endParaRPr/>
          </a:p>
          <a:p>
            <a:pPr marL="0" lvl="0" indent="76200" algn="l" rtl="0">
              <a:spcBef>
                <a:spcPts val="0"/>
              </a:spcBef>
              <a:spcAft>
                <a:spcPts val="0"/>
              </a:spcAft>
              <a:buNone/>
            </a:pPr>
            <a:r>
              <a:rPr lang="en-US"/>
              <a:t>After the 24-year-old was wrongly accused of stealing the cell phone of a dangerous criminal, a hit was placed on his life. He was just 16. The man’s 9-millimeter pistol put a bullet through Jessel’s back, narrowly missing his lungs, ribs and heart. “It was a case of death,” Jessel explains. Jessel grew up in Cofradía, a town outside of San Pedro Sula, Honduras, a city that has been called “the murder capital of the world.” He watched people become numb to senseless violence like the gunshot that nearly killed him. He knew he had to do something about it. “I didn’t want to seek revenge,” Jessel said, “because the bullet not only pierced my flesh, my skin—it pierced that life that I was living. It ended this mentality that I had and changed it into something positive."</a:t>
            </a:r>
            <a:endParaRPr/>
          </a:p>
          <a:p>
            <a:pPr marL="0" lvl="0" indent="76200" algn="l" rtl="0">
              <a:spcBef>
                <a:spcPts val="0"/>
              </a:spcBef>
              <a:spcAft>
                <a:spcPts val="0"/>
              </a:spcAft>
              <a:buNone/>
            </a:pPr>
            <a:endParaRPr/>
          </a:p>
          <a:p>
            <a:pPr marL="0" lvl="0" indent="76200" algn="l" rtl="0">
              <a:spcBef>
                <a:spcPts val="0"/>
              </a:spcBef>
              <a:spcAft>
                <a:spcPts val="0"/>
              </a:spcAft>
              <a:buNone/>
            </a:pPr>
            <a:r>
              <a:rPr lang="en-US"/>
              <a:t>Skate Brothers is a club where at-risk youth learn rollerblading, skateboarding, BMX and breakdancing. Since it was formed in 2011, the group has grown to about 50 members who perform in street fairs and parades and volunteer to support their community. Skate Brothers is about more than just sports. It’s about instilling values in the kids and counseling them on how to best live their lives.</a:t>
            </a:r>
            <a:endParaRPr/>
          </a:p>
          <a:p>
            <a:pPr marL="0" lvl="0" indent="76200" algn="l" rtl="0">
              <a:spcBef>
                <a:spcPts val="0"/>
              </a:spcBef>
              <a:spcAft>
                <a:spcPts val="0"/>
              </a:spcAft>
              <a:buNone/>
            </a:pPr>
            <a:endParaRPr/>
          </a:p>
          <a:p>
            <a:pPr marL="0" lvl="0" indent="76200" algn="l" rtl="0">
              <a:spcBef>
                <a:spcPts val="0"/>
              </a:spcBef>
              <a:spcAft>
                <a:spcPts val="0"/>
              </a:spcAft>
              <a:buNone/>
            </a:pPr>
            <a:r>
              <a:rPr lang="en-US"/>
              <a:t>“Youth who don’t have anything to do, they look for a group that gives them love or gives them affection,” Jessel said. “And what a shame how some of them choose criminal groups that commit illegal acts.” “My guys, my sheep” Jessel created Skate Brothers so these kids could find a sense of belonging without turning to gangs. “I call them, my children, my guys, my sheep,” he says.</a:t>
            </a:r>
            <a:br>
              <a:rPr lang="en-US"/>
            </a:br>
            <a:r>
              <a:rPr lang="en-US"/>
              <a:t/>
            </a:r>
            <a:br>
              <a:rPr lang="en-US"/>
            </a:br>
            <a:r>
              <a:rPr lang="en-US"/>
              <a:t>In the town park, where Skate Brothers practices, Jessel greets the kids with fist bumps and hugs. They follow him gleefully. Jessel asks them about their day, how things are going in school. He acts like an involved parent, sometimes meeting with their teachers and school principals. He invites them to his home to eat guacamole, carne asada and baleadas—a traditional Honduran dish consisting of a flour tortilla filled with mashed fried beans.</a:t>
            </a:r>
            <a:endParaRPr/>
          </a:p>
          <a:p>
            <a:pPr marL="0" lvl="0" indent="76200" algn="l" rtl="0">
              <a:spcBef>
                <a:spcPts val="0"/>
              </a:spcBef>
              <a:spcAft>
                <a:spcPts val="0"/>
              </a:spcAft>
              <a:buNone/>
            </a:pPr>
            <a:endParaRPr/>
          </a:p>
          <a:p>
            <a:pPr marL="0" lvl="0" indent="76200" algn="l" rtl="0">
              <a:spcBef>
                <a:spcPts val="0"/>
              </a:spcBef>
              <a:spcAft>
                <a:spcPts val="0"/>
              </a:spcAft>
              <a:buNone/>
            </a:pPr>
            <a:r>
              <a:rPr lang="en-US"/>
              <a:t>Jessel convinced one boy in his club to leave a gang by sharing his own near-death story as a cautionary tale. “I told him the story with tears in my eyes because I was seeing the same life I had lived in him. I told him, ‘I love you a lot, and I want to help you if you let me. But I respect that the decision is yours.’” Everything Jessel does is for the youth who look up to him. “I don’t want my kids to live a difficult life like I did,” he says. To some, Skate Brothers might just seem like sports and fun, but Jessel understands that it’s a lifeline—a way to stay out of crime and violence.</a:t>
            </a:r>
            <a:endParaRPr/>
          </a:p>
          <a:p>
            <a:pPr marL="0" lvl="0" indent="76200" algn="l" rtl="0">
              <a:spcBef>
                <a:spcPts val="0"/>
              </a:spcBef>
              <a:spcAft>
                <a:spcPts val="0"/>
              </a:spcAft>
              <a:buNone/>
            </a:pPr>
            <a:endParaRPr/>
          </a:p>
          <a:p>
            <a:pPr marL="0" lvl="0" indent="76200" algn="l" rtl="0">
              <a:spcBef>
                <a:spcPts val="0"/>
              </a:spcBef>
              <a:spcAft>
                <a:spcPts val="0"/>
              </a:spcAft>
              <a:buClr>
                <a:schemeClr val="dk1"/>
              </a:buClr>
              <a:buSzPts val="1100"/>
              <a:buFont typeface="Arial"/>
              <a:buNone/>
            </a:pPr>
            <a:r>
              <a:rPr lang="en-US"/>
              <a:t>The outreach center in Cofradía, Honduras, is one of nearly 200 that USAID has built in crime-ridden neighborhoods around Central America to give at-risk youth a safe space to have fun, learn valuable life and job skills, and stay away from drugs and gangs. It is run by Creative’s Alianza Joven Honduras program.</a:t>
            </a:r>
            <a:endParaRPr/>
          </a:p>
        </p:txBody>
      </p:sp>
      <p:sp>
        <p:nvSpPr>
          <p:cNvPr id="692" name="Google Shape;692;g3a22fd3a5f_0_157:notes"/>
          <p:cNvSpPr txBox="1">
            <a:spLocks noGrp="1"/>
          </p:cNvSpPr>
          <p:nvPr>
            <p:ph type="sldNum" idx="12"/>
          </p:nvPr>
        </p:nvSpPr>
        <p:spPr>
          <a:xfrm>
            <a:off x="3970939"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5</a:t>
            </a:fld>
            <a:endParaRPr/>
          </a:p>
        </p:txBody>
      </p:sp>
    </p:spTree>
    <p:extLst>
      <p:ext uri="{BB962C8B-B14F-4D97-AF65-F5344CB8AC3E}">
        <p14:creationId xmlns:p14="http://schemas.microsoft.com/office/powerpoint/2010/main" val="188711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335f24d747_0_1106:notes"/>
          <p:cNvSpPr>
            <a:spLocks noGrp="1" noRot="1" noChangeAspect="1"/>
          </p:cNvSpPr>
          <p:nvPr>
            <p:ph type="sldImg" idx="2"/>
          </p:nvPr>
        </p:nvSpPr>
        <p:spPr>
          <a:xfrm>
            <a:off x="717838" y="1162050"/>
            <a:ext cx="5574600" cy="313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g335f24d747_0_1106:notes"/>
          <p:cNvSpPr txBox="1">
            <a:spLocks noGrp="1"/>
          </p:cNvSpPr>
          <p:nvPr>
            <p:ph type="body" idx="1"/>
          </p:nvPr>
        </p:nvSpPr>
        <p:spPr>
          <a:xfrm>
            <a:off x="701040" y="4473891"/>
            <a:ext cx="5608200" cy="36603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Clr>
                <a:schemeClr val="dk1"/>
              </a:buClr>
              <a:buSzPts val="300"/>
              <a:buFont typeface="Calibri"/>
              <a:buNone/>
            </a:pPr>
            <a:r>
              <a:rPr lang="en-US" b="1"/>
              <a:t>LAUREN</a:t>
            </a:r>
            <a:endParaRPr/>
          </a:p>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Facilitator should highlight: Hart’s Ladder is one of the foundational frameworks in the youth engagement literature. It illustrates the various levels of youth participation. The bottom three rungs are NOT participation, but levels of tokenism. These can be detrimental to youth, as their decisions may be heard, but not acknowledged.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 higher rungs of the ladder where participation really occurs – when youth are informed, consulted, provide leadership, and participate in decision-making. Reiterate that we can’t always reach level 8, and level 8 isn’t always relevant for each situation, but we should be striving for the greatest level of youth engagement as possible in each situation.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Facilitator should go through each rung asking for an example. </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Rung 1: Youth asked to carry political signs for an election</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Rung 2: Youth posing for a photo, song or dance</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Rung 3: Inviting one young person to speak on a panel to represent all youth and telling them what to say</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Rung 4: Inviting one young person to speak on a panel, telling them the purpose and goal and allowing them to shape their own remarks</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Rung 5: Survey for a project where youth are asked for their opinions and told what it is being used for</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Rung 6: Agency of mission youth advisory group, youth invited to shape the content of a program or policy</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Rung 7: Youth led organization deciding their own priorities</a:t>
            </a:r>
            <a:endParaRPr/>
          </a:p>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Rung 8: Youth led organization where youth and adults together determine funding and programs.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731" name="Google Shape;731;g335f24d747_0_1106:notes"/>
          <p:cNvSpPr txBox="1">
            <a:spLocks noGrp="1"/>
          </p:cNvSpPr>
          <p:nvPr>
            <p:ph type="sldNum" idx="12"/>
          </p:nvPr>
        </p:nvSpPr>
        <p:spPr>
          <a:xfrm>
            <a:off x="3970938" y="8829966"/>
            <a:ext cx="3037800" cy="4665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0402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335f24d747_0_1234:notes"/>
          <p:cNvSpPr>
            <a:spLocks noGrp="1" noRot="1" noChangeAspect="1"/>
          </p:cNvSpPr>
          <p:nvPr>
            <p:ph type="sldImg" idx="2"/>
          </p:nvPr>
        </p:nvSpPr>
        <p:spPr>
          <a:xfrm>
            <a:off x="717838" y="1162050"/>
            <a:ext cx="5574600" cy="3137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0" name="Google Shape;760;g335f24d747_0_1234:notes"/>
          <p:cNvSpPr txBox="1">
            <a:spLocks noGrp="1"/>
          </p:cNvSpPr>
          <p:nvPr>
            <p:ph type="body" idx="1"/>
          </p:nvPr>
        </p:nvSpPr>
        <p:spPr>
          <a:xfrm>
            <a:off x="701040" y="4473891"/>
            <a:ext cx="5608200" cy="3660300"/>
          </a:xfrm>
          <a:prstGeom prst="rect">
            <a:avLst/>
          </a:prstGeom>
          <a:noFill/>
          <a:ln>
            <a:noFill/>
          </a:ln>
        </p:spPr>
        <p:txBody>
          <a:bodyPr spcFirstLastPara="1" wrap="square" lIns="93150" tIns="46575" rIns="93150" bIns="46575" anchor="t" anchorCtr="0">
            <a:noAutofit/>
          </a:bodyPr>
          <a:lstStyle/>
          <a:p>
            <a:pPr marL="457200" marR="0" lvl="0" indent="-2286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These tips come from a YouthPower brief</a:t>
            </a:r>
            <a:endParaRPr/>
          </a:p>
          <a:p>
            <a:pPr marL="457200" marR="0" lvl="0" indent="-2286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Link to Six Tips to Meaningful Youth Engagement Brief: http://www.youthpower.org/resources/six-tips-increasing-meaningful-youth-engagement-programs</a:t>
            </a:r>
            <a:endParaRPr/>
          </a:p>
        </p:txBody>
      </p:sp>
      <p:sp>
        <p:nvSpPr>
          <p:cNvPr id="761" name="Google Shape;761;g335f24d747_0_1234:notes"/>
          <p:cNvSpPr txBox="1">
            <a:spLocks noGrp="1"/>
          </p:cNvSpPr>
          <p:nvPr>
            <p:ph type="sldNum" idx="12"/>
          </p:nvPr>
        </p:nvSpPr>
        <p:spPr>
          <a:xfrm>
            <a:off x="3970938" y="8829966"/>
            <a:ext cx="3037800" cy="4665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300"/>
              <a:buFont typeface="Times"/>
              <a:buNone/>
            </a:pPr>
            <a:fld id="{00000000-1234-1234-1234-123412341234}" type="slidenum">
              <a:rPr lang="en-US" sz="1200" b="0" i="0" u="none" strike="noStrike" cap="none">
                <a:solidFill>
                  <a:srgbClr val="000000"/>
                </a:solidFill>
                <a:latin typeface="Times"/>
                <a:ea typeface="Times"/>
                <a:cs typeface="Times"/>
                <a:sym typeface="Times"/>
              </a:rPr>
              <a:t>7</a:t>
            </a:fld>
            <a:endParaRPr sz="1200" b="0" i="0" u="none" strike="noStrike" cap="none">
              <a:solidFill>
                <a:srgbClr val="000000"/>
              </a:solidFill>
              <a:latin typeface="Times"/>
              <a:ea typeface="Times"/>
              <a:cs typeface="Times"/>
              <a:sym typeface="Times"/>
            </a:endParaRPr>
          </a:p>
        </p:txBody>
      </p:sp>
    </p:spTree>
    <p:extLst>
      <p:ext uri="{BB962C8B-B14F-4D97-AF65-F5344CB8AC3E}">
        <p14:creationId xmlns:p14="http://schemas.microsoft.com/office/powerpoint/2010/main" val="136135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35f24d747_0_130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g335f24d747_0_1305:notes"/>
          <p:cNvSpPr txBox="1">
            <a:spLocks noGrp="1"/>
          </p:cNvSpPr>
          <p:nvPr>
            <p:ph type="body" idx="1"/>
          </p:nvPr>
        </p:nvSpPr>
        <p:spPr>
          <a:xfrm>
            <a:off x="701039" y="4473891"/>
            <a:ext cx="5608200" cy="3660300"/>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Clr>
                <a:schemeClr val="dk1"/>
              </a:buClr>
              <a:buSzPts val="300"/>
              <a:buFont typeface="Calibri"/>
              <a:buNone/>
            </a:pPr>
            <a:r>
              <a:rPr lang="en-US"/>
              <a:t>Mike</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 Toolkit focuses on 5 key phases in which PYD measurement is relevant.  These phases are introduced on page 27 of the toolkit.  </a:t>
            </a:r>
            <a:r>
              <a:rPr lang="en-US" sz="1200" b="0" i="1" u="none" strike="noStrike" cap="none">
                <a:solidFill>
                  <a:schemeClr val="dk1"/>
                </a:solidFill>
                <a:latin typeface="Calibri"/>
                <a:ea typeface="Calibri"/>
                <a:cs typeface="Calibri"/>
                <a:sym typeface="Calibri"/>
              </a:rPr>
              <a:t>Generally talk about phases 1, 2 and 3</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In this session, we will focus specifically on Phase 4, ending with a brief overview of phase 5.</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Emphasize that the full measurement training is one day long.  TODAY we are just touching on key measurement concepts, giving participants the chance to become familiar with the toolkit and indicators, and providing an opportunity for practical application.  This is a rich resource that you will often refer to throughout the program cycle when you return to your missions.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Talk generally about cross-sectoral youth assessments, that would occur in phases 2 and 3 (examples from EQUIP3 and YouthMap)</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a:t>
            </a:r>
            <a:r>
              <a:rPr lang="en-US" sz="1200" b="1" i="0" u="none" strike="noStrike" cap="none">
                <a:solidFill>
                  <a:schemeClr val="dk1"/>
                </a:solidFill>
                <a:latin typeface="Calibri"/>
                <a:ea typeface="Calibri"/>
                <a:cs typeface="Calibri"/>
                <a:sym typeface="Calibri"/>
              </a:rPr>
              <a:t>Elizabeth to include EQUIP CSYA link in annotated bibliography, to be distributed at end of training</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783" name="Google Shape;783;g335f24d747_0_1305:notes"/>
          <p:cNvSpPr txBox="1">
            <a:spLocks noGrp="1"/>
          </p:cNvSpPr>
          <p:nvPr>
            <p:ph type="sldNum" idx="12"/>
          </p:nvPr>
        </p:nvSpPr>
        <p:spPr>
          <a:xfrm>
            <a:off x="3970937" y="8829964"/>
            <a:ext cx="3037800" cy="4665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5517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335f24d747_0_1696:notes"/>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4" name="Google Shape;804;g335f24d747_0_1696:notes"/>
          <p:cNvSpPr txBox="1">
            <a:spLocks noGrp="1"/>
          </p:cNvSpPr>
          <p:nvPr>
            <p:ph type="body" idx="1"/>
          </p:nvPr>
        </p:nvSpPr>
        <p:spPr>
          <a:xfrm>
            <a:off x="701040" y="4473891"/>
            <a:ext cx="5608200" cy="3660300"/>
          </a:xfrm>
          <a:prstGeom prst="rect">
            <a:avLst/>
          </a:prstGeom>
          <a:noFill/>
          <a:ln>
            <a:noFill/>
          </a:ln>
        </p:spPr>
        <p:txBody>
          <a:bodyPr spcFirstLastPara="1" wrap="square" lIns="91275" tIns="91275" rIns="91275" bIns="912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5 minutes (go on the website)</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err="1">
                <a:solidFill>
                  <a:srgbClr val="000000"/>
                </a:solidFill>
                <a:latin typeface="Calibri"/>
                <a:ea typeface="Calibri"/>
                <a:cs typeface="Calibri"/>
                <a:sym typeface="Calibri"/>
              </a:rPr>
              <a:t>YouthPower</a:t>
            </a:r>
            <a:r>
              <a:rPr lang="en-US" sz="1200" b="0" i="0" u="none" strike="noStrike" cap="none" dirty="0">
                <a:solidFill>
                  <a:srgbClr val="000000"/>
                </a:solidFill>
                <a:latin typeface="Calibri"/>
                <a:ea typeface="Calibri"/>
                <a:cs typeface="Calibri"/>
                <a:sym typeface="Calibri"/>
              </a:rPr>
              <a:t> Learning was the first task order awarded under the </a:t>
            </a:r>
            <a:r>
              <a:rPr lang="en-US" sz="1200" b="0" i="0" u="none" strike="noStrike" cap="none" dirty="0" err="1">
                <a:solidFill>
                  <a:srgbClr val="000000"/>
                </a:solidFill>
                <a:latin typeface="Calibri"/>
                <a:ea typeface="Calibri"/>
                <a:cs typeface="Calibri"/>
                <a:sym typeface="Calibri"/>
              </a:rPr>
              <a:t>YouthPower</a:t>
            </a:r>
            <a:r>
              <a:rPr lang="en-US" sz="1200" b="0" i="0" u="none" strike="noStrike" cap="none" dirty="0">
                <a:solidFill>
                  <a:srgbClr val="000000"/>
                </a:solidFill>
                <a:latin typeface="Calibri"/>
                <a:ea typeface="Calibri"/>
                <a:cs typeface="Calibri"/>
                <a:sym typeface="Calibri"/>
              </a:rPr>
              <a:t> Evaluation and Evidence IDIQ</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Making Cents is the prime contractor and we have several partners – International center for research on women, young </a:t>
            </a:r>
            <a:r>
              <a:rPr lang="en-US" sz="1200" b="0" i="0" u="none" strike="noStrike" cap="none" dirty="0" err="1">
                <a:solidFill>
                  <a:srgbClr val="000000"/>
                </a:solidFill>
                <a:latin typeface="Calibri"/>
                <a:ea typeface="Calibri"/>
                <a:cs typeface="Calibri"/>
                <a:sym typeface="Calibri"/>
              </a:rPr>
              <a:t>americas</a:t>
            </a:r>
            <a:r>
              <a:rPr lang="en-US" sz="1200" b="0" i="0" u="none" strike="noStrike" cap="none" dirty="0">
                <a:solidFill>
                  <a:srgbClr val="000000"/>
                </a:solidFill>
                <a:latin typeface="Calibri"/>
                <a:ea typeface="Calibri"/>
                <a:cs typeface="Calibri"/>
                <a:sym typeface="Calibri"/>
              </a:rPr>
              <a:t> business trust, results for development and </a:t>
            </a:r>
            <a:r>
              <a:rPr lang="en-US" sz="1200" b="0" i="0" u="none" strike="noStrike" cap="none" dirty="0" err="1">
                <a:solidFill>
                  <a:srgbClr val="000000"/>
                </a:solidFill>
                <a:latin typeface="Calibri"/>
                <a:ea typeface="Calibri"/>
                <a:cs typeface="Calibri"/>
                <a:sym typeface="Calibri"/>
              </a:rPr>
              <a:t>khulisa</a:t>
            </a:r>
            <a:r>
              <a:rPr lang="en-US" sz="1200" b="0" i="0" u="none" strike="noStrike" cap="none" dirty="0">
                <a:solidFill>
                  <a:srgbClr val="000000"/>
                </a:solidFill>
                <a:latin typeface="Calibri"/>
                <a:ea typeface="Calibri"/>
                <a:cs typeface="Calibri"/>
                <a:sym typeface="Calibri"/>
              </a:rPr>
              <a:t> management</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Designed to build the evidence on the use of positive youth development strategies in low and middle income countries</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We are the knowledge management backbone for </a:t>
            </a:r>
            <a:r>
              <a:rPr lang="en-US" sz="1200" b="0" i="0" u="none" strike="noStrike" cap="none" dirty="0" err="1">
                <a:solidFill>
                  <a:srgbClr val="000000"/>
                </a:solidFill>
                <a:latin typeface="Calibri"/>
                <a:ea typeface="Calibri"/>
                <a:cs typeface="Calibri"/>
                <a:sym typeface="Calibri"/>
              </a:rPr>
              <a:t>youthpower</a:t>
            </a:r>
            <a:r>
              <a:rPr lang="en-US" sz="1200" b="0" i="0" u="none" strike="noStrike" cap="none" dirty="0">
                <a:solidFill>
                  <a:srgbClr val="000000"/>
                </a:solidFill>
                <a:latin typeface="Calibri"/>
                <a:ea typeface="Calibri"/>
                <a:cs typeface="Calibri"/>
                <a:sym typeface="Calibri"/>
              </a:rPr>
              <a:t> – website and communities of practice</a:t>
            </a:r>
            <a:endParaRPr sz="1200" b="0" i="0" u="none" strike="noStrike" cap="none" dirty="0">
              <a:solidFill>
                <a:srgbClr val="000000"/>
              </a:solidFill>
              <a:latin typeface="Calibri"/>
              <a:ea typeface="Calibri"/>
              <a:cs typeface="Calibri"/>
              <a:sym typeface="Calibri"/>
            </a:endParaRPr>
          </a:p>
        </p:txBody>
      </p:sp>
      <p:sp>
        <p:nvSpPr>
          <p:cNvPr id="805" name="Google Shape;805;g335f24d747_0_1696:notes"/>
          <p:cNvSpPr txBox="1">
            <a:spLocks noGrp="1"/>
          </p:cNvSpPr>
          <p:nvPr>
            <p:ph type="sldNum" idx="12"/>
          </p:nvPr>
        </p:nvSpPr>
        <p:spPr>
          <a:xfrm>
            <a:off x="3970938" y="8829966"/>
            <a:ext cx="3037800" cy="466500"/>
          </a:xfrm>
          <a:prstGeom prst="rect">
            <a:avLst/>
          </a:prstGeom>
          <a:noFill/>
          <a:ln>
            <a:noFill/>
          </a:ln>
        </p:spPr>
        <p:txBody>
          <a:bodyPr spcFirstLastPara="1" wrap="square" lIns="93150" tIns="46575" rIns="93150" bIns="46575" anchor="b"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1769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E18DEE-ECB1-43BD-BB5D-E51BADF6C49C}"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D3B7-01A3-4D4B-A00F-D7658C9FB081}" type="slidenum">
              <a:rPr lang="en-US" smtClean="0"/>
              <a:t>‹#›</a:t>
            </a:fld>
            <a:endParaRPr lang="en-US"/>
          </a:p>
        </p:txBody>
      </p:sp>
    </p:spTree>
    <p:extLst>
      <p:ext uri="{BB962C8B-B14F-4D97-AF65-F5344CB8AC3E}">
        <p14:creationId xmlns:p14="http://schemas.microsoft.com/office/powerpoint/2010/main" val="144282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18DEE-ECB1-43BD-BB5D-E51BADF6C49C}"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D3B7-01A3-4D4B-A00F-D7658C9FB081}" type="slidenum">
              <a:rPr lang="en-US" smtClean="0"/>
              <a:t>‹#›</a:t>
            </a:fld>
            <a:endParaRPr lang="en-US"/>
          </a:p>
        </p:txBody>
      </p:sp>
    </p:spTree>
    <p:extLst>
      <p:ext uri="{BB962C8B-B14F-4D97-AF65-F5344CB8AC3E}">
        <p14:creationId xmlns:p14="http://schemas.microsoft.com/office/powerpoint/2010/main" val="100484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18DEE-ECB1-43BD-BB5D-E51BADF6C49C}"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D3B7-01A3-4D4B-A00F-D7658C9FB081}" type="slidenum">
              <a:rPr lang="en-US" smtClean="0"/>
              <a:t>‹#›</a:t>
            </a:fld>
            <a:endParaRPr lang="en-US"/>
          </a:p>
        </p:txBody>
      </p:sp>
    </p:spTree>
    <p:extLst>
      <p:ext uri="{BB962C8B-B14F-4D97-AF65-F5344CB8AC3E}">
        <p14:creationId xmlns:p14="http://schemas.microsoft.com/office/powerpoint/2010/main" val="2235633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597388" y="1156442"/>
            <a:ext cx="10972800" cy="597049"/>
          </a:xfrm>
          <a:prstGeom prst="rect">
            <a:avLst/>
          </a:prstGeom>
          <a:noFill/>
          <a:ln w="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smtClean="0"/>
              <a:t>HEADER HERE</a:t>
            </a:r>
          </a:p>
        </p:txBody>
      </p:sp>
      <p:sp>
        <p:nvSpPr>
          <p:cNvPr id="8" name="Text Placeholder 7"/>
          <p:cNvSpPr>
            <a:spLocks noGrp="1"/>
          </p:cNvSpPr>
          <p:nvPr>
            <p:ph type="body" sz="quarter" idx="10"/>
          </p:nvPr>
        </p:nvSpPr>
        <p:spPr>
          <a:xfrm>
            <a:off x="817034" y="2087563"/>
            <a:ext cx="10801351" cy="329184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smtClean="0"/>
              <a:t>Click to edit Master text styles</a:t>
            </a:r>
          </a:p>
          <a:p>
            <a:pPr lvl="0"/>
            <a:endParaRPr lang="en-US" dirty="0" smtClean="0"/>
          </a:p>
        </p:txBody>
      </p:sp>
    </p:spTree>
    <p:extLst>
      <p:ext uri="{BB962C8B-B14F-4D97-AF65-F5344CB8AC3E}">
        <p14:creationId xmlns:p14="http://schemas.microsoft.com/office/powerpoint/2010/main" val="34901789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E18DEE-ECB1-43BD-BB5D-E51BADF6C49C}"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D3B7-01A3-4D4B-A00F-D7658C9FB081}" type="slidenum">
              <a:rPr lang="en-US" smtClean="0"/>
              <a:t>‹#›</a:t>
            </a:fld>
            <a:endParaRPr lang="en-US"/>
          </a:p>
        </p:txBody>
      </p:sp>
    </p:spTree>
    <p:extLst>
      <p:ext uri="{BB962C8B-B14F-4D97-AF65-F5344CB8AC3E}">
        <p14:creationId xmlns:p14="http://schemas.microsoft.com/office/powerpoint/2010/main" val="15730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E18DEE-ECB1-43BD-BB5D-E51BADF6C49C}"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D3B7-01A3-4D4B-A00F-D7658C9FB081}" type="slidenum">
              <a:rPr lang="en-US" smtClean="0"/>
              <a:t>‹#›</a:t>
            </a:fld>
            <a:endParaRPr lang="en-US"/>
          </a:p>
        </p:txBody>
      </p:sp>
    </p:spTree>
    <p:extLst>
      <p:ext uri="{BB962C8B-B14F-4D97-AF65-F5344CB8AC3E}">
        <p14:creationId xmlns:p14="http://schemas.microsoft.com/office/powerpoint/2010/main" val="33152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E18DEE-ECB1-43BD-BB5D-E51BADF6C49C}"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8D3B7-01A3-4D4B-A00F-D7658C9FB081}" type="slidenum">
              <a:rPr lang="en-US" smtClean="0"/>
              <a:t>‹#›</a:t>
            </a:fld>
            <a:endParaRPr lang="en-US"/>
          </a:p>
        </p:txBody>
      </p:sp>
    </p:spTree>
    <p:extLst>
      <p:ext uri="{BB962C8B-B14F-4D97-AF65-F5344CB8AC3E}">
        <p14:creationId xmlns:p14="http://schemas.microsoft.com/office/powerpoint/2010/main" val="35140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E18DEE-ECB1-43BD-BB5D-E51BADF6C49C}"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8D3B7-01A3-4D4B-A00F-D7658C9FB081}" type="slidenum">
              <a:rPr lang="en-US" smtClean="0"/>
              <a:t>‹#›</a:t>
            </a:fld>
            <a:endParaRPr lang="en-US"/>
          </a:p>
        </p:txBody>
      </p:sp>
    </p:spTree>
    <p:extLst>
      <p:ext uri="{BB962C8B-B14F-4D97-AF65-F5344CB8AC3E}">
        <p14:creationId xmlns:p14="http://schemas.microsoft.com/office/powerpoint/2010/main" val="383313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E18DEE-ECB1-43BD-BB5D-E51BADF6C49C}"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8D3B7-01A3-4D4B-A00F-D7658C9FB081}" type="slidenum">
              <a:rPr lang="en-US" smtClean="0"/>
              <a:t>‹#›</a:t>
            </a:fld>
            <a:endParaRPr lang="en-US"/>
          </a:p>
        </p:txBody>
      </p:sp>
    </p:spTree>
    <p:extLst>
      <p:ext uri="{BB962C8B-B14F-4D97-AF65-F5344CB8AC3E}">
        <p14:creationId xmlns:p14="http://schemas.microsoft.com/office/powerpoint/2010/main" val="69324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18DEE-ECB1-43BD-BB5D-E51BADF6C49C}"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8D3B7-01A3-4D4B-A00F-D7658C9FB081}" type="slidenum">
              <a:rPr lang="en-US" smtClean="0"/>
              <a:t>‹#›</a:t>
            </a:fld>
            <a:endParaRPr lang="en-US"/>
          </a:p>
        </p:txBody>
      </p:sp>
    </p:spTree>
    <p:extLst>
      <p:ext uri="{BB962C8B-B14F-4D97-AF65-F5344CB8AC3E}">
        <p14:creationId xmlns:p14="http://schemas.microsoft.com/office/powerpoint/2010/main" val="51500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E18DEE-ECB1-43BD-BB5D-E51BADF6C49C}"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8D3B7-01A3-4D4B-A00F-D7658C9FB081}" type="slidenum">
              <a:rPr lang="en-US" smtClean="0"/>
              <a:t>‹#›</a:t>
            </a:fld>
            <a:endParaRPr lang="en-US"/>
          </a:p>
        </p:txBody>
      </p:sp>
    </p:spTree>
    <p:extLst>
      <p:ext uri="{BB962C8B-B14F-4D97-AF65-F5344CB8AC3E}">
        <p14:creationId xmlns:p14="http://schemas.microsoft.com/office/powerpoint/2010/main" val="287091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E18DEE-ECB1-43BD-BB5D-E51BADF6C49C}"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8D3B7-01A3-4D4B-A00F-D7658C9FB081}" type="slidenum">
              <a:rPr lang="en-US" smtClean="0"/>
              <a:t>‹#›</a:t>
            </a:fld>
            <a:endParaRPr lang="en-US"/>
          </a:p>
        </p:txBody>
      </p:sp>
    </p:spTree>
    <p:extLst>
      <p:ext uri="{BB962C8B-B14F-4D97-AF65-F5344CB8AC3E}">
        <p14:creationId xmlns:p14="http://schemas.microsoft.com/office/powerpoint/2010/main" val="155639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18DEE-ECB1-43BD-BB5D-E51BADF6C49C}" type="datetimeFigureOut">
              <a:rPr lang="en-US" smtClean="0"/>
              <a:t>11/1/2018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8D3B7-01A3-4D4B-A00F-D7658C9FB081}" type="slidenum">
              <a:rPr lang="en-US" smtClean="0"/>
              <a:t>‹#›</a:t>
            </a:fld>
            <a:endParaRPr lang="en-US"/>
          </a:p>
        </p:txBody>
      </p:sp>
    </p:spTree>
    <p:extLst>
      <p:ext uri="{BB962C8B-B14F-4D97-AF65-F5344CB8AC3E}">
        <p14:creationId xmlns:p14="http://schemas.microsoft.com/office/powerpoint/2010/main" val="180131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mailto:mimcabe@usaid.gov"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hpower.org/"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7"/>
          <p:cNvSpPr/>
          <p:nvPr/>
        </p:nvSpPr>
        <p:spPr>
          <a:xfrm>
            <a:off x="1518250" y="372859"/>
            <a:ext cx="9920376"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Nunito"/>
                <a:ea typeface="Nunito"/>
                <a:cs typeface="Nunito"/>
                <a:sym typeface="Nunito"/>
              </a:rPr>
              <a:t>Key Soft Skills for Youth Workforce Success</a:t>
            </a:r>
            <a:endParaRPr sz="2800" b="1">
              <a:solidFill>
                <a:schemeClr val="dk1"/>
              </a:solidFill>
              <a:latin typeface="Nunito"/>
              <a:ea typeface="Nunito"/>
              <a:cs typeface="Nunito"/>
              <a:sym typeface="Nunito"/>
            </a:endParaRPr>
          </a:p>
        </p:txBody>
      </p:sp>
      <p:sp>
        <p:nvSpPr>
          <p:cNvPr id="267" name="Google Shape;267;p37"/>
          <p:cNvSpPr txBox="1"/>
          <p:nvPr/>
        </p:nvSpPr>
        <p:spPr>
          <a:xfrm>
            <a:off x="5095791" y="5616953"/>
            <a:ext cx="7090403"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entury Gothic"/>
                <a:ea typeface="Century Gothic"/>
                <a:cs typeface="Century Gothic"/>
                <a:sym typeface="Century Gothic"/>
              </a:rPr>
              <a:t>Source: USAID Workforce Connections Publication Implemented by ChildTrends</a:t>
            </a:r>
            <a:endParaRPr/>
          </a:p>
        </p:txBody>
      </p:sp>
      <p:pic>
        <p:nvPicPr>
          <p:cNvPr id="268" name="Google Shape;268;p37"/>
          <p:cNvPicPr preferRelativeResize="0"/>
          <p:nvPr/>
        </p:nvPicPr>
        <p:blipFill rotWithShape="1">
          <a:blip r:embed="rId3">
            <a:alphaModFix/>
          </a:blip>
          <a:srcRect l="5499" r="6858"/>
          <a:stretch/>
        </p:blipFill>
        <p:spPr>
          <a:xfrm>
            <a:off x="2360079" y="1127563"/>
            <a:ext cx="6040080" cy="4257906"/>
          </a:xfrm>
          <a:prstGeom prst="rect">
            <a:avLst/>
          </a:prstGeom>
          <a:noFill/>
          <a:ln>
            <a:noFill/>
          </a:ln>
        </p:spPr>
      </p:pic>
    </p:spTree>
    <p:extLst>
      <p:ext uri="{BB962C8B-B14F-4D97-AF65-F5344CB8AC3E}">
        <p14:creationId xmlns:p14="http://schemas.microsoft.com/office/powerpoint/2010/main" val="145149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17034" y="1394085"/>
            <a:ext cx="10801351" cy="4542020"/>
          </a:xfrm>
        </p:spPr>
        <p:txBody>
          <a:bodyPr/>
          <a:lstStyle/>
          <a:p>
            <a:pPr marL="285750" indent="-285750">
              <a:buFont typeface="Arial" panose="020B0604020202020204" pitchFamily="34" charset="0"/>
              <a:buChar char="•"/>
            </a:pPr>
            <a:r>
              <a:rPr lang="en-US" sz="3200" dirty="0" smtClean="0"/>
              <a:t>Move </a:t>
            </a:r>
            <a:r>
              <a:rPr lang="en-US" sz="3200" dirty="0"/>
              <a:t>toward </a:t>
            </a:r>
            <a:r>
              <a:rPr lang="en-US" sz="3200" dirty="0" smtClean="0"/>
              <a:t>a FTF </a:t>
            </a:r>
            <a:r>
              <a:rPr lang="en-US" sz="3200" dirty="0"/>
              <a:t>strategy </a:t>
            </a:r>
            <a:r>
              <a:rPr lang="en-US" sz="3200" dirty="0" smtClean="0"/>
              <a:t>that applies PYD best practices</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Integrate </a:t>
            </a:r>
            <a:r>
              <a:rPr lang="en-US" sz="3200" dirty="0"/>
              <a:t>youth </a:t>
            </a:r>
            <a:r>
              <a:rPr lang="en-US" sz="3200" dirty="0" smtClean="0"/>
              <a:t>explicitly into Feed the Future projects</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Build </a:t>
            </a:r>
            <a:r>
              <a:rPr lang="en-US" sz="3200" dirty="0"/>
              <a:t>staff understanding of </a:t>
            </a:r>
            <a:r>
              <a:rPr lang="en-US" sz="3200" dirty="0" smtClean="0"/>
              <a:t>the Youth </a:t>
            </a:r>
            <a:r>
              <a:rPr lang="en-US" sz="3200" dirty="0"/>
              <a:t>Development Policy and </a:t>
            </a:r>
            <a:r>
              <a:rPr lang="en-US" sz="3200" dirty="0" smtClean="0"/>
              <a:t>PYD</a:t>
            </a:r>
          </a:p>
          <a:p>
            <a:pPr marL="285750" indent="-285750">
              <a:buFont typeface="Arial" panose="020B0604020202020204" pitchFamily="34" charset="0"/>
              <a:buChar char="•"/>
            </a:pPr>
            <a:endParaRPr lang="en-US" sz="2200" dirty="0"/>
          </a:p>
          <a:p>
            <a:endParaRPr lang="en-US" sz="2200" dirty="0"/>
          </a:p>
          <a:p>
            <a:endParaRPr lang="en-US" dirty="0"/>
          </a:p>
        </p:txBody>
      </p:sp>
    </p:spTree>
    <p:extLst>
      <p:ext uri="{BB962C8B-B14F-4D97-AF65-F5344CB8AC3E}">
        <p14:creationId xmlns:p14="http://schemas.microsoft.com/office/powerpoint/2010/main" val="21967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88" y="488462"/>
            <a:ext cx="10972800" cy="1655131"/>
          </a:xfrm>
        </p:spPr>
        <p:txBody>
          <a:bodyPr/>
          <a:lstStyle/>
          <a:p>
            <a:r>
              <a:rPr lang="en-US" b="1" dirty="0"/>
              <a:t>resources to SUPPORT youth mainstreaming</a:t>
            </a:r>
            <a:endParaRPr lang="en-US" dirty="0"/>
          </a:p>
        </p:txBody>
      </p:sp>
      <p:sp>
        <p:nvSpPr>
          <p:cNvPr id="3" name="Text Placeholder 2"/>
          <p:cNvSpPr>
            <a:spLocks noGrp="1"/>
          </p:cNvSpPr>
          <p:nvPr>
            <p:ph type="body" sz="quarter" idx="10"/>
          </p:nvPr>
        </p:nvSpPr>
        <p:spPr>
          <a:xfrm>
            <a:off x="817034" y="1191846"/>
            <a:ext cx="10801351" cy="4714279"/>
          </a:xfrm>
        </p:spPr>
        <p:txBody>
          <a:bodyPr>
            <a:normAutofit lnSpcReduction="10000"/>
          </a:bodyPr>
          <a:lstStyle/>
          <a:p>
            <a:r>
              <a:rPr lang="en-US" sz="2400" b="1" dirty="0" smtClean="0"/>
              <a:t>USAID/Washington Support</a:t>
            </a:r>
          </a:p>
          <a:p>
            <a:endParaRPr lang="en-US" sz="2400" b="1" dirty="0" smtClean="0"/>
          </a:p>
          <a:p>
            <a:pPr marL="285750" indent="-285750">
              <a:buFont typeface="Arial" panose="020B0604020202020204" pitchFamily="34" charset="0"/>
              <a:buChar char="•"/>
            </a:pPr>
            <a:r>
              <a:rPr lang="en-US" sz="2400" dirty="0" smtClean="0"/>
              <a:t>Agency Youth Coordinator: Mike McCabe </a:t>
            </a:r>
            <a:r>
              <a:rPr lang="en-US" sz="2400" dirty="0" smtClean="0">
                <a:hlinkClick r:id="rId2"/>
              </a:rPr>
              <a:t>mimcabe@usaid.gov</a:t>
            </a:r>
            <a:endParaRPr lang="en-US" sz="2400" dirty="0" smtClean="0"/>
          </a:p>
          <a:p>
            <a:endParaRPr lang="en-US" sz="2400" dirty="0" smtClean="0"/>
          </a:p>
          <a:p>
            <a:pPr marL="285750" indent="-285750">
              <a:buFont typeface="Arial" panose="020B0604020202020204" pitchFamily="34" charset="0"/>
              <a:buChar char="•"/>
            </a:pPr>
            <a:r>
              <a:rPr lang="en-US" sz="2400" dirty="0" smtClean="0"/>
              <a:t>Bureau for Food Security Senior Youth Advisor: (TO BE ANNOUNCED)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Agency Youth Corps (cross-sectoral youth working group) – field and virtual support.</a:t>
            </a:r>
          </a:p>
          <a:p>
            <a:endParaRPr lang="en-US" sz="2400" dirty="0" smtClean="0"/>
          </a:p>
          <a:p>
            <a:pPr marL="285750" indent="-285750">
              <a:buFont typeface="Arial" panose="020B0604020202020204" pitchFamily="34" charset="0"/>
              <a:buChar char="•"/>
            </a:pPr>
            <a:r>
              <a:rPr lang="en-US" sz="2400" b="1" i="1" dirty="0" smtClean="0"/>
              <a:t>YOUTH POWER LEARNING </a:t>
            </a:r>
            <a:r>
              <a:rPr lang="en-US" sz="2400" b="1" i="1" dirty="0" err="1" smtClean="0"/>
              <a:t>Globsal</a:t>
            </a:r>
            <a:r>
              <a:rPr lang="en-US" sz="2400" b="1" i="1" dirty="0" smtClean="0"/>
              <a:t> Task Order (Making Cents Int’l, ICRW)</a:t>
            </a:r>
          </a:p>
          <a:p>
            <a:endParaRPr lang="en-US" dirty="0"/>
          </a:p>
        </p:txBody>
      </p:sp>
    </p:spTree>
    <p:extLst>
      <p:ext uri="{BB962C8B-B14F-4D97-AF65-F5344CB8AC3E}">
        <p14:creationId xmlns:p14="http://schemas.microsoft.com/office/powerpoint/2010/main" val="1393252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88" y="508000"/>
            <a:ext cx="10972800" cy="1665575"/>
          </a:xfrm>
        </p:spPr>
        <p:txBody>
          <a:bodyPr/>
          <a:lstStyle/>
          <a:p>
            <a:r>
              <a:rPr lang="en-US" b="1" dirty="0"/>
              <a:t>resources to SUPPORT youth mainstreaming</a:t>
            </a:r>
            <a:endParaRPr lang="en-US" dirty="0"/>
          </a:p>
        </p:txBody>
      </p:sp>
      <p:sp>
        <p:nvSpPr>
          <p:cNvPr id="3" name="Text Placeholder 2"/>
          <p:cNvSpPr>
            <a:spLocks noGrp="1"/>
          </p:cNvSpPr>
          <p:nvPr>
            <p:ph type="body" sz="quarter" idx="10"/>
          </p:nvPr>
        </p:nvSpPr>
        <p:spPr>
          <a:xfrm>
            <a:off x="817034" y="1484923"/>
            <a:ext cx="10801351" cy="3894481"/>
          </a:xfrm>
        </p:spPr>
        <p:txBody>
          <a:bodyPr/>
          <a:lstStyle/>
          <a:p>
            <a:pPr marL="285750" indent="-285750">
              <a:buFont typeface="Arial" panose="020B0604020202020204" pitchFamily="34" charset="0"/>
              <a:buChar char="•"/>
            </a:pPr>
            <a:r>
              <a:rPr lang="en-US" sz="2400" b="1" dirty="0" smtClean="0"/>
              <a:t>Intranet</a:t>
            </a:r>
            <a:r>
              <a:rPr lang="en-US" sz="2400" dirty="0" smtClean="0"/>
              <a:t> site on Youth in Development with samples and tools</a:t>
            </a:r>
          </a:p>
          <a:p>
            <a:endParaRPr lang="en-US" sz="2400" dirty="0" smtClean="0"/>
          </a:p>
          <a:p>
            <a:pPr marL="285750" indent="-285750">
              <a:buFont typeface="Arial" panose="020B0604020202020204" pitchFamily="34" charset="0"/>
              <a:buChar char="•"/>
            </a:pPr>
            <a:r>
              <a:rPr lang="en-US" sz="2400" b="1" dirty="0" smtClean="0"/>
              <a:t>PYD Agency Training</a:t>
            </a:r>
            <a:r>
              <a:rPr lang="en-US" sz="2400" dirty="0" smtClean="0"/>
              <a:t> available on request</a:t>
            </a:r>
          </a:p>
          <a:p>
            <a:endParaRPr lang="en-US" sz="2400" dirty="0" smtClean="0"/>
          </a:p>
          <a:p>
            <a:pPr marL="285750" indent="-285750">
              <a:buFont typeface="Arial" panose="020B0604020202020204" pitchFamily="34" charset="0"/>
              <a:buChar char="•"/>
            </a:pPr>
            <a:r>
              <a:rPr lang="en-US" sz="2400" b="1" dirty="0" smtClean="0"/>
              <a:t>Indicators for PYD</a:t>
            </a:r>
            <a:r>
              <a:rPr lang="en-US" sz="2400" dirty="0" smtClean="0"/>
              <a:t> programming developed by </a:t>
            </a:r>
            <a:r>
              <a:rPr lang="en-US" sz="2400" dirty="0" err="1" smtClean="0"/>
              <a:t>Youthpower</a:t>
            </a:r>
            <a:endParaRPr lang="en-US" sz="2400" dirty="0" smtClean="0"/>
          </a:p>
          <a:p>
            <a:endParaRPr lang="en-US" sz="2400" dirty="0" smtClean="0"/>
          </a:p>
          <a:p>
            <a:pPr marL="285750" indent="-285750">
              <a:buFont typeface="Arial" panose="020B0604020202020204" pitchFamily="34" charset="0"/>
              <a:buChar char="•"/>
            </a:pPr>
            <a:r>
              <a:rPr lang="en-US" sz="2400" b="1" dirty="0" err="1" smtClean="0"/>
              <a:t>Youthpower</a:t>
            </a:r>
            <a:r>
              <a:rPr lang="en-US" sz="2400" b="1" dirty="0" smtClean="0"/>
              <a:t> website</a:t>
            </a:r>
            <a:r>
              <a:rPr lang="en-US" sz="2400" dirty="0" smtClean="0"/>
              <a:t>: </a:t>
            </a:r>
            <a:r>
              <a:rPr lang="en-US" sz="2400" dirty="0" smtClean="0">
                <a:hlinkClick r:id="rId2"/>
              </a:rPr>
              <a:t>www.youthpower.org</a:t>
            </a:r>
            <a:r>
              <a:rPr lang="en-US" sz="2400" dirty="0" smtClean="0"/>
              <a:t> contains a growing document base and will soon add agriculture and food security, incorporating Feed the Future’s annotated bibliography on youth and food security.</a:t>
            </a:r>
            <a:endParaRPr lang="en-US" sz="2400" dirty="0"/>
          </a:p>
        </p:txBody>
      </p:sp>
    </p:spTree>
    <p:extLst>
      <p:ext uri="{BB962C8B-B14F-4D97-AF65-F5344CB8AC3E}">
        <p14:creationId xmlns:p14="http://schemas.microsoft.com/office/powerpoint/2010/main" val="3387902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88" y="781538"/>
            <a:ext cx="10972800" cy="1496967"/>
          </a:xfrm>
        </p:spPr>
        <p:txBody>
          <a:bodyPr/>
          <a:lstStyle/>
          <a:p>
            <a:r>
              <a:rPr lang="en-US" b="1" dirty="0"/>
              <a:t>resources to SUPPORT youth mainstreaming</a:t>
            </a:r>
            <a:endParaRPr lang="en-US" dirty="0"/>
          </a:p>
        </p:txBody>
      </p:sp>
      <p:sp>
        <p:nvSpPr>
          <p:cNvPr id="3" name="Text Placeholder 2"/>
          <p:cNvSpPr>
            <a:spLocks noGrp="1"/>
          </p:cNvSpPr>
          <p:nvPr>
            <p:ph type="body" sz="quarter" idx="10"/>
          </p:nvPr>
        </p:nvSpPr>
        <p:spPr>
          <a:xfrm>
            <a:off x="817034" y="1856154"/>
            <a:ext cx="10801351" cy="3523249"/>
          </a:xfrm>
        </p:spPr>
        <p:txBody>
          <a:bodyPr/>
          <a:lstStyle/>
          <a:p>
            <a:pPr marL="285750" indent="-285750">
              <a:buFont typeface="Arial" panose="020B0604020202020204" pitchFamily="34" charset="0"/>
              <a:buChar char="•"/>
            </a:pPr>
            <a:r>
              <a:rPr lang="en-US" sz="2800" dirty="0"/>
              <a:t>See the new Leveraging Economic Opportunities</a:t>
            </a:r>
            <a:r>
              <a:rPr lang="en-US" sz="2800" b="1" dirty="0">
                <a:solidFill>
                  <a:srgbClr val="FF0000"/>
                </a:solidFill>
              </a:rPr>
              <a:t> (LEO) Report #46: “</a:t>
            </a:r>
            <a:r>
              <a:rPr lang="en-US" sz="2800" b="1" i="1" dirty="0">
                <a:solidFill>
                  <a:srgbClr val="FF0000"/>
                </a:solidFill>
              </a:rPr>
              <a:t>Youth Engagement in Agricultural Value Chains across Feed the Future: A Synthesis Report </a:t>
            </a:r>
            <a:r>
              <a:rPr lang="en-US" sz="2800" dirty="0"/>
              <a:t>(on </a:t>
            </a:r>
            <a:r>
              <a:rPr lang="en-US" sz="2800" dirty="0" err="1"/>
              <a:t>Microlinks</a:t>
            </a:r>
            <a:r>
              <a:rPr lang="en-US" sz="2800" dirty="0" smtClean="0"/>
              <a:t>)</a:t>
            </a:r>
          </a:p>
          <a:p>
            <a:endParaRPr lang="en-US" sz="2800" dirty="0"/>
          </a:p>
          <a:p>
            <a:pPr marL="285750" indent="-285750">
              <a:buFont typeface="Arial" panose="020B0604020202020204" pitchFamily="34" charset="0"/>
              <a:buChar char="•"/>
            </a:pPr>
            <a:r>
              <a:rPr lang="en-US" sz="2800" dirty="0"/>
              <a:t>Review the Feed the Future </a:t>
            </a:r>
            <a:r>
              <a:rPr lang="en-US" sz="2800" b="1" i="1" dirty="0">
                <a:solidFill>
                  <a:srgbClr val="FF0000"/>
                </a:solidFill>
              </a:rPr>
              <a:t>Annotated Bibliography</a:t>
            </a:r>
            <a:r>
              <a:rPr lang="en-US" sz="2800" dirty="0"/>
              <a:t> that recommends 20 documents as references on youth and agriculture. This will </a:t>
            </a:r>
            <a:r>
              <a:rPr lang="en-US" sz="2800" dirty="0" smtClean="0"/>
              <a:t>be updated regularly.</a:t>
            </a:r>
            <a:endParaRPr lang="en-US" sz="2800" dirty="0"/>
          </a:p>
          <a:p>
            <a:endParaRPr lang="en-US" sz="2000" dirty="0"/>
          </a:p>
        </p:txBody>
      </p:sp>
    </p:spTree>
    <p:extLst>
      <p:ext uri="{BB962C8B-B14F-4D97-AF65-F5344CB8AC3E}">
        <p14:creationId xmlns:p14="http://schemas.microsoft.com/office/powerpoint/2010/main" val="4189686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88" y="371230"/>
            <a:ext cx="10972800" cy="1401800"/>
          </a:xfrm>
        </p:spPr>
        <p:txBody>
          <a:bodyPr/>
          <a:lstStyle/>
          <a:p>
            <a:r>
              <a:rPr lang="en-US" b="1" dirty="0" smtClean="0"/>
              <a:t>Sample </a:t>
            </a:r>
            <a:r>
              <a:rPr lang="en-US" b="1" dirty="0" err="1" smtClean="0"/>
              <a:t>bfs</a:t>
            </a:r>
            <a:r>
              <a:rPr lang="en-US" b="1" dirty="0" smtClean="0"/>
              <a:t> youth efforts</a:t>
            </a:r>
            <a:endParaRPr lang="en-US" b="1" dirty="0"/>
          </a:p>
        </p:txBody>
      </p:sp>
      <p:sp>
        <p:nvSpPr>
          <p:cNvPr id="3" name="Text Placeholder 2"/>
          <p:cNvSpPr>
            <a:spLocks noGrp="1"/>
          </p:cNvSpPr>
          <p:nvPr>
            <p:ph type="body" sz="quarter" idx="10"/>
          </p:nvPr>
        </p:nvSpPr>
        <p:spPr>
          <a:xfrm>
            <a:off x="276966" y="1309077"/>
            <a:ext cx="11881486" cy="4537087"/>
          </a:xfrm>
        </p:spPr>
        <p:txBody>
          <a:bodyPr/>
          <a:lstStyle/>
          <a:p>
            <a:r>
              <a:rPr lang="en-US" sz="2400" b="1" i="1" dirty="0" smtClean="0"/>
              <a:t>Soybean Lab</a:t>
            </a:r>
            <a:r>
              <a:rPr lang="en-US" sz="2400" dirty="0" smtClean="0"/>
              <a:t> – Youth Mapping program (Ghana buy-in); Youth-run SMART farm (Ghana); Pan-African variety trials; Mechanization effort, jobs</a:t>
            </a:r>
          </a:p>
          <a:p>
            <a:endParaRPr lang="en-US" sz="2400" dirty="0" smtClean="0"/>
          </a:p>
          <a:p>
            <a:r>
              <a:rPr lang="en-US" sz="2400" b="1" i="1" dirty="0" smtClean="0"/>
              <a:t>Horticulture Lab</a:t>
            </a:r>
            <a:r>
              <a:rPr lang="en-US" sz="2400" dirty="0" smtClean="0"/>
              <a:t> – Youth Training Center (USAID/Guinea)</a:t>
            </a:r>
          </a:p>
          <a:p>
            <a:endParaRPr lang="en-US" sz="2400" dirty="0" smtClean="0"/>
          </a:p>
          <a:p>
            <a:r>
              <a:rPr lang="en-US" sz="2400" b="1" i="1" dirty="0" smtClean="0"/>
              <a:t>World Veg Center</a:t>
            </a:r>
            <a:r>
              <a:rPr lang="en-US" sz="2400" dirty="0" smtClean="0"/>
              <a:t> – Youth Agribusiness Hub (Tanzania)</a:t>
            </a:r>
          </a:p>
          <a:p>
            <a:endParaRPr lang="en-US" sz="2400" dirty="0" smtClean="0"/>
          </a:p>
          <a:p>
            <a:r>
              <a:rPr lang="en-US" sz="2400" b="1" i="1" dirty="0" smtClean="0"/>
              <a:t>SIIL</a:t>
            </a:r>
            <a:r>
              <a:rPr lang="en-US" sz="2400" dirty="0" smtClean="0"/>
              <a:t> – Cambodia (</a:t>
            </a:r>
            <a:r>
              <a:rPr lang="en-US" sz="2400" dirty="0" err="1" smtClean="0"/>
              <a:t>CeSAIN</a:t>
            </a:r>
            <a:r>
              <a:rPr lang="en-US" sz="2400" dirty="0" smtClean="0"/>
              <a:t>, high school techno parks), Senegal, Peace Corps</a:t>
            </a:r>
          </a:p>
          <a:p>
            <a:endParaRPr lang="en-US" sz="2400" dirty="0"/>
          </a:p>
          <a:p>
            <a:r>
              <a:rPr lang="en-US" sz="2400" b="1" i="1" dirty="0"/>
              <a:t>Peanut Lab, Legume Lab</a:t>
            </a:r>
            <a:r>
              <a:rPr lang="en-US" sz="2400" dirty="0"/>
              <a:t> – recently awarded, committed</a:t>
            </a:r>
          </a:p>
          <a:p>
            <a:endParaRPr lang="en-US" sz="2200" dirty="0" smtClean="0"/>
          </a:p>
          <a:p>
            <a:endParaRPr lang="en-US" sz="2200" dirty="0" smtClean="0"/>
          </a:p>
          <a:p>
            <a:endParaRPr lang="en-US" sz="2200" dirty="0"/>
          </a:p>
        </p:txBody>
      </p:sp>
    </p:spTree>
    <p:extLst>
      <p:ext uri="{BB962C8B-B14F-4D97-AF65-F5344CB8AC3E}">
        <p14:creationId xmlns:p14="http://schemas.microsoft.com/office/powerpoint/2010/main" val="1751071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63"/>
          <p:cNvSpPr txBox="1">
            <a:spLocks noGrp="1"/>
          </p:cNvSpPr>
          <p:nvPr>
            <p:ph type="title"/>
          </p:nvPr>
        </p:nvSpPr>
        <p:spPr>
          <a:xfrm>
            <a:off x="228600" y="363998"/>
            <a:ext cx="11658600" cy="8382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4800"/>
              <a:buFont typeface="Nunito"/>
              <a:buNone/>
            </a:pPr>
            <a:r>
              <a:rPr lang="en-US" sz="4800" b="1" i="0" u="none" strike="noStrike" cap="none">
                <a:solidFill>
                  <a:schemeClr val="dk1"/>
                </a:solidFill>
                <a:latin typeface="Cabin"/>
                <a:ea typeface="Cabin"/>
                <a:cs typeface="Cabin"/>
                <a:sym typeface="Cabin"/>
              </a:rPr>
              <a:t>YouthPower.org</a:t>
            </a:r>
            <a:endParaRPr sz="4800" b="1" i="0" u="none" strike="noStrike" cap="none">
              <a:solidFill>
                <a:schemeClr val="dk1"/>
              </a:solidFill>
              <a:latin typeface="Cabin"/>
              <a:ea typeface="Cabin"/>
              <a:cs typeface="Cabin"/>
              <a:sym typeface="Cabin"/>
            </a:endParaRPr>
          </a:p>
        </p:txBody>
      </p:sp>
      <p:pic>
        <p:nvPicPr>
          <p:cNvPr id="808" name="Google Shape;808;p163"/>
          <p:cNvPicPr preferRelativeResize="0"/>
          <p:nvPr/>
        </p:nvPicPr>
        <p:blipFill rotWithShape="1">
          <a:blip r:embed="rId3">
            <a:alphaModFix/>
          </a:blip>
          <a:srcRect/>
          <a:stretch/>
        </p:blipFill>
        <p:spPr>
          <a:xfrm>
            <a:off x="131600" y="0"/>
            <a:ext cx="12060401" cy="5836651"/>
          </a:xfrm>
          <a:prstGeom prst="rect">
            <a:avLst/>
          </a:prstGeom>
          <a:noFill/>
          <a:ln>
            <a:noFill/>
          </a:ln>
        </p:spPr>
      </p:pic>
      <p:sp>
        <p:nvSpPr>
          <p:cNvPr id="809" name="Google Shape;809;p163"/>
          <p:cNvSpPr txBox="1"/>
          <p:nvPr/>
        </p:nvSpPr>
        <p:spPr>
          <a:xfrm>
            <a:off x="8973104" y="5528550"/>
            <a:ext cx="28194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bin"/>
                <a:ea typeface="Cabin"/>
                <a:cs typeface="Cabin"/>
                <a:sym typeface="Cabin"/>
              </a:rPr>
              <a:t>www.youthpower.org</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1746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9"/>
          <p:cNvSpPr txBox="1">
            <a:spLocks noGrp="1"/>
          </p:cNvSpPr>
          <p:nvPr>
            <p:ph type="title"/>
          </p:nvPr>
        </p:nvSpPr>
        <p:spPr>
          <a:xfrm>
            <a:off x="1976666" y="365126"/>
            <a:ext cx="8226878" cy="81053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Font typeface="Nunito"/>
              <a:buNone/>
            </a:pPr>
            <a:r>
              <a:rPr lang="en-US" sz="4400" b="1" i="0" u="none" strike="noStrike" cap="none">
                <a:solidFill>
                  <a:schemeClr val="dk1"/>
                </a:solidFill>
                <a:latin typeface="Nunito"/>
                <a:ea typeface="Nunito"/>
                <a:cs typeface="Nunito"/>
                <a:sym typeface="Nunito"/>
              </a:rPr>
              <a:t>Healthy Relationships</a:t>
            </a:r>
            <a:endParaRPr sz="4400" b="1" i="0" u="none" strike="noStrike" cap="none">
              <a:solidFill>
                <a:schemeClr val="dk1"/>
              </a:solidFill>
              <a:latin typeface="Nunito"/>
              <a:ea typeface="Nunito"/>
              <a:cs typeface="Nunito"/>
              <a:sym typeface="Nunito"/>
            </a:endParaRPr>
          </a:p>
        </p:txBody>
      </p:sp>
      <p:sp>
        <p:nvSpPr>
          <p:cNvPr id="286" name="Google Shape;286;p39"/>
          <p:cNvSpPr txBox="1">
            <a:spLocks noGrp="1"/>
          </p:cNvSpPr>
          <p:nvPr>
            <p:ph type="body" idx="1"/>
          </p:nvPr>
        </p:nvSpPr>
        <p:spPr>
          <a:xfrm>
            <a:off x="576950" y="1282625"/>
            <a:ext cx="5385900" cy="3908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US" sz="2800" b="1" i="0" u="none" strike="noStrike" cap="none" dirty="0">
                <a:solidFill>
                  <a:schemeClr val="dk1"/>
                </a:solidFill>
                <a:latin typeface="Century Gothic"/>
                <a:ea typeface="Century Gothic"/>
                <a:cs typeface="Century Gothic"/>
                <a:sym typeface="Century Gothic"/>
              </a:rPr>
              <a:t>Developmental relationships </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entury Gothic"/>
                <a:ea typeface="Century Gothic"/>
                <a:cs typeface="Century Gothic"/>
                <a:sym typeface="Century Gothic"/>
              </a:rPr>
              <a:t>Express care</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entury Gothic"/>
                <a:ea typeface="Century Gothic"/>
                <a:cs typeface="Century Gothic"/>
                <a:sym typeface="Century Gothic"/>
              </a:rPr>
              <a:t>Challenge growth </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entury Gothic"/>
                <a:ea typeface="Century Gothic"/>
                <a:cs typeface="Century Gothic"/>
                <a:sym typeface="Century Gothic"/>
              </a:rPr>
              <a:t>Provide support </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1" i="1" u="none" strike="noStrike" cap="none" dirty="0">
                <a:solidFill>
                  <a:schemeClr val="dk1"/>
                </a:solidFill>
                <a:latin typeface="Century Gothic"/>
                <a:ea typeface="Century Gothic"/>
                <a:cs typeface="Century Gothic"/>
                <a:sym typeface="Century Gothic"/>
              </a:rPr>
              <a:t>Share power (respect, give voice, listen)</a:t>
            </a:r>
            <a:endParaRPr b="1" i="1"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entury Gothic"/>
                <a:ea typeface="Century Gothic"/>
                <a:cs typeface="Century Gothic"/>
                <a:sym typeface="Century Gothic"/>
              </a:rPr>
              <a:t>Expand possibilities</a:t>
            </a:r>
            <a:endParaRPr dirty="0"/>
          </a:p>
          <a:p>
            <a:pPr marL="457200" marR="0" lvl="1" indent="0" algn="l" rtl="0">
              <a:lnSpc>
                <a:spcPct val="90000"/>
              </a:lnSpc>
              <a:spcBef>
                <a:spcPts val="500"/>
              </a:spcBef>
              <a:spcAft>
                <a:spcPts val="0"/>
              </a:spcAft>
              <a:buClr>
                <a:schemeClr val="dk1"/>
              </a:buClr>
              <a:buFont typeface="Arial"/>
              <a:buNone/>
            </a:pPr>
            <a:endParaRPr sz="2400" b="0" i="0" u="none" strike="noStrike" cap="none" dirty="0">
              <a:solidFill>
                <a:schemeClr val="dk1"/>
              </a:solidFill>
              <a:latin typeface="Century Gothic"/>
              <a:ea typeface="Century Gothic"/>
              <a:cs typeface="Century Gothic"/>
              <a:sym typeface="Century Gothic"/>
            </a:endParaRPr>
          </a:p>
        </p:txBody>
      </p:sp>
      <p:sp>
        <p:nvSpPr>
          <p:cNvPr id="287" name="Google Shape;287;p39"/>
          <p:cNvSpPr/>
          <p:nvPr/>
        </p:nvSpPr>
        <p:spPr>
          <a:xfrm>
            <a:off x="9230139" y="5429435"/>
            <a:ext cx="2961861"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200">
              <a:solidFill>
                <a:srgbClr val="000000"/>
              </a:solidFill>
              <a:latin typeface="Calibri"/>
              <a:ea typeface="Calibri"/>
              <a:cs typeface="Calibri"/>
              <a:sym typeface="Calibri"/>
            </a:endParaRPr>
          </a:p>
          <a:p>
            <a:pPr marL="0" marR="0" lvl="0" indent="0" algn="r" rtl="0">
              <a:spcBef>
                <a:spcPts val="0"/>
              </a:spcBef>
              <a:spcAft>
                <a:spcPts val="0"/>
              </a:spcAft>
              <a:buNone/>
            </a:pPr>
            <a:endParaRPr sz="1200">
              <a:solidFill>
                <a:schemeClr val="dk1"/>
              </a:solidFill>
              <a:latin typeface="Century Gothic"/>
              <a:ea typeface="Century Gothic"/>
              <a:cs typeface="Century Gothic"/>
              <a:sym typeface="Century Gothic"/>
            </a:endParaRPr>
          </a:p>
        </p:txBody>
      </p:sp>
      <p:pic>
        <p:nvPicPr>
          <p:cNvPr id="288" name="Google Shape;288;p39"/>
          <p:cNvPicPr preferRelativeResize="0"/>
          <p:nvPr/>
        </p:nvPicPr>
        <p:blipFill rotWithShape="1">
          <a:blip r:embed="rId3">
            <a:alphaModFix/>
          </a:blip>
          <a:srcRect/>
          <a:stretch/>
        </p:blipFill>
        <p:spPr>
          <a:xfrm>
            <a:off x="6831799" y="1611686"/>
            <a:ext cx="4914900" cy="2547000"/>
          </a:xfrm>
          <a:prstGeom prst="rect">
            <a:avLst/>
          </a:prstGeom>
          <a:noFill/>
          <a:ln>
            <a:noFill/>
          </a:ln>
        </p:spPr>
      </p:pic>
    </p:spTree>
    <p:extLst>
      <p:ext uri="{BB962C8B-B14F-4D97-AF65-F5344CB8AC3E}">
        <p14:creationId xmlns:p14="http://schemas.microsoft.com/office/powerpoint/2010/main" val="258342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0"/>
          <p:cNvSpPr txBox="1">
            <a:spLocks noGrp="1"/>
          </p:cNvSpPr>
          <p:nvPr>
            <p:ph type="title"/>
          </p:nvPr>
        </p:nvSpPr>
        <p:spPr>
          <a:xfrm>
            <a:off x="4262664" y="0"/>
            <a:ext cx="3666671" cy="97948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Nunito"/>
              <a:buNone/>
            </a:pPr>
            <a:r>
              <a:rPr lang="en-US" sz="4400" b="1" i="0" u="none" strike="noStrike" cap="none" dirty="0">
                <a:solidFill>
                  <a:schemeClr val="dk1"/>
                </a:solidFill>
                <a:latin typeface="Nunito"/>
                <a:ea typeface="Nunito"/>
                <a:cs typeface="Nunito"/>
                <a:sym typeface="Nunito"/>
              </a:rPr>
              <a:t>Safe </a:t>
            </a:r>
            <a:r>
              <a:rPr lang="en-US" sz="4400" b="1" i="0" u="none" strike="noStrike" cap="none" dirty="0" smtClean="0">
                <a:solidFill>
                  <a:schemeClr val="dk1"/>
                </a:solidFill>
                <a:latin typeface="Nunito"/>
                <a:ea typeface="Nunito"/>
                <a:cs typeface="Nunito"/>
                <a:sym typeface="Nunito"/>
              </a:rPr>
              <a:t>Spaces </a:t>
            </a:r>
            <a:endParaRPr dirty="0"/>
          </a:p>
        </p:txBody>
      </p:sp>
      <p:sp>
        <p:nvSpPr>
          <p:cNvPr id="295" name="Google Shape;295;p40"/>
          <p:cNvSpPr txBox="1">
            <a:spLocks noGrp="1"/>
          </p:cNvSpPr>
          <p:nvPr>
            <p:ph type="body" idx="1"/>
          </p:nvPr>
        </p:nvSpPr>
        <p:spPr>
          <a:xfrm>
            <a:off x="838200" y="880098"/>
            <a:ext cx="10515600" cy="49260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entury Gothic"/>
                <a:ea typeface="Century Gothic"/>
                <a:cs typeface="Century Gothic"/>
                <a:sym typeface="Century Gothic"/>
              </a:rPr>
              <a:t>Physical safety</a:t>
            </a:r>
            <a:endParaRPr dirty="0"/>
          </a:p>
          <a:p>
            <a:pPr marL="228600" marR="0" lvl="0" indent="-228600" algn="l" rtl="0">
              <a:lnSpc>
                <a:spcPct val="100000"/>
              </a:lnSpc>
              <a:spcBef>
                <a:spcPts val="1000"/>
              </a:spcBef>
              <a:spcAft>
                <a:spcPts val="0"/>
              </a:spcAft>
              <a:buClr>
                <a:schemeClr val="dk1"/>
              </a:buClr>
              <a:buSzPts val="2400"/>
              <a:buFont typeface="Arial"/>
              <a:buChar char="•"/>
            </a:pPr>
            <a:r>
              <a:rPr lang="en-US" sz="2400" b="0" i="0" u="none" strike="noStrike" cap="none" dirty="0">
                <a:solidFill>
                  <a:schemeClr val="dk1"/>
                </a:solidFill>
                <a:latin typeface="Century Gothic"/>
                <a:ea typeface="Century Gothic"/>
                <a:cs typeface="Century Gothic"/>
                <a:sym typeface="Century Gothic"/>
              </a:rPr>
              <a:t>Emotional safety</a:t>
            </a:r>
            <a:endParaRPr dirty="0"/>
          </a:p>
          <a:p>
            <a:pPr marL="228600" marR="0" lvl="0" indent="-184150" algn="l" rtl="0">
              <a:lnSpc>
                <a:spcPct val="100000"/>
              </a:lnSpc>
              <a:spcBef>
                <a:spcPts val="1000"/>
              </a:spcBef>
              <a:spcAft>
                <a:spcPts val="0"/>
              </a:spcAft>
              <a:buClr>
                <a:schemeClr val="dk1"/>
              </a:buClr>
              <a:buSzPts val="700"/>
              <a:buFont typeface="Arial"/>
              <a:buNone/>
            </a:pPr>
            <a:endParaRPr sz="700" b="0"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1000"/>
              </a:spcBef>
              <a:spcAft>
                <a:spcPts val="0"/>
              </a:spcAft>
              <a:buClr>
                <a:srgbClr val="00B050"/>
              </a:buClr>
              <a:buFont typeface="Arial"/>
              <a:buNone/>
            </a:pPr>
            <a:r>
              <a:rPr lang="en-US" sz="2400" b="0" i="0" u="none" strike="noStrike" cap="none" dirty="0">
                <a:solidFill>
                  <a:srgbClr val="00B050"/>
                </a:solidFill>
                <a:latin typeface="Century Gothic"/>
                <a:ea typeface="Century Gothic"/>
                <a:cs typeface="Century Gothic"/>
                <a:sym typeface="Century Gothic"/>
              </a:rPr>
              <a:t>Youth mapping to identify safe and unsafe spaces</a:t>
            </a:r>
            <a:endParaRPr dirty="0"/>
          </a:p>
          <a:p>
            <a:pPr marL="0" marR="0" lvl="0" indent="0" algn="l" rtl="0">
              <a:lnSpc>
                <a:spcPct val="100000"/>
              </a:lnSpc>
              <a:spcBef>
                <a:spcPts val="2200"/>
              </a:spcBef>
              <a:spcAft>
                <a:spcPts val="0"/>
              </a:spcAft>
              <a:buClr>
                <a:srgbClr val="00B050"/>
              </a:buClr>
              <a:buFont typeface="Arial"/>
              <a:buNone/>
            </a:pPr>
            <a:r>
              <a:rPr lang="en-US" sz="2400" b="0" i="0" u="none" strike="noStrike" cap="none" dirty="0">
                <a:solidFill>
                  <a:srgbClr val="00B050"/>
                </a:solidFill>
                <a:latin typeface="Century Gothic"/>
                <a:ea typeface="Century Gothic"/>
                <a:cs typeface="Century Gothic"/>
                <a:sym typeface="Century Gothic"/>
              </a:rPr>
              <a:t>Physical and virtual safe spaces </a:t>
            </a:r>
            <a:endParaRPr dirty="0"/>
          </a:p>
          <a:p>
            <a:pPr marL="0" marR="0" lvl="0" indent="0" algn="l" rtl="0">
              <a:lnSpc>
                <a:spcPct val="100000"/>
              </a:lnSpc>
              <a:spcBef>
                <a:spcPts val="2200"/>
              </a:spcBef>
              <a:spcAft>
                <a:spcPts val="0"/>
              </a:spcAft>
              <a:buClr>
                <a:srgbClr val="00B050"/>
              </a:buClr>
              <a:buFont typeface="Arial"/>
              <a:buNone/>
            </a:pPr>
            <a:r>
              <a:rPr lang="en-US" sz="2400" b="0" i="0" u="none" strike="noStrike" cap="none" dirty="0">
                <a:solidFill>
                  <a:srgbClr val="00B050"/>
                </a:solidFill>
                <a:latin typeface="Century Gothic"/>
                <a:ea typeface="Century Gothic"/>
                <a:cs typeface="Century Gothic"/>
                <a:sym typeface="Century Gothic"/>
              </a:rPr>
              <a:t>Promoting safe peer group interaction (anti-bullying)</a:t>
            </a:r>
            <a:endParaRPr dirty="0"/>
          </a:p>
          <a:p>
            <a:pPr marL="0" marR="0" lvl="0" indent="0" algn="l" rtl="0">
              <a:lnSpc>
                <a:spcPct val="100000"/>
              </a:lnSpc>
              <a:spcBef>
                <a:spcPts val="2200"/>
              </a:spcBef>
              <a:spcAft>
                <a:spcPts val="0"/>
              </a:spcAft>
              <a:buClr>
                <a:srgbClr val="00B050"/>
              </a:buClr>
              <a:buFont typeface="Arial"/>
              <a:buNone/>
            </a:pPr>
            <a:r>
              <a:rPr lang="en-US" sz="2400" b="0" i="0" u="none" strike="noStrike" cap="none" dirty="0">
                <a:solidFill>
                  <a:srgbClr val="00B050"/>
                </a:solidFill>
                <a:latin typeface="Century Gothic"/>
                <a:ea typeface="Century Gothic"/>
                <a:cs typeface="Century Gothic"/>
                <a:sym typeface="Century Gothic"/>
              </a:rPr>
              <a:t>Parent and youth worker education on creating emotionally safe environment</a:t>
            </a:r>
            <a:endParaRPr dirty="0"/>
          </a:p>
          <a:p>
            <a:pPr marL="0" marR="0" lvl="0" indent="0" algn="l" rtl="0">
              <a:lnSpc>
                <a:spcPct val="100000"/>
              </a:lnSpc>
              <a:spcBef>
                <a:spcPts val="2200"/>
              </a:spcBef>
              <a:spcAft>
                <a:spcPts val="0"/>
              </a:spcAft>
              <a:buClr>
                <a:srgbClr val="2E75B5"/>
              </a:buClr>
              <a:buFont typeface="Arial"/>
              <a:buNone/>
            </a:pPr>
            <a:r>
              <a:rPr lang="en-US" sz="2400" b="0" i="0" u="none" strike="noStrike" cap="none" dirty="0">
                <a:solidFill>
                  <a:srgbClr val="2E75B5"/>
                </a:solidFill>
                <a:latin typeface="Century Gothic"/>
                <a:ea typeface="Century Gothic"/>
                <a:cs typeface="Century Gothic"/>
                <a:sym typeface="Century Gothic"/>
              </a:rPr>
              <a:t>Policies and laws protect youth; support structure for youth exposed to violence</a:t>
            </a:r>
            <a:endParaRPr dirty="0"/>
          </a:p>
        </p:txBody>
      </p:sp>
      <p:pic>
        <p:nvPicPr>
          <p:cNvPr id="296" name="Google Shape;296;p40"/>
          <p:cNvPicPr preferRelativeResize="0"/>
          <p:nvPr/>
        </p:nvPicPr>
        <p:blipFill rotWithShape="1">
          <a:blip r:embed="rId3">
            <a:alphaModFix/>
          </a:blip>
          <a:srcRect/>
          <a:stretch/>
        </p:blipFill>
        <p:spPr>
          <a:xfrm>
            <a:off x="282375" y="2101372"/>
            <a:ext cx="555825" cy="555825"/>
          </a:xfrm>
          <a:prstGeom prst="rect">
            <a:avLst/>
          </a:prstGeom>
          <a:noFill/>
          <a:ln>
            <a:noFill/>
          </a:ln>
        </p:spPr>
      </p:pic>
      <p:pic>
        <p:nvPicPr>
          <p:cNvPr id="297" name="Google Shape;297;p40"/>
          <p:cNvPicPr preferRelativeResize="0"/>
          <p:nvPr/>
        </p:nvPicPr>
        <p:blipFill rotWithShape="1">
          <a:blip r:embed="rId3">
            <a:alphaModFix/>
          </a:blip>
          <a:srcRect/>
          <a:stretch/>
        </p:blipFill>
        <p:spPr>
          <a:xfrm>
            <a:off x="282375" y="2761772"/>
            <a:ext cx="555825" cy="555825"/>
          </a:xfrm>
          <a:prstGeom prst="rect">
            <a:avLst/>
          </a:prstGeom>
          <a:noFill/>
          <a:ln>
            <a:noFill/>
          </a:ln>
        </p:spPr>
      </p:pic>
      <p:pic>
        <p:nvPicPr>
          <p:cNvPr id="298" name="Google Shape;298;p40"/>
          <p:cNvPicPr preferRelativeResize="0"/>
          <p:nvPr/>
        </p:nvPicPr>
        <p:blipFill rotWithShape="1">
          <a:blip r:embed="rId3">
            <a:alphaModFix/>
          </a:blip>
          <a:srcRect/>
          <a:stretch/>
        </p:blipFill>
        <p:spPr>
          <a:xfrm>
            <a:off x="360062" y="3422172"/>
            <a:ext cx="555825" cy="555825"/>
          </a:xfrm>
          <a:prstGeom prst="rect">
            <a:avLst/>
          </a:prstGeom>
          <a:noFill/>
          <a:ln>
            <a:noFill/>
          </a:ln>
        </p:spPr>
      </p:pic>
      <p:pic>
        <p:nvPicPr>
          <p:cNvPr id="299" name="Google Shape;299;p40"/>
          <p:cNvPicPr preferRelativeResize="0"/>
          <p:nvPr/>
        </p:nvPicPr>
        <p:blipFill rotWithShape="1">
          <a:blip r:embed="rId3">
            <a:alphaModFix/>
          </a:blip>
          <a:srcRect/>
          <a:stretch/>
        </p:blipFill>
        <p:spPr>
          <a:xfrm>
            <a:off x="360062" y="4136347"/>
            <a:ext cx="555825" cy="555825"/>
          </a:xfrm>
          <a:prstGeom prst="rect">
            <a:avLst/>
          </a:prstGeom>
          <a:noFill/>
          <a:ln>
            <a:noFill/>
          </a:ln>
        </p:spPr>
      </p:pic>
      <p:pic>
        <p:nvPicPr>
          <p:cNvPr id="300" name="Google Shape;300;p40"/>
          <p:cNvPicPr preferRelativeResize="0"/>
          <p:nvPr/>
        </p:nvPicPr>
        <p:blipFill rotWithShape="1">
          <a:blip r:embed="rId4">
            <a:alphaModFix/>
          </a:blip>
          <a:srcRect/>
          <a:stretch/>
        </p:blipFill>
        <p:spPr>
          <a:xfrm>
            <a:off x="422391" y="5240495"/>
            <a:ext cx="431165" cy="431165"/>
          </a:xfrm>
          <a:prstGeom prst="rect">
            <a:avLst/>
          </a:prstGeom>
          <a:noFill/>
          <a:ln>
            <a:noFill/>
          </a:ln>
        </p:spPr>
      </p:pic>
      <p:sp>
        <p:nvSpPr>
          <p:cNvPr id="301" name="Google Shape;301;p40"/>
          <p:cNvSpPr/>
          <p:nvPr/>
        </p:nvSpPr>
        <p:spPr>
          <a:xfrm>
            <a:off x="9230139" y="5429435"/>
            <a:ext cx="2961861"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Adapted from National Resource Council of the National Academies of Science </a:t>
            </a:r>
            <a:endParaRPr sz="120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9469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2"/>
          <p:cNvSpPr txBox="1">
            <a:spLocks noGrp="1"/>
          </p:cNvSpPr>
          <p:nvPr>
            <p:ph type="title"/>
          </p:nvPr>
        </p:nvSpPr>
        <p:spPr>
          <a:xfrm>
            <a:off x="2095500" y="-304460"/>
            <a:ext cx="8001000" cy="13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Font typeface="Nunito"/>
              <a:buNone/>
            </a:pPr>
            <a:r>
              <a:rPr lang="en-US" sz="4400" b="1" i="0" u="none" strike="noStrike" cap="none">
                <a:solidFill>
                  <a:schemeClr val="dk1"/>
                </a:solidFill>
                <a:latin typeface="Nunito"/>
                <a:ea typeface="Nunito"/>
                <a:cs typeface="Nunito"/>
                <a:sym typeface="Nunito"/>
              </a:rPr>
              <a:t>Belonging </a:t>
            </a:r>
            <a:endParaRPr/>
          </a:p>
        </p:txBody>
      </p:sp>
      <p:sp>
        <p:nvSpPr>
          <p:cNvPr id="322" name="Google Shape;322;p42"/>
          <p:cNvSpPr txBox="1">
            <a:spLocks noGrp="1"/>
          </p:cNvSpPr>
          <p:nvPr>
            <p:ph type="body" idx="1"/>
          </p:nvPr>
        </p:nvSpPr>
        <p:spPr>
          <a:xfrm>
            <a:off x="838200" y="1292225"/>
            <a:ext cx="10515600" cy="39081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590"/>
              <a:buFont typeface="Arial"/>
              <a:buChar char="•"/>
            </a:pPr>
            <a:r>
              <a:rPr lang="en-US" sz="2590" b="1" i="1" u="none" strike="noStrike" cap="none" dirty="0">
                <a:solidFill>
                  <a:schemeClr val="dk1"/>
                </a:solidFill>
                <a:latin typeface="Century Gothic"/>
                <a:ea typeface="Century Gothic"/>
                <a:cs typeface="Century Gothic"/>
                <a:sym typeface="Century Gothic"/>
              </a:rPr>
              <a:t>Belief one is recognized and valued in community</a:t>
            </a:r>
            <a:endParaRPr b="1" i="1" dirty="0"/>
          </a:p>
          <a:p>
            <a:pPr marL="228600" marR="0" lvl="0" indent="-228600" algn="l" rtl="0">
              <a:lnSpc>
                <a:spcPct val="80000"/>
              </a:lnSpc>
              <a:spcBef>
                <a:spcPts val="1000"/>
              </a:spcBef>
              <a:spcAft>
                <a:spcPts val="0"/>
              </a:spcAft>
              <a:buClr>
                <a:schemeClr val="dk1"/>
              </a:buClr>
              <a:buSzPts val="2590"/>
              <a:buFont typeface="Arial"/>
              <a:buChar char="•"/>
            </a:pPr>
            <a:r>
              <a:rPr lang="en-US" sz="2590" b="0" i="0" u="none" strike="noStrike" cap="none" dirty="0">
                <a:solidFill>
                  <a:schemeClr val="dk1"/>
                </a:solidFill>
                <a:latin typeface="Century Gothic"/>
                <a:ea typeface="Century Gothic"/>
                <a:cs typeface="Century Gothic"/>
                <a:sym typeface="Century Gothic"/>
              </a:rPr>
              <a:t>Social inclusion  </a:t>
            </a:r>
            <a:endParaRPr dirty="0"/>
          </a:p>
          <a:p>
            <a:pPr marL="228600" marR="0" lvl="0" indent="-228600" algn="l" rtl="0">
              <a:lnSpc>
                <a:spcPct val="80000"/>
              </a:lnSpc>
              <a:spcBef>
                <a:spcPts val="1000"/>
              </a:spcBef>
              <a:spcAft>
                <a:spcPts val="0"/>
              </a:spcAft>
              <a:buClr>
                <a:schemeClr val="dk1"/>
              </a:buClr>
              <a:buSzPts val="2590"/>
              <a:buFont typeface="Arial"/>
              <a:buChar char="•"/>
            </a:pPr>
            <a:r>
              <a:rPr lang="en-US" sz="2590" b="0" i="0" u="none" strike="noStrike" cap="none" dirty="0">
                <a:solidFill>
                  <a:schemeClr val="dk1"/>
                </a:solidFill>
                <a:latin typeface="Century Gothic"/>
                <a:ea typeface="Century Gothic"/>
                <a:cs typeface="Century Gothic"/>
                <a:sym typeface="Century Gothic"/>
              </a:rPr>
              <a:t>Support for cross-cultural competencies </a:t>
            </a:r>
            <a:endParaRPr dirty="0"/>
          </a:p>
          <a:p>
            <a:pPr marL="228600" marR="0" lvl="0" indent="-64135" algn="l" rtl="0">
              <a:lnSpc>
                <a:spcPct val="80000"/>
              </a:lnSpc>
              <a:spcBef>
                <a:spcPts val="1000"/>
              </a:spcBef>
              <a:spcAft>
                <a:spcPts val="0"/>
              </a:spcAft>
              <a:buClr>
                <a:schemeClr val="dk1"/>
              </a:buClr>
              <a:buSzPts val="2590"/>
              <a:buFont typeface="Arial"/>
              <a:buNone/>
            </a:pPr>
            <a:endParaRPr sz="2590" b="0" i="0" u="none" strike="noStrike" cap="none" dirty="0">
              <a:solidFill>
                <a:schemeClr val="dk1"/>
              </a:solidFill>
              <a:latin typeface="Century Gothic"/>
              <a:ea typeface="Century Gothic"/>
              <a:cs typeface="Century Gothic"/>
              <a:sym typeface="Century Gothic"/>
            </a:endParaRPr>
          </a:p>
          <a:p>
            <a:pPr marL="0" marR="0" lvl="0" indent="0" algn="l" rtl="0">
              <a:lnSpc>
                <a:spcPct val="80000"/>
              </a:lnSpc>
              <a:spcBef>
                <a:spcPts val="1000"/>
              </a:spcBef>
              <a:spcAft>
                <a:spcPts val="0"/>
              </a:spcAft>
              <a:buClr>
                <a:srgbClr val="00B050"/>
              </a:buClr>
              <a:buFont typeface="Arial"/>
              <a:buNone/>
            </a:pPr>
            <a:r>
              <a:rPr lang="en-US" sz="2590" b="0" i="0" u="none" strike="noStrike" cap="none" dirty="0">
                <a:solidFill>
                  <a:srgbClr val="00B050"/>
                </a:solidFill>
                <a:latin typeface="Century Gothic"/>
                <a:ea typeface="Century Gothic"/>
                <a:cs typeface="Century Gothic"/>
                <a:sym typeface="Century Gothic"/>
              </a:rPr>
              <a:t>Creating sense of community within youth programs, vocational programs, youth activities</a:t>
            </a:r>
            <a:endParaRPr dirty="0"/>
          </a:p>
          <a:p>
            <a:pPr marL="0" marR="0" lvl="0" indent="0" algn="l" rtl="0">
              <a:lnSpc>
                <a:spcPct val="80000"/>
              </a:lnSpc>
              <a:spcBef>
                <a:spcPts val="1000"/>
              </a:spcBef>
              <a:spcAft>
                <a:spcPts val="0"/>
              </a:spcAft>
              <a:buClr>
                <a:srgbClr val="00B050"/>
              </a:buClr>
              <a:buFont typeface="Arial"/>
              <a:buNone/>
            </a:pPr>
            <a:r>
              <a:rPr lang="en-US" sz="2590" b="0" i="0" u="none" strike="noStrike" cap="none" dirty="0">
                <a:solidFill>
                  <a:srgbClr val="00B050"/>
                </a:solidFill>
                <a:latin typeface="Century Gothic"/>
                <a:ea typeface="Century Gothic"/>
                <a:cs typeface="Century Gothic"/>
                <a:sym typeface="Century Gothic"/>
              </a:rPr>
              <a:t>Opportunities to reach and include marginalized and vulnerable youth </a:t>
            </a:r>
            <a:endParaRPr dirty="0"/>
          </a:p>
          <a:p>
            <a:pPr marL="0" marR="0" lvl="0" indent="0" algn="l" rtl="0">
              <a:lnSpc>
                <a:spcPct val="80000"/>
              </a:lnSpc>
              <a:spcBef>
                <a:spcPts val="1000"/>
              </a:spcBef>
              <a:spcAft>
                <a:spcPts val="0"/>
              </a:spcAft>
              <a:buClr>
                <a:srgbClr val="00B050"/>
              </a:buClr>
              <a:buFont typeface="Arial"/>
              <a:buNone/>
            </a:pPr>
            <a:r>
              <a:rPr lang="en-US" sz="2590" b="0" i="0" u="none" strike="noStrike" cap="none" dirty="0">
                <a:solidFill>
                  <a:srgbClr val="00B050"/>
                </a:solidFill>
                <a:latin typeface="Century Gothic"/>
                <a:ea typeface="Century Gothic"/>
                <a:cs typeface="Century Gothic"/>
                <a:sym typeface="Century Gothic"/>
              </a:rPr>
              <a:t>Anti-bullying programs; building tolerance and respect</a:t>
            </a:r>
            <a:endParaRPr dirty="0"/>
          </a:p>
          <a:p>
            <a:pPr marL="228600" marR="0" lvl="0" indent="-64135" algn="l" rtl="0">
              <a:lnSpc>
                <a:spcPct val="80000"/>
              </a:lnSpc>
              <a:spcBef>
                <a:spcPts val="1000"/>
              </a:spcBef>
              <a:spcAft>
                <a:spcPts val="0"/>
              </a:spcAft>
              <a:buClr>
                <a:schemeClr val="dk1"/>
              </a:buClr>
              <a:buSzPts val="2590"/>
              <a:buFont typeface="Arial"/>
              <a:buNone/>
            </a:pPr>
            <a:endParaRPr sz="2590" b="0" i="0" u="none" strike="noStrike" cap="none" dirty="0">
              <a:solidFill>
                <a:schemeClr val="dk1"/>
              </a:solidFill>
              <a:latin typeface="Century Gothic"/>
              <a:ea typeface="Century Gothic"/>
              <a:cs typeface="Century Gothic"/>
              <a:sym typeface="Century Gothic"/>
            </a:endParaRPr>
          </a:p>
          <a:p>
            <a:pPr marL="228600" marR="0" lvl="0" indent="-64135" algn="l" rtl="0">
              <a:lnSpc>
                <a:spcPct val="80000"/>
              </a:lnSpc>
              <a:spcBef>
                <a:spcPts val="1000"/>
              </a:spcBef>
              <a:spcAft>
                <a:spcPts val="0"/>
              </a:spcAft>
              <a:buClr>
                <a:schemeClr val="dk1"/>
              </a:buClr>
              <a:buSzPts val="2590"/>
              <a:buFont typeface="Arial"/>
              <a:buNone/>
            </a:pPr>
            <a:endParaRPr sz="2590" b="0" i="0" u="none" strike="noStrike" cap="none" dirty="0">
              <a:solidFill>
                <a:schemeClr val="dk1"/>
              </a:solidFill>
              <a:latin typeface="Century Gothic"/>
              <a:ea typeface="Century Gothic"/>
              <a:cs typeface="Century Gothic"/>
              <a:sym typeface="Century Gothic"/>
            </a:endParaRPr>
          </a:p>
          <a:p>
            <a:pPr marL="228600" marR="0" lvl="0" indent="-64135" algn="l" rtl="0">
              <a:lnSpc>
                <a:spcPct val="80000"/>
              </a:lnSpc>
              <a:spcBef>
                <a:spcPts val="1000"/>
              </a:spcBef>
              <a:spcAft>
                <a:spcPts val="0"/>
              </a:spcAft>
              <a:buClr>
                <a:schemeClr val="dk1"/>
              </a:buClr>
              <a:buSzPts val="2590"/>
              <a:buFont typeface="Arial"/>
              <a:buNone/>
            </a:pPr>
            <a:endParaRPr sz="2590" b="0" i="0" u="none" strike="noStrike" cap="none" dirty="0">
              <a:solidFill>
                <a:schemeClr val="dk1"/>
              </a:solidFill>
              <a:latin typeface="Century Gothic"/>
              <a:ea typeface="Century Gothic"/>
              <a:cs typeface="Century Gothic"/>
              <a:sym typeface="Century Gothic"/>
            </a:endParaRPr>
          </a:p>
          <a:p>
            <a:pPr marL="228600" marR="0" lvl="0" indent="-64135" algn="l" rtl="0">
              <a:lnSpc>
                <a:spcPct val="80000"/>
              </a:lnSpc>
              <a:spcBef>
                <a:spcPts val="1000"/>
              </a:spcBef>
              <a:spcAft>
                <a:spcPts val="0"/>
              </a:spcAft>
              <a:buClr>
                <a:schemeClr val="dk1"/>
              </a:buClr>
              <a:buSzPts val="2590"/>
              <a:buFont typeface="Arial"/>
              <a:buNone/>
            </a:pPr>
            <a:endParaRPr sz="2590" b="0" i="0" u="none" strike="noStrike" cap="none" dirty="0">
              <a:solidFill>
                <a:schemeClr val="dk1"/>
              </a:solidFill>
              <a:latin typeface="Century Gothic"/>
              <a:ea typeface="Century Gothic"/>
              <a:cs typeface="Century Gothic"/>
              <a:sym typeface="Century Gothic"/>
            </a:endParaRPr>
          </a:p>
          <a:p>
            <a:pPr marL="228600" marR="0" lvl="0" indent="-64135" algn="l" rtl="0">
              <a:lnSpc>
                <a:spcPct val="80000"/>
              </a:lnSpc>
              <a:spcBef>
                <a:spcPts val="1000"/>
              </a:spcBef>
              <a:spcAft>
                <a:spcPts val="0"/>
              </a:spcAft>
              <a:buClr>
                <a:schemeClr val="dk1"/>
              </a:buClr>
              <a:buSzPts val="2590"/>
              <a:buFont typeface="Arial"/>
              <a:buNone/>
            </a:pPr>
            <a:endParaRPr sz="2590" b="0" i="0" u="none" strike="noStrike" cap="none" dirty="0">
              <a:solidFill>
                <a:schemeClr val="dk1"/>
              </a:solidFill>
              <a:latin typeface="Century Gothic"/>
              <a:ea typeface="Century Gothic"/>
              <a:cs typeface="Century Gothic"/>
              <a:sym typeface="Century Gothic"/>
            </a:endParaRPr>
          </a:p>
        </p:txBody>
      </p:sp>
      <p:pic>
        <p:nvPicPr>
          <p:cNvPr id="323" name="Google Shape;323;p42"/>
          <p:cNvPicPr preferRelativeResize="0"/>
          <p:nvPr/>
        </p:nvPicPr>
        <p:blipFill rotWithShape="1">
          <a:blip r:embed="rId3">
            <a:alphaModFix/>
          </a:blip>
          <a:srcRect/>
          <a:stretch/>
        </p:blipFill>
        <p:spPr>
          <a:xfrm>
            <a:off x="265303" y="4965699"/>
            <a:ext cx="555825" cy="555825"/>
          </a:xfrm>
          <a:prstGeom prst="rect">
            <a:avLst/>
          </a:prstGeom>
          <a:noFill/>
          <a:ln>
            <a:noFill/>
          </a:ln>
        </p:spPr>
      </p:pic>
      <p:pic>
        <p:nvPicPr>
          <p:cNvPr id="324" name="Google Shape;324;p42"/>
          <p:cNvPicPr preferRelativeResize="0"/>
          <p:nvPr/>
        </p:nvPicPr>
        <p:blipFill rotWithShape="1">
          <a:blip r:embed="rId3">
            <a:alphaModFix/>
          </a:blip>
          <a:srcRect/>
          <a:stretch/>
        </p:blipFill>
        <p:spPr>
          <a:xfrm>
            <a:off x="282375" y="4308453"/>
            <a:ext cx="555825" cy="555825"/>
          </a:xfrm>
          <a:prstGeom prst="rect">
            <a:avLst/>
          </a:prstGeom>
          <a:noFill/>
          <a:ln>
            <a:noFill/>
          </a:ln>
        </p:spPr>
      </p:pic>
      <p:pic>
        <p:nvPicPr>
          <p:cNvPr id="325" name="Google Shape;325;p42"/>
          <p:cNvPicPr preferRelativeResize="0"/>
          <p:nvPr/>
        </p:nvPicPr>
        <p:blipFill rotWithShape="1">
          <a:blip r:embed="rId3">
            <a:alphaModFix/>
          </a:blip>
          <a:srcRect/>
          <a:stretch/>
        </p:blipFill>
        <p:spPr>
          <a:xfrm>
            <a:off x="265303" y="3651207"/>
            <a:ext cx="555825" cy="555825"/>
          </a:xfrm>
          <a:prstGeom prst="rect">
            <a:avLst/>
          </a:prstGeom>
          <a:noFill/>
          <a:ln>
            <a:noFill/>
          </a:ln>
        </p:spPr>
      </p:pic>
      <p:sp>
        <p:nvSpPr>
          <p:cNvPr id="326" name="Google Shape;326;p42"/>
          <p:cNvSpPr/>
          <p:nvPr/>
        </p:nvSpPr>
        <p:spPr>
          <a:xfrm>
            <a:off x="9230139" y="5429435"/>
            <a:ext cx="2961861"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0000"/>
                </a:solidFill>
                <a:latin typeface="Calibri"/>
                <a:ea typeface="Calibri"/>
                <a:cs typeface="Calibri"/>
                <a:sym typeface="Calibri"/>
              </a:rPr>
              <a:t>Adapted from National Resource Council of the National Academies of Science </a:t>
            </a:r>
            <a:endParaRPr sz="120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83654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693"/>
        <p:cNvGrpSpPr/>
        <p:nvPr/>
      </p:nvGrpSpPr>
      <p:grpSpPr>
        <a:xfrm>
          <a:off x="0" y="0"/>
          <a:ext cx="0" cy="0"/>
          <a:chOff x="0" y="0"/>
          <a:chExt cx="0" cy="0"/>
        </a:xfrm>
      </p:grpSpPr>
      <p:pic>
        <p:nvPicPr>
          <p:cNvPr id="694" name="Google Shape;694;p149"/>
          <p:cNvPicPr preferRelativeResize="0"/>
          <p:nvPr/>
        </p:nvPicPr>
        <p:blipFill>
          <a:blip r:embed="rId3">
            <a:alphaModFix/>
          </a:blip>
          <a:stretch>
            <a:fillRect/>
          </a:stretch>
        </p:blipFill>
        <p:spPr>
          <a:xfrm>
            <a:off x="381000" y="304800"/>
            <a:ext cx="11430000" cy="5715000"/>
          </a:xfrm>
          <a:prstGeom prst="rect">
            <a:avLst/>
          </a:prstGeom>
          <a:noFill/>
          <a:ln>
            <a:noFill/>
          </a:ln>
        </p:spPr>
      </p:pic>
    </p:spTree>
    <p:extLst>
      <p:ext uri="{BB962C8B-B14F-4D97-AF65-F5344CB8AC3E}">
        <p14:creationId xmlns:p14="http://schemas.microsoft.com/office/powerpoint/2010/main" val="177553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54"/>
          <p:cNvSpPr txBox="1">
            <a:spLocks noGrp="1"/>
          </p:cNvSpPr>
          <p:nvPr>
            <p:ph type="title"/>
          </p:nvPr>
        </p:nvSpPr>
        <p:spPr>
          <a:xfrm>
            <a:off x="1997411" y="-278763"/>
            <a:ext cx="8001000" cy="1325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4400"/>
              <a:buFont typeface="Nunito"/>
              <a:buNone/>
            </a:pPr>
            <a:r>
              <a:rPr lang="en-US" sz="4400" b="1" i="0" u="none" strike="noStrike" cap="none">
                <a:solidFill>
                  <a:schemeClr val="dk1"/>
                </a:solidFill>
                <a:latin typeface="Calibri"/>
                <a:ea typeface="Calibri"/>
                <a:cs typeface="Calibri"/>
                <a:sym typeface="Calibri"/>
              </a:rPr>
              <a:t>Hart’s Ladder</a:t>
            </a:r>
            <a:endParaRPr/>
          </a:p>
        </p:txBody>
      </p:sp>
      <p:pic>
        <p:nvPicPr>
          <p:cNvPr id="734" name="Google Shape;734;p154" descr="ladder 2.jpg"/>
          <p:cNvPicPr preferRelativeResize="0"/>
          <p:nvPr/>
        </p:nvPicPr>
        <p:blipFill rotWithShape="1">
          <a:blip r:embed="rId3">
            <a:alphaModFix/>
          </a:blip>
          <a:srcRect t="9799" b="7081"/>
          <a:stretch/>
        </p:blipFill>
        <p:spPr>
          <a:xfrm>
            <a:off x="2126774" y="690113"/>
            <a:ext cx="8009660" cy="5158594"/>
          </a:xfrm>
          <a:prstGeom prst="rect">
            <a:avLst/>
          </a:prstGeom>
          <a:noFill/>
          <a:ln>
            <a:noFill/>
          </a:ln>
        </p:spPr>
      </p:pic>
    </p:spTree>
    <p:extLst>
      <p:ext uri="{BB962C8B-B14F-4D97-AF65-F5344CB8AC3E}">
        <p14:creationId xmlns:p14="http://schemas.microsoft.com/office/powerpoint/2010/main" val="2467475265"/>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pic>
        <p:nvPicPr>
          <p:cNvPr id="763" name="Google Shape;763;p157"/>
          <p:cNvPicPr preferRelativeResize="0"/>
          <p:nvPr/>
        </p:nvPicPr>
        <p:blipFill rotWithShape="1">
          <a:blip r:embed="rId3">
            <a:alphaModFix/>
          </a:blip>
          <a:srcRect/>
          <a:stretch/>
        </p:blipFill>
        <p:spPr>
          <a:xfrm>
            <a:off x="801469" y="1305606"/>
            <a:ext cx="10874631" cy="4921724"/>
          </a:xfrm>
          <a:prstGeom prst="rect">
            <a:avLst/>
          </a:prstGeom>
          <a:noFill/>
          <a:ln>
            <a:noFill/>
          </a:ln>
        </p:spPr>
      </p:pic>
      <p:sp>
        <p:nvSpPr>
          <p:cNvPr id="764" name="Google Shape;764;p157"/>
          <p:cNvSpPr txBox="1"/>
          <p:nvPr/>
        </p:nvSpPr>
        <p:spPr>
          <a:xfrm>
            <a:off x="285279" y="212200"/>
            <a:ext cx="11627100" cy="677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900"/>
              <a:buFont typeface="Calibri"/>
              <a:buNone/>
            </a:pPr>
            <a:r>
              <a:rPr lang="en-US" sz="3600" b="1" i="0" u="none" strike="noStrike" cap="none">
                <a:solidFill>
                  <a:schemeClr val="dk1"/>
                </a:solidFill>
                <a:latin typeface="Calibri"/>
                <a:ea typeface="Calibri"/>
                <a:cs typeface="Calibri"/>
                <a:sym typeface="Calibri"/>
              </a:rPr>
              <a:t>Tips for Meaningful Youth Engagement from Beginning to End</a:t>
            </a:r>
            <a:endParaRPr/>
          </a:p>
        </p:txBody>
      </p:sp>
    </p:spTree>
    <p:extLst>
      <p:ext uri="{BB962C8B-B14F-4D97-AF65-F5344CB8AC3E}">
        <p14:creationId xmlns:p14="http://schemas.microsoft.com/office/powerpoint/2010/main" val="663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160"/>
          <p:cNvSpPr txBox="1">
            <a:spLocks noGrp="1"/>
          </p:cNvSpPr>
          <p:nvPr>
            <p:ph type="title"/>
          </p:nvPr>
        </p:nvSpPr>
        <p:spPr>
          <a:xfrm>
            <a:off x="438150" y="193675"/>
            <a:ext cx="6124800" cy="13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100"/>
              <a:buFont typeface="Nunito"/>
              <a:buNone/>
            </a:pPr>
            <a:r>
              <a:rPr lang="en-US" sz="4400" b="1" i="0" u="none" strike="noStrike" cap="none">
                <a:solidFill>
                  <a:schemeClr val="dk1"/>
                </a:solidFill>
                <a:latin typeface="Cabin"/>
                <a:ea typeface="Cabin"/>
                <a:cs typeface="Cabin"/>
                <a:sym typeface="Cabin"/>
              </a:rPr>
              <a:t>Key Phases of Program Design and Evaluation</a:t>
            </a:r>
            <a:endParaRPr/>
          </a:p>
        </p:txBody>
      </p:sp>
      <p:pic>
        <p:nvPicPr>
          <p:cNvPr id="786" name="Google Shape;786;p160"/>
          <p:cNvPicPr preferRelativeResize="0"/>
          <p:nvPr/>
        </p:nvPicPr>
        <p:blipFill rotWithShape="1">
          <a:blip r:embed="rId3">
            <a:alphaModFix/>
          </a:blip>
          <a:srcRect/>
          <a:stretch/>
        </p:blipFill>
        <p:spPr>
          <a:xfrm>
            <a:off x="7832675" y="0"/>
            <a:ext cx="4358863" cy="5580040"/>
          </a:xfrm>
          <a:prstGeom prst="rect">
            <a:avLst/>
          </a:prstGeom>
          <a:noFill/>
          <a:ln>
            <a:noFill/>
          </a:ln>
        </p:spPr>
      </p:pic>
      <p:sp>
        <p:nvSpPr>
          <p:cNvPr id="787" name="Google Shape;787;p160"/>
          <p:cNvSpPr txBox="1">
            <a:spLocks noGrp="1"/>
          </p:cNvSpPr>
          <p:nvPr>
            <p:ph type="body" idx="1"/>
          </p:nvPr>
        </p:nvSpPr>
        <p:spPr>
          <a:xfrm>
            <a:off x="382412" y="1946153"/>
            <a:ext cx="6815400" cy="3513900"/>
          </a:xfrm>
          <a:prstGeom prst="rect">
            <a:avLst/>
          </a:prstGeom>
          <a:noFill/>
          <a:ln>
            <a:noFill/>
          </a:ln>
        </p:spPr>
        <p:txBody>
          <a:bodyPr spcFirstLastPara="1" wrap="square" lIns="91425" tIns="45700" rIns="91425" bIns="45700" anchor="t" anchorCtr="0">
            <a:noAutofit/>
          </a:bodyPr>
          <a:lstStyle/>
          <a:p>
            <a:pPr marL="406377" marR="0" lvl="0" indent="-406377" algn="l" rtl="0">
              <a:lnSpc>
                <a:spcPct val="90000"/>
              </a:lnSpc>
              <a:spcBef>
                <a:spcPts val="0"/>
              </a:spcBef>
              <a:spcAft>
                <a:spcPts val="0"/>
              </a:spcAft>
              <a:buClr>
                <a:schemeClr val="dk1"/>
              </a:buClr>
              <a:buSzPts val="700"/>
              <a:buFont typeface="Arial"/>
              <a:buNone/>
            </a:pPr>
            <a:r>
              <a:rPr lang="en-US" sz="2800" b="0" i="0" u="none" strike="noStrike" cap="none">
                <a:solidFill>
                  <a:schemeClr val="dk1"/>
                </a:solidFill>
                <a:latin typeface="Cabin"/>
                <a:ea typeface="Cabin"/>
                <a:cs typeface="Cabin"/>
                <a:sym typeface="Cabin"/>
              </a:rPr>
              <a:t>1. Refine desired outcomes / research questions</a:t>
            </a:r>
            <a:endParaRPr/>
          </a:p>
          <a:p>
            <a:pPr marL="406377" marR="0" lvl="0" indent="-406377" algn="l" rtl="0">
              <a:lnSpc>
                <a:spcPct val="90000"/>
              </a:lnSpc>
              <a:spcBef>
                <a:spcPts val="1000"/>
              </a:spcBef>
              <a:spcAft>
                <a:spcPts val="0"/>
              </a:spcAft>
              <a:buClr>
                <a:schemeClr val="dk1"/>
              </a:buClr>
              <a:buSzPts val="700"/>
              <a:buFont typeface="Arial"/>
              <a:buNone/>
            </a:pPr>
            <a:r>
              <a:rPr lang="en-US" sz="2800" b="0" i="0" u="none" strike="noStrike" cap="none">
                <a:solidFill>
                  <a:schemeClr val="dk1"/>
                </a:solidFill>
                <a:latin typeface="Cabin"/>
                <a:ea typeface="Cabin"/>
                <a:cs typeface="Cabin"/>
                <a:sym typeface="Cabin"/>
              </a:rPr>
              <a:t>2. Select PYD features and beneficiaries</a:t>
            </a:r>
            <a:endParaRPr/>
          </a:p>
          <a:p>
            <a:pPr marL="406377" marR="0" lvl="0" indent="-406377" algn="l" rtl="0">
              <a:lnSpc>
                <a:spcPct val="90000"/>
              </a:lnSpc>
              <a:spcBef>
                <a:spcPts val="1000"/>
              </a:spcBef>
              <a:spcAft>
                <a:spcPts val="0"/>
              </a:spcAft>
              <a:buClr>
                <a:schemeClr val="dk1"/>
              </a:buClr>
              <a:buSzPts val="700"/>
              <a:buFont typeface="Arial"/>
              <a:buNone/>
            </a:pPr>
            <a:r>
              <a:rPr lang="en-US" sz="2800" b="0" i="0" u="none" strike="noStrike" cap="none">
                <a:solidFill>
                  <a:schemeClr val="dk1"/>
                </a:solidFill>
                <a:latin typeface="Cabin"/>
                <a:ea typeface="Cabin"/>
                <a:cs typeface="Cabin"/>
                <a:sym typeface="Cabin"/>
              </a:rPr>
              <a:t>3. Finalize logic model</a:t>
            </a:r>
            <a:endParaRPr/>
          </a:p>
          <a:p>
            <a:pPr marL="406377" marR="0" lvl="0" indent="-406377" algn="l" rtl="0">
              <a:lnSpc>
                <a:spcPct val="90000"/>
              </a:lnSpc>
              <a:spcBef>
                <a:spcPts val="1000"/>
              </a:spcBef>
              <a:spcAft>
                <a:spcPts val="0"/>
              </a:spcAft>
              <a:buClr>
                <a:schemeClr val="dk1"/>
              </a:buClr>
              <a:buSzPts val="800"/>
              <a:buFont typeface="Arial"/>
              <a:buNone/>
            </a:pPr>
            <a:r>
              <a:rPr lang="en-US" sz="3200" b="1" i="0" u="none" strike="noStrike" cap="none">
                <a:solidFill>
                  <a:srgbClr val="FF0000"/>
                </a:solidFill>
                <a:latin typeface="Cabin"/>
                <a:ea typeface="Cabin"/>
                <a:cs typeface="Cabin"/>
                <a:sym typeface="Cabin"/>
              </a:rPr>
              <a:t>4. Decide </a:t>
            </a:r>
            <a:r>
              <a:rPr lang="en-US" sz="3200" b="1" i="0" u="sng" strike="noStrike" cap="none">
                <a:solidFill>
                  <a:srgbClr val="FF0000"/>
                </a:solidFill>
                <a:latin typeface="Cabin"/>
                <a:ea typeface="Cabin"/>
                <a:cs typeface="Cabin"/>
                <a:sym typeface="Cabin"/>
              </a:rPr>
              <a:t>what</a:t>
            </a:r>
            <a:r>
              <a:rPr lang="en-US" sz="3200" b="1" i="0" u="none" strike="noStrike" cap="none">
                <a:solidFill>
                  <a:srgbClr val="FF0000"/>
                </a:solidFill>
                <a:latin typeface="Cabin"/>
                <a:ea typeface="Cabin"/>
                <a:cs typeface="Cabin"/>
                <a:sym typeface="Cabin"/>
              </a:rPr>
              <a:t> to measure, and </a:t>
            </a:r>
            <a:r>
              <a:rPr lang="en-US" sz="3200" b="1" i="0" u="sng" strike="noStrike" cap="none">
                <a:solidFill>
                  <a:srgbClr val="FF0000"/>
                </a:solidFill>
                <a:latin typeface="Cabin"/>
                <a:ea typeface="Cabin"/>
                <a:cs typeface="Cabin"/>
                <a:sym typeface="Cabin"/>
              </a:rPr>
              <a:t>how</a:t>
            </a:r>
            <a:r>
              <a:rPr lang="en-US" sz="3200" b="1" i="0" u="none" strike="noStrike" cap="none">
                <a:solidFill>
                  <a:srgbClr val="FF0000"/>
                </a:solidFill>
                <a:latin typeface="Cabin"/>
                <a:ea typeface="Cabin"/>
                <a:cs typeface="Cabin"/>
                <a:sym typeface="Cabin"/>
              </a:rPr>
              <a:t> (study design and indicators)</a:t>
            </a:r>
            <a:endParaRPr/>
          </a:p>
          <a:p>
            <a:pPr marL="406377" marR="0" lvl="0" indent="-406377" algn="l" rtl="0">
              <a:lnSpc>
                <a:spcPct val="90000"/>
              </a:lnSpc>
              <a:spcBef>
                <a:spcPts val="1000"/>
              </a:spcBef>
              <a:spcAft>
                <a:spcPts val="0"/>
              </a:spcAft>
              <a:buClr>
                <a:schemeClr val="dk1"/>
              </a:buClr>
              <a:buSzPts val="700"/>
              <a:buFont typeface="Arial"/>
              <a:buNone/>
            </a:pPr>
            <a:r>
              <a:rPr lang="en-US" sz="2800" b="0" i="0" u="none" strike="noStrike" cap="none">
                <a:solidFill>
                  <a:schemeClr val="dk1"/>
                </a:solidFill>
                <a:latin typeface="Cabin"/>
                <a:ea typeface="Cabin"/>
                <a:cs typeface="Cabin"/>
                <a:sym typeface="Cabin"/>
              </a:rPr>
              <a:t>5. Analyze, disseminate and learn from data</a:t>
            </a:r>
            <a:endParaRPr/>
          </a:p>
        </p:txBody>
      </p:sp>
      <p:cxnSp>
        <p:nvCxnSpPr>
          <p:cNvPr id="788" name="Google Shape;788;p160"/>
          <p:cNvCxnSpPr/>
          <p:nvPr/>
        </p:nvCxnSpPr>
        <p:spPr>
          <a:xfrm flipH="1">
            <a:off x="6843843" y="4063701"/>
            <a:ext cx="671400" cy="105300"/>
          </a:xfrm>
          <a:prstGeom prst="straightConnector1">
            <a:avLst/>
          </a:prstGeom>
          <a:noFill/>
          <a:ln w="38100" cap="flat" cmpd="sng">
            <a:solidFill>
              <a:srgbClr val="FF0000"/>
            </a:solidFill>
            <a:prstDash val="solid"/>
            <a:round/>
            <a:headEnd type="none" w="sm" len="sm"/>
            <a:tailEnd type="triangle" w="lg" len="lg"/>
          </a:ln>
        </p:spPr>
      </p:cxnSp>
    </p:spTree>
    <p:extLst>
      <p:ext uri="{BB962C8B-B14F-4D97-AF65-F5344CB8AC3E}">
        <p14:creationId xmlns:p14="http://schemas.microsoft.com/office/powerpoint/2010/main" val="33321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309" y="1726068"/>
            <a:ext cx="10972800" cy="3640412"/>
          </a:xfrm>
        </p:spPr>
        <p:txBody>
          <a:bodyPr/>
          <a:lstStyle/>
          <a:p>
            <a:r>
              <a:rPr lang="en-US" sz="6000" dirty="0" smtClean="0"/>
              <a:t/>
            </a:r>
            <a:br>
              <a:rPr lang="en-US" sz="6000" dirty="0" smtClean="0"/>
            </a:br>
            <a:r>
              <a:rPr lang="en-US" sz="6000" dirty="0" smtClean="0"/>
              <a:t>NEXT STEPS for FTF</a:t>
            </a:r>
            <a:br>
              <a:rPr lang="en-US" sz="6000" dirty="0" smtClean="0"/>
            </a:br>
            <a:endParaRPr lang="en-US" sz="6000" dirty="0"/>
          </a:p>
        </p:txBody>
      </p:sp>
    </p:spTree>
    <p:extLst>
      <p:ext uri="{BB962C8B-B14F-4D97-AF65-F5344CB8AC3E}">
        <p14:creationId xmlns:p14="http://schemas.microsoft.com/office/powerpoint/2010/main" val="2345204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1624</Words>
  <Application>Microsoft Office PowerPoint</Application>
  <PresentationFormat>Widescreen</PresentationFormat>
  <Paragraphs>157</Paragraphs>
  <Slides>15</Slides>
  <Notes>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Cabin</vt:lpstr>
      <vt:lpstr>Calibri</vt:lpstr>
      <vt:lpstr>Calibri Light</vt:lpstr>
      <vt:lpstr>Century Gothic</vt:lpstr>
      <vt:lpstr>Noto Sans Symbols</vt:lpstr>
      <vt:lpstr>Nunito</vt:lpstr>
      <vt:lpstr>Times</vt:lpstr>
      <vt:lpstr>Office Theme</vt:lpstr>
      <vt:lpstr>PowerPoint Presentation</vt:lpstr>
      <vt:lpstr>Healthy Relationships</vt:lpstr>
      <vt:lpstr>Safe Spaces </vt:lpstr>
      <vt:lpstr>Belonging </vt:lpstr>
      <vt:lpstr>PowerPoint Presentation</vt:lpstr>
      <vt:lpstr>Hart’s Ladder</vt:lpstr>
      <vt:lpstr>PowerPoint Presentation</vt:lpstr>
      <vt:lpstr>Key Phases of Program Design and Evaluation</vt:lpstr>
      <vt:lpstr> NEXT STEPS for FTF </vt:lpstr>
      <vt:lpstr>PowerPoint Presentation</vt:lpstr>
      <vt:lpstr>resources to SUPPORT youth mainstreaming</vt:lpstr>
      <vt:lpstr>resources to SUPPORT youth mainstreaming</vt:lpstr>
      <vt:lpstr>resources to SUPPORT youth mainstreaming</vt:lpstr>
      <vt:lpstr>Sample bfs youth efforts</vt:lpstr>
      <vt:lpstr>YouthPower.org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tully</dc:creator>
  <cp:lastModifiedBy>kelsey tully</cp:lastModifiedBy>
  <cp:revision>1</cp:revision>
  <dcterms:created xsi:type="dcterms:W3CDTF">2018-11-01T15:16:39Z</dcterms:created>
  <dcterms:modified xsi:type="dcterms:W3CDTF">2018-11-01T15:16:48Z</dcterms:modified>
</cp:coreProperties>
</file>