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416" r:id="rId2"/>
  </p:sldIdLst>
  <p:sldSz cx="9144000" cy="6858000" type="screen4x3"/>
  <p:notesSz cx="6858000" cy="9144000"/>
  <p:custDataLst>
    <p:tags r:id="rId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p:cViewPr varScale="1">
        <p:scale>
          <a:sx n="85" d="100"/>
          <a:sy n="85" d="100"/>
        </p:scale>
        <p:origin x="104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45A0B-D071-4DA2-9147-DE6672186D0F}" type="datetimeFigureOut">
              <a:rPr lang="en-US" smtClean="0"/>
              <a:t>8/3/2021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8F02D-A692-4280-B494-1F9C113A86DF}" type="slidenum">
              <a:rPr lang="en-US" smtClean="0"/>
              <a:t>‹#›</a:t>
            </a:fld>
            <a:endParaRPr lang="en-US"/>
          </a:p>
        </p:txBody>
      </p:sp>
    </p:spTree>
    <p:extLst>
      <p:ext uri="{BB962C8B-B14F-4D97-AF65-F5344CB8AC3E}">
        <p14:creationId xmlns:p14="http://schemas.microsoft.com/office/powerpoint/2010/main" val="1448761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600" b="1" baseline="0" dirty="0">
                <a:solidFill>
                  <a:srgbClr val="FFAA55"/>
                </a:solidFill>
                <a:latin typeface="Futura Std Medium" pitchFamily="34" charset="0"/>
              </a:rPr>
              <a:t>Saving the On Call 24/7 contact information is easy, simply pull out your phone right now, open your camera application, scan the QR code on the screen and then follow the prompts. This is not an app to download, in a few taps you will have a new contact in your phone with important information you can use while traveling such as the dedicated phone number for Indiana Wesleyan University travelers to contact On Call, an email address or a </a:t>
            </a:r>
            <a:r>
              <a:rPr lang="en-US" sz="1600" b="1" baseline="0" dirty="0" err="1">
                <a:solidFill>
                  <a:srgbClr val="FFAA55"/>
                </a:solidFill>
                <a:latin typeface="Futura Std Medium" pitchFamily="34" charset="0"/>
              </a:rPr>
              <a:t>LiveChat</a:t>
            </a:r>
            <a:r>
              <a:rPr lang="en-US" sz="1600" b="1" baseline="0" dirty="0">
                <a:solidFill>
                  <a:srgbClr val="FFAA55"/>
                </a:solidFill>
                <a:latin typeface="Futura Std Medium" pitchFamily="34" charset="0"/>
              </a:rPr>
              <a:t> link if you prefer an alternatives to making a phone call.  The contact is also pre-loaded with links to your On Call plan documents and myoncallportal.com.  </a:t>
            </a:r>
          </a:p>
          <a:p>
            <a:endParaRPr lang="en-US" sz="1200" b="1" dirty="0">
              <a:solidFill>
                <a:srgbClr val="FFAA55"/>
              </a:solidFill>
              <a:latin typeface="Futura Std Medium" pitchFamily="34" charset="0"/>
            </a:endParaRPr>
          </a:p>
          <a:p>
            <a:r>
              <a:rPr lang="en-US" sz="1200" b="1" dirty="0">
                <a:solidFill>
                  <a:schemeClr val="bg1"/>
                </a:solidFill>
                <a:latin typeface="Futura Std Medium" pitchFamily="34" charset="0"/>
              </a:rPr>
              <a:t>We hope you have a very safe and healthy trip! </a:t>
            </a:r>
          </a:p>
          <a:p>
            <a:endParaRPr lang="en-US" sz="1200" b="1" dirty="0">
              <a:solidFill>
                <a:schemeClr val="bg1"/>
              </a:solidFill>
              <a:latin typeface="Futura Std Medium" pitchFamily="34" charset="0"/>
            </a:endParaRPr>
          </a:p>
          <a:p>
            <a:r>
              <a:rPr lang="en-US" sz="1200" b="1" dirty="0">
                <a:solidFill>
                  <a:schemeClr val="bg1"/>
                </a:solidFill>
                <a:latin typeface="Futura Std Medium" pitchFamily="34" charset="0"/>
              </a:rPr>
              <a:t>This</a:t>
            </a:r>
            <a:r>
              <a:rPr lang="en-US" sz="1200" b="1" baseline="0" dirty="0">
                <a:solidFill>
                  <a:schemeClr val="bg1"/>
                </a:solidFill>
                <a:latin typeface="Futura Std Medium" pitchFamily="34" charset="0"/>
              </a:rPr>
              <a:t> concludes your On Call plan overview.  </a:t>
            </a:r>
            <a:endParaRPr lang="en-US" sz="1200" b="1" dirty="0">
              <a:solidFill>
                <a:schemeClr val="bg1"/>
              </a:solidFill>
              <a:latin typeface="Futura Std Medium" pitchFamily="34" charset="0"/>
            </a:endParaRPr>
          </a:p>
          <a:p>
            <a:endParaRPr lang="en-US" altLang="en-US" dirty="0">
              <a:ea typeface="Geneva" pitchFamily="-106" charset="-128"/>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Geneva" pitchFamily="-106" charset="-128"/>
              </a:defRPr>
            </a:lvl1pPr>
            <a:lvl2pPr marL="742950" indent="-285750" eaLnBrk="0" hangingPunct="0">
              <a:spcBef>
                <a:spcPct val="30000"/>
              </a:spcBef>
              <a:defRPr sz="1200">
                <a:solidFill>
                  <a:schemeClr val="tx1"/>
                </a:solidFill>
                <a:latin typeface="Calibri" pitchFamily="34" charset="0"/>
                <a:ea typeface="Geneva" pitchFamily="-106" charset="-128"/>
              </a:defRPr>
            </a:lvl2pPr>
            <a:lvl3pPr marL="1143000" indent="-228600" eaLnBrk="0" hangingPunct="0">
              <a:spcBef>
                <a:spcPct val="30000"/>
              </a:spcBef>
              <a:defRPr sz="1200">
                <a:solidFill>
                  <a:schemeClr val="tx1"/>
                </a:solidFill>
                <a:latin typeface="Calibri" pitchFamily="34" charset="0"/>
                <a:ea typeface="Geneva" pitchFamily="-106" charset="-128"/>
              </a:defRPr>
            </a:lvl3pPr>
            <a:lvl4pPr marL="1600200" indent="-228600" eaLnBrk="0" hangingPunct="0">
              <a:spcBef>
                <a:spcPct val="30000"/>
              </a:spcBef>
              <a:defRPr sz="1200">
                <a:solidFill>
                  <a:schemeClr val="tx1"/>
                </a:solidFill>
                <a:latin typeface="Calibri" pitchFamily="34" charset="0"/>
                <a:ea typeface="Geneva" pitchFamily="-106" charset="-128"/>
              </a:defRPr>
            </a:lvl4pPr>
            <a:lvl5pPr marL="2057400" indent="-228600" eaLnBrk="0" hangingPunct="0">
              <a:spcBef>
                <a:spcPct val="30000"/>
              </a:spcBef>
              <a:defRPr sz="1200">
                <a:solidFill>
                  <a:schemeClr val="tx1"/>
                </a:solidFill>
                <a:latin typeface="Calibri" pitchFamily="34" charset="0"/>
                <a:ea typeface="Geneva" pitchFamily="-106"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Geneva" pitchFamily="-106"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Geneva" pitchFamily="-106"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Geneva" pitchFamily="-106"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Geneva" pitchFamily="-106" charset="-128"/>
              </a:defRPr>
            </a:lvl9pPr>
          </a:lstStyle>
          <a:p>
            <a:pPr eaLnBrk="1" hangingPunct="1">
              <a:spcBef>
                <a:spcPct val="0"/>
              </a:spcBef>
            </a:pPr>
            <a:fld id="{CE709E5B-C155-4595-8DBD-834FB7EB16DB}" type="slidenum">
              <a:rPr lang="en-US" altLang="en-US" smtClean="0">
                <a:latin typeface="Lucida Grande" pitchFamily="-106" charset="0"/>
              </a:rPr>
              <a:pPr eaLnBrk="1" hangingPunct="1">
                <a:spcBef>
                  <a:spcPct val="0"/>
                </a:spcBef>
              </a:pPr>
              <a:t>1</a:t>
            </a:fld>
            <a:endParaRPr lang="en-US" altLang="en-US">
              <a:latin typeface="Lucida Grande" pitchFamily="-106" charset="0"/>
            </a:endParaRPr>
          </a:p>
        </p:txBody>
      </p:sp>
    </p:spTree>
    <p:extLst>
      <p:ext uri="{BB962C8B-B14F-4D97-AF65-F5344CB8AC3E}">
        <p14:creationId xmlns:p14="http://schemas.microsoft.com/office/powerpoint/2010/main" val="213815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C0FACB-A798-414C-8C66-68F844104B82}"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1424A-C362-4411-9EEB-983BE74B9D35}" type="slidenum">
              <a:rPr lang="en-US" smtClean="0"/>
              <a:t>‹#›</a:t>
            </a:fld>
            <a:endParaRPr lang="en-US"/>
          </a:p>
        </p:txBody>
      </p:sp>
    </p:spTree>
    <p:extLst>
      <p:ext uri="{BB962C8B-B14F-4D97-AF65-F5344CB8AC3E}">
        <p14:creationId xmlns:p14="http://schemas.microsoft.com/office/powerpoint/2010/main" val="2994524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C0FACB-A798-414C-8C66-68F844104B82}"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1424A-C362-4411-9EEB-983BE74B9D35}" type="slidenum">
              <a:rPr lang="en-US" smtClean="0"/>
              <a:t>‹#›</a:t>
            </a:fld>
            <a:endParaRPr lang="en-US"/>
          </a:p>
        </p:txBody>
      </p:sp>
    </p:spTree>
    <p:extLst>
      <p:ext uri="{BB962C8B-B14F-4D97-AF65-F5344CB8AC3E}">
        <p14:creationId xmlns:p14="http://schemas.microsoft.com/office/powerpoint/2010/main" val="1105564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C0FACB-A798-414C-8C66-68F844104B82}"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1424A-C362-4411-9EEB-983BE74B9D35}" type="slidenum">
              <a:rPr lang="en-US" smtClean="0"/>
              <a:t>‹#›</a:t>
            </a:fld>
            <a:endParaRPr lang="en-US"/>
          </a:p>
        </p:txBody>
      </p:sp>
    </p:spTree>
    <p:extLst>
      <p:ext uri="{BB962C8B-B14F-4D97-AF65-F5344CB8AC3E}">
        <p14:creationId xmlns:p14="http://schemas.microsoft.com/office/powerpoint/2010/main" val="2456857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C0FACB-A798-414C-8C66-68F844104B82}"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1424A-C362-4411-9EEB-983BE74B9D35}" type="slidenum">
              <a:rPr lang="en-US" smtClean="0"/>
              <a:t>‹#›</a:t>
            </a:fld>
            <a:endParaRPr lang="en-US"/>
          </a:p>
        </p:txBody>
      </p:sp>
    </p:spTree>
    <p:extLst>
      <p:ext uri="{BB962C8B-B14F-4D97-AF65-F5344CB8AC3E}">
        <p14:creationId xmlns:p14="http://schemas.microsoft.com/office/powerpoint/2010/main" val="160650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C0FACB-A798-414C-8C66-68F844104B82}"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1424A-C362-4411-9EEB-983BE74B9D35}" type="slidenum">
              <a:rPr lang="en-US" smtClean="0"/>
              <a:t>‹#›</a:t>
            </a:fld>
            <a:endParaRPr lang="en-US"/>
          </a:p>
        </p:txBody>
      </p:sp>
    </p:spTree>
    <p:extLst>
      <p:ext uri="{BB962C8B-B14F-4D97-AF65-F5344CB8AC3E}">
        <p14:creationId xmlns:p14="http://schemas.microsoft.com/office/powerpoint/2010/main" val="900891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C0FACB-A798-414C-8C66-68F844104B82}" type="datetimeFigureOut">
              <a:rPr lang="en-US" smtClean="0"/>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1424A-C362-4411-9EEB-983BE74B9D35}" type="slidenum">
              <a:rPr lang="en-US" smtClean="0"/>
              <a:t>‹#›</a:t>
            </a:fld>
            <a:endParaRPr lang="en-US"/>
          </a:p>
        </p:txBody>
      </p:sp>
    </p:spTree>
    <p:extLst>
      <p:ext uri="{BB962C8B-B14F-4D97-AF65-F5344CB8AC3E}">
        <p14:creationId xmlns:p14="http://schemas.microsoft.com/office/powerpoint/2010/main" val="891421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C0FACB-A798-414C-8C66-68F844104B82}" type="datetimeFigureOut">
              <a:rPr lang="en-US" smtClean="0"/>
              <a:t>8/3/2021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81424A-C362-4411-9EEB-983BE74B9D35}" type="slidenum">
              <a:rPr lang="en-US" smtClean="0"/>
              <a:t>‹#›</a:t>
            </a:fld>
            <a:endParaRPr lang="en-US"/>
          </a:p>
        </p:txBody>
      </p:sp>
    </p:spTree>
    <p:extLst>
      <p:ext uri="{BB962C8B-B14F-4D97-AF65-F5344CB8AC3E}">
        <p14:creationId xmlns:p14="http://schemas.microsoft.com/office/powerpoint/2010/main" val="1988785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C0FACB-A798-414C-8C66-68F844104B82}" type="datetimeFigureOut">
              <a:rPr lang="en-US" smtClean="0"/>
              <a:t>8/3/2021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81424A-C362-4411-9EEB-983BE74B9D35}" type="slidenum">
              <a:rPr lang="en-US" smtClean="0"/>
              <a:t>‹#›</a:t>
            </a:fld>
            <a:endParaRPr lang="en-US"/>
          </a:p>
        </p:txBody>
      </p:sp>
    </p:spTree>
    <p:extLst>
      <p:ext uri="{BB962C8B-B14F-4D97-AF65-F5344CB8AC3E}">
        <p14:creationId xmlns:p14="http://schemas.microsoft.com/office/powerpoint/2010/main" val="418411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C0FACB-A798-414C-8C66-68F844104B82}" type="datetimeFigureOut">
              <a:rPr lang="en-US" smtClean="0"/>
              <a:t>8/3/2021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81424A-C362-4411-9EEB-983BE74B9D35}" type="slidenum">
              <a:rPr lang="en-US" smtClean="0"/>
              <a:t>‹#›</a:t>
            </a:fld>
            <a:endParaRPr lang="en-US"/>
          </a:p>
        </p:txBody>
      </p:sp>
    </p:spTree>
    <p:extLst>
      <p:ext uri="{BB962C8B-B14F-4D97-AF65-F5344CB8AC3E}">
        <p14:creationId xmlns:p14="http://schemas.microsoft.com/office/powerpoint/2010/main" val="1657494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C0FACB-A798-414C-8C66-68F844104B82}" type="datetimeFigureOut">
              <a:rPr lang="en-US" smtClean="0"/>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1424A-C362-4411-9EEB-983BE74B9D35}" type="slidenum">
              <a:rPr lang="en-US" smtClean="0"/>
              <a:t>‹#›</a:t>
            </a:fld>
            <a:endParaRPr lang="en-US"/>
          </a:p>
        </p:txBody>
      </p:sp>
    </p:spTree>
    <p:extLst>
      <p:ext uri="{BB962C8B-B14F-4D97-AF65-F5344CB8AC3E}">
        <p14:creationId xmlns:p14="http://schemas.microsoft.com/office/powerpoint/2010/main" val="1694344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C0FACB-A798-414C-8C66-68F844104B82}" type="datetimeFigureOut">
              <a:rPr lang="en-US" smtClean="0"/>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1424A-C362-4411-9EEB-983BE74B9D35}" type="slidenum">
              <a:rPr lang="en-US" smtClean="0"/>
              <a:t>‹#›</a:t>
            </a:fld>
            <a:endParaRPr lang="en-US"/>
          </a:p>
        </p:txBody>
      </p:sp>
    </p:spTree>
    <p:extLst>
      <p:ext uri="{BB962C8B-B14F-4D97-AF65-F5344CB8AC3E}">
        <p14:creationId xmlns:p14="http://schemas.microsoft.com/office/powerpoint/2010/main" val="3099521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C0FACB-A798-414C-8C66-68F844104B82}" type="datetimeFigureOut">
              <a:rPr lang="en-US" smtClean="0"/>
              <a:t>8/3/2021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1424A-C362-4411-9EEB-983BE74B9D35}" type="slidenum">
              <a:rPr lang="en-US" smtClean="0"/>
              <a:t>‹#›</a:t>
            </a:fld>
            <a:endParaRPr lang="en-US"/>
          </a:p>
        </p:txBody>
      </p:sp>
    </p:spTree>
    <p:extLst>
      <p:ext uri="{BB962C8B-B14F-4D97-AF65-F5344CB8AC3E}">
        <p14:creationId xmlns:p14="http://schemas.microsoft.com/office/powerpoint/2010/main" val="1815925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hyperlink" Target="https://www.aerogami.us/user/OCIKANSAS" TargetMode="External"/><Relationship Id="rId11" Type="http://schemas.openxmlformats.org/officeDocument/2006/relationships/image" Target="../media/image6.png"/><Relationship Id="rId5" Type="http://schemas.openxmlformats.org/officeDocument/2006/relationships/hyperlink" Target="https://www.aerogami.us/user/ONCALLTTUS" TargetMode="External"/><Relationship Id="rId10" Type="http://schemas.openxmlformats.org/officeDocument/2006/relationships/image" Target="../media/image5.png"/><Relationship Id="rId4" Type="http://schemas.openxmlformats.org/officeDocument/2006/relationships/image" Target="../media/image1.jpeg"/><Relationship Id="rId9"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iden from the sky at night night">
            <a:extLst>
              <a:ext uri="{FF2B5EF4-FFF2-40B4-BE49-F238E27FC236}">
                <a16:creationId xmlns:a16="http://schemas.microsoft.com/office/drawing/2014/main" id="{2F426A82-4D27-4360-8679-397B580B241B}"/>
              </a:ext>
            </a:extLst>
          </p:cNvPr>
          <p:cNvPicPr>
            <a:picLocks noChangeAspect="1"/>
          </p:cNvPicPr>
          <p:nvPr/>
        </p:nvPicPr>
        <p:blipFill rotWithShape="1">
          <a:blip r:embed="rId4">
            <a:alphaModFix amt="35000"/>
            <a:extLst>
              <a:ext uri="{28A0092B-C50C-407E-A947-70E740481C1C}">
                <a14:useLocalDpi xmlns:a14="http://schemas.microsoft.com/office/drawing/2010/main" val="0"/>
              </a:ext>
            </a:extLst>
          </a:blip>
          <a:srcRect r="9" b="8475"/>
          <a:stretch/>
        </p:blipFill>
        <p:spPr>
          <a:xfrm>
            <a:off x="7354" y="-7082"/>
            <a:ext cx="9144000" cy="6858000"/>
          </a:xfrm>
          <a:prstGeom prst="rect">
            <a:avLst/>
          </a:prstGeom>
        </p:spPr>
      </p:pic>
      <p:sp>
        <p:nvSpPr>
          <p:cNvPr id="7" name="TextBox 6"/>
          <p:cNvSpPr txBox="1"/>
          <p:nvPr/>
        </p:nvSpPr>
        <p:spPr>
          <a:xfrm>
            <a:off x="212742" y="230455"/>
            <a:ext cx="8733223" cy="830997"/>
          </a:xfrm>
          <a:prstGeom prst="rect">
            <a:avLst/>
          </a:prstGeom>
          <a:noFill/>
        </p:spPr>
        <p:txBody>
          <a:bodyPr wrap="square">
            <a:spAutoFit/>
          </a:bodyPr>
          <a:lstStyle/>
          <a:p>
            <a:pPr>
              <a:defRPr/>
            </a:pPr>
            <a:r>
              <a:rPr lang="en-US" altLang="en-US" sz="2400" b="1" dirty="0">
                <a:solidFill>
                  <a:srgbClr val="263746"/>
                </a:solidFill>
                <a:latin typeface="Futura Std Medium" pitchFamily="34" charset="0"/>
              </a:rPr>
              <a:t>Save On Call’s 24/7 contact information to the phone you’ll carry with you abroad:  </a:t>
            </a:r>
          </a:p>
        </p:txBody>
      </p:sp>
      <p:sp>
        <p:nvSpPr>
          <p:cNvPr id="2" name="TextBox 1"/>
          <p:cNvSpPr txBox="1"/>
          <p:nvPr/>
        </p:nvSpPr>
        <p:spPr>
          <a:xfrm>
            <a:off x="270230" y="5261998"/>
            <a:ext cx="5273373" cy="646331"/>
          </a:xfrm>
          <a:prstGeom prst="rect">
            <a:avLst/>
          </a:prstGeom>
          <a:noFill/>
        </p:spPr>
        <p:txBody>
          <a:bodyPr wrap="square" rtlCol="0">
            <a:spAutoFit/>
          </a:bodyPr>
          <a:lstStyle/>
          <a:p>
            <a:r>
              <a:rPr lang="en-US" b="1" dirty="0">
                <a:solidFill>
                  <a:schemeClr val="tx1">
                    <a:lumMod val="75000"/>
                    <a:lumOff val="25000"/>
                  </a:schemeClr>
                </a:solidFill>
                <a:latin typeface="Futura Std Medium" pitchFamily="34" charset="0"/>
              </a:rPr>
              <a:t>OR</a:t>
            </a:r>
            <a:endParaRPr lang="en-US" b="1" dirty="0">
              <a:solidFill>
                <a:schemeClr val="tx1">
                  <a:lumMod val="75000"/>
                  <a:lumOff val="25000"/>
                </a:schemeClr>
              </a:solidFill>
              <a:latin typeface="Futura Std Medium" pitchFamily="34" charset="0"/>
              <a:hlinkClick r:id="rId5">
                <a:extLst>
                  <a:ext uri="{A12FA001-AC4F-418D-AE19-62706E023703}">
                    <ahyp:hlinkClr xmlns:ahyp="http://schemas.microsoft.com/office/drawing/2018/hyperlinkcolor" val="tx"/>
                  </a:ext>
                </a:extLst>
              </a:hlinkClick>
            </a:endParaRPr>
          </a:p>
          <a:p>
            <a:r>
              <a:rPr lang="en-US" b="1" dirty="0">
                <a:solidFill>
                  <a:srgbClr val="0563C1"/>
                </a:solidFill>
                <a:latin typeface="Futura Std Medium" pitchFamily="34" charset="0"/>
                <a:hlinkClick r:id="rId6"/>
              </a:rPr>
              <a:t>https://www.aerogami.us/user/OCIKANSAS</a:t>
            </a:r>
            <a:r>
              <a:rPr lang="en-US" b="1" dirty="0">
                <a:solidFill>
                  <a:srgbClr val="0563C1"/>
                </a:solidFill>
                <a:latin typeface="Futura Std Medium" pitchFamily="34" charset="0"/>
              </a:rPr>
              <a:t> </a:t>
            </a:r>
            <a:endParaRPr lang="en-US" b="1" dirty="0">
              <a:solidFill>
                <a:srgbClr val="263746"/>
              </a:solidFill>
            </a:endParaRPr>
          </a:p>
        </p:txBody>
      </p:sp>
      <p:sp>
        <p:nvSpPr>
          <p:cNvPr id="18" name="TextBox 17">
            <a:extLst>
              <a:ext uri="{FF2B5EF4-FFF2-40B4-BE49-F238E27FC236}">
                <a16:creationId xmlns:a16="http://schemas.microsoft.com/office/drawing/2014/main" id="{B49D465C-2A71-4616-8137-7990B46E3641}"/>
              </a:ext>
            </a:extLst>
          </p:cNvPr>
          <p:cNvSpPr txBox="1"/>
          <p:nvPr/>
        </p:nvSpPr>
        <p:spPr>
          <a:xfrm>
            <a:off x="3241176" y="1220092"/>
            <a:ext cx="3364222" cy="4421723"/>
          </a:xfrm>
          <a:prstGeom prst="rect">
            <a:avLst/>
          </a:prstGeom>
          <a:noFill/>
        </p:spPr>
        <p:txBody>
          <a:bodyPr wrap="square">
            <a:spAutoFit/>
          </a:bodyPr>
          <a:lstStyle/>
          <a:p>
            <a:pPr marL="342900" indent="-342900">
              <a:spcAft>
                <a:spcPts val="400"/>
              </a:spcAft>
              <a:buFont typeface="+mj-lt"/>
              <a:buAutoNum type="arabicPeriod"/>
              <a:defRPr/>
            </a:pPr>
            <a:r>
              <a:rPr lang="en-US" altLang="en-US" sz="1400" b="1" dirty="0">
                <a:solidFill>
                  <a:srgbClr val="263746"/>
                </a:solidFill>
                <a:latin typeface="Futura Std Medium" pitchFamily="34" charset="0"/>
              </a:rPr>
              <a:t>Start downloading the contact card by scanning the QR code with your smartphone’s camera, any QR scanning app, or by visiting the link provided.  </a:t>
            </a:r>
          </a:p>
          <a:p>
            <a:pPr marL="342900" indent="-342900">
              <a:spcAft>
                <a:spcPts val="400"/>
              </a:spcAft>
              <a:buAutoNum type="arabicPeriod"/>
              <a:defRPr/>
            </a:pPr>
            <a:r>
              <a:rPr lang="en-US" sz="1400" b="1" dirty="0">
                <a:solidFill>
                  <a:srgbClr val="263746"/>
                </a:solidFill>
                <a:latin typeface="Futura Std Medium" pitchFamily="34" charset="0"/>
              </a:rPr>
              <a:t>Tap the link that pops up. Once in the web browser, fill out your info; then, click the “download card” button </a:t>
            </a:r>
          </a:p>
          <a:p>
            <a:pPr marL="342900" indent="-342900">
              <a:spcAft>
                <a:spcPts val="400"/>
              </a:spcAft>
              <a:buAutoNum type="arabicPeriod"/>
              <a:defRPr/>
            </a:pPr>
            <a:r>
              <a:rPr lang="en-US" sz="1400" b="1" dirty="0">
                <a:solidFill>
                  <a:srgbClr val="263746"/>
                </a:solidFill>
                <a:latin typeface="Futura Std Medium" pitchFamily="34" charset="0"/>
              </a:rPr>
              <a:t>On iPhones: once you see a preview of the card, click the export button        in the top right corner. Then, click “contacts,” then “Save” </a:t>
            </a:r>
          </a:p>
          <a:p>
            <a:pPr marL="342900" indent="-342900">
              <a:spcAft>
                <a:spcPts val="400"/>
              </a:spcAft>
              <a:buAutoNum type="arabicPeriod"/>
              <a:defRPr/>
            </a:pPr>
            <a:r>
              <a:rPr lang="en-US" sz="1400" b="1" dirty="0">
                <a:solidFill>
                  <a:srgbClr val="263746"/>
                </a:solidFill>
                <a:latin typeface="Futura Std Medium" pitchFamily="34" charset="0"/>
              </a:rPr>
              <a:t>On Androids: open the file by tapping “Open” or by sliding down on the screen. Save the cards to the “Phone” option </a:t>
            </a:r>
            <a:endParaRPr lang="en-US" sz="900" b="1" dirty="0">
              <a:solidFill>
                <a:srgbClr val="263746"/>
              </a:solidFill>
              <a:latin typeface="Futura Std Medium" pitchFamily="34" charset="0"/>
            </a:endParaRPr>
          </a:p>
          <a:p>
            <a:pPr>
              <a:defRPr/>
            </a:pPr>
            <a:endParaRPr lang="en-US" sz="1600" b="1" dirty="0">
              <a:solidFill>
                <a:srgbClr val="263746"/>
              </a:solidFill>
              <a:latin typeface="Futura Std Medium" pitchFamily="34" charset="0"/>
            </a:endParaRPr>
          </a:p>
        </p:txBody>
      </p:sp>
      <p:sp>
        <p:nvSpPr>
          <p:cNvPr id="9" name="Rectangle 8">
            <a:extLst>
              <a:ext uri="{FF2B5EF4-FFF2-40B4-BE49-F238E27FC236}">
                <a16:creationId xmlns:a16="http://schemas.microsoft.com/office/drawing/2014/main" id="{B9A2B430-DD13-40B8-8A61-8D09D1A1466A}"/>
              </a:ext>
            </a:extLst>
          </p:cNvPr>
          <p:cNvSpPr/>
          <p:nvPr/>
        </p:nvSpPr>
        <p:spPr>
          <a:xfrm>
            <a:off x="7296573" y="5784560"/>
            <a:ext cx="1706880" cy="1097280"/>
          </a:xfrm>
          <a:prstGeom prst="rect">
            <a:avLst/>
          </a:prstGeom>
          <a:blipFill dpi="0" rotWithShape="1">
            <a:blip r:embed="rId7" cstate="print">
              <a:alphaModFix amt="2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0" name="Graphic 9" descr="Back with solid fill">
            <a:extLst>
              <a:ext uri="{FF2B5EF4-FFF2-40B4-BE49-F238E27FC236}">
                <a16:creationId xmlns:a16="http://schemas.microsoft.com/office/drawing/2014/main" id="{5EC46FF2-E337-470C-9683-6613214E273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7729288">
            <a:off x="2419580" y="1213699"/>
            <a:ext cx="914400" cy="914400"/>
          </a:xfrm>
          <a:prstGeom prst="rect">
            <a:avLst/>
          </a:prstGeom>
        </p:spPr>
      </p:pic>
      <p:pic>
        <p:nvPicPr>
          <p:cNvPr id="13" name="Picture 12">
            <a:extLst>
              <a:ext uri="{FF2B5EF4-FFF2-40B4-BE49-F238E27FC236}">
                <a16:creationId xmlns:a16="http://schemas.microsoft.com/office/drawing/2014/main" id="{DBD1A79B-24B5-4714-AE89-7DAC2C298A03}"/>
              </a:ext>
            </a:extLst>
          </p:cNvPr>
          <p:cNvPicPr>
            <a:picLocks noChangeAspect="1"/>
          </p:cNvPicPr>
          <p:nvPr/>
        </p:nvPicPr>
        <p:blipFill>
          <a:blip r:embed="rId10"/>
          <a:stretch>
            <a:fillRect/>
          </a:stretch>
        </p:blipFill>
        <p:spPr>
          <a:xfrm>
            <a:off x="6371578" y="3511981"/>
            <a:ext cx="233820" cy="242171"/>
          </a:xfrm>
          <a:prstGeom prst="rect">
            <a:avLst/>
          </a:prstGeom>
        </p:spPr>
      </p:pic>
      <p:pic>
        <p:nvPicPr>
          <p:cNvPr id="15" name="Picture 14">
            <a:extLst>
              <a:ext uri="{FF2B5EF4-FFF2-40B4-BE49-F238E27FC236}">
                <a16:creationId xmlns:a16="http://schemas.microsoft.com/office/drawing/2014/main" id="{D1095FF8-E685-4F1F-A346-C31650B50CAD}"/>
              </a:ext>
            </a:extLst>
          </p:cNvPr>
          <p:cNvPicPr>
            <a:picLocks noChangeAspect="1"/>
          </p:cNvPicPr>
          <p:nvPr/>
        </p:nvPicPr>
        <p:blipFill>
          <a:blip r:embed="rId11"/>
          <a:stretch>
            <a:fillRect/>
          </a:stretch>
        </p:blipFill>
        <p:spPr>
          <a:xfrm>
            <a:off x="6764406" y="1424964"/>
            <a:ext cx="1984315" cy="3821643"/>
          </a:xfrm>
          <a:prstGeom prst="rect">
            <a:avLst/>
          </a:prstGeom>
        </p:spPr>
      </p:pic>
      <p:sp>
        <p:nvSpPr>
          <p:cNvPr id="16" name="Rectangle 15">
            <a:extLst>
              <a:ext uri="{FF2B5EF4-FFF2-40B4-BE49-F238E27FC236}">
                <a16:creationId xmlns:a16="http://schemas.microsoft.com/office/drawing/2014/main" id="{CAF75590-A49E-401B-87DA-DDCAB2905B41}"/>
              </a:ext>
            </a:extLst>
          </p:cNvPr>
          <p:cNvSpPr/>
          <p:nvPr/>
        </p:nvSpPr>
        <p:spPr>
          <a:xfrm>
            <a:off x="395279" y="2199969"/>
            <a:ext cx="2222500" cy="2952750"/>
          </a:xfrm>
          <a:prstGeom prst="rect">
            <a:avLst/>
          </a:prstGeom>
          <a:blipFill dpi="0" rotWithShape="1">
            <a:blip r:embed="rId1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45720" rIns="18288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a:effectLst/>
                <a:ea typeface="Calibri" panose="020F0502020204030204" pitchFamily="34"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4080830403"/>
      </p:ext>
    </p:extLst>
  </p:cSld>
  <p:clrMapOvr>
    <a:masterClrMapping/>
  </p:clrMapOvr>
  <mc:AlternateContent xmlns:mc="http://schemas.openxmlformats.org/markup-compatibility/2006" xmlns:p14="http://schemas.microsoft.com/office/powerpoint/2010/main">
    <mc:Choice Requires="p14">
      <p:transition spd="slow" p14:dur="2000" advTm="40431"/>
    </mc:Choice>
    <mc:Fallback xmlns="">
      <p:transition spd="slow" advTm="40431"/>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TotalTime>
  <Words>279</Words>
  <Application>Microsoft Office PowerPoint</Application>
  <PresentationFormat>On-screen Show (4:3)</PresentationFormat>
  <Paragraphs>14</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Futura Std Medium</vt:lpstr>
      <vt:lpstr>Geneva</vt:lpstr>
      <vt:lpstr>Lucida Grande</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Wiley, Ariel</dc:creator>
  <cp:lastModifiedBy>Elliot Young</cp:lastModifiedBy>
  <cp:revision>8</cp:revision>
  <dcterms:created xsi:type="dcterms:W3CDTF">2021-05-07T19:04:42Z</dcterms:created>
  <dcterms:modified xsi:type="dcterms:W3CDTF">2021-08-03T19:13:44Z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92E02D90-1367-41FD-A525-E9E84DC65256</vt:lpwstr>
  </property>
  <property fmtid="{D5CDD505-2E9C-101B-9397-08002B2CF9AE}" pid="3" name="ArticulatePath">
    <vt:lpwstr>Aerogami - Client Download Guide</vt:lpwstr>
  </property>
</Properties>
</file>