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74" r:id="rId2"/>
    <p:sldId id="312" r:id="rId3"/>
    <p:sldId id="314" r:id="rId4"/>
    <p:sldId id="291" r:id="rId5"/>
    <p:sldId id="337" r:id="rId6"/>
    <p:sldId id="268" r:id="rId7"/>
    <p:sldId id="275" r:id="rId8"/>
    <p:sldId id="273" r:id="rId9"/>
    <p:sldId id="276" r:id="rId10"/>
    <p:sldId id="277" r:id="rId11"/>
    <p:sldId id="272" r:id="rId12"/>
    <p:sldId id="266" r:id="rId13"/>
    <p:sldId id="334" r:id="rId14"/>
    <p:sldId id="270" r:id="rId15"/>
    <p:sldId id="271" r:id="rId16"/>
    <p:sldId id="269" r:id="rId17"/>
    <p:sldId id="290" r:id="rId18"/>
    <p:sldId id="265" r:id="rId19"/>
    <p:sldId id="311" r:id="rId20"/>
    <p:sldId id="278" r:id="rId21"/>
    <p:sldId id="310" r:id="rId22"/>
    <p:sldId id="257" r:id="rId23"/>
    <p:sldId id="313" r:id="rId24"/>
    <p:sldId id="279" r:id="rId25"/>
    <p:sldId id="280" r:id="rId26"/>
    <p:sldId id="281" r:id="rId27"/>
    <p:sldId id="282" r:id="rId28"/>
    <p:sldId id="315" r:id="rId29"/>
    <p:sldId id="322" r:id="rId30"/>
    <p:sldId id="325" r:id="rId31"/>
    <p:sldId id="326" r:id="rId32"/>
    <p:sldId id="324" r:id="rId33"/>
    <p:sldId id="327" r:id="rId34"/>
    <p:sldId id="328" r:id="rId35"/>
    <p:sldId id="333" r:id="rId36"/>
    <p:sldId id="331" r:id="rId37"/>
    <p:sldId id="332" r:id="rId38"/>
    <p:sldId id="319" r:id="rId39"/>
    <p:sldId id="323" r:id="rId40"/>
    <p:sldId id="329" r:id="rId41"/>
    <p:sldId id="335" r:id="rId42"/>
    <p:sldId id="316" r:id="rId43"/>
    <p:sldId id="284" r:id="rId44"/>
    <p:sldId id="285" r:id="rId45"/>
    <p:sldId id="286" r:id="rId46"/>
    <p:sldId id="317" r:id="rId47"/>
    <p:sldId id="287" r:id="rId48"/>
    <p:sldId id="318" r:id="rId49"/>
    <p:sldId id="320" r:id="rId50"/>
    <p:sldId id="288" r:id="rId51"/>
    <p:sldId id="289" r:id="rId52"/>
    <p:sldId id="300" r:id="rId53"/>
    <p:sldId id="336" r:id="rId54"/>
    <p:sldId id="292" r:id="rId55"/>
    <p:sldId id="293" r:id="rId56"/>
    <p:sldId id="294" r:id="rId57"/>
    <p:sldId id="295" r:id="rId58"/>
    <p:sldId id="296" r:id="rId59"/>
    <p:sldId id="297" r:id="rId60"/>
    <p:sldId id="298" r:id="rId61"/>
    <p:sldId id="299" r:id="rId62"/>
    <p:sldId id="301" r:id="rId63"/>
    <p:sldId id="302" r:id="rId64"/>
    <p:sldId id="303" r:id="rId65"/>
    <p:sldId id="304" r:id="rId66"/>
    <p:sldId id="305" r:id="rId67"/>
    <p:sldId id="306" r:id="rId68"/>
    <p:sldId id="307" r:id="rId69"/>
    <p:sldId id="308" r:id="rId70"/>
    <p:sldId id="309"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4" autoAdjust="0"/>
    <p:restoredTop sz="94660"/>
  </p:normalViewPr>
  <p:slideViewPr>
    <p:cSldViewPr snapToGrid="0">
      <p:cViewPr varScale="1">
        <p:scale>
          <a:sx n="118" d="100"/>
          <a:sy n="118" d="100"/>
        </p:scale>
        <p:origin x="228" y="10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660AAD-5F48-43A0-AA50-78680CBE4818}" type="datetimeFigureOut">
              <a:rPr lang="en-US" smtClean="0"/>
              <a:t>10/21/2015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443AA0-6838-4A2F-B90D-DF5CB6648E38}" type="slidenum">
              <a:rPr lang="en-US" smtClean="0"/>
              <a:t>‹#›</a:t>
            </a:fld>
            <a:endParaRPr lang="en-US"/>
          </a:p>
        </p:txBody>
      </p:sp>
    </p:spTree>
    <p:extLst>
      <p:ext uri="{BB962C8B-B14F-4D97-AF65-F5344CB8AC3E}">
        <p14:creationId xmlns:p14="http://schemas.microsoft.com/office/powerpoint/2010/main" val="2734792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DA0F3E-0846-41F7-B122-6E02BFE02A78}" type="datetimeFigureOut">
              <a:rPr lang="en-US" smtClean="0"/>
              <a:t>10/21/2015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44A8A9-0D82-488E-84FB-B99718123375}" type="slidenum">
              <a:rPr lang="en-US" smtClean="0"/>
              <a:t>‹#›</a:t>
            </a:fld>
            <a:endParaRPr lang="en-US"/>
          </a:p>
        </p:txBody>
      </p:sp>
    </p:spTree>
    <p:extLst>
      <p:ext uri="{BB962C8B-B14F-4D97-AF65-F5344CB8AC3E}">
        <p14:creationId xmlns:p14="http://schemas.microsoft.com/office/powerpoint/2010/main" val="166164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84E06-2287-4B6A-A6B3-AD3E9D6EEE5F}" type="slidenum">
              <a:rPr lang="en-US" smtClean="0"/>
              <a:t>2</a:t>
            </a:fld>
            <a:endParaRPr lang="en-US"/>
          </a:p>
        </p:txBody>
      </p:sp>
    </p:spTree>
    <p:extLst>
      <p:ext uri="{BB962C8B-B14F-4D97-AF65-F5344CB8AC3E}">
        <p14:creationId xmlns:p14="http://schemas.microsoft.com/office/powerpoint/2010/main" val="240215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Defense Intelligence Agency (DIA), Innovation Office (INO) </a:t>
            </a:r>
          </a:p>
        </p:txBody>
      </p:sp>
      <p:sp>
        <p:nvSpPr>
          <p:cNvPr id="4" name="Slide Number Placeholder 3"/>
          <p:cNvSpPr>
            <a:spLocks noGrp="1"/>
          </p:cNvSpPr>
          <p:nvPr>
            <p:ph type="sldNum" sz="quarter" idx="10"/>
          </p:nvPr>
        </p:nvSpPr>
        <p:spPr/>
        <p:txBody>
          <a:bodyPr/>
          <a:lstStyle/>
          <a:p>
            <a:fld id="{B3BF95C2-20EE-4242-B79B-5FE32FF6159F}" type="slidenum">
              <a:rPr lang="en-US" smtClean="0"/>
              <a:t>20</a:t>
            </a:fld>
            <a:endParaRPr lang="en-US"/>
          </a:p>
        </p:txBody>
      </p:sp>
    </p:spTree>
    <p:extLst>
      <p:ext uri="{BB962C8B-B14F-4D97-AF65-F5344CB8AC3E}">
        <p14:creationId xmlns:p14="http://schemas.microsoft.com/office/powerpoint/2010/main" val="270223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use different terminology</a:t>
            </a:r>
            <a:r>
              <a:rPr lang="en-US" baseline="0" dirty="0" smtClean="0"/>
              <a:t> (i.e. Funding Opportunity Announcement (FOA).  Don’t let that confuse you.</a:t>
            </a:r>
            <a:endParaRPr lang="en-US" dirty="0"/>
          </a:p>
        </p:txBody>
      </p:sp>
      <p:sp>
        <p:nvSpPr>
          <p:cNvPr id="4" name="Slide Number Placeholder 3"/>
          <p:cNvSpPr>
            <a:spLocks noGrp="1"/>
          </p:cNvSpPr>
          <p:nvPr>
            <p:ph type="sldNum" sz="quarter" idx="10"/>
          </p:nvPr>
        </p:nvSpPr>
        <p:spPr/>
        <p:txBody>
          <a:bodyPr/>
          <a:lstStyle/>
          <a:p>
            <a:fld id="{B3BF95C2-20EE-4242-B79B-5FE32FF6159F}" type="slidenum">
              <a:rPr lang="en-US" smtClean="0"/>
              <a:t>24</a:t>
            </a:fld>
            <a:endParaRPr lang="en-US"/>
          </a:p>
        </p:txBody>
      </p:sp>
    </p:spTree>
    <p:extLst>
      <p:ext uri="{BB962C8B-B14F-4D97-AF65-F5344CB8AC3E}">
        <p14:creationId xmlns:p14="http://schemas.microsoft.com/office/powerpoint/2010/main" val="222918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BF95C2-20EE-4242-B79B-5FE32FF6159F}" type="slidenum">
              <a:rPr lang="en-US" smtClean="0"/>
              <a:t>27</a:t>
            </a:fld>
            <a:endParaRPr lang="en-US"/>
          </a:p>
        </p:txBody>
      </p:sp>
    </p:spTree>
    <p:extLst>
      <p:ext uri="{BB962C8B-B14F-4D97-AF65-F5344CB8AC3E}">
        <p14:creationId xmlns:p14="http://schemas.microsoft.com/office/powerpoint/2010/main" val="310850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$50,000-&lt;$1,500,000</a:t>
            </a:r>
          </a:p>
          <a:p>
            <a:r>
              <a:rPr lang="en-US" dirty="0" smtClean="0"/>
              <a:t>FY 2015 ~$46M</a:t>
            </a:r>
          </a:p>
          <a:p>
            <a:r>
              <a:rPr lang="en-US" dirty="0" smtClean="0"/>
              <a:t>FY 2014 149 Awards, between $50,000 - $1,102,000,</a:t>
            </a:r>
            <a:r>
              <a:rPr lang="en-US" baseline="0" dirty="0" smtClean="0"/>
              <a:t> </a:t>
            </a:r>
            <a:r>
              <a:rPr lang="en-US" baseline="0" dirty="0" err="1" smtClean="0"/>
              <a:t>avg</a:t>
            </a:r>
            <a:r>
              <a:rPr lang="en-US" baseline="0" dirty="0" smtClean="0"/>
              <a:t> $267,824.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BF95C2-20EE-4242-B79B-5FE32FF6159F}" type="slidenum">
              <a:rPr lang="en-US" smtClean="0"/>
              <a:t>31</a:t>
            </a:fld>
            <a:endParaRPr lang="en-US"/>
          </a:p>
        </p:txBody>
      </p:sp>
    </p:spTree>
    <p:extLst>
      <p:ext uri="{BB962C8B-B14F-4D97-AF65-F5344CB8AC3E}">
        <p14:creationId xmlns:p14="http://schemas.microsoft.com/office/powerpoint/2010/main" val="341085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F95C2-20EE-4242-B79B-5FE32FF6159F}" type="slidenum">
              <a:rPr lang="en-US" smtClean="0"/>
              <a:t>33</a:t>
            </a:fld>
            <a:endParaRPr lang="en-US"/>
          </a:p>
        </p:txBody>
      </p:sp>
    </p:spTree>
    <p:extLst>
      <p:ext uri="{BB962C8B-B14F-4D97-AF65-F5344CB8AC3E}">
        <p14:creationId xmlns:p14="http://schemas.microsoft.com/office/powerpoint/2010/main" val="346830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BF95C2-20EE-4242-B79B-5FE32FF6159F}" type="slidenum">
              <a:rPr lang="en-US" smtClean="0"/>
              <a:t>42</a:t>
            </a:fld>
            <a:endParaRPr lang="en-US"/>
          </a:p>
        </p:txBody>
      </p:sp>
    </p:spTree>
    <p:extLst>
      <p:ext uri="{BB962C8B-B14F-4D97-AF65-F5344CB8AC3E}">
        <p14:creationId xmlns:p14="http://schemas.microsoft.com/office/powerpoint/2010/main" val="98929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What are you trying to do? Articulate your objectives using absolutely no jargon.</a:t>
            </a:r>
          </a:p>
          <a:p>
            <a:r>
              <a:rPr lang="en-US" dirty="0" smtClean="0"/>
              <a:t>2)  How is it done today, and what are the limits of current practice?</a:t>
            </a:r>
          </a:p>
          <a:p>
            <a:r>
              <a:rPr lang="en-US" dirty="0" smtClean="0"/>
              <a:t>3)  What's new in your approach and why do you think it will be successful?</a:t>
            </a:r>
          </a:p>
          <a:p>
            <a:r>
              <a:rPr lang="en-US" dirty="0" smtClean="0"/>
              <a:t>4)  Who cares?</a:t>
            </a:r>
          </a:p>
          <a:p>
            <a:r>
              <a:rPr lang="en-US" dirty="0" smtClean="0"/>
              <a:t>5)  If you're successful, what difference will it make?</a:t>
            </a:r>
          </a:p>
          <a:p>
            <a:r>
              <a:rPr lang="en-US" dirty="0" smtClean="0"/>
              <a:t>6)  What are the risks and the payoffs?</a:t>
            </a:r>
          </a:p>
          <a:p>
            <a:r>
              <a:rPr lang="en-US" dirty="0" smtClean="0"/>
              <a:t>7)  How much will it cost?</a:t>
            </a:r>
          </a:p>
          <a:p>
            <a:r>
              <a:rPr lang="en-US" dirty="0" smtClean="0"/>
              <a:t>8)  How long will it take?</a:t>
            </a:r>
          </a:p>
          <a:p>
            <a:r>
              <a:rPr lang="en-US" dirty="0" smtClean="0"/>
              <a:t>9)  What are the midterm and final "exams" to check for success?</a:t>
            </a:r>
          </a:p>
          <a:p>
            <a:endParaRPr lang="en-US" dirty="0"/>
          </a:p>
        </p:txBody>
      </p:sp>
      <p:sp>
        <p:nvSpPr>
          <p:cNvPr id="4" name="Slide Number Placeholder 3"/>
          <p:cNvSpPr>
            <a:spLocks noGrp="1"/>
          </p:cNvSpPr>
          <p:nvPr>
            <p:ph type="sldNum" sz="quarter" idx="10"/>
          </p:nvPr>
        </p:nvSpPr>
        <p:spPr/>
        <p:txBody>
          <a:bodyPr/>
          <a:lstStyle/>
          <a:p>
            <a:fld id="{B3BF95C2-20EE-4242-B79B-5FE32FF6159F}" type="slidenum">
              <a:rPr lang="en-US" smtClean="0"/>
              <a:t>44</a:t>
            </a:fld>
            <a:endParaRPr lang="en-US"/>
          </a:p>
        </p:txBody>
      </p:sp>
    </p:spTree>
    <p:extLst>
      <p:ext uri="{BB962C8B-B14F-4D97-AF65-F5344CB8AC3E}">
        <p14:creationId xmlns:p14="http://schemas.microsoft.com/office/powerpoint/2010/main" val="146870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kansas-state.oudemo.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C31095-F319-43C8-B0D5-A3F17331978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166747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31095-F319-43C8-B0D5-A3F17331978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177672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31095-F319-43C8-B0D5-A3F17331978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1256979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60876"/>
            <a:ext cx="9550400" cy="549275"/>
          </a:xfrm>
        </p:spPr>
        <p:txBody>
          <a:bodyPr>
            <a:normAutofit/>
          </a:bodyPr>
          <a:lstStyle>
            <a:lvl1pPr>
              <a:defRPr sz="2000"/>
            </a:lvl1pPr>
          </a:lstStyle>
          <a:p>
            <a:r>
              <a:rPr lang="en-US" dirty="0" smtClean="0"/>
              <a:t>Click to edit Master title style</a:t>
            </a:r>
            <a:endParaRPr lang="en-US" dirty="0"/>
          </a:p>
        </p:txBody>
      </p:sp>
      <p:cxnSp>
        <p:nvCxnSpPr>
          <p:cNvPr id="8" name="Straight Connector 7"/>
          <p:cNvCxnSpPr/>
          <p:nvPr userDrawn="1"/>
        </p:nvCxnSpPr>
        <p:spPr>
          <a:xfrm>
            <a:off x="-11688" y="990600"/>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6084312" y="1141652"/>
            <a:ext cx="11688" cy="495434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0779" y="3657600"/>
            <a:ext cx="1138706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userDrawn="1"/>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a:p>
        </p:txBody>
      </p:sp>
      <p:pic>
        <p:nvPicPr>
          <p:cNvPr id="3074" name="Picture 2" descr="Kansas State University">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918" y="46039"/>
            <a:ext cx="435610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033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31095-F319-43C8-B0D5-A3F17331978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354500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31095-F319-43C8-B0D5-A3F17331978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186872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C31095-F319-43C8-B0D5-A3F173319782}"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377318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C31095-F319-43C8-B0D5-A3F173319782}"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119178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C31095-F319-43C8-B0D5-A3F173319782}"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111694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31095-F319-43C8-B0D5-A3F173319782}"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91525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31095-F319-43C8-B0D5-A3F173319782}"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412281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31095-F319-43C8-B0D5-A3F173319782}"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40690-3D1E-4FCF-B9C5-C96ABDFDF08C}" type="slidenum">
              <a:rPr lang="en-US" smtClean="0"/>
              <a:t>‹#›</a:t>
            </a:fld>
            <a:endParaRPr lang="en-US"/>
          </a:p>
        </p:txBody>
      </p:sp>
    </p:spTree>
    <p:extLst>
      <p:ext uri="{BB962C8B-B14F-4D97-AF65-F5344CB8AC3E}">
        <p14:creationId xmlns:p14="http://schemas.microsoft.com/office/powerpoint/2010/main" val="144948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31095-F319-43C8-B0D5-A3F173319782}" type="datetimeFigureOut">
              <a:rPr lang="en-US" smtClean="0"/>
              <a:t>10/21/2015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40690-3D1E-4FCF-B9C5-C96ABDFDF08C}" type="slidenum">
              <a:rPr lang="en-US" smtClean="0"/>
              <a:t>‹#›</a:t>
            </a:fld>
            <a:endParaRPr lang="en-US"/>
          </a:p>
        </p:txBody>
      </p:sp>
    </p:spTree>
    <p:extLst>
      <p:ext uri="{BB962C8B-B14F-4D97-AF65-F5344CB8AC3E}">
        <p14:creationId xmlns:p14="http://schemas.microsoft.com/office/powerpoint/2010/main" val="74672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state.edu/research/" TargetMode="External"/><Relationship Id="rId2" Type="http://schemas.openxmlformats.org/officeDocument/2006/relationships/hyperlink" Target="http://www.dhs.gov/xlibrary/assets/st/st-strategic-plan.pdf" TargetMode="External"/><Relationship Id="rId1" Type="http://schemas.openxmlformats.org/officeDocument/2006/relationships/slideLayout" Target="../slideLayouts/slideLayout1.xml"/><Relationship Id="rId4" Type="http://schemas.openxmlformats.org/officeDocument/2006/relationships/hyperlink" Target="http://www.k-state.edu/orsp/"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grants.gov/web/grants/home.html" TargetMode="External"/><Relationship Id="rId2" Type="http://schemas.openxmlformats.org/officeDocument/2006/relationships/hyperlink" Target="https://www.fbo.gov/index?cck=1&amp;au=&amp;ck" TargetMode="External"/><Relationship Id="rId1" Type="http://schemas.openxmlformats.org/officeDocument/2006/relationships/slideLayout" Target="../slideLayouts/slideLayout2.xml"/><Relationship Id="rId6" Type="http://schemas.openxmlformats.org/officeDocument/2006/relationships/hyperlink" Target="http://www.k-state.edu/research/funding/connection/index.html" TargetMode="External"/><Relationship Id="rId5" Type="http://schemas.openxmlformats.org/officeDocument/2006/relationships/hyperlink" Target="http://www.k-state.edu/vpr/news/" TargetMode="External"/><Relationship Id="rId4" Type="http://schemas.openxmlformats.org/officeDocument/2006/relationships/hyperlink" Target="http://www.defenseinnovationmarketplace.mil/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hyperlink" Target="http://www.healthpolcom.com/blog/2009/04/30/investment-for-health-reform-escaping-the-valley-of-death/" TargetMode="External"/><Relationship Id="rId7" Type="http://schemas.openxmlformats.org/officeDocument/2006/relationships/hyperlink" Target="http://www.atp.nist.gov/eao/gcr02-841/chapt2.htm" TargetMode="Externa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hyperlink" Target="https://www.whitehouse.gov/issu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hitehouse.gov/administration/eop/nec/StrategyforAmericanInnovation" TargetMode="External"/><Relationship Id="rId7" Type="http://schemas.openxmlformats.org/officeDocument/2006/relationships/hyperlink" Target="http://www.usaid.gov/grandchallenges" TargetMode="External"/><Relationship Id="rId2" Type="http://schemas.openxmlformats.org/officeDocument/2006/relationships/hyperlink" Target="https://www.whitehouse.gov/issues" TargetMode="External"/><Relationship Id="rId1" Type="http://schemas.openxmlformats.org/officeDocument/2006/relationships/slideLayout" Target="../slideLayouts/slideLayout2.xml"/><Relationship Id="rId6" Type="http://schemas.openxmlformats.org/officeDocument/2006/relationships/hyperlink" Target="http://www.nasa.gov/mission_pages/asteroids/initiative/grand_challenge.html" TargetMode="External"/><Relationship Id="rId5" Type="http://schemas.openxmlformats.org/officeDocument/2006/relationships/hyperlink" Target="http://www1.eere.energy.gov/solar/sunshot/" TargetMode="External"/><Relationship Id="rId4" Type="http://schemas.openxmlformats.org/officeDocument/2006/relationships/hyperlink" Target="http://www.whitehouse.gov/blog/2013/04/02/brain-initiative-challenges-researchers-unlock-mysteries-human-min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gif"/><Relationship Id="rId7" Type="http://schemas.openxmlformats.org/officeDocument/2006/relationships/image" Target="../media/image60.jpg"/><Relationship Id="rId2" Type="http://schemas.openxmlformats.org/officeDocument/2006/relationships/hyperlink" Target="http://comptroller.defense.gov/Portals/45/Documents/defbudget/fy2015/fy2015_r1.pdf" TargetMode="External"/><Relationship Id="rId1" Type="http://schemas.openxmlformats.org/officeDocument/2006/relationships/slideLayout" Target="../slideLayouts/slideLayout7.xml"/><Relationship Id="rId6" Type="http://schemas.openxmlformats.org/officeDocument/2006/relationships/image" Target="../media/image59.gif"/><Relationship Id="rId5" Type="http://schemas.openxmlformats.org/officeDocument/2006/relationships/image" Target="../media/image58.gif"/><Relationship Id="rId4" Type="http://schemas.openxmlformats.org/officeDocument/2006/relationships/image" Target="../media/image57.jpg"/></Relationships>
</file>

<file path=ppt/slides/_rels/slide18.xml.rels><?xml version="1.0" encoding="UTF-8" standalone="yes"?>
<Relationships xmlns="http://schemas.openxmlformats.org/package/2006/relationships"><Relationship Id="rId8" Type="http://schemas.openxmlformats.org/officeDocument/2006/relationships/hyperlink" Target="http://www.defenseinnovationmarketplace.mil/resources/Nanoscience_Nanotechnology.pdf" TargetMode="External"/><Relationship Id="rId3" Type="http://schemas.openxmlformats.org/officeDocument/2006/relationships/hyperlink" Target="http://www.defenseinnovationmarketplace.mil/resources/DOD_BasicResearchSyntheticBiology.pdf" TargetMode="External"/><Relationship Id="rId7" Type="http://schemas.openxmlformats.org/officeDocument/2006/relationships/hyperlink" Target="http://www.defenseinnovationmarketplace.mil/resources/Novel_engineered_materials.pdf" TargetMode="External"/><Relationship Id="rId2" Type="http://schemas.openxmlformats.org/officeDocument/2006/relationships/hyperlink" Target="http://www.acq.osd.mil/rd/basic_research/focus_areas/" TargetMode="External"/><Relationship Id="rId1" Type="http://schemas.openxmlformats.org/officeDocument/2006/relationships/slideLayout" Target="../slideLayouts/slideLayout2.xml"/><Relationship Id="rId6" Type="http://schemas.openxmlformats.org/officeDocument/2006/relationships/hyperlink" Target="http://www.defenseinnovationmarketplace.mil/resources/Human_Social_Behavior.pdf" TargetMode="External"/><Relationship Id="rId5" Type="http://schemas.openxmlformats.org/officeDocument/2006/relationships/hyperlink" Target="http://www.defenseinnovationmarketplace.mil/resources/DOD_BasicResearchCognitiveNeuroscience.pdf" TargetMode="External"/><Relationship Id="rId4" Type="http://schemas.openxmlformats.org/officeDocument/2006/relationships/hyperlink" Target="http://www.defenseinnovationmarketplace.mil/resources/DOD_BasicResearchQuantum.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ndupress.ndu.edu/Portals/68/Documents/jfq/jfq-77/jfq-77_34-43_Williams-Shaffer.pdf" TargetMode="External"/><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k-state.edu/202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dia.mil/Business/Needipedia.aspx" TargetMode="External"/><Relationship Id="rId13" Type="http://schemas.openxmlformats.org/officeDocument/2006/relationships/hyperlink" Target="http://www.darpa.mil/Opportunities/Universities/" TargetMode="External"/><Relationship Id="rId18" Type="http://schemas.openxmlformats.org/officeDocument/2006/relationships/hyperlink" Target="http://www.mda.mil/news/mdaplaybook/mda-playbook-page-flip-final.html" TargetMode="External"/><Relationship Id="rId3" Type="http://schemas.openxmlformats.org/officeDocument/2006/relationships/hyperlink" Target="http://www.defenseinnovationmarketplace.mil/" TargetMode="External"/><Relationship Id="rId21" Type="http://schemas.openxmlformats.org/officeDocument/2006/relationships/hyperlink" Target="http://www.defenseinnovationmarketplace.mil/armyInformation.html" TargetMode="External"/><Relationship Id="rId7" Type="http://schemas.openxmlformats.org/officeDocument/2006/relationships/hyperlink" Target="http://www.dia.mil/Business/Needipedia/NeedipediaforIndustryandAcademia.aspx" TargetMode="External"/><Relationship Id="rId12" Type="http://schemas.openxmlformats.org/officeDocument/2006/relationships/hyperlink" Target="https://www.nsa.gov/business/_files/unsolicited_proposals_guide.pdf" TargetMode="External"/><Relationship Id="rId17" Type="http://schemas.openxmlformats.org/officeDocument/2006/relationships/hyperlink" Target="http://www.mda.mil/global/documents/pdf/osbp_14conf_BAA.pdf" TargetMode="External"/><Relationship Id="rId2" Type="http://schemas.openxmlformats.org/officeDocument/2006/relationships/notesSlide" Target="../notesSlides/notesSlide2.xml"/><Relationship Id="rId16" Type="http://schemas.openxmlformats.org/officeDocument/2006/relationships/hyperlink" Target="http://www.mda.mil/business/university_engagement.html" TargetMode="External"/><Relationship Id="rId20" Type="http://schemas.openxmlformats.org/officeDocument/2006/relationships/hyperlink" Target="http://www.defenseinnovationmarketplace.mil/cocoms.html" TargetMode="External"/><Relationship Id="rId1" Type="http://schemas.openxmlformats.org/officeDocument/2006/relationships/slideLayout" Target="../slideLayouts/slideLayout2.xml"/><Relationship Id="rId6" Type="http://schemas.openxmlformats.org/officeDocument/2006/relationships/hyperlink" Target="http://www.acq.osd.mil/rd/basic_research/program_info/funding.html" TargetMode="External"/><Relationship Id="rId11" Type="http://schemas.openxmlformats.org/officeDocument/2006/relationships/hyperlink" Target="https://www1.nga.mil/Partners/GSM/Pages/default.aspx" TargetMode="External"/><Relationship Id="rId24" Type="http://schemas.openxmlformats.org/officeDocument/2006/relationships/hyperlink" Target="http://www.defenseinnovationmarketplace.mil/USMCInformation.html" TargetMode="External"/><Relationship Id="rId5" Type="http://schemas.openxmlformats.org/officeDocument/2006/relationships/hyperlink" Target="http://www.acq.osd.mil/rd/basic_research/" TargetMode="External"/><Relationship Id="rId15" Type="http://schemas.openxmlformats.org/officeDocument/2006/relationships/hyperlink" Target="http://www.disa.mil/~/media/Files/DISA/About/Strategic-Plan.pdf" TargetMode="External"/><Relationship Id="rId23" Type="http://schemas.openxmlformats.org/officeDocument/2006/relationships/hyperlink" Target="http://www.defenseinnovationmarketplace.mil/navyInformation.html" TargetMode="External"/><Relationship Id="rId10" Type="http://schemas.openxmlformats.org/officeDocument/2006/relationships/hyperlink" Target="https://www1.nga.mil/PARTNERS/RESEARCHANDGRANTS/Pages/AcademicResearchProgram.aspx" TargetMode="External"/><Relationship Id="rId19" Type="http://schemas.openxmlformats.org/officeDocument/2006/relationships/hyperlink" Target="http://www.dtra.mil/research.aspx" TargetMode="External"/><Relationship Id="rId4" Type="http://schemas.openxmlformats.org/officeDocument/2006/relationships/hyperlink" Target="http://www.acq.osd.mil/rd/" TargetMode="External"/><Relationship Id="rId9" Type="http://schemas.openxmlformats.org/officeDocument/2006/relationships/hyperlink" Target="https://acq.westfields.net/innovation/" TargetMode="External"/><Relationship Id="rId14" Type="http://schemas.openxmlformats.org/officeDocument/2006/relationships/hyperlink" Target="http://www.darpa.mil/Opportunities/Contract_Management/Solicitation_Methods.aspx" TargetMode="External"/><Relationship Id="rId22" Type="http://schemas.openxmlformats.org/officeDocument/2006/relationships/hyperlink" Target="http://www.defenseinnovationmarketplace.mil/AF.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9.gif"/><Relationship Id="rId2" Type="http://schemas.openxmlformats.org/officeDocument/2006/relationships/hyperlink" Target="http://www.defenseinnovationmarketplace.mil/resources/COI_Tier-1_TaxonomyDescriptions-18Mar2015_DistroA_Cleared.pdf" TargetMode="External"/><Relationship Id="rId1" Type="http://schemas.openxmlformats.org/officeDocument/2006/relationships/slideLayout" Target="../slideLayouts/slideLayout3.xml"/><Relationship Id="rId6" Type="http://schemas.openxmlformats.org/officeDocument/2006/relationships/image" Target="../media/image58.gif"/><Relationship Id="rId5" Type="http://schemas.openxmlformats.org/officeDocument/2006/relationships/image" Target="../media/image57.jpg"/><Relationship Id="rId4" Type="http://schemas.openxmlformats.org/officeDocument/2006/relationships/image" Target="../media/image56.gif"/></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18" Type="http://schemas.openxmlformats.org/officeDocument/2006/relationships/image" Target="../media/image27.jpeg"/><Relationship Id="rId26" Type="http://schemas.openxmlformats.org/officeDocument/2006/relationships/image" Target="../media/image31.jpeg"/><Relationship Id="rId3" Type="http://schemas.openxmlformats.org/officeDocument/2006/relationships/image" Target="../media/image13.png"/><Relationship Id="rId21" Type="http://schemas.openxmlformats.org/officeDocument/2006/relationships/hyperlink" Target="http://www.defenseinnovationmarketplace.mil/coi_cyber.html" TargetMode="External"/><Relationship Id="rId34" Type="http://schemas.openxmlformats.org/officeDocument/2006/relationships/image" Target="../media/image39.jpg"/><Relationship Id="rId7" Type="http://schemas.openxmlformats.org/officeDocument/2006/relationships/image" Target="../media/image17.png"/><Relationship Id="rId12" Type="http://schemas.openxmlformats.org/officeDocument/2006/relationships/image" Target="../media/image22.jpg"/><Relationship Id="rId17" Type="http://schemas.openxmlformats.org/officeDocument/2006/relationships/hyperlink" Target="http://www.defenseinnovationmarketplace.mil/coi_cied.html" TargetMode="External"/><Relationship Id="rId25" Type="http://schemas.openxmlformats.org/officeDocument/2006/relationships/hyperlink" Target="http://www.defenseinnovationmarketplace.mil/coi_energypower.html" TargetMode="External"/><Relationship Id="rId33" Type="http://schemas.openxmlformats.org/officeDocument/2006/relationships/image" Target="../media/image38.jpg"/><Relationship Id="rId2" Type="http://schemas.openxmlformats.org/officeDocument/2006/relationships/image" Target="../media/image12.png"/><Relationship Id="rId16" Type="http://schemas.openxmlformats.org/officeDocument/2006/relationships/image" Target="../media/image26.jpg"/><Relationship Id="rId20" Type="http://schemas.openxmlformats.org/officeDocument/2006/relationships/image" Target="../media/image28.jpeg"/><Relationship Id="rId29"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0.jpeg"/><Relationship Id="rId32" Type="http://schemas.openxmlformats.org/officeDocument/2006/relationships/image" Target="../media/image37.jpg"/><Relationship Id="rId5" Type="http://schemas.openxmlformats.org/officeDocument/2006/relationships/image" Target="../media/image15.png"/><Relationship Id="rId15" Type="http://schemas.openxmlformats.org/officeDocument/2006/relationships/image" Target="../media/image25.jpg"/><Relationship Id="rId23" Type="http://schemas.openxmlformats.org/officeDocument/2006/relationships/hyperlink" Target="http://www.defenseinnovationmarketplace.mil/coi_ewep.html" TargetMode="External"/><Relationship Id="rId28" Type="http://schemas.openxmlformats.org/officeDocument/2006/relationships/image" Target="../media/image33.jpg"/><Relationship Id="rId10" Type="http://schemas.openxmlformats.org/officeDocument/2006/relationships/image" Target="../media/image20.png"/><Relationship Id="rId19" Type="http://schemas.openxmlformats.org/officeDocument/2006/relationships/hyperlink" Target="http://www.defenseinnovationmarketplace.mil/coi_cwmd.html" TargetMode="External"/><Relationship Id="rId31" Type="http://schemas.openxmlformats.org/officeDocument/2006/relationships/image" Target="../media/image36.jp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g"/><Relationship Id="rId22" Type="http://schemas.openxmlformats.org/officeDocument/2006/relationships/image" Target="../media/image29.jpeg"/><Relationship Id="rId27" Type="http://schemas.openxmlformats.org/officeDocument/2006/relationships/image" Target="../media/image32.jpg"/><Relationship Id="rId30" Type="http://schemas.openxmlformats.org/officeDocument/2006/relationships/image" Target="../media/image35.jpg"/><Relationship Id="rId35"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hyperlink" Target="http://www.k-state.edu/research/our-research/research-themes-1.html" TargetMode="External"/><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image" Target="../media/image63.jpg"/><Relationship Id="rId1" Type="http://schemas.openxmlformats.org/officeDocument/2006/relationships/slideLayout" Target="../slideLayouts/slideLayout3.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wpafb.af.mil/shared/media/document/AFD-120614-075.pdf" TargetMode="Externa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hyperlink" Target="http://www.extension.org/sites/default/files/w/0/01/Tree_parts.jpg" TargetMode="External"/><Relationship Id="rId3" Type="http://schemas.openxmlformats.org/officeDocument/2006/relationships/image" Target="../media/image74.jpeg"/><Relationship Id="rId7" Type="http://schemas.openxmlformats.org/officeDocument/2006/relationships/image" Target="../media/image7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79.jpeg"/><Relationship Id="rId4" Type="http://schemas.openxmlformats.org/officeDocument/2006/relationships/hyperlink" Target="http://d1jqu7g1y74ds1.cloudfront.net/wp-content/uploads/2011/12/history.bigbang.jpg" TargetMode="External"/><Relationship Id="rId9" Type="http://schemas.openxmlformats.org/officeDocument/2006/relationships/image" Target="../media/image78.jpeg"/></Relationships>
</file>

<file path=ppt/slides/_rels/slide28.xml.rels><?xml version="1.0" encoding="UTF-8" standalone="yes"?>
<Relationships xmlns="http://schemas.openxmlformats.org/package/2006/relationships"><Relationship Id="rId3" Type="http://schemas.openxmlformats.org/officeDocument/2006/relationships/hyperlink" Target="http://www.iarpa.gov/index.php/about-iarpa/incisive-analysis" TargetMode="External"/><Relationship Id="rId2" Type="http://schemas.openxmlformats.org/officeDocument/2006/relationships/hyperlink" Target="http://www.iarpa.gov/index.php/our-program-managers#bayliss" TargetMode="External"/><Relationship Id="rId1" Type="http://schemas.openxmlformats.org/officeDocument/2006/relationships/slideLayout" Target="../slideLayouts/slideLayout2.xml"/><Relationship Id="rId6" Type="http://schemas.openxmlformats.org/officeDocument/2006/relationships/hyperlink" Target="http://scholar.google.com/scholar?q=W911NF-09-C-0122+OR+W911NF-09-C-0140+OR+W911NF-09-C-0136+OR+W911NF-09-C-0141+OR+W911NF-09-C-0085+OR+W911NF-09-C-0089+OR+W911NF-09-C-0129+OR+W911NF-09-C-0131&amp;btnG=&amp;hl=en&amp;as_sdt=0,47" TargetMode="External"/><Relationship Id="rId5" Type="http://schemas.openxmlformats.org/officeDocument/2006/relationships/hyperlink" Target="http://www.iarpa.gov/index.php/research-programs/metaphor" TargetMode="External"/><Relationship Id="rId4" Type="http://schemas.openxmlformats.org/officeDocument/2006/relationships/hyperlink" Target="http://www.iarpa.gov/index.php/research-programs/scil/ba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onr.navy.mil/en/Science-Technology/Directorates/office-research-discovery-invention/Sponsored-Research/University-Research-Initiatives/MURI.aspx" TargetMode="External"/><Relationship Id="rId2" Type="http://schemas.openxmlformats.org/officeDocument/2006/relationships/hyperlink" Target="http://www.onr.navy.mil/en/Science-Technology/Directorates/office-research-discovery-invention/Sponsored-Research/University-Research-Initiatives/DURIP.aspx" TargetMode="External"/><Relationship Id="rId1" Type="http://schemas.openxmlformats.org/officeDocument/2006/relationships/slideLayout" Target="../slideLayouts/slideLayout2.xml"/><Relationship Id="rId5" Type="http://schemas.openxmlformats.org/officeDocument/2006/relationships/hyperlink" Target="http://grants.nih.gov/grants/policy/pecase.htm" TargetMode="External"/><Relationship Id="rId4" Type="http://schemas.openxmlformats.org/officeDocument/2006/relationships/hyperlink" Target="http://minerva.dtic.mi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rl.army.mil/www/pages/8/2016_DURIP_An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rl.army.mil/www/pages/8/2016_MURI_Grants_dot_Gov.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minerva.dtic.mil/topics.html" TargetMode="Externa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minerva.dtic.mil/topics.html" TargetMode="Externa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minerva.dtic.mil/topics.html" TargetMode="Externa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3.jpeg"/><Relationship Id="rId2" Type="http://schemas.openxmlformats.org/officeDocument/2006/relationships/hyperlink" Target="http://www.arl.army.mil/www/pages/8/Mod2_ARL_BAA_revsept13.pdf" TargetMode="Externa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5.jpeg"/><Relationship Id="rId4" Type="http://schemas.openxmlformats.org/officeDocument/2006/relationships/hyperlink" Target="http://d1jqu7g1y74ds1.cloudfront.net/wp-content/uploads/2011/12/history.bigbang.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3.jpeg"/><Relationship Id="rId2" Type="http://schemas.openxmlformats.org/officeDocument/2006/relationships/hyperlink" Target="http://www.arl.army.mil/www/pages/8/aro%20baa%20w911nf--12-r-0012-03%20-27%20mar%2015%20finalscrub%20-2-.pdf" TargetMode="Externa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5.jpeg"/><Relationship Id="rId4" Type="http://schemas.openxmlformats.org/officeDocument/2006/relationships/hyperlink" Target="http://d1jqu7g1y74ds1.cloudfront.net/wp-content/uploads/2011/12/history.bigbang.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ostp.gov/cs/nstc" TargetMode="Externa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86.jpeg"/><Relationship Id="rId4" Type="http://schemas.openxmlformats.org/officeDocument/2006/relationships/image" Target="../media/image85.wmf"/></Relationships>
</file>

<file path=ppt/slides/_rels/slide41.xml.rels><?xml version="1.0" encoding="UTF-8" standalone="yes"?>
<Relationships xmlns="http://schemas.openxmlformats.org/package/2006/relationships"><Relationship Id="rId8" Type="http://schemas.openxmlformats.org/officeDocument/2006/relationships/hyperlink" Target="http://www.wpafb.af.mil/library/factsheets/factsheet.asp?id=9386" TargetMode="External"/><Relationship Id="rId3" Type="http://schemas.openxmlformats.org/officeDocument/2006/relationships/hyperlink" Target="http://www.wpafb.af.mil/library/factsheets/factsheet.asp?id=9333" TargetMode="External"/><Relationship Id="rId7" Type="http://schemas.openxmlformats.org/officeDocument/2006/relationships/hyperlink" Target="http://www.wpafb.af.mil/library/factsheets/factsheet.asp?id=9380" TargetMode="External"/><Relationship Id="rId2" Type="http://schemas.openxmlformats.org/officeDocument/2006/relationships/hyperlink" Target="http://www.wpafb.af.mil/library/factsheets/factsheet.asp?id=9331" TargetMode="External"/><Relationship Id="rId1" Type="http://schemas.openxmlformats.org/officeDocument/2006/relationships/slideLayout" Target="../slideLayouts/slideLayout2.xml"/><Relationship Id="rId6" Type="http://schemas.openxmlformats.org/officeDocument/2006/relationships/hyperlink" Target="http://www.wpafb.af.mil/library/factsheets/factsheet.asp?id=9378" TargetMode="External"/><Relationship Id="rId5" Type="http://schemas.openxmlformats.org/officeDocument/2006/relationships/hyperlink" Target="http://www.wpafb.af.mil/library/factsheets/factsheet.asp?id=9339" TargetMode="External"/><Relationship Id="rId10" Type="http://schemas.openxmlformats.org/officeDocument/2006/relationships/image" Target="../media/image87.jpg"/><Relationship Id="rId4" Type="http://schemas.openxmlformats.org/officeDocument/2006/relationships/hyperlink" Target="http://www.wpafb.af.mil/library/factsheets/factsheet.asp?id=9362" TargetMode="External"/><Relationship Id="rId9" Type="http://schemas.openxmlformats.org/officeDocument/2006/relationships/hyperlink" Target="http://www.wpafb.af.mil/library/factsheets/factsheet.asp?id=9383"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9.wmf"/></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eetimes.com/document.asp?doc_id=1324196&amp;image_number=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3.jpeg"/><Relationship Id="rId4" Type="http://schemas.openxmlformats.org/officeDocument/2006/relationships/image" Target="../media/image92.jpeg"/></Relationships>
</file>

<file path=ppt/slides/_rels/slide4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docid=MFkIlqq_xh5VbM&amp;tbnid=ORhFVx_X4waBnM:&amp;ved=0CAcQjRw&amp;url=http://kansas-state.oudemo.com/vpcm/graphicident/&amp;ei=KRYjVO3mJKPo8QHetYDwAw&amp;bvm=bv.76180860,d.aWw&amp;psig=AFQjCNFkYyVAo5h2qz4pxNibNAZ6YKacSw&amp;ust=1411671969964255" TargetMode="External"/><Relationship Id="rId13" Type="http://schemas.openxmlformats.org/officeDocument/2006/relationships/hyperlink" Target="http://research.unl.edu/researchnews/May2013/quad-charts-promote-faculty-research-to-dod/" TargetMode="External"/><Relationship Id="rId3" Type="http://schemas.openxmlformats.org/officeDocument/2006/relationships/oleObject" Target="../embeddings/oleObject1.bin"/><Relationship Id="rId7" Type="http://schemas.openxmlformats.org/officeDocument/2006/relationships/hyperlink" Target="mailto:imaslacker@otheruniversityemail.edu" TargetMode="External"/><Relationship Id="rId12" Type="http://schemas.openxmlformats.org/officeDocument/2006/relationships/image" Target="../media/image9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mailto:Jdsmuckatelli@ksu.edu" TargetMode="External"/><Relationship Id="rId11" Type="http://schemas.openxmlformats.org/officeDocument/2006/relationships/image" Target="../media/image97.jpeg"/><Relationship Id="rId5" Type="http://schemas.openxmlformats.org/officeDocument/2006/relationships/image" Target="../media/image96.emf"/><Relationship Id="rId10" Type="http://schemas.openxmlformats.org/officeDocument/2006/relationships/image" Target="../media/image1.png"/><Relationship Id="rId4" Type="http://schemas.openxmlformats.org/officeDocument/2006/relationships/package" Target="../embeddings/Microsoft_Excel_Worksheet1.xlsx"/><Relationship Id="rId9" Type="http://schemas.openxmlformats.org/officeDocument/2006/relationships/hyperlink" Target="http://kansas-state.oudemo.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1.wmf"/></Relationships>
</file>

<file path=ppt/slides/_rels/slide49.xml.rels><?xml version="1.0" encoding="UTF-8" standalone="yes"?>
<Relationships xmlns="http://schemas.openxmlformats.org/package/2006/relationships"><Relationship Id="rId3" Type="http://schemas.openxmlformats.org/officeDocument/2006/relationships/hyperlink" Target="http://www.defenseinnovationmarketplace.mil/navy.html" TargetMode="External"/><Relationship Id="rId7" Type="http://schemas.openxmlformats.org/officeDocument/2006/relationships/image" Target="../media/image55.png"/><Relationship Id="rId2" Type="http://schemas.openxmlformats.org/officeDocument/2006/relationships/hyperlink" Target="http://www.defenseinnovationmarketplace.mil/army.html" TargetMode="External"/><Relationship Id="rId1" Type="http://schemas.openxmlformats.org/officeDocument/2006/relationships/slideLayout" Target="../slideLayouts/slideLayout2.xml"/><Relationship Id="rId6" Type="http://schemas.openxmlformats.org/officeDocument/2006/relationships/hyperlink" Target="http://www.iarpa.gov/" TargetMode="External"/><Relationship Id="rId5" Type="http://schemas.openxmlformats.org/officeDocument/2006/relationships/hyperlink" Target="http://www.defenseinnovationmarketplace.mil/dod.html" TargetMode="External"/><Relationship Id="rId4" Type="http://schemas.openxmlformats.org/officeDocument/2006/relationships/hyperlink" Target="http://www.defenseinnovationmarketplace.mil/af.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18" Type="http://schemas.openxmlformats.org/officeDocument/2006/relationships/image" Target="../media/image27.jpeg"/><Relationship Id="rId26" Type="http://schemas.openxmlformats.org/officeDocument/2006/relationships/image" Target="../media/image31.jpeg"/><Relationship Id="rId3" Type="http://schemas.openxmlformats.org/officeDocument/2006/relationships/image" Target="../media/image13.png"/><Relationship Id="rId21" Type="http://schemas.openxmlformats.org/officeDocument/2006/relationships/hyperlink" Target="http://www.defenseinnovationmarketplace.mil/coi_cyber.html" TargetMode="External"/><Relationship Id="rId34" Type="http://schemas.openxmlformats.org/officeDocument/2006/relationships/image" Target="../media/image39.jpg"/><Relationship Id="rId7" Type="http://schemas.openxmlformats.org/officeDocument/2006/relationships/image" Target="../media/image17.png"/><Relationship Id="rId12" Type="http://schemas.openxmlformats.org/officeDocument/2006/relationships/image" Target="../media/image22.jpg"/><Relationship Id="rId17" Type="http://schemas.openxmlformats.org/officeDocument/2006/relationships/hyperlink" Target="http://www.defenseinnovationmarketplace.mil/coi_cied.html" TargetMode="External"/><Relationship Id="rId25" Type="http://schemas.openxmlformats.org/officeDocument/2006/relationships/hyperlink" Target="http://www.defenseinnovationmarketplace.mil/coi_energypower.html" TargetMode="External"/><Relationship Id="rId33" Type="http://schemas.openxmlformats.org/officeDocument/2006/relationships/image" Target="../media/image38.jpg"/><Relationship Id="rId2" Type="http://schemas.openxmlformats.org/officeDocument/2006/relationships/image" Target="../media/image12.png"/><Relationship Id="rId16" Type="http://schemas.openxmlformats.org/officeDocument/2006/relationships/image" Target="../media/image26.jpg"/><Relationship Id="rId20" Type="http://schemas.openxmlformats.org/officeDocument/2006/relationships/image" Target="../media/image28.jpeg"/><Relationship Id="rId29"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0.jpeg"/><Relationship Id="rId32" Type="http://schemas.openxmlformats.org/officeDocument/2006/relationships/image" Target="../media/image37.jpg"/><Relationship Id="rId5" Type="http://schemas.openxmlformats.org/officeDocument/2006/relationships/image" Target="../media/image15.png"/><Relationship Id="rId15" Type="http://schemas.openxmlformats.org/officeDocument/2006/relationships/image" Target="../media/image25.jpg"/><Relationship Id="rId23" Type="http://schemas.openxmlformats.org/officeDocument/2006/relationships/hyperlink" Target="http://www.defenseinnovationmarketplace.mil/coi_ewep.html" TargetMode="External"/><Relationship Id="rId28" Type="http://schemas.openxmlformats.org/officeDocument/2006/relationships/image" Target="../media/image33.jpg"/><Relationship Id="rId10" Type="http://schemas.openxmlformats.org/officeDocument/2006/relationships/image" Target="../media/image20.png"/><Relationship Id="rId19" Type="http://schemas.openxmlformats.org/officeDocument/2006/relationships/hyperlink" Target="http://www.defenseinnovationmarketplace.mil/coi_cwmd.html" TargetMode="External"/><Relationship Id="rId31" Type="http://schemas.openxmlformats.org/officeDocument/2006/relationships/image" Target="../media/image36.jp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g"/><Relationship Id="rId22" Type="http://schemas.openxmlformats.org/officeDocument/2006/relationships/image" Target="../media/image29.jpeg"/><Relationship Id="rId27" Type="http://schemas.openxmlformats.org/officeDocument/2006/relationships/image" Target="../media/image32.jpg"/><Relationship Id="rId30" Type="http://schemas.openxmlformats.org/officeDocument/2006/relationships/image" Target="../media/image35.jpg"/><Relationship Id="rId35" Type="http://schemas.openxmlformats.org/officeDocument/2006/relationships/image" Target="../media/image40.jpeg"/></Relationships>
</file>

<file path=ppt/slides/_rels/slide5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9.gif"/><Relationship Id="rId2" Type="http://schemas.openxmlformats.org/officeDocument/2006/relationships/hyperlink" Target="http://www.defenseinnovationmarketplace.mil/resources/COI_Tier-1_TaxonomyDescriptions-18Mar2015_DistroA_Cleared.pdf" TargetMode="External"/><Relationship Id="rId1" Type="http://schemas.openxmlformats.org/officeDocument/2006/relationships/slideLayout" Target="../slideLayouts/slideLayout3.xml"/><Relationship Id="rId6" Type="http://schemas.openxmlformats.org/officeDocument/2006/relationships/image" Target="../media/image58.gif"/><Relationship Id="rId5" Type="http://schemas.openxmlformats.org/officeDocument/2006/relationships/image" Target="../media/image57.jpg"/><Relationship Id="rId4" Type="http://schemas.openxmlformats.org/officeDocument/2006/relationships/image" Target="../media/image56.gif"/></Relationships>
</file>

<file path=ppt/slides/_rels/slide54.xml.rels><?xml version="1.0" encoding="UTF-8" standalone="yes"?>
<Relationships xmlns="http://schemas.openxmlformats.org/package/2006/relationships"><Relationship Id="rId3" Type="http://schemas.openxmlformats.org/officeDocument/2006/relationships/hyperlink" Target="http://www.defenseinnovationmarketplace.mil/coi_advancedelectronics.html" TargetMode="External"/><Relationship Id="rId2" Type="http://schemas.openxmlformats.org/officeDocument/2006/relationships/image" Target="../media/image108.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hyperlink" Target="http://www.defenseinnovationmarketplace.mil/coi_airplatforms.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56.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hyperlink" Target="http://www.defenseinnovationmarketplace.mil/coi_autonomy.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57.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hyperlink" Target="http://www.defenseinnovationmarketplace.mil/coi_bio.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5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hyperlink" Target="http://www.defenseinnovationmarketplace.mil/coi_c4i.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59.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hyperlink" Target="http://www.defenseinnovationmarketplace.mil/coi_cied.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hyperlink" Target="http://www.defenseinnovationmarketplace.mil/coi_cwmd.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1.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hyperlink" Target="http://www.defenseinnovationmarketplace.mil/coi_cyber.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2.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hyperlink" Target="http://www.defenseinnovationmarketplace.mil/coi_ewep.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3.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hyperlink" Target="http://www.defenseinnovationmarketplace.mil/coi_energypower.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4.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hyperlink" Target="http://www.defenseinnovationmarketplace.mil/coi_ers.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5.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hyperlink" Target="http://www.defenseinnovationmarketplace.mil/coi_groundsea.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6.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hyperlink" Target="http://www.defenseinnovationmarketplace.mil/coi_humansystems.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7.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hyperlink" Target="http://www.defenseinnovationmarketplace.mil/coi_mmp.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8.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hyperlink" Target="http://www.defenseinnovationmarketplace.mil/coi_sensors.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hyperlink" Target="http://www.defenseinnovationmarketplace.mil/coi_space.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hyperlink" Target="http://www.defenseinnovationmarketplace.mil/coi_weaponstech.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thumbs.dreamstime.com/z/caminos-cruzados-con-la-cartelera-21465361.jpg" TargetMode="External"/><Relationship Id="rId1" Type="http://schemas.openxmlformats.org/officeDocument/2006/relationships/slideLayout" Target="../slideLayouts/slideLayout6.xml"/><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73469"/>
            <a:ext cx="7772400" cy="1470025"/>
          </a:xfrm>
        </p:spPr>
        <p:txBody>
          <a:bodyPr>
            <a:normAutofit fontScale="90000"/>
          </a:bodyPr>
          <a:lstStyle/>
          <a:p>
            <a:r>
              <a:rPr lang="en-US" dirty="0" smtClean="0"/>
              <a:t>Beyond Bullets and Bombs</a:t>
            </a:r>
            <a:endParaRPr lang="en-US" dirty="0"/>
          </a:p>
        </p:txBody>
      </p:sp>
      <p:sp>
        <p:nvSpPr>
          <p:cNvPr id="3" name="Subtitle 2"/>
          <p:cNvSpPr>
            <a:spLocks noGrp="1"/>
          </p:cNvSpPr>
          <p:nvPr>
            <p:ph type="subTitle" idx="1"/>
          </p:nvPr>
        </p:nvSpPr>
        <p:spPr>
          <a:xfrm>
            <a:off x="2895600" y="2556411"/>
            <a:ext cx="6400800" cy="2387821"/>
          </a:xfrm>
        </p:spPr>
        <p:txBody>
          <a:bodyPr>
            <a:normAutofit/>
          </a:bodyPr>
          <a:lstStyle/>
          <a:p>
            <a:r>
              <a:rPr lang="en-US" dirty="0" smtClean="0"/>
              <a:t>Insights into potential opportunities in working with the Department of Defense</a:t>
            </a:r>
          </a:p>
          <a:p>
            <a:endParaRPr lang="en-US" dirty="0" smtClean="0"/>
          </a:p>
          <a:p>
            <a:r>
              <a:rPr lang="en-US" sz="2000" dirty="0"/>
              <a:t>Joel Anderson:  Development Director</a:t>
            </a:r>
          </a:p>
          <a:p>
            <a:r>
              <a:rPr lang="en-US" sz="2000" dirty="0"/>
              <a:t>October </a:t>
            </a:r>
            <a:r>
              <a:rPr lang="en-US" sz="2000" dirty="0" smtClean="0"/>
              <a:t>21, 2015</a:t>
            </a:r>
            <a:endParaRPr lang="en-US" sz="2000" dirty="0"/>
          </a:p>
        </p:txBody>
      </p:sp>
      <p:sp>
        <p:nvSpPr>
          <p:cNvPr id="4" name="TextBox 3"/>
          <p:cNvSpPr txBox="1"/>
          <p:nvPr/>
        </p:nvSpPr>
        <p:spPr>
          <a:xfrm>
            <a:off x="2286000" y="5145184"/>
            <a:ext cx="7391400" cy="1477328"/>
          </a:xfrm>
          <a:prstGeom prst="rect">
            <a:avLst/>
          </a:prstGeom>
          <a:noFill/>
          <a:ln>
            <a:solidFill>
              <a:srgbClr val="7030A0"/>
            </a:solidFill>
          </a:ln>
        </p:spPr>
        <p:txBody>
          <a:bodyPr wrap="square" rtlCol="0">
            <a:spAutoFit/>
          </a:bodyPr>
          <a:lstStyle/>
          <a:p>
            <a:endParaRPr lang="en-US" dirty="0"/>
          </a:p>
          <a:p>
            <a:pPr algn="ctr"/>
            <a:r>
              <a:rPr lang="en-US" dirty="0"/>
              <a:t>“The </a:t>
            </a:r>
            <a:r>
              <a:rPr lang="en-US" b="1" dirty="0"/>
              <a:t>problems t</a:t>
            </a:r>
            <a:r>
              <a:rPr lang="en-US" dirty="0"/>
              <a:t>hat exist in the world today cannot be </a:t>
            </a:r>
            <a:r>
              <a:rPr lang="en-US" b="1" dirty="0"/>
              <a:t>solved </a:t>
            </a:r>
            <a:r>
              <a:rPr lang="en-US" dirty="0"/>
              <a:t>by the level of thinking that created them.” </a:t>
            </a:r>
          </a:p>
          <a:p>
            <a:pPr algn="ctr"/>
            <a:r>
              <a:rPr lang="en-US" dirty="0"/>
              <a:t>-Albert Einstein</a:t>
            </a:r>
          </a:p>
          <a:p>
            <a:pPr algn="ctr"/>
            <a:r>
              <a:rPr lang="en-US" dirty="0">
                <a:hlinkClick r:id="rId2"/>
              </a:rPr>
              <a:t>http://www.dhs.gov/xlibrary/assets/st/st-strategic-plan.pdf</a:t>
            </a:r>
            <a:r>
              <a:rPr lang="en-US" dirty="0"/>
              <a:t>  </a:t>
            </a:r>
          </a:p>
        </p:txBody>
      </p:sp>
      <p:sp>
        <p:nvSpPr>
          <p:cNvPr id="5" name="TextBox 4"/>
          <p:cNvSpPr txBox="1"/>
          <p:nvPr/>
        </p:nvSpPr>
        <p:spPr>
          <a:xfrm>
            <a:off x="2438400" y="381000"/>
            <a:ext cx="7239000" cy="1015663"/>
          </a:xfrm>
          <a:prstGeom prst="rect">
            <a:avLst/>
          </a:prstGeom>
          <a:noFill/>
        </p:spPr>
        <p:txBody>
          <a:bodyPr wrap="square" rtlCol="0">
            <a:spAutoFit/>
          </a:bodyPr>
          <a:lstStyle/>
          <a:p>
            <a:pPr algn="ctr"/>
            <a:r>
              <a:rPr lang="en-US" sz="2400" b="1" dirty="0">
                <a:solidFill>
                  <a:srgbClr val="7030A0"/>
                </a:solidFill>
              </a:rPr>
              <a:t>Office of Research and Sponsored Programs (ORSP)</a:t>
            </a:r>
          </a:p>
          <a:p>
            <a:pPr algn="ctr"/>
            <a:r>
              <a:rPr lang="en-US" dirty="0">
                <a:hlinkClick r:id="rId3"/>
              </a:rPr>
              <a:t>http://www.k-state.edu/research/</a:t>
            </a:r>
            <a:r>
              <a:rPr lang="en-US" dirty="0"/>
              <a:t> </a:t>
            </a:r>
            <a:endParaRPr lang="en-US" dirty="0" smtClean="0"/>
          </a:p>
          <a:p>
            <a:pPr algn="ctr"/>
            <a:r>
              <a:rPr lang="en-US" dirty="0">
                <a:hlinkClick r:id="rId4"/>
              </a:rPr>
              <a:t>http://www.k-state.edu/orsp</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30638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can I find Opportunities?</a:t>
            </a:r>
            <a:endParaRPr lang="en-US" dirty="0"/>
          </a:p>
        </p:txBody>
      </p:sp>
      <p:sp>
        <p:nvSpPr>
          <p:cNvPr id="3" name="Content Placeholder 2"/>
          <p:cNvSpPr>
            <a:spLocks noGrp="1"/>
          </p:cNvSpPr>
          <p:nvPr>
            <p:ph idx="1"/>
          </p:nvPr>
        </p:nvSpPr>
        <p:spPr>
          <a:xfrm>
            <a:off x="1981200" y="1600200"/>
            <a:ext cx="8229600" cy="4876800"/>
          </a:xfrm>
        </p:spPr>
        <p:txBody>
          <a:bodyPr>
            <a:normAutofit fontScale="47500" lnSpcReduction="20000"/>
          </a:bodyPr>
          <a:lstStyle/>
          <a:p>
            <a:r>
              <a:rPr lang="en-US" b="1" i="1" dirty="0" err="1"/>
              <a:t>FedBizOpps</a:t>
            </a:r>
            <a:r>
              <a:rPr lang="en-US" b="1" i="1" dirty="0"/>
              <a:t> (FBO): </a:t>
            </a:r>
            <a:r>
              <a:rPr lang="en-US" dirty="0"/>
              <a:t>The </a:t>
            </a:r>
            <a:r>
              <a:rPr lang="en-US" dirty="0" err="1"/>
              <a:t>Governmentwide</a:t>
            </a:r>
            <a:r>
              <a:rPr lang="en-US" dirty="0"/>
              <a:t> point of entry (GPE) by which U.S. Government agencies identify proposed contract actions and contract awards. BAA solicitations are published in FBO.</a:t>
            </a:r>
            <a:endParaRPr lang="en-US" dirty="0" smtClean="0">
              <a:effectLst/>
            </a:endParaRPr>
          </a:p>
          <a:p>
            <a:pPr marL="0" indent="0" algn="ctr">
              <a:buNone/>
            </a:pPr>
            <a:r>
              <a:rPr lang="en-US" u="sng" dirty="0">
                <a:hlinkClick r:id="rId2"/>
              </a:rPr>
              <a:t>https://www.fbo.gov/index?cck=1&amp;au=&amp;</a:t>
            </a:r>
            <a:r>
              <a:rPr lang="en-US" u="sng" dirty="0" smtClean="0">
                <a:hlinkClick r:id="rId2"/>
              </a:rPr>
              <a:t>ck</a:t>
            </a:r>
            <a:r>
              <a:rPr lang="en-US" u="sng" dirty="0" smtClean="0"/>
              <a:t> </a:t>
            </a:r>
          </a:p>
          <a:p>
            <a:pPr marL="0" indent="0" algn="ctr">
              <a:buNone/>
            </a:pPr>
            <a:endParaRPr lang="en-US" dirty="0" smtClean="0">
              <a:effectLst/>
            </a:endParaRPr>
          </a:p>
          <a:p>
            <a:r>
              <a:rPr lang="en-US" b="1" i="1" dirty="0"/>
              <a:t>Grants.gov:  </a:t>
            </a:r>
            <a:r>
              <a:rPr lang="en-US" dirty="0"/>
              <a:t>The public notification media used when a BAA will allow for the award of an assistance instrument (grant, cooperative agreement, technology investment agreement) as well as a contract.</a:t>
            </a:r>
            <a:endParaRPr lang="en-US" dirty="0" smtClean="0">
              <a:effectLst/>
            </a:endParaRPr>
          </a:p>
          <a:p>
            <a:pPr marL="0" indent="0" algn="ctr">
              <a:buNone/>
            </a:pPr>
            <a:r>
              <a:rPr lang="en-US" b="1" i="1" u="sng" dirty="0">
                <a:hlinkClick r:id="rId3"/>
              </a:rPr>
              <a:t>http://</a:t>
            </a:r>
            <a:r>
              <a:rPr lang="en-US" b="1" i="1" u="sng" dirty="0" smtClean="0">
                <a:hlinkClick r:id="rId3"/>
              </a:rPr>
              <a:t>www.grants.gov/web/grants/home.html</a:t>
            </a:r>
            <a:r>
              <a:rPr lang="en-US" b="1" i="1" u="sng" dirty="0" smtClean="0"/>
              <a:t> </a:t>
            </a:r>
            <a:endParaRPr lang="en-US" dirty="0" smtClean="0">
              <a:effectLst/>
            </a:endParaRPr>
          </a:p>
          <a:p>
            <a:pPr marL="0" indent="0">
              <a:buNone/>
            </a:pPr>
            <a:endParaRPr lang="en-US" dirty="0" smtClean="0">
              <a:effectLst/>
            </a:endParaRPr>
          </a:p>
          <a:p>
            <a:r>
              <a:rPr lang="en-US" b="1" dirty="0"/>
              <a:t>Defense Innovation </a:t>
            </a:r>
            <a:r>
              <a:rPr lang="en-US" b="1" dirty="0" smtClean="0"/>
              <a:t>Marketplace</a:t>
            </a:r>
            <a:r>
              <a:rPr lang="en-US" b="1" dirty="0"/>
              <a:t>:  </a:t>
            </a:r>
            <a:r>
              <a:rPr lang="en-US" dirty="0"/>
              <a:t>The Defense Innovation Marketplace is your one-stop source for Department of Defense (</a:t>
            </a:r>
            <a:r>
              <a:rPr lang="en-US" dirty="0" err="1"/>
              <a:t>DoD</a:t>
            </a:r>
            <a:r>
              <a:rPr lang="en-US" dirty="0"/>
              <a:t>) science and technology (S&amp;T) planning, acquisition resources, funding and financial information</a:t>
            </a:r>
            <a:r>
              <a:rPr lang="en-US" dirty="0" smtClean="0"/>
              <a:t>.</a:t>
            </a:r>
          </a:p>
          <a:p>
            <a:pPr marL="0" indent="0" algn="ctr">
              <a:buNone/>
            </a:pPr>
            <a:r>
              <a:rPr lang="en-US" dirty="0" smtClean="0"/>
              <a:t>  </a:t>
            </a:r>
            <a:r>
              <a:rPr lang="en-US" u="sng" dirty="0">
                <a:hlinkClick r:id="rId4"/>
              </a:rPr>
              <a:t>http://</a:t>
            </a:r>
            <a:r>
              <a:rPr lang="en-US" u="sng" dirty="0" smtClean="0">
                <a:hlinkClick r:id="rId4"/>
              </a:rPr>
              <a:t>www.defenseinnovationmarketplace.mil/index.html</a:t>
            </a:r>
            <a:r>
              <a:rPr lang="en-US" u="sng" dirty="0" smtClean="0"/>
              <a:t> </a:t>
            </a:r>
          </a:p>
          <a:p>
            <a:endParaRPr lang="en-US" u="sng" dirty="0"/>
          </a:p>
          <a:p>
            <a:r>
              <a:rPr lang="en-US" b="1" dirty="0" smtClean="0"/>
              <a:t>Agency Specific website(s):  </a:t>
            </a:r>
            <a:r>
              <a:rPr lang="en-US" dirty="0" smtClean="0"/>
              <a:t>See the “snap shot” slide.</a:t>
            </a:r>
            <a:endParaRPr lang="en-US" b="1" dirty="0" smtClean="0"/>
          </a:p>
          <a:p>
            <a:pPr marL="0" indent="0">
              <a:buNone/>
            </a:pPr>
            <a:endParaRPr lang="en-US" u="sng" dirty="0" smtClean="0"/>
          </a:p>
          <a:p>
            <a:r>
              <a:rPr lang="en-US" b="1" dirty="0" smtClean="0"/>
              <a:t>Notices in RSCAD Momentum:</a:t>
            </a:r>
          </a:p>
          <a:p>
            <a:pPr marL="0" indent="0" algn="ctr">
              <a:buNone/>
            </a:pPr>
            <a:r>
              <a:rPr lang="en-US" b="1" dirty="0">
                <a:hlinkClick r:id="rId5"/>
              </a:rPr>
              <a:t>http://www.k-state.edu/vpr/news</a:t>
            </a:r>
            <a:r>
              <a:rPr lang="en-US" b="1" dirty="0" smtClean="0">
                <a:hlinkClick r:id="rId5"/>
              </a:rPr>
              <a:t>/</a:t>
            </a:r>
            <a:r>
              <a:rPr lang="en-US" b="1" dirty="0" smtClean="0"/>
              <a:t> </a:t>
            </a:r>
            <a:endParaRPr lang="en-US" b="1" dirty="0"/>
          </a:p>
          <a:p>
            <a:endParaRPr lang="en-US" b="1" dirty="0" smtClean="0"/>
          </a:p>
          <a:p>
            <a:r>
              <a:rPr lang="en-US" b="1" dirty="0" smtClean="0"/>
              <a:t>Periodic updates in the weekly Funding </a:t>
            </a:r>
            <a:r>
              <a:rPr lang="en-US" b="1" dirty="0"/>
              <a:t>Connection:</a:t>
            </a:r>
            <a:r>
              <a:rPr lang="en-US" dirty="0"/>
              <a:t> </a:t>
            </a:r>
            <a:r>
              <a:rPr lang="en-US" u="sng" dirty="0"/>
              <a:t> </a:t>
            </a:r>
            <a:endParaRPr lang="en-US" u="sng" dirty="0" smtClean="0"/>
          </a:p>
          <a:p>
            <a:pPr marL="0" indent="0" algn="ctr">
              <a:buNone/>
            </a:pPr>
            <a:r>
              <a:rPr lang="en-US" u="sng" dirty="0" smtClean="0">
                <a:hlinkClick r:id="rId6"/>
              </a:rPr>
              <a:t>http</a:t>
            </a:r>
            <a:r>
              <a:rPr lang="en-US" u="sng" dirty="0">
                <a:hlinkClick r:id="rId6"/>
              </a:rPr>
              <a:t>://</a:t>
            </a:r>
            <a:r>
              <a:rPr lang="en-US" u="sng" dirty="0" smtClean="0">
                <a:hlinkClick r:id="rId6"/>
              </a:rPr>
              <a:t>www.k-state.edu/research/funding/connection/index.html</a:t>
            </a:r>
            <a:r>
              <a:rPr lang="en-US" u="sng" dirty="0" smtClean="0"/>
              <a:t> </a:t>
            </a:r>
          </a:p>
          <a:p>
            <a:pPr marL="0" indent="0" algn="ctr">
              <a:buNone/>
            </a:pPr>
            <a:endParaRPr lang="en-US" dirty="0" smtClean="0">
              <a:effectLst/>
            </a:endParaRPr>
          </a:p>
          <a:p>
            <a:pPr marL="0" indent="0">
              <a:buNone/>
            </a:pPr>
            <a:endParaRPr lang="en-US" dirty="0"/>
          </a:p>
        </p:txBody>
      </p:sp>
      <p:cxnSp>
        <p:nvCxnSpPr>
          <p:cNvPr id="5" name="Elbow Connector 4"/>
          <p:cNvCxnSpPr/>
          <p:nvPr/>
        </p:nvCxnSpPr>
        <p:spPr>
          <a:xfrm flipV="1">
            <a:off x="4643216" y="4631822"/>
            <a:ext cx="2841477" cy="188720"/>
          </a:xfrm>
          <a:prstGeom prst="bentConnector3">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49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Before we start:</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Some background on the trickle down of National Strategy and “Whole of Government” interagency activities and interdependencies and challenges in navigating the landscape of opportunity.</a:t>
            </a:r>
          </a:p>
          <a:p>
            <a:endParaRPr lang="en-US" dirty="0"/>
          </a:p>
          <a:p>
            <a:r>
              <a:rPr lang="en-US" dirty="0" smtClean="0"/>
              <a:t>My intent is to have an interactive discussion with you that touches the surface of potential in working with DoD.  I will not cover everything, but I can work with you individually to more specifically refine your search, assess opportunity, and align your expertise with potential sponsors.</a:t>
            </a:r>
          </a:p>
        </p:txBody>
      </p:sp>
    </p:spTree>
    <p:extLst>
      <p:ext uri="{BB962C8B-B14F-4D97-AF65-F5344CB8AC3E}">
        <p14:creationId xmlns:p14="http://schemas.microsoft.com/office/powerpoint/2010/main" val="3732699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874" y="412693"/>
            <a:ext cx="7606514" cy="461665"/>
          </a:xfrm>
          <a:prstGeom prst="rect">
            <a:avLst/>
          </a:prstGeom>
          <a:noFill/>
        </p:spPr>
        <p:txBody>
          <a:bodyPr wrap="square" rtlCol="0">
            <a:spAutoFit/>
          </a:bodyPr>
          <a:lstStyle/>
          <a:p>
            <a:pPr algn="ctr"/>
            <a:r>
              <a:rPr lang="en-US" sz="2400" dirty="0" smtClean="0"/>
              <a:t>Despite the challenges, think “Big” and go “Exponential”</a:t>
            </a:r>
            <a:endParaRPr lang="en-US" sz="2400" dirty="0"/>
          </a:p>
        </p:txBody>
      </p:sp>
      <p:grpSp>
        <p:nvGrpSpPr>
          <p:cNvPr id="13" name="Group 12"/>
          <p:cNvGrpSpPr/>
          <p:nvPr/>
        </p:nvGrpSpPr>
        <p:grpSpPr>
          <a:xfrm>
            <a:off x="280464" y="999241"/>
            <a:ext cx="11639185" cy="5696549"/>
            <a:chOff x="280464" y="999241"/>
            <a:chExt cx="11639185" cy="5696549"/>
          </a:xfrm>
        </p:grpSpPr>
        <p:grpSp>
          <p:nvGrpSpPr>
            <p:cNvPr id="8" name="Group 7"/>
            <p:cNvGrpSpPr/>
            <p:nvPr/>
          </p:nvGrpSpPr>
          <p:grpSpPr>
            <a:xfrm>
              <a:off x="289042" y="999241"/>
              <a:ext cx="4310319" cy="3363361"/>
              <a:chOff x="1002658" y="933700"/>
              <a:chExt cx="5024609" cy="3781712"/>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659" y="933700"/>
                <a:ext cx="5024608" cy="3781712"/>
              </a:xfrm>
              <a:prstGeom prst="rect">
                <a:avLst/>
              </a:prstGeom>
            </p:spPr>
          </p:pic>
          <p:sp>
            <p:nvSpPr>
              <p:cNvPr id="3" name="Rectangle 2"/>
              <p:cNvSpPr/>
              <p:nvPr/>
            </p:nvSpPr>
            <p:spPr>
              <a:xfrm>
                <a:off x="1002658" y="1453067"/>
                <a:ext cx="5024609" cy="207636"/>
              </a:xfrm>
              <a:prstGeom prst="rect">
                <a:avLst/>
              </a:prstGeom>
            </p:spPr>
            <p:txBody>
              <a:bodyPr wrap="square">
                <a:spAutoFit/>
              </a:bodyPr>
              <a:lstStyle/>
              <a:p>
                <a:pPr algn="ctr"/>
                <a:r>
                  <a:rPr lang="en-US" sz="600" dirty="0" smtClean="0">
                    <a:hlinkClick r:id="rId3"/>
                  </a:rPr>
                  <a:t>http://www.healthpolcom.com/blog/2009/04/30/investment-for-health-reform-escaping-the-valley-of-death/</a:t>
                </a:r>
                <a:r>
                  <a:rPr lang="en-US" sz="600" dirty="0" smtClean="0"/>
                  <a:t> </a:t>
                </a:r>
                <a:endParaRPr lang="en-US" sz="600" dirty="0"/>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989" y="1131915"/>
              <a:ext cx="5164228" cy="16956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64" y="4741682"/>
              <a:ext cx="4706315" cy="176256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269" y="2657978"/>
              <a:ext cx="2899724" cy="2251913"/>
            </a:xfrm>
            <a:prstGeom prst="rect">
              <a:avLst/>
            </a:prstGeom>
          </p:spPr>
        </p:pic>
        <p:sp>
          <p:nvSpPr>
            <p:cNvPr id="11" name="TextBox 10"/>
            <p:cNvSpPr txBox="1"/>
            <p:nvPr/>
          </p:nvSpPr>
          <p:spPr>
            <a:xfrm>
              <a:off x="4690836" y="4830450"/>
              <a:ext cx="2950589" cy="215444"/>
            </a:xfrm>
            <a:prstGeom prst="rect">
              <a:avLst/>
            </a:prstGeom>
            <a:noFill/>
          </p:spPr>
          <p:txBody>
            <a:bodyPr wrap="square" rtlCol="0">
              <a:spAutoFit/>
            </a:bodyPr>
            <a:lstStyle/>
            <a:p>
              <a:pPr algn="ctr"/>
              <a:r>
                <a:rPr lang="en-US" sz="800" dirty="0">
                  <a:hlinkClick r:id="rId7"/>
                </a:rPr>
                <a:t>http://</a:t>
              </a:r>
              <a:r>
                <a:rPr lang="en-US" sz="800" dirty="0" smtClean="0">
                  <a:hlinkClick r:id="rId7"/>
                </a:rPr>
                <a:t>www.atp.nist.gov/eao/gcr02-841/chapt2.htm</a:t>
              </a:r>
              <a:r>
                <a:rPr lang="en-US" sz="800" dirty="0" smtClean="0"/>
                <a:t> </a:t>
              </a:r>
              <a:endParaRPr lang="en-US" sz="800"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1425" y="3483769"/>
              <a:ext cx="4278224" cy="3212021"/>
            </a:xfrm>
            <a:prstGeom prst="rect">
              <a:avLst/>
            </a:prstGeom>
          </p:spPr>
        </p:pic>
      </p:grpSp>
      <p:sp>
        <p:nvSpPr>
          <p:cNvPr id="5" name="TextBox 4"/>
          <p:cNvSpPr txBox="1"/>
          <p:nvPr/>
        </p:nvSpPr>
        <p:spPr>
          <a:xfrm>
            <a:off x="5260157" y="5439266"/>
            <a:ext cx="2507530" cy="923330"/>
          </a:xfrm>
          <a:prstGeom prst="rect">
            <a:avLst/>
          </a:prstGeom>
          <a:noFill/>
          <a:ln>
            <a:solidFill>
              <a:srgbClr val="7030A0"/>
            </a:solidFill>
          </a:ln>
        </p:spPr>
        <p:txBody>
          <a:bodyPr wrap="square" rtlCol="0">
            <a:spAutoFit/>
          </a:bodyPr>
          <a:lstStyle/>
          <a:p>
            <a:r>
              <a:rPr lang="en-US" dirty="0" smtClean="0"/>
              <a:t>Understand the pitfalls and increase your percentages for success!</a:t>
            </a:r>
            <a:endParaRPr lang="en-US" dirty="0"/>
          </a:p>
        </p:txBody>
      </p:sp>
    </p:spTree>
    <p:extLst>
      <p:ext uri="{BB962C8B-B14F-4D97-AF65-F5344CB8AC3E}">
        <p14:creationId xmlns:p14="http://schemas.microsoft.com/office/powerpoint/2010/main" val="1062278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540" y="365125"/>
            <a:ext cx="9614260" cy="1325563"/>
          </a:xfrm>
        </p:spPr>
        <p:txBody>
          <a:bodyPr>
            <a:normAutofit/>
          </a:bodyPr>
          <a:lstStyle/>
          <a:p>
            <a:pPr algn="ctr"/>
            <a:r>
              <a:rPr lang="en-US" sz="3600" dirty="0" smtClean="0"/>
              <a:t>Why start out with a “Valley of Death” slide and then talk about National Strategy/Defense?</a:t>
            </a:r>
            <a:endParaRPr lang="en-US" sz="3600"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The National Science Foundation Act of 1950 (Public Law 81-507) set forth NSF's mission and purpose:</a:t>
            </a:r>
          </a:p>
          <a:p>
            <a:pPr marL="0" indent="0">
              <a:buNone/>
            </a:pPr>
            <a:r>
              <a:rPr lang="en-US" i="1" dirty="0" smtClean="0"/>
              <a:t>“….To </a:t>
            </a:r>
            <a:r>
              <a:rPr lang="en-US" i="1" dirty="0"/>
              <a:t>promote the progress of science; to advance the national health, prosperity, and welfare; </a:t>
            </a:r>
            <a:r>
              <a:rPr lang="en-US" i="1" dirty="0">
                <a:solidFill>
                  <a:srgbClr val="FF0000"/>
                </a:solidFill>
              </a:rPr>
              <a:t>to secure the national defense</a:t>
            </a:r>
            <a:r>
              <a:rPr lang="en-US" i="1" dirty="0" smtClean="0"/>
              <a:t>....”</a:t>
            </a:r>
            <a:endParaRPr lang="en-US" dirty="0"/>
          </a:p>
          <a:p>
            <a:pPr marL="0" indent="0">
              <a:buNone/>
            </a:pPr>
            <a:endParaRPr lang="en-US" dirty="0" smtClean="0"/>
          </a:p>
          <a:p>
            <a:pPr marL="0" indent="0">
              <a:buNone/>
            </a:pPr>
            <a:r>
              <a:rPr lang="en-US" dirty="0" smtClean="0"/>
              <a:t>The </a:t>
            </a:r>
            <a:r>
              <a:rPr lang="en-US" dirty="0"/>
              <a:t>Act authorized and directed NSF to initiate and support:</a:t>
            </a:r>
          </a:p>
          <a:p>
            <a:r>
              <a:rPr lang="en-US" dirty="0"/>
              <a:t>basic scientific research and research fundamental to the engineering process,</a:t>
            </a:r>
          </a:p>
          <a:p>
            <a:r>
              <a:rPr lang="en-US" dirty="0"/>
              <a:t>programs to strengthen scientific and engineering research potential, </a:t>
            </a:r>
          </a:p>
          <a:p>
            <a:r>
              <a:rPr lang="en-US" dirty="0"/>
              <a:t>science and engineering education programs at all levels and in all the various fields of science and engineering, </a:t>
            </a:r>
          </a:p>
          <a:p>
            <a:r>
              <a:rPr lang="en-US" dirty="0"/>
              <a:t>programs that provide a source of information for policy formulation, </a:t>
            </a:r>
          </a:p>
          <a:p>
            <a:r>
              <a:rPr lang="en-US" dirty="0"/>
              <a:t>and other activities to promote these ends.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0" y="100013"/>
            <a:ext cx="1581150" cy="1590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853" y="6041062"/>
            <a:ext cx="3508147" cy="5228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45" y="5818184"/>
            <a:ext cx="983498" cy="987432"/>
          </a:xfrm>
          <a:prstGeom prst="rect">
            <a:avLst/>
          </a:prstGeom>
        </p:spPr>
      </p:pic>
      <p:sp>
        <p:nvSpPr>
          <p:cNvPr id="7" name="TextBox 6"/>
          <p:cNvSpPr txBox="1"/>
          <p:nvPr/>
        </p:nvSpPr>
        <p:spPr>
          <a:xfrm>
            <a:off x="6155702" y="5960142"/>
            <a:ext cx="443059" cy="646331"/>
          </a:xfrm>
          <a:prstGeom prst="rect">
            <a:avLst/>
          </a:prstGeom>
          <a:noFill/>
        </p:spPr>
        <p:txBody>
          <a:bodyPr wrap="square" rtlCol="0">
            <a:spAutoFit/>
          </a:bodyPr>
          <a:lstStyle/>
          <a:p>
            <a:r>
              <a:rPr lang="en-US" sz="3600" b="1" dirty="0" smtClean="0"/>
              <a:t>+</a:t>
            </a:r>
            <a:endParaRPr lang="en-US" sz="3600" b="1" dirty="0"/>
          </a:p>
        </p:txBody>
      </p:sp>
      <p:sp>
        <p:nvSpPr>
          <p:cNvPr id="8" name="TextBox 7"/>
          <p:cNvSpPr txBox="1"/>
          <p:nvPr/>
        </p:nvSpPr>
        <p:spPr>
          <a:xfrm>
            <a:off x="7580719" y="5961710"/>
            <a:ext cx="443059" cy="646331"/>
          </a:xfrm>
          <a:prstGeom prst="rect">
            <a:avLst/>
          </a:prstGeom>
          <a:noFill/>
        </p:spPr>
        <p:txBody>
          <a:bodyPr wrap="square" rtlCol="0">
            <a:spAutoFit/>
          </a:bodyPr>
          <a:lstStyle/>
          <a:p>
            <a:r>
              <a:rPr lang="en-US" sz="3600" b="1" dirty="0"/>
              <a:t>=</a:t>
            </a:r>
          </a:p>
        </p:txBody>
      </p:sp>
      <p:sp>
        <p:nvSpPr>
          <p:cNvPr id="9" name="TextBox 8"/>
          <p:cNvSpPr txBox="1"/>
          <p:nvPr/>
        </p:nvSpPr>
        <p:spPr>
          <a:xfrm>
            <a:off x="7986070" y="6117995"/>
            <a:ext cx="2449402" cy="369332"/>
          </a:xfrm>
          <a:prstGeom prst="rect">
            <a:avLst/>
          </a:prstGeom>
          <a:noFill/>
        </p:spPr>
        <p:txBody>
          <a:bodyPr wrap="square" rtlCol="0">
            <a:spAutoFit/>
          </a:bodyPr>
          <a:lstStyle/>
          <a:p>
            <a:r>
              <a:rPr lang="en-US" dirty="0" smtClean="0"/>
              <a:t>Expanded Opportunity</a:t>
            </a:r>
            <a:endParaRPr lang="en-US" dirty="0"/>
          </a:p>
        </p:txBody>
      </p:sp>
    </p:spTree>
    <p:extLst>
      <p:ext uri="{BB962C8B-B14F-4D97-AF65-F5344CB8AC3E}">
        <p14:creationId xmlns:p14="http://schemas.microsoft.com/office/powerpoint/2010/main" val="3536605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629"/>
            <a:ext cx="10515600" cy="1325563"/>
          </a:xfrm>
        </p:spPr>
        <p:txBody>
          <a:bodyPr/>
          <a:lstStyle/>
          <a:p>
            <a:pPr algn="ctr"/>
            <a:r>
              <a:rPr lang="en-US" dirty="0" smtClean="0"/>
              <a:t>Office of Science and Technology Policy</a:t>
            </a:r>
            <a:r>
              <a:rPr lang="en-US" dirty="0"/>
              <a:t/>
            </a:r>
            <a:br>
              <a:rPr lang="en-US" dirty="0"/>
            </a:br>
            <a:r>
              <a:rPr lang="en-US" sz="2000" dirty="0">
                <a:hlinkClick r:id="rId2"/>
              </a:rPr>
              <a:t>https://</a:t>
            </a:r>
            <a:r>
              <a:rPr lang="en-US" sz="2000" dirty="0" smtClean="0">
                <a:hlinkClick r:id="rId2"/>
              </a:rPr>
              <a:t>www.whitehouse.gov/issues</a:t>
            </a:r>
            <a:r>
              <a:rPr lang="en-US" sz="2000" dirty="0" smtClean="0"/>
              <a:t> </a:t>
            </a:r>
            <a:endParaRPr lang="en-US" sz="2000" dirty="0"/>
          </a:p>
        </p:txBody>
      </p:sp>
      <p:sp>
        <p:nvSpPr>
          <p:cNvPr id="3" name="Content Placeholder 2"/>
          <p:cNvSpPr>
            <a:spLocks noGrp="1"/>
          </p:cNvSpPr>
          <p:nvPr>
            <p:ph idx="1"/>
          </p:nvPr>
        </p:nvSpPr>
        <p:spPr>
          <a:xfrm>
            <a:off x="838200" y="1226816"/>
            <a:ext cx="10515600" cy="5303457"/>
          </a:xfrm>
        </p:spPr>
        <p:txBody>
          <a:bodyPr>
            <a:noAutofit/>
          </a:bodyPr>
          <a:lstStyle/>
          <a:p>
            <a:pPr marL="0" indent="0">
              <a:buNone/>
            </a:pPr>
            <a:r>
              <a:rPr lang="en-US" sz="1600" dirty="0" smtClean="0"/>
              <a:t>“Whether it’s </a:t>
            </a:r>
            <a:r>
              <a:rPr lang="en-US" sz="1600" dirty="0" smtClean="0">
                <a:solidFill>
                  <a:srgbClr val="FF0000"/>
                </a:solidFill>
              </a:rPr>
              <a:t>improving our health </a:t>
            </a:r>
            <a:r>
              <a:rPr lang="en-US" sz="1600" dirty="0" smtClean="0"/>
              <a:t>or </a:t>
            </a:r>
            <a:r>
              <a:rPr lang="en-US" sz="1600" dirty="0" smtClean="0">
                <a:solidFill>
                  <a:srgbClr val="FF0000"/>
                </a:solidFill>
              </a:rPr>
              <a:t>harnessing clean energy</a:t>
            </a:r>
            <a:r>
              <a:rPr lang="en-US" sz="1600" dirty="0" smtClean="0"/>
              <a:t>, </a:t>
            </a:r>
            <a:r>
              <a:rPr lang="en-US" sz="1600" dirty="0" smtClean="0">
                <a:solidFill>
                  <a:srgbClr val="FF0000"/>
                </a:solidFill>
              </a:rPr>
              <a:t>protecting our security </a:t>
            </a:r>
            <a:r>
              <a:rPr lang="en-US" sz="1600" dirty="0" smtClean="0"/>
              <a:t>or </a:t>
            </a:r>
            <a:r>
              <a:rPr lang="en-US" sz="1600" dirty="0" smtClean="0">
                <a:solidFill>
                  <a:srgbClr val="FF0000"/>
                </a:solidFill>
              </a:rPr>
              <a:t>succeeding in the global economy</a:t>
            </a:r>
            <a:r>
              <a:rPr lang="en-US" sz="1600" dirty="0" smtClean="0"/>
              <a:t>, </a:t>
            </a:r>
            <a:r>
              <a:rPr lang="en-US" sz="1600" u="sng" dirty="0" smtClean="0"/>
              <a:t>our future depends on reaffirming America’s role as the world’s engine of scientific discovery and technological innovation</a:t>
            </a:r>
            <a:r>
              <a:rPr lang="en-US" sz="1600" dirty="0" smtClean="0"/>
              <a:t>.”</a:t>
            </a:r>
          </a:p>
          <a:p>
            <a:pPr marL="0" indent="0" algn="r">
              <a:buNone/>
            </a:pPr>
            <a:r>
              <a:rPr lang="en-US" sz="1600" dirty="0" smtClean="0"/>
              <a:t>-President Barack Obama</a:t>
            </a:r>
          </a:p>
          <a:p>
            <a:r>
              <a:rPr lang="en-US" sz="1400" u="sng" dirty="0" smtClean="0"/>
              <a:t>Advanced Manufacturing</a:t>
            </a:r>
            <a:r>
              <a:rPr lang="en-US" sz="1400" dirty="0" smtClean="0"/>
              <a:t> ( “…Create </a:t>
            </a:r>
            <a:r>
              <a:rPr lang="en-US" sz="1400" dirty="0"/>
              <a:t>and support national and regional public-private, government-industry-academic </a:t>
            </a:r>
            <a:r>
              <a:rPr lang="en-US" sz="1400" dirty="0" smtClean="0"/>
              <a:t>partnership…”)</a:t>
            </a:r>
          </a:p>
          <a:p>
            <a:r>
              <a:rPr lang="en-US" sz="1400" u="sng" dirty="0" smtClean="0"/>
              <a:t>Economy/</a:t>
            </a:r>
            <a:r>
              <a:rPr lang="en-US" sz="1400" u="sng" dirty="0" err="1" smtClean="0"/>
              <a:t>BioEconomy</a:t>
            </a:r>
            <a:r>
              <a:rPr lang="en-US" sz="1400" dirty="0"/>
              <a:t>  </a:t>
            </a:r>
            <a:r>
              <a:rPr lang="en-US" sz="1400" dirty="0" smtClean="0"/>
              <a:t>(leveraging government-industry-academia to fuel innovation and economic growth through discovery and advancement, “…strengthening </a:t>
            </a:r>
            <a:r>
              <a:rPr lang="en-US" sz="1400" dirty="0"/>
              <a:t>bioscience research as a major driver of American innovation and economic </a:t>
            </a:r>
            <a:r>
              <a:rPr lang="en-US" sz="1400" dirty="0" smtClean="0"/>
              <a:t>growth...”)</a:t>
            </a:r>
            <a:endParaRPr lang="en-US" sz="1400" u="sng" dirty="0" smtClean="0"/>
          </a:p>
          <a:p>
            <a:r>
              <a:rPr lang="en-US" sz="1400" u="sng" dirty="0" smtClean="0"/>
              <a:t>Robotics</a:t>
            </a:r>
            <a:r>
              <a:rPr lang="en-US" sz="1400" dirty="0" smtClean="0"/>
              <a:t> (The realization of co-robots acting in direct support of individuals and groups…manufacturing, exploration, discovery, agriculture, security, …)</a:t>
            </a:r>
          </a:p>
          <a:p>
            <a:r>
              <a:rPr lang="en-US" sz="1400" u="sng" dirty="0" smtClean="0"/>
              <a:t>Materials Genome</a:t>
            </a:r>
            <a:r>
              <a:rPr lang="en-US" sz="1400" dirty="0" smtClean="0"/>
              <a:t> (“…Develop a materials innovation infrastructure, achieve National goals in energy, security, and human welfare with advanced materials, equipping the next generation materials workforce…”)</a:t>
            </a:r>
          </a:p>
          <a:p>
            <a:r>
              <a:rPr lang="en-US" sz="1400" u="sng" dirty="0" smtClean="0"/>
              <a:t>Big Data </a:t>
            </a:r>
            <a:r>
              <a:rPr lang="en-US" sz="1400" dirty="0" smtClean="0"/>
              <a:t>(“The future of computing is not just big iron.  It’s big data.”  NSF, NIH, DARPA, DOD….)</a:t>
            </a:r>
          </a:p>
          <a:p>
            <a:r>
              <a:rPr lang="en-US" sz="1400" u="sng" dirty="0" smtClean="0"/>
              <a:t>STEM Education  </a:t>
            </a:r>
            <a:r>
              <a:rPr lang="en-US" sz="1400" dirty="0" smtClean="0"/>
              <a:t>(“Every Child a Maker.” </a:t>
            </a:r>
            <a:r>
              <a:rPr lang="en-US" sz="1400" dirty="0"/>
              <a:t>“If we want America to lead in the 21st century, nothing is more important than giving everyone the best education possible — from the day they start preschool to the day they start their career</a:t>
            </a:r>
            <a:r>
              <a:rPr lang="en-US" sz="1400" dirty="0" smtClean="0"/>
              <a:t>. President Barack Obama”</a:t>
            </a:r>
          </a:p>
          <a:p>
            <a:r>
              <a:rPr lang="en-US" sz="1400" u="sng" dirty="0" smtClean="0"/>
              <a:t>Energy and the Environment</a:t>
            </a:r>
            <a:r>
              <a:rPr lang="en-US" sz="1400" dirty="0" smtClean="0"/>
              <a:t> (‘Unleash us from the tether of </a:t>
            </a:r>
            <a:r>
              <a:rPr lang="en-US" sz="1400" dirty="0" err="1" smtClean="0"/>
              <a:t>fuel.”General</a:t>
            </a:r>
            <a:r>
              <a:rPr lang="en-US" sz="1400" dirty="0" smtClean="0"/>
              <a:t> James </a:t>
            </a:r>
            <a:r>
              <a:rPr lang="en-US" sz="1400" dirty="0" err="1" smtClean="0"/>
              <a:t>Mattis</a:t>
            </a:r>
            <a:r>
              <a:rPr lang="en-US" sz="1400" dirty="0" smtClean="0"/>
              <a:t> USMC Ret.) (Innovate our Way to as Clean Energy Future)</a:t>
            </a:r>
          </a:p>
          <a:p>
            <a:r>
              <a:rPr lang="en-US" sz="1400" u="sng" dirty="0" smtClean="0"/>
              <a:t>Grand Challenges</a:t>
            </a:r>
            <a:r>
              <a:rPr lang="en-US" sz="1400" dirty="0" smtClean="0"/>
              <a:t>  ( Help solve important economic and societal problems, serve as a “North Star” for high-impact, multi-disciplinary collaborations and public-private partnerships, create the foundation for the industries and jobs of the future, capture public imagination and increase support for public policies that foster science, technology and innovation, inspire the next generation of scientists, engineers, and entrepreneurs. )</a:t>
            </a:r>
            <a:endParaRPr lang="en-US" sz="1400" dirty="0"/>
          </a:p>
        </p:txBody>
      </p:sp>
    </p:spTree>
    <p:extLst>
      <p:ext uri="{BB962C8B-B14F-4D97-AF65-F5344CB8AC3E}">
        <p14:creationId xmlns:p14="http://schemas.microsoft.com/office/powerpoint/2010/main" val="72954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Office of Science and Technology Policy (</a:t>
            </a:r>
            <a:r>
              <a:rPr lang="en-US" dirty="0" err="1" smtClean="0"/>
              <a:t>Cont</a:t>
            </a:r>
            <a:r>
              <a:rPr lang="en-US" dirty="0" smtClean="0"/>
              <a:t>…)</a:t>
            </a:r>
            <a:r>
              <a:rPr lang="en-US" dirty="0"/>
              <a:t/>
            </a:r>
            <a:br>
              <a:rPr lang="en-US" dirty="0"/>
            </a:br>
            <a:r>
              <a:rPr lang="en-US" sz="2000" dirty="0">
                <a:hlinkClick r:id="rId2"/>
              </a:rPr>
              <a:t>https://</a:t>
            </a:r>
            <a:r>
              <a:rPr lang="en-US" sz="2000" dirty="0" smtClean="0">
                <a:hlinkClick r:id="rId2"/>
              </a:rPr>
              <a:t>www.whitehouse.gov/issues</a:t>
            </a:r>
            <a:r>
              <a:rPr lang="en-US" sz="2000" dirty="0" smtClean="0"/>
              <a:t> </a:t>
            </a:r>
            <a:endParaRPr lang="en-US" sz="20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Grand Challenges:  Grand Challenges are ambitious but achievable goals that harness science, technology, and innovation to solve important national or global problems and that have the potential to capture the public’s imagination.</a:t>
            </a:r>
          </a:p>
          <a:p>
            <a:pPr lvl="1"/>
            <a:r>
              <a:rPr lang="en-US" dirty="0"/>
              <a:t>Grand Challenges are an element of the President’s </a:t>
            </a:r>
            <a:r>
              <a:rPr lang="en-US" i="1" dirty="0">
                <a:hlinkClick r:id="rId3"/>
              </a:rPr>
              <a:t>Strategy for American Innovation</a:t>
            </a:r>
            <a:r>
              <a:rPr lang="en-US" dirty="0"/>
              <a:t> because they help catalyze breakthroughs that advance national </a:t>
            </a:r>
            <a:r>
              <a:rPr lang="en-US" dirty="0" smtClean="0"/>
              <a:t>priorities.</a:t>
            </a:r>
          </a:p>
          <a:p>
            <a:pPr lvl="1"/>
            <a:r>
              <a:rPr lang="en-US" b="1" dirty="0"/>
              <a:t>Grand Challenges Can:</a:t>
            </a:r>
          </a:p>
          <a:p>
            <a:pPr lvl="2"/>
            <a:r>
              <a:rPr lang="en-US" dirty="0"/>
              <a:t>Help </a:t>
            </a:r>
            <a:r>
              <a:rPr lang="en-US" dirty="0">
                <a:solidFill>
                  <a:srgbClr val="FF0000"/>
                </a:solidFill>
              </a:rPr>
              <a:t>create</a:t>
            </a:r>
            <a:r>
              <a:rPr lang="en-US" dirty="0"/>
              <a:t> the industries and jobs of the future;</a:t>
            </a:r>
          </a:p>
          <a:p>
            <a:pPr lvl="2"/>
            <a:r>
              <a:rPr lang="en-US" dirty="0">
                <a:solidFill>
                  <a:srgbClr val="FF0000"/>
                </a:solidFill>
              </a:rPr>
              <a:t>Expand</a:t>
            </a:r>
            <a:r>
              <a:rPr lang="en-US" dirty="0"/>
              <a:t> the frontiers of human knowledge about ourselves and the world around us;</a:t>
            </a:r>
          </a:p>
          <a:p>
            <a:pPr lvl="2"/>
            <a:r>
              <a:rPr lang="en-US" dirty="0"/>
              <a:t>Help </a:t>
            </a:r>
            <a:r>
              <a:rPr lang="en-US" dirty="0">
                <a:solidFill>
                  <a:srgbClr val="FF0000"/>
                </a:solidFill>
              </a:rPr>
              <a:t>tackle</a:t>
            </a:r>
            <a:r>
              <a:rPr lang="en-US" dirty="0"/>
              <a:t> important problems related to energy, health, education, the environment, national security, and global development; and</a:t>
            </a:r>
          </a:p>
          <a:p>
            <a:pPr lvl="2"/>
            <a:r>
              <a:rPr lang="en-US" dirty="0"/>
              <a:t>Serve as a </a:t>
            </a:r>
            <a:r>
              <a:rPr lang="en-US" u="sng" dirty="0"/>
              <a:t>“North Star” for collaboration </a:t>
            </a:r>
            <a:r>
              <a:rPr lang="en-US" dirty="0"/>
              <a:t>between the public and private sectors.</a:t>
            </a:r>
          </a:p>
          <a:p>
            <a:pPr lvl="1"/>
            <a:endParaRPr lang="en-US" dirty="0"/>
          </a:p>
          <a:p>
            <a:r>
              <a:rPr lang="en-US" b="1" dirty="0"/>
              <a:t>NIH, DARPA, and NSF’s </a:t>
            </a:r>
            <a:r>
              <a:rPr lang="en-US" b="1" dirty="0">
                <a:hlinkClick r:id="rId4"/>
              </a:rPr>
              <a:t>BRAIN Initiative</a:t>
            </a:r>
            <a:r>
              <a:rPr lang="en-US" dirty="0"/>
              <a:t>, Education</a:t>
            </a:r>
            <a:endParaRPr lang="en-US" dirty="0" smtClean="0"/>
          </a:p>
          <a:p>
            <a:r>
              <a:rPr lang="en-US" b="1" dirty="0"/>
              <a:t>DOE’s </a:t>
            </a:r>
            <a:r>
              <a:rPr lang="en-US" b="1" dirty="0" err="1">
                <a:hlinkClick r:id="rId5"/>
              </a:rPr>
              <a:t>SunShot</a:t>
            </a:r>
            <a:r>
              <a:rPr lang="en-US" b="1" dirty="0">
                <a:hlinkClick r:id="rId5"/>
              </a:rPr>
              <a:t> Grand </a:t>
            </a:r>
            <a:r>
              <a:rPr lang="en-US" b="1" dirty="0" smtClean="0">
                <a:hlinkClick r:id="rId5"/>
              </a:rPr>
              <a:t>Challenge</a:t>
            </a:r>
            <a:r>
              <a:rPr lang="en-US" b="1" dirty="0" smtClean="0"/>
              <a:t>.</a:t>
            </a:r>
          </a:p>
          <a:p>
            <a:r>
              <a:rPr lang="en-US" b="1" dirty="0"/>
              <a:t>NASA’s </a:t>
            </a:r>
            <a:r>
              <a:rPr lang="en-US" b="1" dirty="0">
                <a:hlinkClick r:id="rId6"/>
              </a:rPr>
              <a:t>Asteroid Grand </a:t>
            </a:r>
            <a:r>
              <a:rPr lang="en-US" b="1" dirty="0" smtClean="0">
                <a:hlinkClick r:id="rId6"/>
              </a:rPr>
              <a:t>Challenge</a:t>
            </a:r>
            <a:r>
              <a:rPr lang="en-US" b="1" dirty="0" smtClean="0"/>
              <a:t>.</a:t>
            </a:r>
          </a:p>
          <a:p>
            <a:r>
              <a:rPr lang="en-US" b="1" dirty="0"/>
              <a:t>USAID’s </a:t>
            </a:r>
            <a:r>
              <a:rPr lang="en-US" b="1" dirty="0">
                <a:hlinkClick r:id="rId7"/>
              </a:rPr>
              <a:t>Grand Challenges for Development</a:t>
            </a:r>
            <a:endParaRPr lang="en-US" dirty="0"/>
          </a:p>
        </p:txBody>
      </p:sp>
    </p:spTree>
    <p:extLst>
      <p:ext uri="{BB962C8B-B14F-4D97-AF65-F5344CB8AC3E}">
        <p14:creationId xmlns:p14="http://schemas.microsoft.com/office/powerpoint/2010/main" val="121239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Technology Priorities for the FY 2016 Budget</a:t>
            </a:r>
            <a:endParaRPr lang="en-US" dirty="0"/>
          </a:p>
        </p:txBody>
      </p:sp>
      <p:sp>
        <p:nvSpPr>
          <p:cNvPr id="3" name="Content Placeholder 2"/>
          <p:cNvSpPr>
            <a:spLocks noGrp="1"/>
          </p:cNvSpPr>
          <p:nvPr>
            <p:ph idx="1"/>
          </p:nvPr>
        </p:nvSpPr>
        <p:spPr/>
        <p:txBody>
          <a:bodyPr/>
          <a:lstStyle/>
          <a:p>
            <a:r>
              <a:rPr lang="en-US" dirty="0" smtClean="0"/>
              <a:t>Advanced manufacturing and industries of the future</a:t>
            </a:r>
          </a:p>
          <a:p>
            <a:r>
              <a:rPr lang="en-US" dirty="0" smtClean="0"/>
              <a:t>Clean Energy</a:t>
            </a:r>
          </a:p>
          <a:p>
            <a:r>
              <a:rPr lang="en-US" dirty="0" smtClean="0"/>
              <a:t>Earth Observations</a:t>
            </a:r>
          </a:p>
          <a:p>
            <a:r>
              <a:rPr lang="en-US" dirty="0" smtClean="0"/>
              <a:t>Global Climate Change</a:t>
            </a:r>
          </a:p>
          <a:p>
            <a:r>
              <a:rPr lang="en-US" dirty="0" smtClean="0"/>
              <a:t>Information technology and high performance computing</a:t>
            </a:r>
          </a:p>
          <a:p>
            <a:r>
              <a:rPr lang="en-US" dirty="0" smtClean="0"/>
              <a:t>Innovation in life sciences, biology, and neuroscience</a:t>
            </a:r>
          </a:p>
          <a:p>
            <a:r>
              <a:rPr lang="en-US" dirty="0" smtClean="0"/>
              <a:t>National and homeland security</a:t>
            </a:r>
          </a:p>
          <a:p>
            <a:r>
              <a:rPr lang="en-US" dirty="0" smtClean="0"/>
              <a:t>R&amp;D for informed policy-making and management</a:t>
            </a:r>
            <a:endParaRPr lang="en-US" dirty="0"/>
          </a:p>
        </p:txBody>
      </p:sp>
    </p:spTree>
    <p:extLst>
      <p:ext uri="{BB962C8B-B14F-4D97-AF65-F5344CB8AC3E}">
        <p14:creationId xmlns:p14="http://schemas.microsoft.com/office/powerpoint/2010/main" val="3238225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1112" y="826231"/>
            <a:ext cx="10479711" cy="1477328"/>
          </a:xfrm>
          <a:prstGeom prst="rect">
            <a:avLst/>
          </a:prstGeom>
          <a:noFill/>
        </p:spPr>
        <p:txBody>
          <a:bodyPr wrap="square" rtlCol="0">
            <a:spAutoFit/>
          </a:bodyPr>
          <a:lstStyle/>
          <a:p>
            <a:pPr algn="ctr"/>
            <a:r>
              <a:rPr lang="en-US" b="1" dirty="0"/>
              <a:t>"We want to partner with </a:t>
            </a:r>
            <a:r>
              <a:rPr lang="en-US" b="1" i="1" dirty="0">
                <a:solidFill>
                  <a:srgbClr val="FF0000"/>
                </a:solidFill>
              </a:rPr>
              <a:t>businesses</a:t>
            </a:r>
            <a:r>
              <a:rPr lang="en-US" b="1" dirty="0"/>
              <a:t> on everything from autonomy to robotics to biomedical to engineering; from power, energy and propulsion to distributed systems, data science and the Internet of things… if we are going to leverage these technologies to defend our country and help make a better world, the DoD cannot do everything in all of these areas alone."</a:t>
            </a:r>
          </a:p>
          <a:p>
            <a:pPr algn="ctr"/>
            <a:r>
              <a:rPr lang="en-US" dirty="0"/>
              <a:t>-- Secretary of Defense Ash Carter --</a:t>
            </a:r>
          </a:p>
        </p:txBody>
      </p:sp>
      <p:sp>
        <p:nvSpPr>
          <p:cNvPr id="6" name="TextBox 5"/>
          <p:cNvSpPr txBox="1"/>
          <p:nvPr/>
        </p:nvSpPr>
        <p:spPr>
          <a:xfrm>
            <a:off x="801112" y="2222562"/>
            <a:ext cx="10899971" cy="4555093"/>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t>It is not just </a:t>
            </a:r>
            <a:r>
              <a:rPr lang="en-US" sz="1000" dirty="0" smtClean="0">
                <a:solidFill>
                  <a:srgbClr val="FF0000"/>
                </a:solidFill>
              </a:rPr>
              <a:t>businesses</a:t>
            </a:r>
            <a:r>
              <a:rPr lang="en-US" sz="1000" dirty="0" smtClean="0"/>
              <a:t> that they are interested in, they are interested in </a:t>
            </a:r>
            <a:r>
              <a:rPr lang="en-US" sz="2000" b="1" dirty="0" smtClean="0">
                <a:solidFill>
                  <a:srgbClr val="7030A0"/>
                </a:solidFill>
              </a:rPr>
              <a:t>You</a:t>
            </a:r>
            <a:r>
              <a:rPr lang="en-US" sz="1000" dirty="0" smtClean="0"/>
              <a:t>!</a:t>
            </a:r>
          </a:p>
          <a:p>
            <a:pPr marL="285750" indent="-285750">
              <a:buFont typeface="Arial" panose="020B0604020202020204" pitchFamily="34" charset="0"/>
              <a:buChar char="•"/>
            </a:pPr>
            <a:r>
              <a:rPr lang="en-US" sz="1000" dirty="0" smtClean="0"/>
              <a:t>It is about an </a:t>
            </a:r>
            <a:r>
              <a:rPr lang="en-US" sz="1000" dirty="0"/>
              <a:t>innovation ecosystem that includes academic, corporate and governmental </a:t>
            </a:r>
            <a:r>
              <a:rPr lang="en-US" sz="1000" dirty="0" smtClean="0"/>
              <a:t>partners.</a:t>
            </a:r>
          </a:p>
          <a:p>
            <a:pPr marL="285750" indent="-285750">
              <a:buFont typeface="Arial" panose="020B0604020202020204" pitchFamily="34" charset="0"/>
              <a:buChar char="•"/>
            </a:pPr>
            <a:r>
              <a:rPr lang="en-US" sz="1000" dirty="0" smtClean="0"/>
              <a:t>A snapshot of research focus areas from the FY 2015 </a:t>
            </a:r>
            <a:r>
              <a:rPr lang="en-US" sz="1000" dirty="0"/>
              <a:t>President’s Budget  (</a:t>
            </a:r>
            <a:r>
              <a:rPr lang="en-US" sz="1000" dirty="0">
                <a:hlinkClick r:id="rId2"/>
              </a:rPr>
              <a:t>http://</a:t>
            </a:r>
            <a:r>
              <a:rPr lang="en-US" sz="1000" dirty="0" smtClean="0">
                <a:hlinkClick r:id="rId2"/>
              </a:rPr>
              <a:t>comptroller.defense.gov/Portals/45/Documents/defbudget/fy2015/fy2015_r1.pdf</a:t>
            </a:r>
            <a:r>
              <a:rPr lang="en-US" sz="1000" dirty="0" smtClean="0"/>
              <a:t> ):</a:t>
            </a:r>
          </a:p>
          <a:p>
            <a:pPr marL="742950" lvl="1" indent="-285750">
              <a:buFont typeface="Arial" panose="020B0604020202020204" pitchFamily="34" charset="0"/>
              <a:buChar char="•"/>
            </a:pPr>
            <a:r>
              <a:rPr lang="en-US" sz="1000" dirty="0" smtClean="0"/>
              <a:t>Basic Research:</a:t>
            </a:r>
          </a:p>
          <a:p>
            <a:pPr marL="1200150" lvl="2" indent="-285750">
              <a:buFont typeface="Arial" panose="020B0604020202020204" pitchFamily="34" charset="0"/>
              <a:buChar char="•"/>
            </a:pPr>
            <a:r>
              <a:rPr lang="en-US" sz="1000" dirty="0" smtClean="0"/>
              <a:t>Materials Technology</a:t>
            </a:r>
          </a:p>
          <a:p>
            <a:pPr marL="1200150" lvl="2" indent="-285750">
              <a:buFont typeface="Arial" panose="020B0604020202020204" pitchFamily="34" charset="0"/>
              <a:buChar char="•"/>
            </a:pPr>
            <a:r>
              <a:rPr lang="en-US" sz="1000" dirty="0" smtClean="0"/>
              <a:t>Sensors</a:t>
            </a:r>
          </a:p>
          <a:p>
            <a:pPr marL="1200150" lvl="2" indent="-285750">
              <a:buFont typeface="Arial" panose="020B0604020202020204" pitchFamily="34" charset="0"/>
              <a:buChar char="•"/>
            </a:pPr>
            <a:r>
              <a:rPr lang="en-US" sz="1000" dirty="0" smtClean="0"/>
              <a:t>Aviation</a:t>
            </a:r>
          </a:p>
          <a:p>
            <a:pPr marL="1200150" lvl="2" indent="-285750">
              <a:buFont typeface="Arial" panose="020B0604020202020204" pitchFamily="34" charset="0"/>
              <a:buChar char="•"/>
            </a:pPr>
            <a:r>
              <a:rPr lang="en-US" sz="1000" dirty="0" smtClean="0"/>
              <a:t>Advanced Concepts and Simulation</a:t>
            </a:r>
          </a:p>
          <a:p>
            <a:pPr marL="1200150" lvl="2" indent="-285750">
              <a:buFont typeface="Arial" panose="020B0604020202020204" pitchFamily="34" charset="0"/>
              <a:buChar char="•"/>
            </a:pPr>
            <a:r>
              <a:rPr lang="en-US" sz="1000" dirty="0" smtClean="0"/>
              <a:t>Vehicle and Automotive Technology</a:t>
            </a:r>
          </a:p>
          <a:p>
            <a:pPr marL="1200150" lvl="2" indent="-285750">
              <a:buFont typeface="Arial" panose="020B0604020202020204" pitchFamily="34" charset="0"/>
              <a:buChar char="•"/>
            </a:pPr>
            <a:r>
              <a:rPr lang="en-US" sz="1000" dirty="0" smtClean="0"/>
              <a:t>Night Vision</a:t>
            </a:r>
          </a:p>
          <a:p>
            <a:pPr marL="1200150" lvl="2" indent="-285750">
              <a:buFont typeface="Arial" panose="020B0604020202020204" pitchFamily="34" charset="0"/>
              <a:buChar char="•"/>
            </a:pPr>
            <a:r>
              <a:rPr lang="en-US" sz="1000" dirty="0" smtClean="0"/>
              <a:t>Human Factors Engineering</a:t>
            </a:r>
          </a:p>
          <a:p>
            <a:pPr marL="1200150" lvl="2" indent="-285750">
              <a:buFont typeface="Arial" panose="020B0604020202020204" pitchFamily="34" charset="0"/>
              <a:buChar char="•"/>
            </a:pPr>
            <a:r>
              <a:rPr lang="en-US" sz="1000" dirty="0" smtClean="0"/>
              <a:t>Environmental Quality Technology</a:t>
            </a:r>
          </a:p>
          <a:p>
            <a:pPr marL="1200150" lvl="2" indent="-285750">
              <a:buFont typeface="Arial" panose="020B0604020202020204" pitchFamily="34" charset="0"/>
              <a:buChar char="•"/>
            </a:pPr>
            <a:r>
              <a:rPr lang="en-US" sz="1000" dirty="0" smtClean="0"/>
              <a:t>Command, Control and Communications Technology</a:t>
            </a:r>
          </a:p>
          <a:p>
            <a:pPr marL="1200150" lvl="2" indent="-285750">
              <a:buFont typeface="Arial" panose="020B0604020202020204" pitchFamily="34" charset="0"/>
              <a:buChar char="•"/>
            </a:pPr>
            <a:r>
              <a:rPr lang="en-US" sz="1000" dirty="0" smtClean="0"/>
              <a:t>Computer and Software Technology</a:t>
            </a:r>
          </a:p>
          <a:p>
            <a:pPr marL="1200150" lvl="2" indent="-285750">
              <a:buFont typeface="Arial" panose="020B0604020202020204" pitchFamily="34" charset="0"/>
              <a:buChar char="•"/>
            </a:pPr>
            <a:r>
              <a:rPr lang="en-US" sz="1000" dirty="0" smtClean="0"/>
              <a:t>Manpower/Personnel/Training Technology</a:t>
            </a:r>
          </a:p>
          <a:p>
            <a:pPr marL="1200150" lvl="2" indent="-285750">
              <a:buFont typeface="Arial" panose="020B0604020202020204" pitchFamily="34" charset="0"/>
              <a:buChar char="•"/>
            </a:pPr>
            <a:r>
              <a:rPr lang="en-US" sz="1000" dirty="0" smtClean="0"/>
              <a:t>Medical Technology</a:t>
            </a:r>
          </a:p>
          <a:p>
            <a:pPr marL="742950" lvl="1" indent="-285750">
              <a:buFont typeface="Arial" panose="020B0604020202020204" pitchFamily="34" charset="0"/>
              <a:buChar char="•"/>
            </a:pPr>
            <a:r>
              <a:rPr lang="en-US" sz="1000" dirty="0" smtClean="0"/>
              <a:t>Applied Research:</a:t>
            </a:r>
          </a:p>
          <a:p>
            <a:pPr marL="1200150" lvl="2" indent="-285750">
              <a:buFont typeface="Arial" panose="020B0604020202020204" pitchFamily="34" charset="0"/>
              <a:buChar char="•"/>
            </a:pPr>
            <a:r>
              <a:rPr lang="en-US" sz="1000" dirty="0" smtClean="0"/>
              <a:t>Medical Advanced Technology</a:t>
            </a:r>
          </a:p>
          <a:p>
            <a:pPr marL="1200150" lvl="2" indent="-285750">
              <a:buFont typeface="Arial" panose="020B0604020202020204" pitchFamily="34" charset="0"/>
              <a:buChar char="•"/>
            </a:pPr>
            <a:r>
              <a:rPr lang="en-US" sz="1000" dirty="0" smtClean="0"/>
              <a:t>Aviation Advanced Technology</a:t>
            </a:r>
          </a:p>
          <a:p>
            <a:pPr marL="1200150" lvl="2" indent="-285750">
              <a:buFont typeface="Arial" panose="020B0604020202020204" pitchFamily="34" charset="0"/>
              <a:buChar char="•"/>
            </a:pPr>
            <a:r>
              <a:rPr lang="en-US" sz="1000" dirty="0" smtClean="0"/>
              <a:t>Space Application Advanced Technology</a:t>
            </a:r>
          </a:p>
          <a:p>
            <a:pPr marL="1200150" lvl="2" indent="-285750">
              <a:buFont typeface="Arial" panose="020B0604020202020204" pitchFamily="34" charset="0"/>
              <a:buChar char="•"/>
            </a:pPr>
            <a:r>
              <a:rPr lang="en-US" sz="1000" dirty="0" smtClean="0"/>
              <a:t>Manpower, Personnel and Training Advanced Technology</a:t>
            </a:r>
          </a:p>
          <a:p>
            <a:pPr marL="1200150" lvl="2" indent="-285750">
              <a:buFont typeface="Arial" panose="020B0604020202020204" pitchFamily="34" charset="0"/>
              <a:buChar char="•"/>
            </a:pPr>
            <a:r>
              <a:rPr lang="en-US" sz="1000" dirty="0" smtClean="0"/>
              <a:t>Next Generation Training &amp; Simulation Systems</a:t>
            </a:r>
          </a:p>
          <a:p>
            <a:pPr marL="1200150" lvl="2" indent="-285750">
              <a:buFont typeface="Arial" panose="020B0604020202020204" pitchFamily="34" charset="0"/>
              <a:buChar char="•"/>
            </a:pPr>
            <a:r>
              <a:rPr lang="en-US" sz="1000" dirty="0" smtClean="0"/>
              <a:t>HIV Research</a:t>
            </a:r>
          </a:p>
          <a:p>
            <a:pPr marL="1200150" lvl="2" indent="-285750">
              <a:buFont typeface="Arial" panose="020B0604020202020204" pitchFamily="34" charset="0"/>
              <a:buChar char="•"/>
            </a:pPr>
            <a:r>
              <a:rPr lang="en-US" sz="1000" dirty="0" smtClean="0"/>
              <a:t>Combatting Terrorism-Technology Development</a:t>
            </a:r>
          </a:p>
          <a:p>
            <a:pPr marL="1200150" lvl="2" indent="-285750">
              <a:buFont typeface="Arial" panose="020B0604020202020204" pitchFamily="34" charset="0"/>
              <a:buChar char="•"/>
            </a:pPr>
            <a:r>
              <a:rPr lang="en-US" sz="1000" dirty="0" smtClean="0"/>
              <a:t>High Performance Computing Modernization Program</a:t>
            </a:r>
          </a:p>
          <a:p>
            <a:pPr marL="1200150" lvl="2" indent="-285750">
              <a:buFont typeface="Arial" panose="020B0604020202020204" pitchFamily="34" charset="0"/>
              <a:buChar char="•"/>
            </a:pPr>
            <a:r>
              <a:rPr lang="en-US" sz="1000" dirty="0" smtClean="0"/>
              <a:t>Night Vision Advanced Technology</a:t>
            </a:r>
          </a:p>
          <a:p>
            <a:pPr marL="1200150" lvl="2" indent="-285750">
              <a:buFont typeface="Arial" panose="020B0604020202020204" pitchFamily="34" charset="0"/>
              <a:buChar char="•"/>
            </a:pPr>
            <a:r>
              <a:rPr lang="en-US" sz="1000" dirty="0" smtClean="0"/>
              <a:t>Environmental Quality Technology Demonstrations</a:t>
            </a:r>
          </a:p>
          <a:p>
            <a:pPr marL="1200150" lvl="2" indent="-285750">
              <a:buFont typeface="Arial" panose="020B0604020202020204" pitchFamily="34" charset="0"/>
              <a:buChar char="•"/>
            </a:pPr>
            <a:r>
              <a:rPr lang="en-US" sz="1000" dirty="0" smtClean="0"/>
              <a:t>Advanced Computer Science and Sensor Technology</a:t>
            </a:r>
            <a:endParaRPr lang="en-US" sz="1000" dirty="0"/>
          </a:p>
        </p:txBody>
      </p:sp>
      <p:grpSp>
        <p:nvGrpSpPr>
          <p:cNvPr id="4" name="Group 3"/>
          <p:cNvGrpSpPr/>
          <p:nvPr/>
        </p:nvGrpSpPr>
        <p:grpSpPr>
          <a:xfrm>
            <a:off x="801112" y="111752"/>
            <a:ext cx="10479712" cy="620209"/>
            <a:chOff x="904975" y="5137505"/>
            <a:chExt cx="10479712" cy="620209"/>
          </a:xfrm>
        </p:grpSpPr>
        <p:grpSp>
          <p:nvGrpSpPr>
            <p:cNvPr id="7" name="Group 6"/>
            <p:cNvGrpSpPr/>
            <p:nvPr/>
          </p:nvGrpSpPr>
          <p:grpSpPr>
            <a:xfrm>
              <a:off x="904975" y="5137506"/>
              <a:ext cx="7860332" cy="620208"/>
              <a:chOff x="1480010" y="5372443"/>
              <a:chExt cx="7860332" cy="62020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010" y="5372443"/>
                <a:ext cx="2619375" cy="619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0659" y="5372444"/>
                <a:ext cx="2622679" cy="61990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390" y="5372444"/>
                <a:ext cx="2623952" cy="620207"/>
              </a:xfrm>
              <a:prstGeom prst="rect">
                <a:avLst/>
              </a:prstGeom>
            </p:spPr>
          </p:pic>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5308" y="5137505"/>
              <a:ext cx="2619379" cy="619126"/>
            </a:xfrm>
            <a:prstGeom prst="rect">
              <a:avLst/>
            </a:prstGeom>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2258" y="3138416"/>
            <a:ext cx="6764056" cy="3493583"/>
          </a:xfrm>
          <a:prstGeom prst="rect">
            <a:avLst/>
          </a:prstGeom>
        </p:spPr>
      </p:pic>
    </p:spTree>
    <p:extLst>
      <p:ext uri="{BB962C8B-B14F-4D97-AF65-F5344CB8AC3E}">
        <p14:creationId xmlns:p14="http://schemas.microsoft.com/office/powerpoint/2010/main" val="2393011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Office of the Secretary of Defense Thrust Areas:</a:t>
            </a:r>
            <a:endParaRPr lang="en-US" dirty="0"/>
          </a:p>
        </p:txBody>
      </p:sp>
      <p:sp>
        <p:nvSpPr>
          <p:cNvPr id="3" name="Content Placeholder 2"/>
          <p:cNvSpPr>
            <a:spLocks noGrp="1"/>
          </p:cNvSpPr>
          <p:nvPr>
            <p:ph idx="1"/>
          </p:nvPr>
        </p:nvSpPr>
        <p:spPr>
          <a:xfrm>
            <a:off x="838200" y="1627659"/>
            <a:ext cx="10515600" cy="4886260"/>
          </a:xfrm>
        </p:spPr>
        <p:txBody>
          <a:bodyPr>
            <a:noAutofit/>
          </a:bodyPr>
          <a:lstStyle/>
          <a:p>
            <a:pPr marL="0" indent="0" algn="ctr">
              <a:buNone/>
            </a:pPr>
            <a:r>
              <a:rPr lang="en-US" sz="1400" dirty="0" smtClean="0">
                <a:hlinkClick r:id="rId2"/>
              </a:rPr>
              <a:t>Emerging Scientific Research Areas</a:t>
            </a:r>
            <a:r>
              <a:rPr lang="en-US" sz="1400" dirty="0" smtClean="0"/>
              <a:t> :</a:t>
            </a:r>
          </a:p>
          <a:p>
            <a:pPr marL="0" indent="0">
              <a:buNone/>
            </a:pPr>
            <a:endParaRPr lang="en-US" sz="1400" dirty="0" smtClean="0"/>
          </a:p>
          <a:p>
            <a:pPr lvl="1"/>
            <a:r>
              <a:rPr lang="en-US" sz="1400" dirty="0" smtClean="0">
                <a:hlinkClick r:id="rId3"/>
              </a:rPr>
              <a:t>Synthetic Biology</a:t>
            </a:r>
            <a:r>
              <a:rPr lang="en-US" sz="1400" dirty="0" smtClean="0"/>
              <a:t>:  </a:t>
            </a:r>
            <a:r>
              <a:rPr lang="en-US" sz="1400" dirty="0" smtClean="0">
                <a:effectLst/>
              </a:rPr>
              <a:t>Synthetic Biology involves modifying living cells (typically bacteria) to produce novel substances, such as bio-fuels, bio-sensors, improved vaccines, and high-strength materials. Scientific challenges include modeling complex biological pathways, automating laboratory experiments, and selecting host cells compatible with synthetic genomes. </a:t>
            </a:r>
            <a:endParaRPr lang="en-US" sz="1400" dirty="0" smtClean="0"/>
          </a:p>
          <a:p>
            <a:pPr lvl="1"/>
            <a:r>
              <a:rPr lang="en-US" sz="1400" dirty="0" smtClean="0">
                <a:hlinkClick r:id="rId4"/>
              </a:rPr>
              <a:t>Quantum Information Science</a:t>
            </a:r>
            <a:r>
              <a:rPr lang="en-US" sz="1400" dirty="0" smtClean="0"/>
              <a:t>:  </a:t>
            </a:r>
            <a:r>
              <a:rPr lang="en-US" sz="1400" dirty="0" smtClean="0">
                <a:effectLst/>
              </a:rPr>
              <a:t>Quantum Information Science uses quantum mechanics to perform otherwise intractable numerical calculations, provide ultra-secure communications, and simulate exotic materials. Realizing these goals requires new techniques for controlling quantum systems and new algorithms for exploiting quantum computation. </a:t>
            </a:r>
            <a:endParaRPr lang="en-US" sz="1400" dirty="0" smtClean="0"/>
          </a:p>
          <a:p>
            <a:pPr lvl="1"/>
            <a:r>
              <a:rPr lang="en-US" sz="1400" dirty="0" smtClean="0">
                <a:hlinkClick r:id="rId5"/>
              </a:rPr>
              <a:t>Cognitive Neuroscience</a:t>
            </a:r>
            <a:r>
              <a:rPr lang="en-US" sz="1400" dirty="0" smtClean="0"/>
              <a:t>:  </a:t>
            </a:r>
            <a:r>
              <a:rPr lang="en-US" sz="1400" dirty="0" smtClean="0">
                <a:effectLst/>
              </a:rPr>
              <a:t>Cognitive Neuroscience, the study of how the brain functions, provides deeper understanding of human learning and decision-making, improves performance under stress, and cures or reduces the effects of war trauma. Research must include correlating brain structure with function, modeling brain signals, and developing improved brain imaging. </a:t>
            </a:r>
            <a:endParaRPr lang="en-US" sz="1400" dirty="0" smtClean="0"/>
          </a:p>
          <a:p>
            <a:pPr lvl="1"/>
            <a:r>
              <a:rPr lang="en-US" sz="1400" dirty="0" smtClean="0">
                <a:hlinkClick r:id="rId6"/>
              </a:rPr>
              <a:t>Understanding Human and Social Behavior</a:t>
            </a:r>
            <a:r>
              <a:rPr lang="en-US" sz="1400" dirty="0" smtClean="0"/>
              <a:t>:  </a:t>
            </a:r>
            <a:r>
              <a:rPr lang="en-US" sz="1400" dirty="0" smtClean="0">
                <a:effectLst/>
              </a:rPr>
              <a:t>Understanding Human and Social Behavior of individuals, groups, and nations enhances strategic and tactical decision making, improves immersive training and mission rehearsal, and facilitates cross-cultural coalition building. Principal challenges include developing and validating improved models, and gathering and managing large, relevant data sets. </a:t>
            </a:r>
            <a:endParaRPr lang="en-US" sz="1400" dirty="0" smtClean="0"/>
          </a:p>
          <a:p>
            <a:pPr lvl="1"/>
            <a:r>
              <a:rPr lang="en-US" sz="1400" dirty="0" smtClean="0">
                <a:hlinkClick r:id="rId7"/>
              </a:rPr>
              <a:t>Novel Engineered Materials</a:t>
            </a:r>
            <a:r>
              <a:rPr lang="en-US" sz="1400" dirty="0" smtClean="0"/>
              <a:t>:  </a:t>
            </a:r>
            <a:r>
              <a:rPr lang="en-US" sz="1400" dirty="0" smtClean="0">
                <a:effectLst/>
              </a:rPr>
              <a:t>Novel Engineered Materials encompasses superconductors, metamaterials, </a:t>
            </a:r>
            <a:r>
              <a:rPr lang="en-US" sz="1400" dirty="0" err="1" smtClean="0">
                <a:effectLst/>
              </a:rPr>
              <a:t>plasmonics</a:t>
            </a:r>
            <a:r>
              <a:rPr lang="en-US" sz="1400" dirty="0" smtClean="0">
                <a:effectLst/>
              </a:rPr>
              <a:t>, and </a:t>
            </a:r>
            <a:r>
              <a:rPr lang="en-US" sz="1400" dirty="0" err="1" smtClean="0">
                <a:effectLst/>
              </a:rPr>
              <a:t>spintronics</a:t>
            </a:r>
            <a:r>
              <a:rPr lang="en-US" sz="1400" dirty="0" smtClean="0">
                <a:effectLst/>
              </a:rPr>
              <a:t>, (among others), and can improve antennas and detectors, provide fluid-repellant coatings, yield self-healing composites, and greatly increase computational capabilities. Realizing these requires improved understanding of underlying concepts and better synthesis methods.</a:t>
            </a:r>
            <a:endParaRPr lang="en-US" sz="1400" dirty="0" smtClean="0"/>
          </a:p>
          <a:p>
            <a:pPr lvl="1"/>
            <a:r>
              <a:rPr lang="en-US" sz="1400" dirty="0" smtClean="0">
                <a:hlinkClick r:id="rId8"/>
              </a:rPr>
              <a:t>Nanoscience</a:t>
            </a:r>
            <a:r>
              <a:rPr lang="en-US" sz="1400" dirty="0" smtClean="0"/>
              <a:t>:  </a:t>
            </a:r>
            <a:r>
              <a:rPr lang="en-US" sz="1400" dirty="0" smtClean="0">
                <a:effectLst/>
              </a:rPr>
              <a:t>Nanoscience, the study and manipulation of the radically different material properties that emerge at the </a:t>
            </a:r>
            <a:r>
              <a:rPr lang="en-US" sz="1400" dirty="0" err="1" smtClean="0">
                <a:effectLst/>
              </a:rPr>
              <a:t>nano</a:t>
            </a:r>
            <a:r>
              <a:rPr lang="en-US" sz="1400" dirty="0" smtClean="0">
                <a:effectLst/>
              </a:rPr>
              <a:t>-scale, makes possible new classes of electronics and sensors, chemical catalysts, high-strength materials, and energetic materials. Challenges include developing new nanomaterials, functionalizing them when necessary, and incorporating them into devices. </a:t>
            </a:r>
            <a:endParaRPr lang="en-US" sz="1400" dirty="0" smtClean="0"/>
          </a:p>
          <a:p>
            <a:endParaRPr lang="en-US" sz="1400" dirty="0"/>
          </a:p>
        </p:txBody>
      </p:sp>
    </p:spTree>
    <p:extLst>
      <p:ext uri="{BB962C8B-B14F-4D97-AF65-F5344CB8AC3E}">
        <p14:creationId xmlns:p14="http://schemas.microsoft.com/office/powerpoint/2010/main" val="2552710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62" y="280987"/>
            <a:ext cx="8905875" cy="6296025"/>
          </a:xfrm>
          <a:prstGeom prst="rect">
            <a:avLst/>
          </a:prstGeom>
        </p:spPr>
      </p:pic>
      <p:sp>
        <p:nvSpPr>
          <p:cNvPr id="3" name="TextBox 2"/>
          <p:cNvSpPr txBox="1"/>
          <p:nvPr/>
        </p:nvSpPr>
        <p:spPr>
          <a:xfrm>
            <a:off x="5486397" y="6627377"/>
            <a:ext cx="5178903" cy="215444"/>
          </a:xfrm>
          <a:prstGeom prst="rect">
            <a:avLst/>
          </a:prstGeom>
          <a:noFill/>
        </p:spPr>
        <p:txBody>
          <a:bodyPr wrap="square" rtlCol="0">
            <a:spAutoFit/>
          </a:bodyPr>
          <a:lstStyle/>
          <a:p>
            <a:pPr algn="r"/>
            <a:r>
              <a:rPr lang="en-US" sz="800" dirty="0" smtClean="0">
                <a:hlinkClick r:id="rId3"/>
              </a:rPr>
              <a:t>http</a:t>
            </a:r>
            <a:r>
              <a:rPr lang="en-US" sz="800" dirty="0">
                <a:hlinkClick r:id="rId3"/>
              </a:rPr>
              <a:t>://</a:t>
            </a:r>
            <a:r>
              <a:rPr lang="en-US" sz="800" dirty="0" smtClean="0">
                <a:hlinkClick r:id="rId3"/>
              </a:rPr>
              <a:t>ndupress.ndu.edu/Portals/68/Documents/jfq/jfq-77/jfq-77_34-43_Williams-Shaffer.pdf</a:t>
            </a:r>
            <a:r>
              <a:rPr lang="en-US" sz="800" dirty="0" smtClean="0"/>
              <a:t> </a:t>
            </a:r>
            <a:endParaRPr lang="en-US" sz="800" dirty="0"/>
          </a:p>
        </p:txBody>
      </p:sp>
    </p:spTree>
    <p:extLst>
      <p:ext uri="{BB962C8B-B14F-4D97-AF65-F5344CB8AC3E}">
        <p14:creationId xmlns:p14="http://schemas.microsoft.com/office/powerpoint/2010/main" val="962410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57401" y="1066800"/>
            <a:ext cx="8153403" cy="5105400"/>
            <a:chOff x="533397" y="609600"/>
            <a:chExt cx="8153403" cy="5105400"/>
          </a:xfrm>
        </p:grpSpPr>
        <p:grpSp>
          <p:nvGrpSpPr>
            <p:cNvPr id="31" name="Group 30"/>
            <p:cNvGrpSpPr/>
            <p:nvPr/>
          </p:nvGrpSpPr>
          <p:grpSpPr>
            <a:xfrm>
              <a:off x="533397" y="1459468"/>
              <a:ext cx="8153403" cy="4255532"/>
              <a:chOff x="533397" y="1459468"/>
              <a:chExt cx="8153403" cy="4255532"/>
            </a:xfrm>
          </p:grpSpPr>
          <p:grpSp>
            <p:nvGrpSpPr>
              <p:cNvPr id="28" name="Group 27"/>
              <p:cNvGrpSpPr/>
              <p:nvPr/>
            </p:nvGrpSpPr>
            <p:grpSpPr>
              <a:xfrm>
                <a:off x="533397" y="1459468"/>
                <a:ext cx="8153403" cy="3645932"/>
                <a:chOff x="533397" y="1459468"/>
                <a:chExt cx="8153403" cy="3645932"/>
              </a:xfrm>
            </p:grpSpPr>
            <p:sp>
              <p:nvSpPr>
                <p:cNvPr id="23" name="Isosceles Triangle 22"/>
                <p:cNvSpPr/>
                <p:nvPr/>
              </p:nvSpPr>
              <p:spPr>
                <a:xfrm rot="10800000">
                  <a:off x="2362199" y="1778003"/>
                  <a:ext cx="4419707" cy="3047997"/>
                </a:xfrm>
                <a:prstGeom prst="triangle">
                  <a:avLst>
                    <a:gd name="adj" fmla="val 5038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53265" y="1676400"/>
                  <a:ext cx="3437467" cy="2861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60681" y="1910491"/>
                  <a:ext cx="2850582" cy="23784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733592" y="2519126"/>
                  <a:ext cx="1006088" cy="900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82640" y="2857479"/>
                  <a:ext cx="586885" cy="215444"/>
                </a:xfrm>
                <a:prstGeom prst="rect">
                  <a:avLst/>
                </a:prstGeom>
                <a:noFill/>
              </p:spPr>
              <p:txBody>
                <a:bodyPr wrap="square" rtlCol="0">
                  <a:spAutoFit/>
                </a:bodyPr>
                <a:lstStyle/>
                <a:p>
                  <a:r>
                    <a:rPr lang="en-US" sz="800" b="1" dirty="0"/>
                    <a:t>Research</a:t>
                  </a:r>
                </a:p>
              </p:txBody>
            </p:sp>
            <p:sp>
              <p:nvSpPr>
                <p:cNvPr id="4" name="Oval 3"/>
                <p:cNvSpPr/>
                <p:nvPr/>
              </p:nvSpPr>
              <p:spPr>
                <a:xfrm>
                  <a:off x="4488157" y="2527134"/>
                  <a:ext cx="1006088" cy="900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1395" y="2738024"/>
                  <a:ext cx="628805" cy="461665"/>
                </a:xfrm>
                <a:prstGeom prst="rect">
                  <a:avLst/>
                </a:prstGeom>
                <a:noFill/>
              </p:spPr>
              <p:txBody>
                <a:bodyPr wrap="square" rtlCol="0">
                  <a:spAutoFit/>
                </a:bodyPr>
                <a:lstStyle/>
                <a:p>
                  <a:pPr algn="r"/>
                  <a:r>
                    <a:rPr lang="en-US" sz="800" b="1" dirty="0"/>
                    <a:t>Scholarly &amp; Creative Activity</a:t>
                  </a:r>
                </a:p>
              </p:txBody>
            </p:sp>
            <p:sp>
              <p:nvSpPr>
                <p:cNvPr id="3" name="Oval 2"/>
                <p:cNvSpPr/>
                <p:nvPr/>
              </p:nvSpPr>
              <p:spPr>
                <a:xfrm>
                  <a:off x="4089914" y="3032149"/>
                  <a:ext cx="1006088" cy="900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76082" y="3518356"/>
                  <a:ext cx="919919" cy="215444"/>
                </a:xfrm>
                <a:prstGeom prst="rect">
                  <a:avLst/>
                </a:prstGeom>
                <a:noFill/>
              </p:spPr>
              <p:txBody>
                <a:bodyPr wrap="square" rtlCol="0">
                  <a:spAutoFit/>
                </a:bodyPr>
                <a:lstStyle/>
                <a:p>
                  <a:pPr algn="ctr"/>
                  <a:r>
                    <a:rPr lang="en-US" sz="800" b="1" dirty="0"/>
                    <a:t>Education</a:t>
                  </a:r>
                </a:p>
              </p:txBody>
            </p:sp>
            <p:sp>
              <p:nvSpPr>
                <p:cNvPr id="5" name="Oval 4"/>
                <p:cNvSpPr/>
                <p:nvPr/>
              </p:nvSpPr>
              <p:spPr>
                <a:xfrm>
                  <a:off x="4411135" y="2987615"/>
                  <a:ext cx="482252" cy="43245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85258" y="3110211"/>
                  <a:ext cx="549986" cy="184666"/>
                </a:xfrm>
                <a:prstGeom prst="rect">
                  <a:avLst/>
                </a:prstGeom>
                <a:noFill/>
              </p:spPr>
              <p:txBody>
                <a:bodyPr wrap="square" rtlCol="0">
                  <a:spAutoFit/>
                </a:bodyPr>
                <a:lstStyle/>
                <a:p>
                  <a:pPr algn="ctr"/>
                  <a:r>
                    <a:rPr lang="en-US" sz="600" b="1" dirty="0"/>
                    <a:t>DISCOVERY</a:t>
                  </a:r>
                </a:p>
              </p:txBody>
            </p:sp>
            <p:sp>
              <p:nvSpPr>
                <p:cNvPr id="41" name="TextBox 40"/>
                <p:cNvSpPr txBox="1"/>
                <p:nvPr/>
              </p:nvSpPr>
              <p:spPr>
                <a:xfrm>
                  <a:off x="3733592" y="2050513"/>
                  <a:ext cx="1699542" cy="461665"/>
                </a:xfrm>
                <a:prstGeom prst="rect">
                  <a:avLst/>
                </a:prstGeom>
                <a:noFill/>
              </p:spPr>
              <p:txBody>
                <a:bodyPr wrap="square" rtlCol="0">
                  <a:spAutoFit/>
                </a:bodyPr>
                <a:lstStyle/>
                <a:p>
                  <a:pPr algn="ctr"/>
                  <a:r>
                    <a:rPr lang="en-US" sz="800" b="1" dirty="0"/>
                    <a:t>Developing Knowledge by broadening and deepening  expertise &amp; talent</a:t>
                  </a:r>
                </a:p>
              </p:txBody>
            </p:sp>
            <p:sp>
              <p:nvSpPr>
                <p:cNvPr id="15" name="Striped Right Arrow 14"/>
                <p:cNvSpPr/>
                <p:nvPr/>
              </p:nvSpPr>
              <p:spPr>
                <a:xfrm>
                  <a:off x="533397" y="2641599"/>
                  <a:ext cx="1676400" cy="920287"/>
                </a:xfrm>
                <a:prstGeom prst="strip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15"/>
                <p:cNvSpPr/>
                <p:nvPr/>
              </p:nvSpPr>
              <p:spPr>
                <a:xfrm>
                  <a:off x="2209800" y="2802466"/>
                  <a:ext cx="609600" cy="593332"/>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53536" y="2819400"/>
                  <a:ext cx="1524000" cy="523220"/>
                </a:xfrm>
                <a:prstGeom prst="rect">
                  <a:avLst/>
                </a:prstGeom>
                <a:noFill/>
              </p:spPr>
              <p:txBody>
                <a:bodyPr wrap="square" rtlCol="0">
                  <a:spAutoFit/>
                </a:bodyPr>
                <a:lstStyle/>
                <a:p>
                  <a:r>
                    <a:rPr lang="en-US" sz="2800" dirty="0">
                      <a:solidFill>
                        <a:schemeClr val="bg1"/>
                      </a:solidFill>
                    </a:rPr>
                    <a:t>Talent</a:t>
                  </a:r>
                </a:p>
              </p:txBody>
            </p:sp>
            <p:sp>
              <p:nvSpPr>
                <p:cNvPr id="18" name="Equal 17"/>
                <p:cNvSpPr/>
                <p:nvPr/>
              </p:nvSpPr>
              <p:spPr>
                <a:xfrm>
                  <a:off x="6318544" y="2855842"/>
                  <a:ext cx="609600" cy="539287"/>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400799" y="2219980"/>
                  <a:ext cx="1828801" cy="507831"/>
                </a:xfrm>
                <a:prstGeom prst="rect">
                  <a:avLst/>
                </a:prstGeom>
                <a:noFill/>
                <a:ln cmpd="sng">
                  <a:solidFill>
                    <a:schemeClr val="tx1"/>
                  </a:solidFill>
                </a:ln>
                <a:effectLst>
                  <a:outerShdw blurRad="50800" dist="50800" dir="5400000" algn="ctr" rotWithShape="0">
                    <a:srgbClr val="000000">
                      <a:alpha val="70000"/>
                    </a:srgbClr>
                  </a:outerShdw>
                </a:effectLst>
              </p:spPr>
              <p:txBody>
                <a:bodyPr wrap="square" rtlCol="0">
                  <a:spAutoFit/>
                </a:bodyPr>
                <a:lstStyle/>
                <a:p>
                  <a:pPr algn="ctr"/>
                  <a:r>
                    <a:rPr lang="en-US" sz="900" dirty="0"/>
                    <a:t>Meeting National Priorities, and Strategic Goals in solving Global Challenges</a:t>
                  </a:r>
                </a:p>
              </p:txBody>
            </p:sp>
            <p:sp>
              <p:nvSpPr>
                <p:cNvPr id="30" name="TextBox 29"/>
                <p:cNvSpPr txBox="1"/>
                <p:nvPr/>
              </p:nvSpPr>
              <p:spPr>
                <a:xfrm>
                  <a:off x="6400800" y="3515380"/>
                  <a:ext cx="1828801" cy="400110"/>
                </a:xfrm>
                <a:prstGeom prst="rect">
                  <a:avLst/>
                </a:prstGeom>
                <a:noFill/>
                <a:ln cmpd="sng">
                  <a:solidFill>
                    <a:schemeClr val="tx1"/>
                  </a:solidFill>
                </a:ln>
                <a:effectLst>
                  <a:outerShdw blurRad="50800" dist="50800" dir="5400000" algn="ctr" rotWithShape="0">
                    <a:srgbClr val="000000">
                      <a:alpha val="70000"/>
                    </a:srgbClr>
                  </a:outerShdw>
                </a:effectLst>
              </p:spPr>
              <p:txBody>
                <a:bodyPr wrap="square" rtlCol="0">
                  <a:spAutoFit/>
                </a:bodyPr>
                <a:lstStyle/>
                <a:p>
                  <a:pPr algn="ctr"/>
                  <a:r>
                    <a:rPr lang="en-US" sz="1000" dirty="0"/>
                    <a:t>K-State 2025</a:t>
                  </a:r>
                </a:p>
                <a:p>
                  <a:pPr algn="ctr"/>
                  <a:r>
                    <a:rPr lang="en-US" sz="1000" dirty="0">
                      <a:hlinkClick r:id="rId3"/>
                    </a:rPr>
                    <a:t>http://www.k-state.edu/2025/</a:t>
                  </a:r>
                  <a:r>
                    <a:rPr lang="en-US" sz="1000" dirty="0"/>
                    <a:t> </a:t>
                  </a:r>
                </a:p>
              </p:txBody>
            </p:sp>
            <p:sp>
              <p:nvSpPr>
                <p:cNvPr id="21" name="TextBox 20"/>
                <p:cNvSpPr txBox="1"/>
                <p:nvPr/>
              </p:nvSpPr>
              <p:spPr>
                <a:xfrm>
                  <a:off x="2209797" y="1459468"/>
                  <a:ext cx="1523795" cy="369332"/>
                </a:xfrm>
                <a:prstGeom prst="rect">
                  <a:avLst/>
                </a:prstGeom>
                <a:noFill/>
              </p:spPr>
              <p:txBody>
                <a:bodyPr wrap="square" rtlCol="0">
                  <a:spAutoFit/>
                </a:bodyPr>
                <a:lstStyle/>
                <a:p>
                  <a:pPr algn="ctr"/>
                  <a:r>
                    <a:rPr lang="en-US" dirty="0"/>
                    <a:t>Stimulate</a:t>
                  </a:r>
                </a:p>
              </p:txBody>
            </p:sp>
            <p:sp>
              <p:nvSpPr>
                <p:cNvPr id="32" name="TextBox 31"/>
                <p:cNvSpPr txBox="1"/>
                <p:nvPr/>
              </p:nvSpPr>
              <p:spPr>
                <a:xfrm>
                  <a:off x="5334205" y="1459468"/>
                  <a:ext cx="1523795" cy="369332"/>
                </a:xfrm>
                <a:prstGeom prst="rect">
                  <a:avLst/>
                </a:prstGeom>
                <a:noFill/>
              </p:spPr>
              <p:txBody>
                <a:bodyPr wrap="square" rtlCol="0">
                  <a:spAutoFit/>
                </a:bodyPr>
                <a:lstStyle/>
                <a:p>
                  <a:pPr algn="ctr"/>
                  <a:r>
                    <a:rPr lang="en-US" dirty="0"/>
                    <a:t>Excel</a:t>
                  </a:r>
                </a:p>
              </p:txBody>
            </p:sp>
            <p:sp>
              <p:nvSpPr>
                <p:cNvPr id="33" name="TextBox 32"/>
                <p:cNvSpPr txBox="1"/>
                <p:nvPr/>
              </p:nvSpPr>
              <p:spPr>
                <a:xfrm>
                  <a:off x="3810000" y="4736068"/>
                  <a:ext cx="1523795" cy="369332"/>
                </a:xfrm>
                <a:prstGeom prst="rect">
                  <a:avLst/>
                </a:prstGeom>
                <a:noFill/>
              </p:spPr>
              <p:txBody>
                <a:bodyPr wrap="square" rtlCol="0">
                  <a:spAutoFit/>
                </a:bodyPr>
                <a:lstStyle/>
                <a:p>
                  <a:pPr algn="ctr"/>
                  <a:r>
                    <a:rPr lang="en-US" dirty="0"/>
                    <a:t>Transform</a:t>
                  </a:r>
                </a:p>
              </p:txBody>
            </p:sp>
            <p:sp>
              <p:nvSpPr>
                <p:cNvPr id="25" name="Left-Right Arrow 24"/>
                <p:cNvSpPr/>
                <p:nvPr/>
              </p:nvSpPr>
              <p:spPr>
                <a:xfrm>
                  <a:off x="6907621" y="2700861"/>
                  <a:ext cx="1779179" cy="866995"/>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002039" y="2877733"/>
                  <a:ext cx="1600094" cy="461665"/>
                </a:xfrm>
                <a:prstGeom prst="rect">
                  <a:avLst/>
                </a:prstGeom>
                <a:noFill/>
              </p:spPr>
              <p:txBody>
                <a:bodyPr wrap="square" rtlCol="0">
                  <a:spAutoFit/>
                </a:bodyPr>
                <a:lstStyle/>
                <a:p>
                  <a:pPr algn="ctr"/>
                  <a:r>
                    <a:rPr lang="en-US" sz="1200" b="1" dirty="0">
                      <a:solidFill>
                        <a:schemeClr val="bg1"/>
                      </a:solidFill>
                    </a:rPr>
                    <a:t>Technical and transferrable skills</a:t>
                  </a:r>
                </a:p>
              </p:txBody>
            </p:sp>
            <p:sp>
              <p:nvSpPr>
                <p:cNvPr id="42" name="TextBox 41"/>
                <p:cNvSpPr txBox="1"/>
                <p:nvPr/>
              </p:nvSpPr>
              <p:spPr>
                <a:xfrm>
                  <a:off x="3558719" y="4222000"/>
                  <a:ext cx="1984229" cy="215444"/>
                </a:xfrm>
                <a:prstGeom prst="rect">
                  <a:avLst/>
                </a:prstGeom>
                <a:noFill/>
              </p:spPr>
              <p:txBody>
                <a:bodyPr wrap="square" rtlCol="0">
                  <a:spAutoFit/>
                </a:bodyPr>
                <a:lstStyle/>
                <a:p>
                  <a:pPr algn="ctr"/>
                  <a:r>
                    <a:rPr lang="en-US" sz="800" b="1" dirty="0">
                      <a:solidFill>
                        <a:schemeClr val="bg1"/>
                      </a:solidFill>
                    </a:rPr>
                    <a:t>Achieving “strength through knowledge”</a:t>
                  </a:r>
                </a:p>
              </p:txBody>
            </p:sp>
          </p:grpSp>
          <p:sp>
            <p:nvSpPr>
              <p:cNvPr id="29" name="TextBox 28"/>
              <p:cNvSpPr txBox="1"/>
              <p:nvPr/>
            </p:nvSpPr>
            <p:spPr>
              <a:xfrm>
                <a:off x="1083734" y="5068669"/>
                <a:ext cx="6934200" cy="646331"/>
              </a:xfrm>
              <a:prstGeom prst="rect">
                <a:avLst/>
              </a:prstGeom>
              <a:gradFill>
                <a:gsLst>
                  <a:gs pos="82000">
                    <a:srgbClr val="7030A0"/>
                  </a:gs>
                  <a:gs pos="100000">
                    <a:schemeClr val="accent1">
                      <a:tint val="23500"/>
                      <a:satMod val="160000"/>
                    </a:schemeClr>
                  </a:gs>
                </a:gsLst>
                <a:lin ang="5400000" scaled="0"/>
              </a:gradFill>
              <a:ln w="12700" cmpd="sng">
                <a:solidFill>
                  <a:srgbClr val="7030A0"/>
                </a:solidFill>
              </a:ln>
              <a:effectLst>
                <a:innerShdw blurRad="63500" dist="50800" dir="8100000">
                  <a:prstClr val="black">
                    <a:alpha val="50000"/>
                  </a:prstClr>
                </a:innerShdw>
              </a:effectLst>
            </p:spPr>
            <p:txBody>
              <a:bodyPr wrap="square" rtlCol="0">
                <a:spAutoFit/>
              </a:bodyPr>
              <a:lstStyle/>
              <a:p>
                <a:pPr algn="ctr"/>
                <a:r>
                  <a:rPr lang="en-US" b="1" dirty="0">
                    <a:solidFill>
                      <a:schemeClr val="bg1"/>
                    </a:solidFill>
                  </a:rPr>
                  <a:t>Instituting an integrated, flexible, adaptable &amp; highly effective vision to </a:t>
                </a:r>
                <a:r>
                  <a:rPr lang="en-US" b="1">
                    <a:solidFill>
                      <a:schemeClr val="bg1"/>
                    </a:solidFill>
                  </a:rPr>
                  <a:t>enable 21</a:t>
                </a:r>
                <a:r>
                  <a:rPr lang="en-US" b="1" baseline="30000">
                    <a:solidFill>
                      <a:schemeClr val="bg1"/>
                    </a:solidFill>
                  </a:rPr>
                  <a:t>st</a:t>
                </a:r>
                <a:r>
                  <a:rPr lang="en-US" b="1">
                    <a:solidFill>
                      <a:schemeClr val="bg1"/>
                    </a:solidFill>
                  </a:rPr>
                  <a:t> </a:t>
                </a:r>
                <a:r>
                  <a:rPr lang="en-US" b="1" dirty="0">
                    <a:solidFill>
                      <a:schemeClr val="bg1"/>
                    </a:solidFill>
                  </a:rPr>
                  <a:t>Century Talent, Discovery &amp; Service</a:t>
                </a:r>
              </a:p>
            </p:txBody>
          </p:sp>
        </p:grpSp>
        <p:sp>
          <p:nvSpPr>
            <p:cNvPr id="8" name="TextBox 7"/>
            <p:cNvSpPr txBox="1"/>
            <p:nvPr/>
          </p:nvSpPr>
          <p:spPr>
            <a:xfrm>
              <a:off x="2038170" y="609600"/>
              <a:ext cx="5097039" cy="646331"/>
            </a:xfrm>
            <a:prstGeom prst="rect">
              <a:avLst/>
            </a:prstGeom>
            <a:noFill/>
            <a:ln w="25400">
              <a:solidFill>
                <a:srgbClr val="7030A0"/>
              </a:solidFill>
            </a:ln>
          </p:spPr>
          <p:txBody>
            <a:bodyPr wrap="square" rtlCol="0">
              <a:spAutoFit/>
            </a:bodyPr>
            <a:lstStyle/>
            <a:p>
              <a:pPr algn="ctr"/>
              <a:r>
                <a:rPr lang="en-US" b="1" u="sng" dirty="0"/>
                <a:t>Kansas State University:</a:t>
              </a:r>
            </a:p>
            <a:p>
              <a:pPr algn="ctr"/>
              <a:r>
                <a:rPr lang="en-US" dirty="0"/>
                <a:t>Enabling the Power of Research</a:t>
              </a:r>
            </a:p>
          </p:txBody>
        </p:sp>
      </p:grpSp>
      <p:sp>
        <p:nvSpPr>
          <p:cNvPr id="13" name="Up Ribbon 12"/>
          <p:cNvSpPr/>
          <p:nvPr/>
        </p:nvSpPr>
        <p:spPr>
          <a:xfrm>
            <a:off x="4926347" y="4495800"/>
            <a:ext cx="2312657" cy="612648"/>
          </a:xfrm>
          <a:prstGeom prst="ribbon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86403" y="4572000"/>
            <a:ext cx="1213282" cy="369332"/>
          </a:xfrm>
          <a:prstGeom prst="rect">
            <a:avLst/>
          </a:prstGeom>
          <a:noFill/>
        </p:spPr>
        <p:txBody>
          <a:bodyPr wrap="square" rtlCol="0">
            <a:spAutoFit/>
          </a:bodyPr>
          <a:lstStyle/>
          <a:p>
            <a:pPr algn="ctr"/>
            <a:r>
              <a:rPr lang="en-US" sz="900" b="1" dirty="0">
                <a:solidFill>
                  <a:schemeClr val="bg1"/>
                </a:solidFill>
              </a:rPr>
              <a:t>Achieving Excellence Through Knowledge</a:t>
            </a:r>
          </a:p>
        </p:txBody>
      </p:sp>
      <p:sp>
        <p:nvSpPr>
          <p:cNvPr id="19" name="TextBox 18"/>
          <p:cNvSpPr txBox="1"/>
          <p:nvPr/>
        </p:nvSpPr>
        <p:spPr>
          <a:xfrm>
            <a:off x="1981200" y="304800"/>
            <a:ext cx="8305800" cy="369332"/>
          </a:xfrm>
          <a:prstGeom prst="rect">
            <a:avLst/>
          </a:prstGeom>
          <a:noFill/>
        </p:spPr>
        <p:txBody>
          <a:bodyPr wrap="square" rtlCol="0">
            <a:spAutoFit/>
          </a:bodyPr>
          <a:lstStyle/>
          <a:p>
            <a:pPr algn="ctr"/>
            <a:r>
              <a:rPr lang="en-US" dirty="0"/>
              <a:t>My </a:t>
            </a:r>
            <a:r>
              <a:rPr lang="en-US" dirty="0" smtClean="0"/>
              <a:t>Commitment </a:t>
            </a:r>
            <a:r>
              <a:rPr lang="en-US" dirty="0"/>
              <a:t>to You!</a:t>
            </a:r>
          </a:p>
        </p:txBody>
      </p:sp>
    </p:spTree>
    <p:extLst>
      <p:ext uri="{BB962C8B-B14F-4D97-AF65-F5344CB8AC3E}">
        <p14:creationId xmlns:p14="http://schemas.microsoft.com/office/powerpoint/2010/main" val="164322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143000"/>
          </a:xfrm>
        </p:spPr>
        <p:txBody>
          <a:bodyPr>
            <a:normAutofit/>
          </a:bodyPr>
          <a:lstStyle/>
          <a:p>
            <a:r>
              <a:rPr lang="en-US" sz="2800" dirty="0" smtClean="0"/>
              <a:t>A snap shot of DOD entities looking for solutions:</a:t>
            </a:r>
            <a:endParaRPr lang="en-US" sz="2800" dirty="0"/>
          </a:p>
        </p:txBody>
      </p:sp>
      <p:sp>
        <p:nvSpPr>
          <p:cNvPr id="3" name="Content Placeholder 2"/>
          <p:cNvSpPr>
            <a:spLocks noGrp="1"/>
          </p:cNvSpPr>
          <p:nvPr>
            <p:ph idx="1"/>
          </p:nvPr>
        </p:nvSpPr>
        <p:spPr>
          <a:xfrm>
            <a:off x="1981200" y="823364"/>
            <a:ext cx="8229600" cy="5245662"/>
          </a:xfrm>
        </p:spPr>
        <p:txBody>
          <a:bodyPr>
            <a:noAutofit/>
          </a:bodyPr>
          <a:lstStyle/>
          <a:p>
            <a:pPr marL="0" indent="0">
              <a:buNone/>
            </a:pPr>
            <a:r>
              <a:rPr lang="en-US" sz="1200" dirty="0" smtClean="0"/>
              <a:t>Some </a:t>
            </a:r>
            <a:r>
              <a:rPr lang="en-US" sz="1200" dirty="0"/>
              <a:t>examples include:</a:t>
            </a:r>
          </a:p>
          <a:p>
            <a:r>
              <a:rPr lang="en-US" sz="1200" dirty="0"/>
              <a:t>DOD:  </a:t>
            </a:r>
            <a:r>
              <a:rPr lang="en-US" sz="1200" dirty="0">
                <a:hlinkClick r:id="rId3"/>
              </a:rPr>
              <a:t>http://www.defenseinnovationmarketplace.mil</a:t>
            </a:r>
            <a:r>
              <a:rPr lang="en-US" sz="1200" dirty="0" smtClean="0">
                <a:hlinkClick r:id="rId3"/>
              </a:rPr>
              <a:t>/</a:t>
            </a:r>
            <a:r>
              <a:rPr lang="en-US" sz="1200" dirty="0" smtClean="0"/>
              <a:t> ; </a:t>
            </a:r>
          </a:p>
          <a:p>
            <a:pPr lvl="1"/>
            <a:r>
              <a:rPr lang="en-US" sz="1200" dirty="0" smtClean="0"/>
              <a:t>AT&amp;L</a:t>
            </a:r>
            <a:r>
              <a:rPr lang="en-US" sz="1200" dirty="0"/>
              <a:t>:  </a:t>
            </a:r>
            <a:r>
              <a:rPr lang="en-US" sz="1200" dirty="0">
                <a:hlinkClick r:id="rId4"/>
              </a:rPr>
              <a:t>http://www.acq.osd.mil/rd/</a:t>
            </a:r>
            <a:r>
              <a:rPr lang="en-US" sz="1200" dirty="0"/>
              <a:t>   </a:t>
            </a:r>
            <a:r>
              <a:rPr lang="en-US" sz="1200" dirty="0">
                <a:hlinkClick r:id="rId5"/>
              </a:rPr>
              <a:t>http://www.acq.osd.mil/rd/basic_research/</a:t>
            </a:r>
            <a:r>
              <a:rPr lang="en-US" sz="1200" dirty="0"/>
              <a:t>    </a:t>
            </a:r>
            <a:r>
              <a:rPr lang="en-US" sz="1200" dirty="0">
                <a:hlinkClick r:id="rId6"/>
              </a:rPr>
              <a:t>http://www.acq.osd.mil/rd/basic_research/program_info/funding.html</a:t>
            </a:r>
            <a:r>
              <a:rPr lang="en-US" sz="1200" dirty="0"/>
              <a:t> </a:t>
            </a:r>
          </a:p>
          <a:p>
            <a:pPr lvl="1"/>
            <a:r>
              <a:rPr lang="en-US" sz="1200" dirty="0"/>
              <a:t>DIA:  </a:t>
            </a:r>
            <a:r>
              <a:rPr lang="en-US" sz="1200" dirty="0">
                <a:hlinkClick r:id="rId7"/>
              </a:rPr>
              <a:t>http://www.dia.mil/Business/Needipedia/NeedipediaforIndustryandAcademia.aspx</a:t>
            </a:r>
            <a:r>
              <a:rPr lang="en-US" sz="1200" dirty="0"/>
              <a:t> ; </a:t>
            </a:r>
            <a:r>
              <a:rPr lang="en-US" sz="1200" dirty="0">
                <a:hlinkClick r:id="rId8"/>
              </a:rPr>
              <a:t>http://www.dia.mil/Business/Needipedia.aspx</a:t>
            </a:r>
            <a:r>
              <a:rPr lang="en-US" sz="1200" dirty="0"/>
              <a:t> </a:t>
            </a:r>
          </a:p>
          <a:p>
            <a:pPr lvl="1"/>
            <a:r>
              <a:rPr lang="en-US" sz="1200" dirty="0"/>
              <a:t>NRO:  </a:t>
            </a:r>
            <a:r>
              <a:rPr lang="en-US" sz="1200" dirty="0">
                <a:hlinkClick r:id="rId9"/>
              </a:rPr>
              <a:t>https://acq.westfields.net/innovation/</a:t>
            </a:r>
            <a:r>
              <a:rPr lang="en-US" sz="1200" dirty="0"/>
              <a:t> </a:t>
            </a:r>
          </a:p>
          <a:p>
            <a:pPr lvl="1"/>
            <a:r>
              <a:rPr lang="en-US" sz="1200" dirty="0"/>
              <a:t>NGA: </a:t>
            </a:r>
            <a:r>
              <a:rPr lang="en-US" sz="1200" dirty="0">
                <a:hlinkClick r:id="rId10"/>
              </a:rPr>
              <a:t>https://www1.nga.mil/PARTNERS/RESEARCHANDGRANTS/Pages/AcademicResearchProgram.aspx</a:t>
            </a:r>
            <a:r>
              <a:rPr lang="en-US" sz="1200" dirty="0"/>
              <a:t> ; </a:t>
            </a:r>
            <a:r>
              <a:rPr lang="en-US" sz="1200" dirty="0">
                <a:hlinkClick r:id="rId11"/>
              </a:rPr>
              <a:t>https://www1.nga.mil/Partners/GSM/Pages/default.aspx</a:t>
            </a:r>
            <a:r>
              <a:rPr lang="en-US" sz="1200" dirty="0"/>
              <a:t>   </a:t>
            </a:r>
          </a:p>
          <a:p>
            <a:pPr lvl="1"/>
            <a:r>
              <a:rPr lang="en-US" sz="1200" dirty="0"/>
              <a:t>NSA:  </a:t>
            </a:r>
            <a:r>
              <a:rPr lang="en-US" sz="1200" dirty="0">
                <a:hlinkClick r:id="rId12"/>
              </a:rPr>
              <a:t>https://www.nsa.gov/business/_files/unsolicited_proposals_guide.pdf</a:t>
            </a:r>
            <a:r>
              <a:rPr lang="en-US" sz="1200" dirty="0"/>
              <a:t> </a:t>
            </a:r>
          </a:p>
          <a:p>
            <a:pPr lvl="1"/>
            <a:r>
              <a:rPr lang="en-US" sz="1200" dirty="0"/>
              <a:t>DARPA:  </a:t>
            </a:r>
            <a:r>
              <a:rPr lang="en-US" sz="1200" dirty="0">
                <a:hlinkClick r:id="rId13"/>
              </a:rPr>
              <a:t>http://www.darpa.mil/Opportunities/Universities/</a:t>
            </a:r>
            <a:r>
              <a:rPr lang="en-US" sz="1200" dirty="0"/>
              <a:t> ; </a:t>
            </a:r>
            <a:r>
              <a:rPr lang="en-US" sz="1200" dirty="0">
                <a:hlinkClick r:id="rId14"/>
              </a:rPr>
              <a:t>http://www.darpa.mil/Opportunities/Contract_Management/Solicitation_Methods.aspx</a:t>
            </a:r>
            <a:r>
              <a:rPr lang="en-US" sz="1200" dirty="0"/>
              <a:t> </a:t>
            </a:r>
          </a:p>
          <a:p>
            <a:pPr lvl="1"/>
            <a:r>
              <a:rPr lang="en-US" sz="1200" dirty="0"/>
              <a:t>DISA:  </a:t>
            </a:r>
            <a:r>
              <a:rPr lang="en-US" sz="1200" dirty="0">
                <a:hlinkClick r:id="rId15"/>
              </a:rPr>
              <a:t>http:// www.disa.mil/~/media/Files/DISA/About/Strategic-Plan.pdf</a:t>
            </a:r>
            <a:r>
              <a:rPr lang="en-US" sz="1200" dirty="0"/>
              <a:t> </a:t>
            </a:r>
          </a:p>
          <a:p>
            <a:pPr lvl="1"/>
            <a:r>
              <a:rPr lang="en-US" sz="1200" dirty="0"/>
              <a:t>MDA:  </a:t>
            </a:r>
            <a:r>
              <a:rPr lang="en-US" sz="1200" dirty="0">
                <a:hlinkClick r:id="rId16"/>
              </a:rPr>
              <a:t>http://www.mda.mil/business/university_engagement.html</a:t>
            </a:r>
            <a:r>
              <a:rPr lang="en-US" sz="1200" dirty="0"/>
              <a:t> ; </a:t>
            </a:r>
            <a:r>
              <a:rPr lang="en-US" sz="1200" dirty="0">
                <a:hlinkClick r:id="rId17"/>
              </a:rPr>
              <a:t>http://www.mda.mil/global/documents/pdf/osbp_14conf_BAA.pdf</a:t>
            </a:r>
            <a:r>
              <a:rPr lang="en-US" sz="1200" dirty="0"/>
              <a:t> </a:t>
            </a:r>
          </a:p>
          <a:p>
            <a:pPr marL="457200" lvl="1" indent="0">
              <a:buNone/>
            </a:pPr>
            <a:r>
              <a:rPr lang="en-US" sz="1200" dirty="0"/>
              <a:t>         </a:t>
            </a:r>
            <a:r>
              <a:rPr lang="en-US" sz="1200" dirty="0">
                <a:hlinkClick r:id="rId18"/>
              </a:rPr>
              <a:t>http://www.mda.mil/news/mdaplaybook/mda-playbook-page-flip-final.html</a:t>
            </a:r>
            <a:r>
              <a:rPr lang="en-US" sz="1200" dirty="0"/>
              <a:t> </a:t>
            </a:r>
          </a:p>
          <a:p>
            <a:pPr lvl="1"/>
            <a:r>
              <a:rPr lang="en-US" sz="1200" dirty="0"/>
              <a:t>DTRA : </a:t>
            </a:r>
            <a:r>
              <a:rPr lang="en-US" sz="1200" dirty="0">
                <a:hlinkClick r:id="rId19"/>
              </a:rPr>
              <a:t>http://www.dtra.mil/research.aspx</a:t>
            </a:r>
            <a:r>
              <a:rPr lang="en-US" sz="1200" dirty="0"/>
              <a:t>  </a:t>
            </a:r>
          </a:p>
          <a:p>
            <a:pPr lvl="1"/>
            <a:r>
              <a:rPr lang="en-US" sz="1200" dirty="0"/>
              <a:t>Combatant Commands: </a:t>
            </a:r>
            <a:r>
              <a:rPr lang="en-US" sz="1200" dirty="0">
                <a:hlinkClick r:id="rId20"/>
              </a:rPr>
              <a:t>http://www.defenseinnovationmarketplace.mil/cocoms.html</a:t>
            </a:r>
            <a:r>
              <a:rPr lang="en-US" sz="1200" dirty="0"/>
              <a:t>  </a:t>
            </a:r>
          </a:p>
          <a:p>
            <a:pPr lvl="1"/>
            <a:r>
              <a:rPr lang="en-US" sz="1200" dirty="0"/>
              <a:t>Army:  </a:t>
            </a:r>
            <a:r>
              <a:rPr lang="en-US" sz="1200" dirty="0">
                <a:hlinkClick r:id="rId21"/>
              </a:rPr>
              <a:t>http://www.defenseinnovationmarketplace.mil/armyInformation.html</a:t>
            </a:r>
            <a:r>
              <a:rPr lang="en-US" sz="1200" dirty="0"/>
              <a:t> </a:t>
            </a:r>
          </a:p>
          <a:p>
            <a:pPr lvl="1"/>
            <a:r>
              <a:rPr lang="en-US" sz="1200" dirty="0"/>
              <a:t>Air Force:  </a:t>
            </a:r>
            <a:r>
              <a:rPr lang="en-US" sz="1200" dirty="0">
                <a:hlinkClick r:id="rId22"/>
              </a:rPr>
              <a:t>http://www.defenseinnovationmarketplace.mil/AF.html</a:t>
            </a:r>
            <a:r>
              <a:rPr lang="en-US" sz="1200" dirty="0"/>
              <a:t> </a:t>
            </a:r>
          </a:p>
          <a:p>
            <a:pPr lvl="1"/>
            <a:r>
              <a:rPr lang="en-US" sz="1200" dirty="0"/>
              <a:t>Navy:  </a:t>
            </a:r>
            <a:r>
              <a:rPr lang="en-US" sz="1200" dirty="0">
                <a:hlinkClick r:id="rId23"/>
              </a:rPr>
              <a:t>http://www.defenseinnovationmarketplace.mil/navyInformation.html</a:t>
            </a:r>
            <a:r>
              <a:rPr lang="en-US" sz="1200" dirty="0"/>
              <a:t> </a:t>
            </a:r>
          </a:p>
          <a:p>
            <a:pPr lvl="1"/>
            <a:r>
              <a:rPr lang="en-US" sz="1200" dirty="0"/>
              <a:t>USMC:  </a:t>
            </a:r>
            <a:r>
              <a:rPr lang="en-US" sz="1200" dirty="0">
                <a:hlinkClick r:id="rId24"/>
              </a:rPr>
              <a:t>http://www.defenseinnovationmarketplace.mil/USMCInformation.html</a:t>
            </a:r>
            <a:r>
              <a:rPr lang="en-US" sz="1200" dirty="0"/>
              <a:t> </a:t>
            </a:r>
          </a:p>
          <a:p>
            <a:endParaRPr lang="en-US" sz="1200" dirty="0"/>
          </a:p>
          <a:p>
            <a:pPr marL="0" indent="0">
              <a:buNone/>
            </a:pPr>
            <a:endParaRPr lang="en-US" sz="1200" dirty="0"/>
          </a:p>
        </p:txBody>
      </p:sp>
      <p:sp>
        <p:nvSpPr>
          <p:cNvPr id="4" name="TextBox 3"/>
          <p:cNvSpPr txBox="1"/>
          <p:nvPr/>
        </p:nvSpPr>
        <p:spPr>
          <a:xfrm>
            <a:off x="2133600" y="6007728"/>
            <a:ext cx="7848600" cy="738664"/>
          </a:xfrm>
          <a:prstGeom prst="rect">
            <a:avLst/>
          </a:prstGeom>
          <a:noFill/>
          <a:ln>
            <a:solidFill>
              <a:srgbClr val="7030A0"/>
            </a:solidFill>
          </a:ln>
        </p:spPr>
        <p:txBody>
          <a:bodyPr wrap="square" rtlCol="0">
            <a:spAutoFit/>
          </a:bodyPr>
          <a:lstStyle/>
          <a:p>
            <a:pPr algn="ctr"/>
            <a:r>
              <a:rPr lang="en-US" sz="1400" dirty="0"/>
              <a:t>Bottom line:  </a:t>
            </a:r>
            <a:r>
              <a:rPr lang="en-US" sz="1400" dirty="0" smtClean="0"/>
              <a:t>An relatively expansive environment </a:t>
            </a:r>
            <a:r>
              <a:rPr lang="en-US" sz="1400" dirty="0"/>
              <a:t>for Basic and Applied Research that </a:t>
            </a:r>
            <a:r>
              <a:rPr lang="en-US" sz="1400" dirty="0" smtClean="0"/>
              <a:t>affords you an opportunity to align </a:t>
            </a:r>
            <a:r>
              <a:rPr lang="en-US" sz="1400" dirty="0"/>
              <a:t>your interest areas, expertise and research focus with </a:t>
            </a:r>
            <a:r>
              <a:rPr lang="en-US" sz="1400" dirty="0" smtClean="0"/>
              <a:t>opportunity and the </a:t>
            </a:r>
            <a:r>
              <a:rPr lang="en-US" sz="1400" dirty="0"/>
              <a:t>needs of a participating organization.</a:t>
            </a:r>
          </a:p>
        </p:txBody>
      </p:sp>
    </p:spTree>
    <p:extLst>
      <p:ext uri="{BB962C8B-B14F-4D97-AF65-F5344CB8AC3E}">
        <p14:creationId xmlns:p14="http://schemas.microsoft.com/office/powerpoint/2010/main" val="371709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15519"/>
            <a:ext cx="10515600" cy="1123360"/>
          </a:xfrm>
        </p:spPr>
        <p:txBody>
          <a:bodyPr>
            <a:normAutofit fontScale="90000"/>
          </a:bodyPr>
          <a:lstStyle/>
          <a:p>
            <a:pPr algn="ctr"/>
            <a:r>
              <a:rPr lang="en-US" b="1" dirty="0"/>
              <a:t>Communities of </a:t>
            </a:r>
            <a:r>
              <a:rPr lang="en-US" b="1" dirty="0" smtClean="0"/>
              <a:t>Interest</a:t>
            </a:r>
            <a:r>
              <a:rPr lang="en-US" b="1" dirty="0"/>
              <a:t/>
            </a:r>
            <a:br>
              <a:rPr lang="en-US" b="1" dirty="0"/>
            </a:br>
            <a:r>
              <a:rPr lang="en-US" sz="1600" b="1" dirty="0">
                <a:hlinkClick r:id="rId2"/>
              </a:rPr>
              <a:t>http://</a:t>
            </a:r>
            <a:r>
              <a:rPr lang="en-US" sz="1600" b="1" dirty="0" smtClean="0">
                <a:hlinkClick r:id="rId2"/>
              </a:rPr>
              <a:t>www.defenseinnovationmarketplace.mil/resources/COI_Tier-1_TaxonomyDescriptions-18Mar2015_DistroA_Cleared.pdf</a:t>
            </a:r>
            <a:r>
              <a:rPr lang="en-US" sz="1600" b="1" dirty="0" smtClean="0"/>
              <a:t> </a:t>
            </a:r>
            <a:endParaRPr lang="en-US" sz="1600" dirty="0"/>
          </a:p>
        </p:txBody>
      </p:sp>
      <p:sp>
        <p:nvSpPr>
          <p:cNvPr id="3" name="Text Placeholder 2"/>
          <p:cNvSpPr>
            <a:spLocks noGrp="1"/>
          </p:cNvSpPr>
          <p:nvPr>
            <p:ph type="body" idx="1"/>
          </p:nvPr>
        </p:nvSpPr>
        <p:spPr>
          <a:xfrm>
            <a:off x="831850" y="3238099"/>
            <a:ext cx="10515600" cy="1500187"/>
          </a:xfrm>
        </p:spPr>
        <p:txBody>
          <a:bodyPr>
            <a:normAutofit fontScale="92500" lnSpcReduction="20000"/>
          </a:bodyPr>
          <a:lstStyle/>
          <a:p>
            <a:pPr algn="ctr"/>
            <a:r>
              <a:rPr lang="en-US" dirty="0"/>
              <a:t>The Communities of Interest (COIs) were established as </a:t>
            </a:r>
            <a:r>
              <a:rPr lang="en-US" dirty="0" smtClean="0">
                <a:solidFill>
                  <a:srgbClr val="FF0000"/>
                </a:solidFill>
              </a:rPr>
              <a:t>a mechanism to </a:t>
            </a:r>
            <a:r>
              <a:rPr lang="en-US" dirty="0">
                <a:solidFill>
                  <a:srgbClr val="FF0000"/>
                </a:solidFill>
              </a:rPr>
              <a:t>encourage multi-agency coordination and collaboration in cross-cutting technology </a:t>
            </a:r>
            <a:r>
              <a:rPr lang="en-US" dirty="0" smtClean="0">
                <a:solidFill>
                  <a:srgbClr val="FF0000"/>
                </a:solidFill>
              </a:rPr>
              <a:t>focus </a:t>
            </a:r>
            <a:r>
              <a:rPr lang="en-US" dirty="0">
                <a:solidFill>
                  <a:srgbClr val="FF0000"/>
                </a:solidFill>
              </a:rPr>
              <a:t>areas </a:t>
            </a:r>
            <a:r>
              <a:rPr lang="en-US" dirty="0"/>
              <a:t>with broad multiple Component investment. COIs provide a forum for coordinating Science &amp; Technology strategies across the Department, sharing new ideas, technical directions, and technology opportunities. The scope of the 17 COIs is detailed in the Tier 1 Taxonomy </a:t>
            </a:r>
            <a:r>
              <a:rPr lang="en-US" dirty="0" smtClean="0"/>
              <a:t>above, </a:t>
            </a:r>
            <a:r>
              <a:rPr lang="en-US" dirty="0"/>
              <a:t>and on the COI </a:t>
            </a:r>
            <a:r>
              <a:rPr lang="en-US" dirty="0" smtClean="0"/>
              <a:t>pages (back-up slides).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770692"/>
            <a:ext cx="9334500" cy="904875"/>
          </a:xfrm>
          <a:prstGeom prst="rect">
            <a:avLst/>
          </a:prstGeom>
        </p:spPr>
      </p:pic>
      <p:sp>
        <p:nvSpPr>
          <p:cNvPr id="6" name="TextBox 5"/>
          <p:cNvSpPr txBox="1"/>
          <p:nvPr/>
        </p:nvSpPr>
        <p:spPr>
          <a:xfrm>
            <a:off x="1395167" y="424206"/>
            <a:ext cx="9379670" cy="369332"/>
          </a:xfrm>
          <a:prstGeom prst="rect">
            <a:avLst/>
          </a:prstGeom>
          <a:noFill/>
        </p:spPr>
        <p:txBody>
          <a:bodyPr wrap="square" rtlCol="0">
            <a:spAutoFit/>
          </a:bodyPr>
          <a:lstStyle/>
          <a:p>
            <a:pPr algn="ctr"/>
            <a:r>
              <a:rPr lang="en-US" dirty="0" smtClean="0"/>
              <a:t>Department of Defense Research &amp; Engineering Enterprise</a:t>
            </a:r>
            <a:endParaRPr lang="en-US" dirty="0"/>
          </a:p>
        </p:txBody>
      </p:sp>
      <p:grpSp>
        <p:nvGrpSpPr>
          <p:cNvPr id="12" name="Group 11"/>
          <p:cNvGrpSpPr/>
          <p:nvPr/>
        </p:nvGrpSpPr>
        <p:grpSpPr>
          <a:xfrm>
            <a:off x="858311" y="5278909"/>
            <a:ext cx="10479712" cy="620209"/>
            <a:chOff x="904975" y="5137505"/>
            <a:chExt cx="10479712" cy="620209"/>
          </a:xfrm>
        </p:grpSpPr>
        <p:grpSp>
          <p:nvGrpSpPr>
            <p:cNvPr id="10" name="Group 9"/>
            <p:cNvGrpSpPr/>
            <p:nvPr/>
          </p:nvGrpSpPr>
          <p:grpSpPr>
            <a:xfrm>
              <a:off x="904975" y="5137506"/>
              <a:ext cx="7860332" cy="620208"/>
              <a:chOff x="1480010" y="5372443"/>
              <a:chExt cx="7860332" cy="62020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010" y="5372443"/>
                <a:ext cx="2619375" cy="619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659" y="5372444"/>
                <a:ext cx="2622679" cy="6199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6390" y="5372444"/>
                <a:ext cx="2623952" cy="620207"/>
              </a:xfrm>
              <a:prstGeom prst="rect">
                <a:avLst/>
              </a:prstGeom>
            </p:spPr>
          </p:pic>
        </p:gr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5308" y="5137505"/>
              <a:ext cx="2619379" cy="619126"/>
            </a:xfrm>
            <a:prstGeom prst="rect">
              <a:avLst/>
            </a:prstGeom>
          </p:spPr>
        </p:pic>
      </p:grpSp>
    </p:spTree>
    <p:extLst>
      <p:ext uri="{BB962C8B-B14F-4D97-AF65-F5344CB8AC3E}">
        <p14:creationId xmlns:p14="http://schemas.microsoft.com/office/powerpoint/2010/main" val="64690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201702" y="162442"/>
            <a:ext cx="8696377" cy="893352"/>
            <a:chOff x="1624512" y="202902"/>
            <a:chExt cx="8696377" cy="89335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512" y="211597"/>
              <a:ext cx="876190" cy="876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999" y="211597"/>
              <a:ext cx="876190" cy="8761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379" y="211597"/>
              <a:ext cx="876190" cy="8761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094" y="209427"/>
              <a:ext cx="876190" cy="87619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3189" y="211597"/>
              <a:ext cx="876190" cy="87619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2284" y="202902"/>
              <a:ext cx="876190" cy="87619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474" y="212798"/>
              <a:ext cx="876190" cy="87619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6636" y="202902"/>
              <a:ext cx="876190" cy="87619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47337" y="208454"/>
              <a:ext cx="876190" cy="87619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4699" y="220064"/>
              <a:ext cx="876190" cy="876190"/>
            </a:xfrm>
            <a:prstGeom prst="rect">
              <a:avLst/>
            </a:prstGeom>
          </p:spPr>
        </p:pic>
      </p:grpSp>
      <p:grpSp>
        <p:nvGrpSpPr>
          <p:cNvPr id="37" name="Group 36"/>
          <p:cNvGrpSpPr/>
          <p:nvPr/>
        </p:nvGrpSpPr>
        <p:grpSpPr>
          <a:xfrm>
            <a:off x="385586" y="1600192"/>
            <a:ext cx="11397716" cy="5128656"/>
            <a:chOff x="484190" y="1600192"/>
            <a:chExt cx="11397716" cy="5128656"/>
          </a:xfrm>
        </p:grpSpPr>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600" y="1604431"/>
              <a:ext cx="1244600" cy="124460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47600" y="1604431"/>
              <a:ext cx="1244600" cy="124460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91562" y="1610836"/>
              <a:ext cx="1244600" cy="1244600"/>
            </a:xfrm>
            <a:prstGeom prst="rect">
              <a:avLst/>
            </a:prstGeom>
          </p:spPr>
        </p:pic>
        <p:sp>
          <p:nvSpPr>
            <p:cNvPr id="17" name="TextBox 16"/>
            <p:cNvSpPr txBox="1"/>
            <p:nvPr/>
          </p:nvSpPr>
          <p:spPr>
            <a:xfrm>
              <a:off x="618065" y="2844798"/>
              <a:ext cx="1515533" cy="276999"/>
            </a:xfrm>
            <a:prstGeom prst="rect">
              <a:avLst/>
            </a:prstGeom>
            <a:noFill/>
          </p:spPr>
          <p:txBody>
            <a:bodyPr wrap="square" rtlCol="0">
              <a:spAutoFit/>
            </a:bodyPr>
            <a:lstStyle/>
            <a:p>
              <a:pPr algn="ctr"/>
              <a:r>
                <a:rPr lang="en-US" sz="1200" dirty="0" smtClean="0"/>
                <a:t>Advanced Electronics</a:t>
              </a:r>
              <a:endParaRPr lang="en-US" sz="1200" dirty="0"/>
            </a:p>
          </p:txBody>
        </p:sp>
        <p:sp>
          <p:nvSpPr>
            <p:cNvPr id="27" name="TextBox 26"/>
            <p:cNvSpPr txBox="1"/>
            <p:nvPr/>
          </p:nvSpPr>
          <p:spPr>
            <a:xfrm>
              <a:off x="2777069" y="2844792"/>
              <a:ext cx="1515533" cy="276999"/>
            </a:xfrm>
            <a:prstGeom prst="rect">
              <a:avLst/>
            </a:prstGeom>
            <a:noFill/>
          </p:spPr>
          <p:txBody>
            <a:bodyPr wrap="square" rtlCol="0">
              <a:spAutoFit/>
            </a:bodyPr>
            <a:lstStyle/>
            <a:p>
              <a:pPr algn="ctr"/>
              <a:r>
                <a:rPr lang="en-US" sz="1200" dirty="0" smtClean="0"/>
                <a:t>Air Platforms</a:t>
              </a:r>
              <a:endParaRPr lang="en-US" sz="1200" dirty="0"/>
            </a:p>
          </p:txBody>
        </p:sp>
        <p:sp>
          <p:nvSpPr>
            <p:cNvPr id="28" name="TextBox 27"/>
            <p:cNvSpPr txBox="1"/>
            <p:nvPr/>
          </p:nvSpPr>
          <p:spPr>
            <a:xfrm>
              <a:off x="4758277" y="2844794"/>
              <a:ext cx="1515533" cy="276999"/>
            </a:xfrm>
            <a:prstGeom prst="rect">
              <a:avLst/>
            </a:prstGeom>
            <a:noFill/>
          </p:spPr>
          <p:txBody>
            <a:bodyPr wrap="square" rtlCol="0">
              <a:spAutoFit/>
            </a:bodyPr>
            <a:lstStyle/>
            <a:p>
              <a:pPr algn="ctr"/>
              <a:r>
                <a:rPr lang="en-US" sz="1200" dirty="0" smtClean="0"/>
                <a:t>Autonomy</a:t>
              </a:r>
              <a:endParaRPr lang="en-US" sz="1200" dirty="0"/>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13511" y="1600192"/>
              <a:ext cx="1244600" cy="1244600"/>
            </a:xfrm>
            <a:prstGeom prst="rect">
              <a:avLst/>
            </a:prstGeom>
          </p:spPr>
        </p:pic>
        <p:sp>
          <p:nvSpPr>
            <p:cNvPr id="30" name="TextBox 29"/>
            <p:cNvSpPr txBox="1"/>
            <p:nvPr/>
          </p:nvSpPr>
          <p:spPr>
            <a:xfrm>
              <a:off x="6722546" y="2853255"/>
              <a:ext cx="1515533" cy="276999"/>
            </a:xfrm>
            <a:prstGeom prst="rect">
              <a:avLst/>
            </a:prstGeom>
            <a:noFill/>
          </p:spPr>
          <p:txBody>
            <a:bodyPr wrap="square" rtlCol="0">
              <a:spAutoFit/>
            </a:bodyPr>
            <a:lstStyle/>
            <a:p>
              <a:pPr algn="ctr"/>
              <a:r>
                <a:rPr lang="en-US" sz="1200" dirty="0" smtClean="0"/>
                <a:t>Biomedical ASBREM</a:t>
              </a:r>
              <a:endParaRPr lang="en-US" sz="1200" dirty="0"/>
            </a:p>
          </p:txBody>
        </p:sp>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18537" y="1608655"/>
              <a:ext cx="1244600" cy="1244600"/>
            </a:xfrm>
            <a:prstGeom prst="rect">
              <a:avLst/>
            </a:prstGeom>
          </p:spPr>
        </p:pic>
        <p:sp>
          <p:nvSpPr>
            <p:cNvPr id="32" name="TextBox 31"/>
            <p:cNvSpPr txBox="1"/>
            <p:nvPr/>
          </p:nvSpPr>
          <p:spPr>
            <a:xfrm>
              <a:off x="8610615" y="2861716"/>
              <a:ext cx="1515533" cy="276999"/>
            </a:xfrm>
            <a:prstGeom prst="rect">
              <a:avLst/>
            </a:prstGeom>
            <a:noFill/>
          </p:spPr>
          <p:txBody>
            <a:bodyPr wrap="square" rtlCol="0">
              <a:spAutoFit/>
            </a:bodyPr>
            <a:lstStyle/>
            <a:p>
              <a:pPr algn="ctr"/>
              <a:r>
                <a:rPr lang="en-US" sz="1200" dirty="0" smtClean="0"/>
                <a:t>C4I</a:t>
              </a:r>
              <a:endParaRPr lang="en-US" sz="1200" dirty="0"/>
            </a:p>
          </p:txBody>
        </p:sp>
        <p:pic>
          <p:nvPicPr>
            <p:cNvPr id="1036" name="Picture 12" descr="http://www.defenseinnovationmarketplace.mil/images/COI_image09_98x98.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19291" y="1755767"/>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0346290" y="2861710"/>
              <a:ext cx="1515533" cy="276999"/>
            </a:xfrm>
            <a:prstGeom prst="rect">
              <a:avLst/>
            </a:prstGeom>
            <a:noFill/>
          </p:spPr>
          <p:txBody>
            <a:bodyPr wrap="square" rtlCol="0">
              <a:spAutoFit/>
            </a:bodyPr>
            <a:lstStyle/>
            <a:p>
              <a:pPr algn="ctr"/>
              <a:r>
                <a:rPr lang="en-US" sz="1200" dirty="0" smtClean="0"/>
                <a:t>Counter-IED</a:t>
              </a:r>
              <a:endParaRPr lang="en-US" sz="1200" dirty="0"/>
            </a:p>
          </p:txBody>
        </p:sp>
        <p:pic>
          <p:nvPicPr>
            <p:cNvPr id="1038" name="Picture 14" descr="http://www.defenseinnovationmarketplace.mil/images/COI_image11_98x98.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2175" y="3284007"/>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84191" y="4207937"/>
              <a:ext cx="1515533" cy="276999"/>
            </a:xfrm>
            <a:prstGeom prst="rect">
              <a:avLst/>
            </a:prstGeom>
            <a:noFill/>
          </p:spPr>
          <p:txBody>
            <a:bodyPr wrap="square" rtlCol="0">
              <a:spAutoFit/>
            </a:bodyPr>
            <a:lstStyle/>
            <a:p>
              <a:pPr algn="ctr"/>
              <a:r>
                <a:rPr lang="en-US" sz="1200" dirty="0" smtClean="0"/>
                <a:t>Counter-WMD</a:t>
              </a:r>
              <a:endParaRPr lang="en-US" sz="1200" dirty="0"/>
            </a:p>
          </p:txBody>
        </p:sp>
        <p:pic>
          <p:nvPicPr>
            <p:cNvPr id="1040" name="Picture 16" descr="http://www.defenseinnovationmarketplace.mil/images/COI_image12_98x98.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03175" y="3327455"/>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802464" y="4207931"/>
              <a:ext cx="1515533" cy="276999"/>
            </a:xfrm>
            <a:prstGeom prst="rect">
              <a:avLst/>
            </a:prstGeom>
            <a:noFill/>
          </p:spPr>
          <p:txBody>
            <a:bodyPr wrap="square" rtlCol="0">
              <a:spAutoFit/>
            </a:bodyPr>
            <a:lstStyle/>
            <a:p>
              <a:pPr algn="ctr"/>
              <a:r>
                <a:rPr lang="en-US" sz="1200" dirty="0" smtClean="0"/>
                <a:t>Cyber</a:t>
              </a:r>
              <a:endParaRPr lang="en-US" sz="1200" dirty="0"/>
            </a:p>
          </p:txBody>
        </p:sp>
        <p:pic>
          <p:nvPicPr>
            <p:cNvPr id="1042" name="Picture 18" descr="http://www.defenseinnovationmarketplace.mil/images/COI_image13_98x98.jp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14490" y="3274481"/>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605868" y="4216396"/>
              <a:ext cx="1515533" cy="276999"/>
            </a:xfrm>
            <a:prstGeom prst="rect">
              <a:avLst/>
            </a:prstGeom>
            <a:noFill/>
          </p:spPr>
          <p:txBody>
            <a:bodyPr wrap="square" rtlCol="0">
              <a:spAutoFit/>
            </a:bodyPr>
            <a:lstStyle/>
            <a:p>
              <a:pPr algn="ctr"/>
              <a:r>
                <a:rPr lang="en-US" sz="1200" dirty="0" smtClean="0"/>
                <a:t>Electronic Warfare</a:t>
              </a:r>
              <a:endParaRPr lang="en-US" sz="1200" dirty="0"/>
            </a:p>
          </p:txBody>
        </p:sp>
        <p:pic>
          <p:nvPicPr>
            <p:cNvPr id="1044" name="Picture 20" descr="http://www.defenseinnovationmarketplace.mil/images/COI_image14_98x98.jp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24661" y="3274481"/>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824144" y="4216390"/>
              <a:ext cx="1515533" cy="461665"/>
            </a:xfrm>
            <a:prstGeom prst="rect">
              <a:avLst/>
            </a:prstGeom>
            <a:noFill/>
          </p:spPr>
          <p:txBody>
            <a:bodyPr wrap="square" rtlCol="0">
              <a:spAutoFit/>
            </a:bodyPr>
            <a:lstStyle/>
            <a:p>
              <a:pPr algn="ctr"/>
              <a:r>
                <a:rPr lang="en-US" sz="1200" dirty="0" smtClean="0"/>
                <a:t>Energy &amp; Power Technologies</a:t>
              </a:r>
              <a:endParaRPr lang="en-US" sz="1200" dirty="0"/>
            </a:p>
          </p:txBody>
        </p:sp>
        <p:pic>
          <p:nvPicPr>
            <p:cNvPr id="22" name="Picture 2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73045" y="3128432"/>
              <a:ext cx="1244600" cy="1244600"/>
            </a:xfrm>
            <a:prstGeom prst="rect">
              <a:avLst/>
            </a:prstGeom>
          </p:spPr>
        </p:pic>
        <p:sp>
          <p:nvSpPr>
            <p:cNvPr id="46" name="TextBox 45"/>
            <p:cNvSpPr txBox="1"/>
            <p:nvPr/>
          </p:nvSpPr>
          <p:spPr>
            <a:xfrm>
              <a:off x="8537578" y="4396420"/>
              <a:ext cx="1515533" cy="461665"/>
            </a:xfrm>
            <a:prstGeom prst="rect">
              <a:avLst/>
            </a:prstGeom>
            <a:noFill/>
          </p:spPr>
          <p:txBody>
            <a:bodyPr wrap="square" rtlCol="0">
              <a:spAutoFit/>
            </a:bodyPr>
            <a:lstStyle/>
            <a:p>
              <a:pPr algn="ctr"/>
              <a:r>
                <a:rPr lang="en-US" sz="1200" dirty="0" smtClean="0"/>
                <a:t>Engineered Resilient Systems</a:t>
              </a:r>
              <a:endParaRPr lang="en-US" sz="1200" dirty="0"/>
            </a:p>
          </p:txBody>
        </p:sp>
        <p:pic>
          <p:nvPicPr>
            <p:cNvPr id="25" name="Picture 2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463716" y="3173936"/>
              <a:ext cx="1244600" cy="1244600"/>
            </a:xfrm>
            <a:prstGeom prst="rect">
              <a:avLst/>
            </a:prstGeom>
          </p:spPr>
        </p:pic>
        <p:sp>
          <p:nvSpPr>
            <p:cNvPr id="50" name="TextBox 49"/>
            <p:cNvSpPr txBox="1"/>
            <p:nvPr/>
          </p:nvSpPr>
          <p:spPr>
            <a:xfrm>
              <a:off x="10366373" y="4404881"/>
              <a:ext cx="1515533" cy="461665"/>
            </a:xfrm>
            <a:prstGeom prst="rect">
              <a:avLst/>
            </a:prstGeom>
            <a:noFill/>
          </p:spPr>
          <p:txBody>
            <a:bodyPr wrap="square" rtlCol="0">
              <a:spAutoFit/>
            </a:bodyPr>
            <a:lstStyle/>
            <a:p>
              <a:pPr algn="ctr"/>
              <a:r>
                <a:rPr lang="en-US" sz="1200" dirty="0" smtClean="0"/>
                <a:t>Ground &amp; Sea Platforms</a:t>
              </a:r>
              <a:endParaRPr lang="en-US" sz="1200" dirty="0"/>
            </a:p>
          </p:txBody>
        </p:sp>
        <p:pic>
          <p:nvPicPr>
            <p:cNvPr id="26" name="Picture 2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23886" y="4662235"/>
              <a:ext cx="1244600" cy="1244600"/>
            </a:xfrm>
            <a:prstGeom prst="rect">
              <a:avLst/>
            </a:prstGeom>
          </p:spPr>
        </p:pic>
        <p:sp>
          <p:nvSpPr>
            <p:cNvPr id="52" name="TextBox 51"/>
            <p:cNvSpPr txBox="1"/>
            <p:nvPr/>
          </p:nvSpPr>
          <p:spPr>
            <a:xfrm>
              <a:off x="484190" y="5906835"/>
              <a:ext cx="1515533" cy="276999"/>
            </a:xfrm>
            <a:prstGeom prst="rect">
              <a:avLst/>
            </a:prstGeom>
            <a:noFill/>
          </p:spPr>
          <p:txBody>
            <a:bodyPr wrap="square" rtlCol="0">
              <a:spAutoFit/>
            </a:bodyPr>
            <a:lstStyle/>
            <a:p>
              <a:pPr algn="ctr"/>
              <a:r>
                <a:rPr lang="en-US" sz="1200" dirty="0" smtClean="0"/>
                <a:t>Human Systems</a:t>
              </a:r>
              <a:endParaRPr lang="en-US" sz="1200" dirty="0"/>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22608" y="4662235"/>
              <a:ext cx="1244600" cy="1244600"/>
            </a:xfrm>
            <a:prstGeom prst="rect">
              <a:avLst/>
            </a:prstGeom>
          </p:spPr>
        </p:pic>
        <p:sp>
          <p:nvSpPr>
            <p:cNvPr id="54" name="TextBox 53"/>
            <p:cNvSpPr txBox="1"/>
            <p:nvPr/>
          </p:nvSpPr>
          <p:spPr>
            <a:xfrm>
              <a:off x="2897192" y="5915296"/>
              <a:ext cx="1515533" cy="646331"/>
            </a:xfrm>
            <a:prstGeom prst="rect">
              <a:avLst/>
            </a:prstGeom>
            <a:noFill/>
          </p:spPr>
          <p:txBody>
            <a:bodyPr wrap="square" rtlCol="0">
              <a:spAutoFit/>
            </a:bodyPr>
            <a:lstStyle/>
            <a:p>
              <a:pPr algn="ctr"/>
              <a:r>
                <a:rPr lang="en-US" sz="1200" dirty="0" smtClean="0"/>
                <a:t>Materials &amp; Manufacturing Processes</a:t>
              </a:r>
              <a:endParaRPr lang="en-US" sz="1200" dirty="0"/>
            </a:p>
          </p:txBody>
        </p:sp>
        <p:pic>
          <p:nvPicPr>
            <p:cNvPr id="31" name="Picture 3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701557" y="4685452"/>
              <a:ext cx="1244600" cy="1244600"/>
            </a:xfrm>
            <a:prstGeom prst="rect">
              <a:avLst/>
            </a:prstGeom>
          </p:spPr>
        </p:pic>
        <p:sp>
          <p:nvSpPr>
            <p:cNvPr id="56" name="TextBox 55"/>
            <p:cNvSpPr txBox="1"/>
            <p:nvPr/>
          </p:nvSpPr>
          <p:spPr>
            <a:xfrm>
              <a:off x="5547270" y="5915298"/>
              <a:ext cx="1515533" cy="276999"/>
            </a:xfrm>
            <a:prstGeom prst="rect">
              <a:avLst/>
            </a:prstGeom>
            <a:noFill/>
          </p:spPr>
          <p:txBody>
            <a:bodyPr wrap="square" rtlCol="0">
              <a:spAutoFit/>
            </a:bodyPr>
            <a:lstStyle/>
            <a:p>
              <a:pPr algn="ctr"/>
              <a:r>
                <a:rPr lang="en-US" sz="1200" dirty="0" smtClean="0"/>
                <a:t>Sensors</a:t>
              </a:r>
              <a:endParaRPr lang="en-US" sz="1200" dirty="0"/>
            </a:p>
          </p:txBody>
        </p:sp>
        <p:pic>
          <p:nvPicPr>
            <p:cNvPr id="33" name="Picture 3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66177" y="4856968"/>
              <a:ext cx="1244600" cy="1244600"/>
            </a:xfrm>
            <a:prstGeom prst="rect">
              <a:avLst/>
            </a:prstGeom>
          </p:spPr>
        </p:pic>
        <p:sp>
          <p:nvSpPr>
            <p:cNvPr id="58" name="TextBox 57"/>
            <p:cNvSpPr txBox="1"/>
            <p:nvPr/>
          </p:nvSpPr>
          <p:spPr>
            <a:xfrm>
              <a:off x="8637606" y="6093101"/>
              <a:ext cx="1515533" cy="276999"/>
            </a:xfrm>
            <a:prstGeom prst="rect">
              <a:avLst/>
            </a:prstGeom>
            <a:noFill/>
          </p:spPr>
          <p:txBody>
            <a:bodyPr wrap="square" rtlCol="0">
              <a:spAutoFit/>
            </a:bodyPr>
            <a:lstStyle/>
            <a:p>
              <a:pPr algn="ctr"/>
              <a:r>
                <a:rPr lang="en-US" sz="1200" dirty="0" smtClean="0"/>
                <a:t>Space</a:t>
              </a:r>
              <a:endParaRPr lang="en-US" sz="1200" dirty="0"/>
            </a:p>
          </p:txBody>
        </p:sp>
        <p:pic>
          <p:nvPicPr>
            <p:cNvPr id="35" name="Picture 3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458753" y="5022583"/>
              <a:ext cx="1244600" cy="1244600"/>
            </a:xfrm>
            <a:prstGeom prst="rect">
              <a:avLst/>
            </a:prstGeom>
          </p:spPr>
        </p:pic>
        <p:sp>
          <p:nvSpPr>
            <p:cNvPr id="60" name="TextBox 59"/>
            <p:cNvSpPr txBox="1"/>
            <p:nvPr/>
          </p:nvSpPr>
          <p:spPr>
            <a:xfrm>
              <a:off x="10349461" y="6267183"/>
              <a:ext cx="1515533" cy="461665"/>
            </a:xfrm>
            <a:prstGeom prst="rect">
              <a:avLst/>
            </a:prstGeom>
            <a:noFill/>
          </p:spPr>
          <p:txBody>
            <a:bodyPr wrap="square" rtlCol="0">
              <a:spAutoFit/>
            </a:bodyPr>
            <a:lstStyle/>
            <a:p>
              <a:pPr algn="ctr"/>
              <a:r>
                <a:rPr lang="en-US" sz="1200" dirty="0" smtClean="0"/>
                <a:t>Weapons Technologies</a:t>
              </a:r>
              <a:endParaRPr lang="en-US" sz="1200" dirty="0"/>
            </a:p>
          </p:txBody>
        </p:sp>
      </p:grpSp>
      <p:pic>
        <p:nvPicPr>
          <p:cNvPr id="3" name="Picture 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460145" y="93434"/>
            <a:ext cx="989586" cy="1020191"/>
          </a:xfrm>
          <a:prstGeom prst="rect">
            <a:avLst/>
          </a:prstGeom>
        </p:spPr>
      </p:pic>
      <p:pic>
        <p:nvPicPr>
          <p:cNvPr id="20" name="Picture 1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4643" y="92190"/>
            <a:ext cx="1359336" cy="1006915"/>
          </a:xfrm>
          <a:prstGeom prst="rect">
            <a:avLst/>
          </a:prstGeom>
        </p:spPr>
      </p:pic>
      <p:cxnSp>
        <p:nvCxnSpPr>
          <p:cNvPr id="23" name="Straight Arrow Connector 22"/>
          <p:cNvCxnSpPr/>
          <p:nvPr/>
        </p:nvCxnSpPr>
        <p:spPr>
          <a:xfrm>
            <a:off x="2573267" y="590719"/>
            <a:ext cx="496040" cy="0"/>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55621" y="213776"/>
            <a:ext cx="290057" cy="369332"/>
          </a:xfrm>
          <a:prstGeom prst="rect">
            <a:avLst/>
          </a:prstGeom>
          <a:noFill/>
        </p:spPr>
        <p:txBody>
          <a:bodyPr wrap="square" rtlCol="0">
            <a:spAutoFit/>
          </a:bodyPr>
          <a:lstStyle/>
          <a:p>
            <a:r>
              <a:rPr lang="en-US" b="1" dirty="0" smtClean="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val="1186653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34672"/>
            <a:ext cx="10515600" cy="1001991"/>
          </a:xfrm>
        </p:spPr>
        <p:txBody>
          <a:bodyPr/>
          <a:lstStyle/>
          <a:p>
            <a:pPr algn="ctr"/>
            <a:r>
              <a:rPr lang="en-US" dirty="0" smtClean="0"/>
              <a:t>OK, now what?</a:t>
            </a:r>
            <a:endParaRPr lang="en-US" dirty="0"/>
          </a:p>
        </p:txBody>
      </p:sp>
      <p:sp>
        <p:nvSpPr>
          <p:cNvPr id="3" name="Text Placeholder 2"/>
          <p:cNvSpPr>
            <a:spLocks noGrp="1"/>
          </p:cNvSpPr>
          <p:nvPr>
            <p:ph type="body" idx="1"/>
          </p:nvPr>
        </p:nvSpPr>
        <p:spPr>
          <a:xfrm>
            <a:off x="961322" y="1148443"/>
            <a:ext cx="10515600" cy="1500187"/>
          </a:xfrm>
        </p:spPr>
        <p:txBody>
          <a:bodyPr/>
          <a:lstStyle/>
          <a:p>
            <a:pPr algn="ctr"/>
            <a:r>
              <a:rPr lang="en-US" dirty="0" smtClean="0"/>
              <a:t>A look at your strengths and the world of Broad Agency Announcements (BAAs)</a:t>
            </a:r>
            <a:endParaRPr lang="en-US" dirty="0"/>
          </a:p>
        </p:txBody>
      </p:sp>
      <p:grpSp>
        <p:nvGrpSpPr>
          <p:cNvPr id="11" name="Group 10"/>
          <p:cNvGrpSpPr/>
          <p:nvPr/>
        </p:nvGrpSpPr>
        <p:grpSpPr>
          <a:xfrm>
            <a:off x="999434" y="1824038"/>
            <a:ext cx="4953000" cy="3436938"/>
            <a:chOff x="3613150" y="57740"/>
            <a:chExt cx="4953000" cy="34369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150" y="57740"/>
              <a:ext cx="4953000" cy="2647950"/>
            </a:xfrm>
            <a:prstGeom prst="rect">
              <a:avLst/>
            </a:prstGeom>
          </p:spPr>
        </p:pic>
        <p:grpSp>
          <p:nvGrpSpPr>
            <p:cNvPr id="10" name="Group 9"/>
            <p:cNvGrpSpPr/>
            <p:nvPr/>
          </p:nvGrpSpPr>
          <p:grpSpPr>
            <a:xfrm>
              <a:off x="3879848" y="2705690"/>
              <a:ext cx="4419604" cy="788988"/>
              <a:chOff x="762674" y="4737610"/>
              <a:chExt cx="4419604" cy="78898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74" y="4737610"/>
                <a:ext cx="788988" cy="7889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075" y="4737610"/>
                <a:ext cx="788988" cy="7889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476" y="4764598"/>
                <a:ext cx="762000" cy="762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877" y="4764598"/>
                <a:ext cx="762000" cy="762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0278" y="4764598"/>
                <a:ext cx="762000" cy="762000"/>
              </a:xfrm>
              <a:prstGeom prst="rect">
                <a:avLst/>
              </a:prstGeom>
            </p:spPr>
          </p:pic>
        </p:grpSp>
      </p:grpSp>
      <p:sp>
        <p:nvSpPr>
          <p:cNvPr id="12" name="TextBox 11"/>
          <p:cNvSpPr txBox="1"/>
          <p:nvPr/>
        </p:nvSpPr>
        <p:spPr>
          <a:xfrm>
            <a:off x="1266133" y="5292193"/>
            <a:ext cx="4419604" cy="246221"/>
          </a:xfrm>
          <a:prstGeom prst="rect">
            <a:avLst/>
          </a:prstGeom>
          <a:noFill/>
          <a:ln>
            <a:solidFill>
              <a:srgbClr val="7030A0"/>
            </a:solidFill>
          </a:ln>
        </p:spPr>
        <p:txBody>
          <a:bodyPr wrap="square" rtlCol="0">
            <a:spAutoFit/>
          </a:bodyPr>
          <a:lstStyle/>
          <a:p>
            <a:pPr algn="ctr"/>
            <a:r>
              <a:rPr lang="en-US" sz="1000" dirty="0">
                <a:hlinkClick r:id="rId8"/>
              </a:rPr>
              <a:t>http://</a:t>
            </a:r>
            <a:r>
              <a:rPr lang="en-US" sz="1000" dirty="0" smtClean="0">
                <a:hlinkClick r:id="rId8"/>
              </a:rPr>
              <a:t>www.k-state.edu/research/our-research/research-themes-1.html</a:t>
            </a:r>
            <a:r>
              <a:rPr lang="en-US" sz="1000" dirty="0" smtClean="0"/>
              <a:t> </a:t>
            </a:r>
            <a:endParaRPr lang="en-US" sz="1000" dirty="0"/>
          </a:p>
        </p:txBody>
      </p:sp>
      <p:pic>
        <p:nvPicPr>
          <p:cNvPr id="13" name="Picture 4" descr="Communities of Interest (COIS) image containing category boxes: Advanced Electronics; Air Platforms; Autonomy; Biomedical (ASBREM); CounterIED; CounterWMD; Cyber Security; Electronic Warfare / Electronic Pretection; Energy &amp; Power Technologies; Engineered Resilient Systems; Ground &amp; Sea Platforms; Human System; Command, Control, Comma, Computers, and Intelligence (C4I); Materials &amp; Manufacturing Processes; Sensors &amp; Processing; Space; Weapons Technolog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7847" y="2609400"/>
            <a:ext cx="5688510" cy="188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20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239001" cy="1325563"/>
          </a:xfrm>
        </p:spPr>
        <p:txBody>
          <a:bodyPr/>
          <a:lstStyle/>
          <a:p>
            <a:pPr algn="r"/>
            <a:r>
              <a:rPr lang="en-US" dirty="0" smtClean="0"/>
              <a:t>       So what are BAA’s?</a:t>
            </a:r>
            <a:endParaRPr lang="en-US" dirty="0"/>
          </a:p>
        </p:txBody>
      </p:sp>
      <p:sp>
        <p:nvSpPr>
          <p:cNvPr id="3" name="Content Placeholder 2"/>
          <p:cNvSpPr>
            <a:spLocks noGrp="1"/>
          </p:cNvSpPr>
          <p:nvPr>
            <p:ph idx="1"/>
          </p:nvPr>
        </p:nvSpPr>
        <p:spPr/>
        <p:txBody>
          <a:bodyPr>
            <a:normAutofit/>
          </a:bodyPr>
          <a:lstStyle/>
          <a:p>
            <a:r>
              <a:rPr lang="en-US" dirty="0"/>
              <a:t>Broad Agency Announcements or BAA’s were created in the Competition in Contracting Act of 1984 and the FAR details them in FAR 35.016. BAAs are a way for government agencies to solicit research proposals. </a:t>
            </a:r>
            <a:endParaRPr lang="en-US" dirty="0" smtClean="0"/>
          </a:p>
          <a:p>
            <a:r>
              <a:rPr lang="en-US" dirty="0" smtClean="0"/>
              <a:t>Focused on </a:t>
            </a:r>
            <a:r>
              <a:rPr lang="en-US" u="sng" dirty="0" smtClean="0"/>
              <a:t>Basic and Applied </a:t>
            </a:r>
            <a:r>
              <a:rPr lang="en-US" dirty="0" smtClean="0"/>
              <a:t>Research.</a:t>
            </a:r>
          </a:p>
          <a:p>
            <a:r>
              <a:rPr lang="en-US" dirty="0" smtClean="0"/>
              <a:t>Is </a:t>
            </a:r>
            <a:r>
              <a:rPr lang="en-US" b="1" dirty="0" smtClean="0"/>
              <a:t>a</a:t>
            </a:r>
            <a:r>
              <a:rPr lang="en-US" dirty="0" smtClean="0"/>
              <a:t> government </a:t>
            </a:r>
            <a:r>
              <a:rPr lang="en-US" b="1" dirty="0" smtClean="0"/>
              <a:t>technique</a:t>
            </a:r>
            <a:r>
              <a:rPr lang="en-US" dirty="0" smtClean="0"/>
              <a:t> used to acquire "</a:t>
            </a:r>
            <a:r>
              <a:rPr lang="en-US" i="1" dirty="0" smtClean="0">
                <a:solidFill>
                  <a:srgbClr val="7030A0"/>
                </a:solidFill>
              </a:rPr>
              <a:t>scientific study and experimentation directed toward advancing the state-of-the-art or increasing knowledge or understanding</a:t>
            </a:r>
            <a:r>
              <a:rPr lang="en-US" dirty="0" smtClean="0"/>
              <a:t>.“ </a:t>
            </a:r>
            <a:endParaRPr lang="en-US" dirty="0"/>
          </a:p>
        </p:txBody>
      </p:sp>
      <p:pic>
        <p:nvPicPr>
          <p:cNvPr id="5122" name="Picture 2" descr="C:\Users\jdanderson\AppData\Local\Microsoft\Windows\Temporary Internet Files\Content.IE5\Z9I16TGV\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76200"/>
            <a:ext cx="149013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278" y="152400"/>
            <a:ext cx="7069152" cy="1554162"/>
          </a:xfrm>
        </p:spPr>
        <p:txBody>
          <a:bodyPr>
            <a:normAutofit/>
          </a:bodyPr>
          <a:lstStyle/>
          <a:p>
            <a:pPr algn="ctr"/>
            <a:r>
              <a:rPr lang="en-US" sz="2800" u="sng" dirty="0"/>
              <a:t>Getting you on target. A short BAA overview</a:t>
            </a:r>
            <a:r>
              <a:rPr lang="en-US" sz="2800" dirty="0"/>
              <a:t>:</a:t>
            </a:r>
            <a:r>
              <a:rPr lang="en-US" sz="2400" dirty="0"/>
              <a:t/>
            </a:r>
            <a:br>
              <a:rPr lang="en-US" sz="2400" dirty="0"/>
            </a:br>
            <a:r>
              <a:rPr lang="en-US" sz="2400" dirty="0"/>
              <a:t>Government needs &amp; interests coupled with your ideas, expertise, focus &amp; strengths</a:t>
            </a:r>
          </a:p>
        </p:txBody>
      </p:sp>
      <p:sp>
        <p:nvSpPr>
          <p:cNvPr id="3" name="Content Placeholder 2"/>
          <p:cNvSpPr>
            <a:spLocks noGrp="1"/>
          </p:cNvSpPr>
          <p:nvPr>
            <p:ph idx="1"/>
          </p:nvPr>
        </p:nvSpPr>
        <p:spPr>
          <a:xfrm>
            <a:off x="1981200" y="1828800"/>
            <a:ext cx="8229600" cy="4419600"/>
          </a:xfrm>
          <a:ln>
            <a:solidFill>
              <a:srgbClr val="7030A0"/>
            </a:solidFill>
          </a:ln>
        </p:spPr>
        <p:txBody>
          <a:bodyPr>
            <a:normAutofit fontScale="77500" lnSpcReduction="20000"/>
          </a:bodyPr>
          <a:lstStyle/>
          <a:p>
            <a:pPr algn="ctr"/>
            <a:r>
              <a:rPr lang="en-US" dirty="0"/>
              <a:t>When a government agency needs basic research completed outside of existing programs or weapons they can issue a BAA. </a:t>
            </a:r>
            <a:endParaRPr lang="en-US" dirty="0" smtClean="0"/>
          </a:p>
          <a:p>
            <a:pPr marL="0" indent="0" algn="ctr">
              <a:buNone/>
            </a:pPr>
            <a:endParaRPr lang="en-US" dirty="0" smtClean="0"/>
          </a:p>
          <a:p>
            <a:pPr algn="ctr"/>
            <a:r>
              <a:rPr lang="en-US" dirty="0" smtClean="0"/>
              <a:t>The </a:t>
            </a:r>
            <a:r>
              <a:rPr lang="en-US" dirty="0"/>
              <a:t>BAA seeks proposals for specific research topics that are of interest to the agency. </a:t>
            </a:r>
            <a:endParaRPr lang="en-US" dirty="0" smtClean="0"/>
          </a:p>
          <a:p>
            <a:pPr marL="0" indent="0" algn="ctr">
              <a:buNone/>
            </a:pPr>
            <a:endParaRPr lang="en-US" dirty="0" smtClean="0"/>
          </a:p>
          <a:p>
            <a:pPr algn="ctr"/>
            <a:r>
              <a:rPr lang="en-US" dirty="0" smtClean="0"/>
              <a:t>The </a:t>
            </a:r>
            <a:r>
              <a:rPr lang="en-US" dirty="0"/>
              <a:t>research has to be basic research and not include demonstration of validation of prior research. </a:t>
            </a:r>
            <a:endParaRPr lang="en-US" dirty="0" smtClean="0"/>
          </a:p>
          <a:p>
            <a:pPr marL="0" indent="0" algn="ctr">
              <a:buNone/>
            </a:pPr>
            <a:endParaRPr lang="en-US" dirty="0" smtClean="0"/>
          </a:p>
          <a:p>
            <a:pPr algn="ctr"/>
            <a:r>
              <a:rPr lang="en-US" dirty="0" smtClean="0"/>
              <a:t>BAAs </a:t>
            </a:r>
            <a:r>
              <a:rPr lang="en-US" dirty="0"/>
              <a:t>are used to increase scientific study and advance knowledge on topics where multiple approaches are anticipated. </a:t>
            </a:r>
            <a:endParaRPr lang="en-US" dirty="0" smtClean="0"/>
          </a:p>
          <a:p>
            <a:pPr marL="0" indent="0" algn="ctr">
              <a:buNone/>
            </a:pPr>
            <a:endParaRPr lang="en-US" dirty="0" smtClean="0"/>
          </a:p>
          <a:p>
            <a:pPr algn="ctr"/>
            <a:r>
              <a:rPr lang="en-US" dirty="0" smtClean="0"/>
              <a:t>The </a:t>
            </a:r>
            <a:r>
              <a:rPr lang="en-US" dirty="0"/>
              <a:t>BAA document will include a description of the research needed, criteria for award and proposal requirements. </a:t>
            </a:r>
            <a:endParaRPr lang="en-US" dirty="0" smtClean="0">
              <a:effectLst/>
            </a:endParaRPr>
          </a:p>
          <a:p>
            <a:pPr marL="0" indent="0">
              <a:buNone/>
            </a:pPr>
            <a:endParaRPr lang="en-US" dirty="0"/>
          </a:p>
        </p:txBody>
      </p:sp>
      <p:pic>
        <p:nvPicPr>
          <p:cNvPr id="6146" name="Picture 2" descr="http://www.clipartbest.com/cliparts/dc8/apj/dc8apje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9801">
            <a:off x="9613899" y="50802"/>
            <a:ext cx="1028700" cy="960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lipartbest.com/cliparts/dc8/apj/dc8apje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57868" y="84670"/>
            <a:ext cx="1028700" cy="96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smtClean="0"/>
              <a:t>Understanding the BAA “Landscape”</a:t>
            </a:r>
            <a:endParaRPr lang="en-US" dirty="0"/>
          </a:p>
        </p:txBody>
      </p:sp>
      <p:sp>
        <p:nvSpPr>
          <p:cNvPr id="3" name="Content Placeholder 2"/>
          <p:cNvSpPr>
            <a:spLocks noGrp="1"/>
          </p:cNvSpPr>
          <p:nvPr>
            <p:ph idx="1"/>
          </p:nvPr>
        </p:nvSpPr>
        <p:spPr>
          <a:xfrm>
            <a:off x="1981200" y="2590800"/>
            <a:ext cx="8229600" cy="3810000"/>
          </a:xfrm>
        </p:spPr>
        <p:txBody>
          <a:bodyPr>
            <a:normAutofit fontScale="32500" lnSpcReduction="20000"/>
          </a:bodyPr>
          <a:lstStyle/>
          <a:p>
            <a:r>
              <a:rPr lang="en-US" b="1" i="1" dirty="0"/>
              <a:t>One-Step: </a:t>
            </a:r>
            <a:r>
              <a:rPr lang="en-US" dirty="0"/>
              <a:t>The one-step process is used to request full technical and cost proposals from each </a:t>
            </a:r>
            <a:r>
              <a:rPr lang="en-US" dirty="0" err="1"/>
              <a:t>offeror</a:t>
            </a:r>
            <a:r>
              <a:rPr lang="en-US" dirty="0"/>
              <a:t>. The proposals are evaluated in accordance with the solicitation criteria and all of a selected proposal, part of a selected proposal, or none of the proposals are selected. </a:t>
            </a:r>
            <a:endParaRPr lang="en-US" dirty="0" smtClean="0">
              <a:effectLst/>
            </a:endParaRPr>
          </a:p>
          <a:p>
            <a:pPr marL="0" indent="0">
              <a:buNone/>
            </a:pPr>
            <a:endParaRPr lang="en-US" dirty="0" smtClean="0">
              <a:effectLst/>
            </a:endParaRPr>
          </a:p>
          <a:p>
            <a:r>
              <a:rPr lang="en-US" b="1" i="1" dirty="0"/>
              <a:t>Two-Step: </a:t>
            </a:r>
            <a:r>
              <a:rPr lang="en-US" dirty="0"/>
              <a:t>The two-step process is sometimes used when a large number of proposals are anticipated. Potential </a:t>
            </a:r>
            <a:r>
              <a:rPr lang="en-US" dirty="0" err="1"/>
              <a:t>offerors</a:t>
            </a:r>
            <a:r>
              <a:rPr lang="en-US" dirty="0"/>
              <a:t> are invited to submit brief descriptive white papers in lieu of full proposals. The BAA must state whether an unfavorable white paper evaluation will bar the </a:t>
            </a:r>
            <a:r>
              <a:rPr lang="en-US" dirty="0" err="1"/>
              <a:t>offeror</a:t>
            </a:r>
            <a:r>
              <a:rPr lang="en-US" dirty="0"/>
              <a:t> from further consideration. Full proposals are requested from those </a:t>
            </a:r>
            <a:r>
              <a:rPr lang="en-US" dirty="0" err="1"/>
              <a:t>offerors</a:t>
            </a:r>
            <a:r>
              <a:rPr lang="en-US" dirty="0"/>
              <a:t> selected in the white paper evaluation process. When proposals are received, they are evaluated and selected. </a:t>
            </a:r>
            <a:endParaRPr lang="en-US" dirty="0" smtClean="0">
              <a:effectLst/>
            </a:endParaRPr>
          </a:p>
          <a:p>
            <a:pPr marL="0" indent="0">
              <a:buNone/>
            </a:pPr>
            <a:endParaRPr lang="en-US" dirty="0" smtClean="0">
              <a:effectLst/>
            </a:endParaRPr>
          </a:p>
          <a:p>
            <a:r>
              <a:rPr lang="en-US" b="1" i="1" dirty="0"/>
              <a:t>Open BAA: </a:t>
            </a:r>
            <a:r>
              <a:rPr lang="en-US" dirty="0"/>
              <a:t>This approach allows for white paper and/or proposal submittals at any time within a specified period. BAAs must be publicized no less frequently than annually. White papers/proposals are evaluated when received during the period that the BAA is open. </a:t>
            </a:r>
            <a:endParaRPr lang="en-US" dirty="0" smtClean="0">
              <a:effectLst/>
            </a:endParaRPr>
          </a:p>
          <a:p>
            <a:pPr marL="0" indent="0">
              <a:buNone/>
            </a:pPr>
            <a:endParaRPr lang="en-US" dirty="0" smtClean="0">
              <a:effectLst/>
            </a:endParaRPr>
          </a:p>
          <a:p>
            <a:r>
              <a:rPr lang="en-US" b="1" i="1" dirty="0"/>
              <a:t>Closed BAA: </a:t>
            </a:r>
            <a:r>
              <a:rPr lang="en-US" dirty="0"/>
              <a:t>This approach allows for white paper and/or proposal submittals at a specified date and time as set forth in the BAA. Late bid and proposal provisions (IAW FAR 52.215-1(c)(3)) are usually included in the BAA. </a:t>
            </a:r>
            <a:endParaRPr lang="en-US" dirty="0" smtClean="0">
              <a:effectLst/>
            </a:endParaRPr>
          </a:p>
          <a:p>
            <a:pPr marL="0" indent="0">
              <a:buNone/>
            </a:pPr>
            <a:r>
              <a:rPr lang="en-US" b="1" i="1" dirty="0"/>
              <a:t> </a:t>
            </a:r>
            <a:endParaRPr lang="en-US" dirty="0" smtClean="0">
              <a:effectLst/>
            </a:endParaRPr>
          </a:p>
          <a:p>
            <a:r>
              <a:rPr lang="en-US" b="1" i="1" dirty="0"/>
              <a:t>BAA with Calls: </a:t>
            </a:r>
            <a:r>
              <a:rPr lang="en-US" dirty="0"/>
              <a:t>This technique allows for publication of a basic BAA solicitation that contains overarching information, but does not request white papers or full proposals. The basic BAA often functions as a framework identifying the technical areas and giving the basic terms and administrative information of the BAA, and it is usually open for at least 12 months. The requests for white papers and/or proposals are transmitted via Calls that are published separately from the </a:t>
            </a:r>
            <a:r>
              <a:rPr lang="en-US" dirty="0" smtClean="0"/>
              <a:t>basic </a:t>
            </a:r>
            <a:r>
              <a:rPr lang="en-US" dirty="0"/>
              <a:t>BAA at various times during the open period of the basic BAA (Note: The first Call may be published with the basic BAA.). The Calls may further define the technology/government needs or just request white papers or full proposals. The Calls may also include specific terms that apply to that Call such as further technical details and any pertinent clauses such as available GFP or specific Organizational Conflict of Interest requirements. Proposals or white papers are submitted only when Calls to the basic BAA request them. Late bid and proposal provisions (IAW FAR 52.215-1(c)(3)) are usually included in the BAA. </a:t>
            </a:r>
            <a:endParaRPr lang="en-US" dirty="0" smtClean="0">
              <a:effectLst/>
            </a:endParaRPr>
          </a:p>
          <a:p>
            <a:pPr marL="0" indent="0">
              <a:buNone/>
            </a:pPr>
            <a:endParaRPr lang="en-US" dirty="0" smtClean="0">
              <a:effectLst/>
            </a:endParaRPr>
          </a:p>
          <a:p>
            <a:r>
              <a:rPr lang="en-US" b="1" i="1" dirty="0"/>
              <a:t>Staggered-Closed BAA: </a:t>
            </a:r>
            <a:r>
              <a:rPr lang="en-US" dirty="0"/>
              <a:t>The staggered-closed BAA states a specified date and time for receipt of proposals or white papers, but also allows for proposals/white papers after the date and time set for proposal receipt. All </a:t>
            </a:r>
            <a:r>
              <a:rPr lang="en-US" dirty="0" err="1"/>
              <a:t>offerors</a:t>
            </a:r>
            <a:r>
              <a:rPr lang="en-US" dirty="0"/>
              <a:t> should be cautioned, however, that the likelihood of funding proposals received after the specified date and time is substantially reduced. </a:t>
            </a:r>
            <a:endParaRPr lang="en-US" dirty="0" smtClean="0">
              <a:effectLst/>
            </a:endParaRPr>
          </a:p>
          <a:p>
            <a:pPr marL="0" indent="0">
              <a:buNone/>
            </a:pPr>
            <a:endParaRPr lang="en-US" dirty="0" smtClean="0">
              <a:effectLst/>
            </a:endParaRPr>
          </a:p>
          <a:p>
            <a:pPr marL="0" indent="0" algn="ctr">
              <a:buNone/>
            </a:pPr>
            <a:endParaRPr lang="en-US" dirty="0" smtClean="0"/>
          </a:p>
          <a:p>
            <a:pPr marL="0" indent="0">
              <a:buNone/>
            </a:pPr>
            <a:endParaRPr lang="en-US" dirty="0"/>
          </a:p>
        </p:txBody>
      </p:sp>
      <p:sp>
        <p:nvSpPr>
          <p:cNvPr id="4" name="TextBox 3"/>
          <p:cNvSpPr txBox="1"/>
          <p:nvPr/>
        </p:nvSpPr>
        <p:spPr>
          <a:xfrm>
            <a:off x="2438400" y="609601"/>
            <a:ext cx="7086600" cy="584775"/>
          </a:xfrm>
          <a:prstGeom prst="rect">
            <a:avLst/>
          </a:prstGeom>
          <a:noFill/>
        </p:spPr>
        <p:txBody>
          <a:bodyPr wrap="square" rtlCol="0">
            <a:spAutoFit/>
          </a:bodyPr>
          <a:lstStyle/>
          <a:p>
            <a:pPr algn="ctr"/>
            <a:r>
              <a:rPr lang="en-US" sz="1600" dirty="0"/>
              <a:t>Depending on the type and needs of the organization you might experience one of these processes/approaches/techniques or a combination.</a:t>
            </a:r>
          </a:p>
        </p:txBody>
      </p:sp>
      <p:sp>
        <p:nvSpPr>
          <p:cNvPr id="5" name="TextBox 4"/>
          <p:cNvSpPr txBox="1"/>
          <p:nvPr/>
        </p:nvSpPr>
        <p:spPr>
          <a:xfrm>
            <a:off x="1981200" y="6281024"/>
            <a:ext cx="8153400" cy="461665"/>
          </a:xfrm>
          <a:prstGeom prst="rect">
            <a:avLst/>
          </a:prstGeom>
          <a:noFill/>
          <a:ln w="22225">
            <a:solidFill>
              <a:srgbClr val="7030A0"/>
            </a:solidFill>
          </a:ln>
        </p:spPr>
        <p:txBody>
          <a:bodyPr wrap="square" rtlCol="0">
            <a:spAutoFit/>
          </a:bodyPr>
          <a:lstStyle/>
          <a:p>
            <a:pPr algn="ctr"/>
            <a:r>
              <a:rPr lang="en-US" sz="1200" dirty="0"/>
              <a:t>Combinations of the above can result in subsets such as; closed one-step; closed two-step; open one-step; open two-step; two-step with calls; one-step with calls; or two-step staggered-closed. </a:t>
            </a:r>
            <a:r>
              <a:rPr lang="en-US" sz="800" dirty="0">
                <a:hlinkClick r:id="rId2"/>
              </a:rPr>
              <a:t>http://www.wpafb.af.mil/shared/media/document/AFD-120614-075.pdf</a:t>
            </a:r>
            <a:r>
              <a:rPr lang="en-US" sz="800" dirty="0"/>
              <a:t>  </a:t>
            </a:r>
          </a:p>
        </p:txBody>
      </p:sp>
      <p:grpSp>
        <p:nvGrpSpPr>
          <p:cNvPr id="6" name="Group 5"/>
          <p:cNvGrpSpPr/>
          <p:nvPr/>
        </p:nvGrpSpPr>
        <p:grpSpPr>
          <a:xfrm>
            <a:off x="1845741" y="1211883"/>
            <a:ext cx="8322736" cy="1388978"/>
            <a:chOff x="101599" y="1211883"/>
            <a:chExt cx="8322736" cy="1388978"/>
          </a:xfrm>
        </p:grpSpPr>
        <p:pic>
          <p:nvPicPr>
            <p:cNvPr id="8194" name="Picture 2" descr="http://www.wired.com/images_blogs/dangerroom/2010/09/atl_wall_chart-660x4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785" y="1226403"/>
              <a:ext cx="2114550" cy="13744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mmunities of Interest (COIS) image containing category boxes: Advanced Electronics; Air Platforms; Autonomy; Biomedical (ASBREM); CounterIED; CounterWMD; Cyber Security; Electronic Warfare / Electronic Pretection; Energy &amp; Power Technologies; Engineered Resilient Systems; Ground &amp; Sea Platforms; Human System; Command, Control, Comma, Computers, and Intelligence (C4I); Materials &amp; Manufacturing Processes; Sensors &amp; Processing; Space; Weapons Technolog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199" y="1211883"/>
              <a:ext cx="4181475" cy="138897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elson Smith. &quot;Sleep Thought Intersect&quot;. Land as Language series (a remix of Alexandre Hogue's Pulliam Ridge. Chisos Mountains 1980). Acrylic, mixed media on birch plywood. 38&quot;x56&quot;. 20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99" y="1219200"/>
              <a:ext cx="2006600" cy="137652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quot;No&quot; Symbol 6"/>
          <p:cNvSpPr/>
          <p:nvPr/>
        </p:nvSpPr>
        <p:spPr>
          <a:xfrm>
            <a:off x="8680035" y="1447800"/>
            <a:ext cx="914400" cy="9144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093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935"/>
            <a:ext cx="10515600" cy="1325563"/>
          </a:xfrm>
        </p:spPr>
        <p:txBody>
          <a:bodyPr>
            <a:normAutofit/>
          </a:bodyPr>
          <a:lstStyle/>
          <a:p>
            <a:pPr algn="ctr"/>
            <a:r>
              <a:rPr lang="en-US" dirty="0" smtClean="0"/>
              <a:t>What do BAA’s generally look like?</a:t>
            </a:r>
            <a:endParaRPr lang="en-US" dirty="0"/>
          </a:p>
        </p:txBody>
      </p:sp>
      <p:sp>
        <p:nvSpPr>
          <p:cNvPr id="3" name="Content Placeholder 2"/>
          <p:cNvSpPr>
            <a:spLocks noGrp="1"/>
          </p:cNvSpPr>
          <p:nvPr>
            <p:ph idx="1"/>
          </p:nvPr>
        </p:nvSpPr>
        <p:spPr>
          <a:xfrm>
            <a:off x="838200" y="1364381"/>
            <a:ext cx="10515600" cy="4351338"/>
          </a:xfrm>
        </p:spPr>
        <p:txBody>
          <a:bodyPr>
            <a:normAutofit lnSpcReduction="10000"/>
          </a:bodyPr>
          <a:lstStyle/>
          <a:p>
            <a:r>
              <a:rPr lang="en-US" dirty="0" smtClean="0"/>
              <a:t>Specified solicitation/Traditional BAA</a:t>
            </a:r>
          </a:p>
          <a:p>
            <a:pPr lvl="1"/>
            <a:endParaRPr lang="en-US" dirty="0"/>
          </a:p>
          <a:p>
            <a:pPr lvl="1"/>
            <a:r>
              <a:rPr lang="en-US" dirty="0" smtClean="0"/>
              <a:t>As the name implies, focused on narrowly defined, specific topic, or category of need</a:t>
            </a:r>
          </a:p>
          <a:p>
            <a:pPr lvl="1"/>
            <a:r>
              <a:rPr lang="en-US" dirty="0" smtClean="0"/>
              <a:t>Fairly specific in its subject matter requirements</a:t>
            </a:r>
          </a:p>
          <a:p>
            <a:pPr marL="0" indent="0">
              <a:buNone/>
            </a:pPr>
            <a:endParaRPr lang="en-US" dirty="0"/>
          </a:p>
          <a:p>
            <a:r>
              <a:rPr lang="en-US" dirty="0" smtClean="0"/>
              <a:t>Long Range BAA (LRBAA)</a:t>
            </a:r>
          </a:p>
          <a:p>
            <a:pPr lvl="1"/>
            <a:endParaRPr lang="en-US" dirty="0" smtClean="0"/>
          </a:p>
          <a:p>
            <a:pPr lvl="1"/>
            <a:r>
              <a:rPr lang="en-US" dirty="0" smtClean="0"/>
              <a:t>By design, covers a very wide range of subjects and is short on details</a:t>
            </a:r>
          </a:p>
          <a:p>
            <a:pPr lvl="1"/>
            <a:r>
              <a:rPr lang="en-US" dirty="0" smtClean="0"/>
              <a:t>Enables organizations to contemplate proposals for original research that fall outside the scope of a more narrowly defined BAA </a:t>
            </a:r>
            <a:endParaRPr lang="en-US" dirty="0"/>
          </a:p>
        </p:txBody>
      </p:sp>
      <p:pic>
        <p:nvPicPr>
          <p:cNvPr id="6146" name="Picture 2" descr="http://getentrepreneurial.com/wp-content/uploads/2012/03/narrow_focus_re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805" y="1145354"/>
            <a:ext cx="1041371" cy="6934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history of the universe starting the with the Big Bang. Image credit: grandunificationtheory.c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0673" y="3276600"/>
            <a:ext cx="1591204" cy="1072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mnn.com/sites/default/files/styles/featured_blog/public/forest_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346" y="3251199"/>
            <a:ext cx="1962254" cy="1115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people.ku.edu/~edwerner/portfolio/courses/course_1/assign_5/kansasstatefacts_files/kansasstatetreecottonw_727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8176" y="865814"/>
            <a:ext cx="1114425" cy="125253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310988" y="5486400"/>
            <a:ext cx="3537613" cy="1291590"/>
            <a:chOff x="2743200" y="5486400"/>
            <a:chExt cx="3537613" cy="1291590"/>
          </a:xfrm>
        </p:grpSpPr>
        <p:pic>
          <p:nvPicPr>
            <p:cNvPr id="6" name="Picture 2" descr="Illustration of the major components of trees.">
              <a:hlinkClick r:id="rId8" tooltip="Illustration of the major components of tree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486400"/>
              <a:ext cx="1714500" cy="12915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extension.org/sites/default/files/w/8/86/Inner_tree_part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3454" y="5500010"/>
              <a:ext cx="1717359" cy="12683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250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sz="3600" dirty="0"/>
              <a:t>What an announcement might look like.</a:t>
            </a:r>
          </a:p>
        </p:txBody>
      </p:sp>
      <p:sp>
        <p:nvSpPr>
          <p:cNvPr id="3" name="Content Placeholder 2"/>
          <p:cNvSpPr>
            <a:spLocks noGrp="1"/>
          </p:cNvSpPr>
          <p:nvPr>
            <p:ph idx="1"/>
          </p:nvPr>
        </p:nvSpPr>
        <p:spPr>
          <a:xfrm>
            <a:off x="1981200" y="914399"/>
            <a:ext cx="8229600" cy="5672517"/>
          </a:xfrm>
        </p:spPr>
        <p:txBody>
          <a:bodyPr>
            <a:noAutofit/>
          </a:bodyPr>
          <a:lstStyle/>
          <a:p>
            <a:pPr marL="0" indent="0">
              <a:buNone/>
            </a:pPr>
            <a:r>
              <a:rPr lang="en-US" sz="800" b="1" dirty="0"/>
              <a:t>BROAD AGENCY ANNOUNCEMENT </a:t>
            </a:r>
            <a:endParaRPr lang="en-US" sz="800" dirty="0"/>
          </a:p>
          <a:p>
            <a:pPr marL="0" indent="0">
              <a:buNone/>
            </a:pPr>
            <a:r>
              <a:rPr lang="en-US" sz="800" b="1" dirty="0"/>
              <a:t>BAA-XXX-XX-XXXX </a:t>
            </a:r>
          </a:p>
          <a:p>
            <a:pPr marL="0" indent="0">
              <a:buNone/>
            </a:pPr>
            <a:r>
              <a:rPr lang="en-US" sz="800" b="1" dirty="0" smtClean="0"/>
              <a:t>NAICS </a:t>
            </a:r>
            <a:r>
              <a:rPr lang="en-US" sz="800" b="1" dirty="0"/>
              <a:t>CODE: </a:t>
            </a:r>
            <a:endParaRPr lang="en-US" sz="800" dirty="0"/>
          </a:p>
          <a:p>
            <a:pPr marL="0" indent="0">
              <a:buNone/>
            </a:pPr>
            <a:r>
              <a:rPr lang="en-US" sz="800" b="1" dirty="0"/>
              <a:t>FEDERAL AGENCY NAME: </a:t>
            </a:r>
            <a:endParaRPr lang="en-US" sz="800" dirty="0"/>
          </a:p>
          <a:p>
            <a:pPr marL="0" indent="0">
              <a:buNone/>
            </a:pPr>
            <a:r>
              <a:rPr lang="en-US" sz="800" b="1" dirty="0"/>
              <a:t>BROAD AGENCY ANNOUNCEMENT TITLE: </a:t>
            </a:r>
            <a:endParaRPr lang="en-US" sz="800" dirty="0"/>
          </a:p>
          <a:p>
            <a:pPr marL="0" indent="0">
              <a:buNone/>
            </a:pPr>
            <a:r>
              <a:rPr lang="en-US" sz="800" b="1" dirty="0"/>
              <a:t>BROAD AGENCY ANNOUNCEMENT TYPE: </a:t>
            </a:r>
            <a:endParaRPr lang="en-US" sz="800" dirty="0"/>
          </a:p>
          <a:p>
            <a:pPr marL="0" indent="0">
              <a:buNone/>
            </a:pPr>
            <a:r>
              <a:rPr lang="en-US" sz="800" b="1" dirty="0"/>
              <a:t>CATALOG OF FEDERAL DOMESTIC ASSISTANCE (CFDA) NUMBER(S</a:t>
            </a:r>
            <a:r>
              <a:rPr lang="en-US" sz="800" b="1" i="1" dirty="0"/>
              <a:t>): </a:t>
            </a:r>
            <a:endParaRPr lang="en-US" sz="800" dirty="0"/>
          </a:p>
          <a:p>
            <a:pPr marL="0" indent="0">
              <a:buNone/>
            </a:pPr>
            <a:r>
              <a:rPr lang="en-US" sz="800" b="1" dirty="0"/>
              <a:t>PROPOSAL DUE DATE AND TIME: </a:t>
            </a:r>
            <a:endParaRPr lang="en-US" sz="800" dirty="0"/>
          </a:p>
          <a:p>
            <a:pPr marL="0" indent="0">
              <a:buNone/>
            </a:pPr>
            <a:r>
              <a:rPr lang="en-US" sz="800" b="1" dirty="0" smtClean="0"/>
              <a:t>I</a:t>
            </a:r>
            <a:r>
              <a:rPr lang="en-US" sz="800" b="1" dirty="0"/>
              <a:t>. PROGRAM DESCRIPTION: </a:t>
            </a:r>
            <a:endParaRPr lang="en-US" sz="800" dirty="0"/>
          </a:p>
          <a:p>
            <a:r>
              <a:rPr lang="en-US" sz="800" dirty="0"/>
              <a:t>1. </a:t>
            </a:r>
            <a:r>
              <a:rPr lang="en-US" sz="800" b="1" dirty="0"/>
              <a:t>Statement of Objective/Needs</a:t>
            </a:r>
            <a:r>
              <a:rPr lang="en-US" sz="800" dirty="0"/>
              <a:t>: </a:t>
            </a:r>
          </a:p>
          <a:p>
            <a:r>
              <a:rPr lang="en-US" sz="800" dirty="0"/>
              <a:t>2. </a:t>
            </a:r>
            <a:r>
              <a:rPr lang="en-US" sz="800" b="1" dirty="0"/>
              <a:t>Deliverable Items: </a:t>
            </a:r>
            <a:endParaRPr lang="en-US" sz="800" dirty="0"/>
          </a:p>
          <a:p>
            <a:r>
              <a:rPr lang="en-US" sz="800" dirty="0"/>
              <a:t>3. </a:t>
            </a:r>
            <a:r>
              <a:rPr lang="en-US" sz="800" b="1" dirty="0"/>
              <a:t>Schedule</a:t>
            </a:r>
            <a:r>
              <a:rPr lang="en-US" sz="800" dirty="0"/>
              <a:t>: </a:t>
            </a:r>
          </a:p>
          <a:p>
            <a:r>
              <a:rPr lang="en-US" sz="800" dirty="0"/>
              <a:t>4. </a:t>
            </a:r>
            <a:r>
              <a:rPr lang="en-US" sz="800" b="1" dirty="0"/>
              <a:t>Other Requirements </a:t>
            </a:r>
            <a:endParaRPr lang="en-US" sz="800" dirty="0"/>
          </a:p>
          <a:p>
            <a:r>
              <a:rPr lang="en-US" sz="800" dirty="0"/>
              <a:t>5. </a:t>
            </a:r>
            <a:r>
              <a:rPr lang="en-US" sz="800" b="1" dirty="0"/>
              <a:t>Other Information: </a:t>
            </a:r>
            <a:endParaRPr lang="en-US" sz="800" dirty="0"/>
          </a:p>
          <a:p>
            <a:pPr marL="0" indent="0">
              <a:buNone/>
            </a:pPr>
            <a:r>
              <a:rPr lang="en-US" sz="800" b="1" dirty="0" smtClean="0"/>
              <a:t>II</a:t>
            </a:r>
            <a:r>
              <a:rPr lang="en-US" sz="800" b="1" dirty="0"/>
              <a:t>. AWARD INFORMATION: </a:t>
            </a:r>
            <a:endParaRPr lang="en-US" sz="800" dirty="0"/>
          </a:p>
          <a:p>
            <a:r>
              <a:rPr lang="en-US" sz="800" dirty="0"/>
              <a:t>1</a:t>
            </a:r>
            <a:r>
              <a:rPr lang="en-US" sz="800" b="1" dirty="0"/>
              <a:t>. Anticipated Funding</a:t>
            </a:r>
            <a:r>
              <a:rPr lang="en-US" sz="800" dirty="0"/>
              <a:t>: </a:t>
            </a:r>
          </a:p>
          <a:p>
            <a:r>
              <a:rPr lang="en-US" sz="800" dirty="0"/>
              <a:t>2. </a:t>
            </a:r>
            <a:r>
              <a:rPr lang="en-US" sz="800" b="1" dirty="0"/>
              <a:t>Anticipated Number of Awards</a:t>
            </a:r>
            <a:r>
              <a:rPr lang="en-US" sz="800" dirty="0"/>
              <a:t>: </a:t>
            </a:r>
          </a:p>
          <a:p>
            <a:r>
              <a:rPr lang="en-US" sz="800" dirty="0"/>
              <a:t>3. </a:t>
            </a:r>
            <a:r>
              <a:rPr lang="en-US" sz="800" b="1" dirty="0"/>
              <a:t>Anticipated Award Date</a:t>
            </a:r>
            <a:r>
              <a:rPr lang="en-US" sz="800" dirty="0"/>
              <a:t>: </a:t>
            </a:r>
          </a:p>
          <a:p>
            <a:pPr marL="0" indent="0">
              <a:buNone/>
            </a:pPr>
            <a:r>
              <a:rPr lang="en-US" sz="800" b="1" dirty="0" smtClean="0"/>
              <a:t>III</a:t>
            </a:r>
            <a:r>
              <a:rPr lang="en-US" sz="800" b="1" dirty="0"/>
              <a:t>. ELIGIBILITY INFORMATION: </a:t>
            </a:r>
            <a:endParaRPr lang="en-US" sz="800" dirty="0"/>
          </a:p>
          <a:p>
            <a:pPr marL="0" indent="0">
              <a:buNone/>
            </a:pPr>
            <a:r>
              <a:rPr lang="en-US" sz="800" b="1" dirty="0" smtClean="0"/>
              <a:t>IV</a:t>
            </a:r>
            <a:r>
              <a:rPr lang="en-US" sz="800" b="1" dirty="0"/>
              <a:t>. PROPOSAL/APPLICATION AND SUBMISSION INFORMATION</a:t>
            </a:r>
            <a:r>
              <a:rPr lang="en-US" sz="800" dirty="0"/>
              <a:t>: </a:t>
            </a:r>
          </a:p>
          <a:p>
            <a:pPr marL="0" indent="0">
              <a:buNone/>
            </a:pPr>
            <a:r>
              <a:rPr lang="en-US" sz="800" b="1" dirty="0" smtClean="0"/>
              <a:t>V</a:t>
            </a:r>
            <a:r>
              <a:rPr lang="en-US" sz="800" b="1" dirty="0"/>
              <a:t>. PROPOSAL/APPLICATION REVIEW INFORMATION: </a:t>
            </a:r>
            <a:endParaRPr lang="en-US" sz="800" dirty="0"/>
          </a:p>
          <a:p>
            <a:pPr marL="0" indent="0">
              <a:buNone/>
            </a:pPr>
            <a:r>
              <a:rPr lang="en-US" sz="800" b="1" dirty="0" smtClean="0"/>
              <a:t>VI</a:t>
            </a:r>
            <a:r>
              <a:rPr lang="en-US" sz="800" b="1" dirty="0"/>
              <a:t>. AWARD ADMINISTRATION INFORMATION: </a:t>
            </a:r>
            <a:endParaRPr lang="en-US" sz="800" dirty="0"/>
          </a:p>
          <a:p>
            <a:pPr marL="0" indent="0">
              <a:buNone/>
            </a:pPr>
            <a:r>
              <a:rPr lang="en-US" sz="800" b="1" dirty="0" smtClean="0"/>
              <a:t>VII</a:t>
            </a:r>
            <a:r>
              <a:rPr lang="en-US" sz="800" b="1" dirty="0"/>
              <a:t>. AGENCY CONTACTS: </a:t>
            </a:r>
            <a:endParaRPr lang="en-US" sz="800" dirty="0"/>
          </a:p>
          <a:p>
            <a:pPr marL="0" indent="0">
              <a:buNone/>
            </a:pPr>
            <a:r>
              <a:rPr lang="en-US" sz="800" b="1" dirty="0" smtClean="0"/>
              <a:t>VIII</a:t>
            </a:r>
            <a:r>
              <a:rPr lang="en-US" sz="800" b="1" dirty="0"/>
              <a:t>. OTHER INFORMATION:</a:t>
            </a:r>
            <a:endParaRPr lang="en-US" sz="800" dirty="0"/>
          </a:p>
        </p:txBody>
      </p:sp>
      <p:grpSp>
        <p:nvGrpSpPr>
          <p:cNvPr id="6" name="Group 5"/>
          <p:cNvGrpSpPr/>
          <p:nvPr/>
        </p:nvGrpSpPr>
        <p:grpSpPr>
          <a:xfrm>
            <a:off x="5443671" y="914401"/>
            <a:ext cx="4876800" cy="5400735"/>
            <a:chOff x="4072071" y="1295400"/>
            <a:chExt cx="4876800" cy="5324535"/>
          </a:xfrm>
        </p:grpSpPr>
        <p:sp>
          <p:nvSpPr>
            <p:cNvPr id="5" name="TextBox 4"/>
            <p:cNvSpPr txBox="1"/>
            <p:nvPr/>
          </p:nvSpPr>
          <p:spPr>
            <a:xfrm rot="18398213">
              <a:off x="4897750" y="2290517"/>
              <a:ext cx="3472066" cy="2585323"/>
            </a:xfrm>
            <a:prstGeom prst="rect">
              <a:avLst/>
            </a:prstGeom>
            <a:noFill/>
          </p:spPr>
          <p:txBody>
            <a:bodyPr wrap="square" rtlCol="0">
              <a:spAutoFit/>
            </a:bodyPr>
            <a:lstStyle/>
            <a:p>
              <a:pPr algn="ctr"/>
              <a:r>
                <a:rPr lang="en-US" sz="5400" i="1" dirty="0">
                  <a:solidFill>
                    <a:srgbClr val="C4C4C4"/>
                  </a:solidFill>
                </a:rPr>
                <a:t>Example Website Notification</a:t>
              </a:r>
            </a:p>
          </p:txBody>
        </p:sp>
        <p:sp>
          <p:nvSpPr>
            <p:cNvPr id="4" name="TextBox 3"/>
            <p:cNvSpPr txBox="1"/>
            <p:nvPr/>
          </p:nvSpPr>
          <p:spPr>
            <a:xfrm>
              <a:off x="4072071" y="1295400"/>
              <a:ext cx="4876800" cy="5324535"/>
            </a:xfrm>
            <a:prstGeom prst="rect">
              <a:avLst/>
            </a:prstGeom>
            <a:noFill/>
            <a:ln w="38100">
              <a:solidFill>
                <a:srgbClr val="7030A0"/>
              </a:solidFill>
            </a:ln>
            <a:effectLst>
              <a:outerShdw blurRad="50800" dist="50800" dir="5400000" sx="101000" sy="101000" algn="ctr" rotWithShape="0">
                <a:srgbClr val="000000">
                  <a:alpha val="79000"/>
                </a:srgbClr>
              </a:outerShdw>
            </a:effectLst>
          </p:spPr>
          <p:txBody>
            <a:bodyPr wrap="square" rtlCol="0">
              <a:spAutoFit/>
            </a:bodyPr>
            <a:lstStyle/>
            <a:p>
              <a:pPr algn="ctr"/>
              <a:r>
                <a:rPr lang="en-US" sz="1000" b="1" dirty="0"/>
                <a:t>Office of the Director of National Intelligence</a:t>
              </a:r>
            </a:p>
            <a:p>
              <a:pPr algn="ctr"/>
              <a:r>
                <a:rPr lang="en-US" sz="1000" b="1" dirty="0"/>
                <a:t>IARPA</a:t>
              </a:r>
            </a:p>
            <a:p>
              <a:pPr algn="ctr"/>
              <a:r>
                <a:rPr lang="en-US" sz="1000" b="1" dirty="0"/>
                <a:t>Be the Future</a:t>
              </a:r>
            </a:p>
            <a:p>
              <a:r>
                <a:rPr lang="en-US" sz="1000" b="1" dirty="0"/>
                <a:t>Socio-cultural Content in Language (SCIL) </a:t>
              </a:r>
            </a:p>
            <a:p>
              <a:r>
                <a:rPr lang="en-US" sz="1000" b="1" dirty="0"/>
                <a:t>Program Manager</a:t>
              </a:r>
            </a:p>
            <a:p>
              <a:r>
                <a:rPr lang="en-US" sz="1000" dirty="0">
                  <a:hlinkClick r:id="rId2"/>
                </a:rPr>
                <a:t>Heather McCallum-</a:t>
              </a:r>
              <a:r>
                <a:rPr lang="en-US" sz="1000" dirty="0" err="1">
                  <a:hlinkClick r:id="rId2"/>
                </a:rPr>
                <a:t>Bayliss</a:t>
              </a:r>
              <a:endParaRPr lang="en-US" sz="1000" dirty="0"/>
            </a:p>
            <a:p>
              <a:r>
                <a:rPr lang="en-US" sz="1000" b="1" dirty="0"/>
                <a:t>Program Office</a:t>
              </a:r>
            </a:p>
            <a:p>
              <a:r>
                <a:rPr lang="en-US" sz="1000" dirty="0">
                  <a:hlinkClick r:id="rId3"/>
                </a:rPr>
                <a:t>Office of Incisive Analysis</a:t>
              </a:r>
              <a:endParaRPr lang="en-US" sz="1000" dirty="0"/>
            </a:p>
            <a:p>
              <a:r>
                <a:rPr lang="en-US" sz="1000" b="1" dirty="0"/>
                <a:t>Program Information</a:t>
              </a:r>
              <a:endParaRPr lang="en-US" sz="1000" dirty="0"/>
            </a:p>
            <a:p>
              <a:r>
                <a:rPr lang="en-US" sz="1000" dirty="0">
                  <a:hlinkClick r:id="rId4"/>
                </a:rPr>
                <a:t>IARPA-BAA-09-01</a:t>
              </a:r>
              <a:endParaRPr lang="en-US" sz="1000" dirty="0"/>
            </a:p>
            <a:p>
              <a:r>
                <a:rPr lang="en-US" sz="1000" dirty="0"/>
                <a:t>The Socio-cultural Content in Language (SCIL) Program intends to explore and develop novel designs, algorithms, methods, techniques and technologies to extend the discovery of the social goals of members of a group by correlating these goals with the language they use.</a:t>
              </a:r>
            </a:p>
            <a:p>
              <a:r>
                <a:rPr lang="en-US" sz="1000" dirty="0"/>
                <a:t>Language is used to do more than share information; people use it to reflect and establish social and cultural norms. The SCIL Program is attempting to exploit this fact and automatically identify social actions and characteristics of groups by examining the language used by the members of the groups. SCIL researchers are working in multiple languages, and machine translation is not permitted.</a:t>
              </a:r>
            </a:p>
            <a:p>
              <a:r>
                <a:rPr lang="en-US" sz="1000" b="1" dirty="0"/>
                <a:t>Related Program(s)</a:t>
              </a:r>
            </a:p>
            <a:p>
              <a:r>
                <a:rPr lang="en-US" sz="1000" dirty="0">
                  <a:hlinkClick r:id="rId5"/>
                </a:rPr>
                <a:t>Metaphor</a:t>
              </a:r>
              <a:endParaRPr lang="en-US" sz="1000" dirty="0"/>
            </a:p>
            <a:p>
              <a:r>
                <a:rPr lang="en-US" sz="1000" b="1" dirty="0"/>
                <a:t>Research Area(s)</a:t>
              </a:r>
            </a:p>
            <a:p>
              <a:r>
                <a:rPr lang="en-US" sz="1000" dirty="0"/>
                <a:t>Natural language processing</a:t>
              </a:r>
            </a:p>
            <a:p>
              <a:r>
                <a:rPr lang="en-US" sz="1000" dirty="0"/>
                <a:t>Sociology of groups</a:t>
              </a:r>
            </a:p>
            <a:p>
              <a:r>
                <a:rPr lang="en-US" sz="1000" dirty="0"/>
                <a:t>Sociolinguistics</a:t>
              </a:r>
            </a:p>
            <a:p>
              <a:r>
                <a:rPr lang="en-US" sz="1000" dirty="0"/>
                <a:t>Group behavior</a:t>
              </a:r>
            </a:p>
            <a:p>
              <a:r>
                <a:rPr lang="en-US" sz="1000" dirty="0"/>
                <a:t>Social groups</a:t>
              </a:r>
            </a:p>
            <a:p>
              <a:r>
                <a:rPr lang="en-US" sz="1000" dirty="0"/>
                <a:t>Online interaction</a:t>
              </a:r>
            </a:p>
            <a:p>
              <a:r>
                <a:rPr lang="en-US" sz="1000" dirty="0"/>
                <a:t>Social roles&lt;</a:t>
              </a:r>
            </a:p>
            <a:p>
              <a:r>
                <a:rPr lang="en-US" sz="1000" b="1" dirty="0"/>
                <a:t>Related Publications</a:t>
              </a:r>
            </a:p>
            <a:p>
              <a:r>
                <a:rPr lang="en-US" sz="1000" dirty="0"/>
                <a:t>To access SCIL program-related publications, please enter the following into a Google Scholar search query: </a:t>
              </a:r>
              <a:r>
                <a:rPr lang="en-US" sz="1000" dirty="0">
                  <a:hlinkClick r:id="rId6"/>
                </a:rPr>
                <a:t>"W911NF-09-C-0122 OR W911NF-09-C-0140 OR W911NF-09-C-0136 OR W911NF-09-C-0141 OR W911NF-09-C-0085 OR W911NF-09-C-0089 OR W911NF-09-C-0129 OR W911NF-09-C-0131"</a:t>
              </a:r>
              <a:endParaRPr lang="en-US" sz="1000" dirty="0"/>
            </a:p>
          </p:txBody>
        </p:sp>
      </p:grpSp>
      <p:cxnSp>
        <p:nvCxnSpPr>
          <p:cNvPr id="8" name="Straight Connector 7"/>
          <p:cNvCxnSpPr/>
          <p:nvPr/>
        </p:nvCxnSpPr>
        <p:spPr>
          <a:xfrm>
            <a:off x="5274892" y="914400"/>
            <a:ext cx="38100" cy="548640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9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929320"/>
            <a:ext cx="10515600" cy="961519"/>
          </a:xfrm>
        </p:spPr>
        <p:txBody>
          <a:bodyPr/>
          <a:lstStyle/>
          <a:p>
            <a:pPr algn="ctr"/>
            <a:r>
              <a:rPr lang="en-US" dirty="0" smtClean="0"/>
              <a:t>Example BAAs</a:t>
            </a:r>
            <a:endParaRPr lang="en-US" dirty="0"/>
          </a:p>
        </p:txBody>
      </p:sp>
    </p:spTree>
    <p:extLst>
      <p:ext uri="{BB962C8B-B14F-4D97-AF65-F5344CB8AC3E}">
        <p14:creationId xmlns:p14="http://schemas.microsoft.com/office/powerpoint/2010/main" val="3627450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867577"/>
            <a:ext cx="6422666" cy="1688533"/>
          </a:xfrm>
          <a:ln>
            <a:solidFill>
              <a:srgbClr val="7030A0"/>
            </a:solidFill>
          </a:ln>
        </p:spPr>
        <p:txBody>
          <a:bodyPr>
            <a:noAutofit/>
          </a:bodyPr>
          <a:lstStyle/>
          <a:p>
            <a:pPr algn="ctr"/>
            <a:r>
              <a:rPr lang="en-US" sz="3600" dirty="0" smtClean="0"/>
              <a:t>Cast your net widely and interactively engage to enhance opportunity development.</a:t>
            </a:r>
            <a:endParaRPr lang="en-US" sz="3600" dirty="0"/>
          </a:p>
        </p:txBody>
      </p:sp>
      <p:pic>
        <p:nvPicPr>
          <p:cNvPr id="4098" name="Picture 2" descr="C:\Users\jdanderson\AppData\Local\Microsoft\Windows\Temporary Internet Files\Content.IE5\Z9I16TGV\MP9004225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828801"/>
            <a:ext cx="4191000" cy="279290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danderson\AppData\Local\Microsoft\Windows\Temporary Internet Files\Content.IE5\O6TZFTZY\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85801"/>
            <a:ext cx="1622066" cy="39343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381001"/>
            <a:ext cx="4267200" cy="1200329"/>
          </a:xfrm>
          <a:prstGeom prst="rect">
            <a:avLst/>
          </a:prstGeom>
          <a:noFill/>
          <a:ln>
            <a:solidFill>
              <a:srgbClr val="7030A0"/>
            </a:solidFill>
          </a:ln>
        </p:spPr>
        <p:txBody>
          <a:bodyPr wrap="square" rtlCol="0">
            <a:spAutoFit/>
          </a:bodyPr>
          <a:lstStyle/>
          <a:p>
            <a:pPr algn="ctr"/>
            <a:r>
              <a:rPr lang="en-US" dirty="0">
                <a:solidFill>
                  <a:srgbClr val="3D935E"/>
                </a:solidFill>
              </a:rPr>
              <a:t>What this is!  </a:t>
            </a:r>
            <a:r>
              <a:rPr lang="en-US" dirty="0"/>
              <a:t>An introduction into potential opportunities.</a:t>
            </a:r>
          </a:p>
          <a:p>
            <a:pPr algn="ctr"/>
            <a:r>
              <a:rPr lang="en-US" dirty="0">
                <a:solidFill>
                  <a:srgbClr val="FF0000"/>
                </a:solidFill>
              </a:rPr>
              <a:t>What this is not!   </a:t>
            </a:r>
            <a:r>
              <a:rPr lang="en-US" dirty="0"/>
              <a:t>A deep dive into the specific mechanics of working with DoD.</a:t>
            </a:r>
          </a:p>
        </p:txBody>
      </p:sp>
    </p:spTree>
    <p:extLst>
      <p:ext uri="{BB962C8B-B14F-4D97-AF65-F5344CB8AC3E}">
        <p14:creationId xmlns:p14="http://schemas.microsoft.com/office/powerpoint/2010/main" val="141900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t>University Research &amp; Other Initiatives (URI)</a:t>
            </a:r>
            <a:endParaRPr lang="en-US" u="sng" dirty="0"/>
          </a:p>
        </p:txBody>
      </p:sp>
      <p:sp>
        <p:nvSpPr>
          <p:cNvPr id="3" name="Content Placeholder 2"/>
          <p:cNvSpPr>
            <a:spLocks noGrp="1"/>
          </p:cNvSpPr>
          <p:nvPr>
            <p:ph idx="1"/>
          </p:nvPr>
        </p:nvSpPr>
        <p:spPr>
          <a:xfrm>
            <a:off x="1981200" y="1447801"/>
            <a:ext cx="8229600" cy="4525963"/>
          </a:xfrm>
        </p:spPr>
        <p:txBody>
          <a:bodyPr>
            <a:normAutofit fontScale="70000" lnSpcReduction="20000"/>
          </a:bodyPr>
          <a:lstStyle/>
          <a:p>
            <a:pPr marL="0" indent="0" algn="ctr">
              <a:buNone/>
            </a:pPr>
            <a:r>
              <a:rPr lang="en-US" dirty="0"/>
              <a:t>The University Research Initiative seeks to improve the quality of defense research conducted by universities and supports the education of engineers and </a:t>
            </a:r>
            <a:r>
              <a:rPr lang="en-US" i="1" dirty="0"/>
              <a:t>scientists</a:t>
            </a:r>
            <a:r>
              <a:rPr lang="en-US" dirty="0"/>
              <a:t> in disciplines critical to national defense needs. The initiative is a collection of specialized research programs performed by academic research institutions</a:t>
            </a:r>
            <a:r>
              <a:rPr lang="en-US" dirty="0" smtClean="0"/>
              <a:t>.</a:t>
            </a:r>
          </a:p>
          <a:p>
            <a:endParaRPr lang="en-US" dirty="0">
              <a:hlinkClick r:id="rId2"/>
            </a:endParaRPr>
          </a:p>
          <a:p>
            <a:pPr marL="514350" indent="-514350">
              <a:buFont typeface="+mj-lt"/>
              <a:buAutoNum type="arabicPeriod"/>
            </a:pPr>
            <a:r>
              <a:rPr lang="en-US" dirty="0" smtClean="0">
                <a:hlinkClick r:id="rId2"/>
              </a:rPr>
              <a:t>Defense </a:t>
            </a:r>
            <a:r>
              <a:rPr lang="en-US" dirty="0">
                <a:hlinkClick r:id="rId2"/>
              </a:rPr>
              <a:t>University Research Instrumentation Program (DURIP)</a:t>
            </a:r>
            <a:r>
              <a:rPr lang="en-US" dirty="0"/>
              <a:t> </a:t>
            </a:r>
            <a:endParaRPr lang="en-US" dirty="0" smtClean="0"/>
          </a:p>
          <a:p>
            <a:pPr marL="514350" indent="-514350">
              <a:buFont typeface="+mj-lt"/>
              <a:buAutoNum type="arabicPeriod"/>
            </a:pPr>
            <a:r>
              <a:rPr lang="en-US" dirty="0" smtClean="0">
                <a:hlinkClick r:id="rId3"/>
              </a:rPr>
              <a:t>Multidisciplinary </a:t>
            </a:r>
            <a:r>
              <a:rPr lang="en-US" dirty="0">
                <a:hlinkClick r:id="rId3"/>
              </a:rPr>
              <a:t>Research Program of the University Research Initiatives (MURI</a:t>
            </a:r>
            <a:r>
              <a:rPr lang="en-US" dirty="0" smtClean="0">
                <a:hlinkClick r:id="rId3"/>
              </a:rPr>
              <a:t>)</a:t>
            </a:r>
            <a:endParaRPr lang="en-US" dirty="0" smtClean="0"/>
          </a:p>
          <a:p>
            <a:pPr marL="514350" indent="-514350">
              <a:buFont typeface="+mj-lt"/>
              <a:buAutoNum type="arabicPeriod"/>
            </a:pPr>
            <a:r>
              <a:rPr lang="en-US" dirty="0" smtClean="0"/>
              <a:t> </a:t>
            </a:r>
            <a:r>
              <a:rPr lang="en-US" dirty="0"/>
              <a:t>Minerva Initiative: </a:t>
            </a:r>
            <a:r>
              <a:rPr lang="en-US" dirty="0" smtClean="0">
                <a:hlinkClick r:id="rId4"/>
              </a:rPr>
              <a:t>University-based social </a:t>
            </a:r>
            <a:r>
              <a:rPr lang="en-US" dirty="0">
                <a:hlinkClick r:id="rId4"/>
              </a:rPr>
              <a:t>science research </a:t>
            </a:r>
            <a:r>
              <a:rPr lang="en-US" dirty="0" smtClean="0">
                <a:hlinkClick r:id="rId4"/>
              </a:rPr>
              <a:t>initiative</a:t>
            </a:r>
            <a:endParaRPr lang="en-US" dirty="0" smtClean="0"/>
          </a:p>
          <a:p>
            <a:pPr marL="514350" indent="-514350">
              <a:buFont typeface="+mj-lt"/>
              <a:buAutoNum type="arabicPeriod"/>
            </a:pPr>
            <a:r>
              <a:rPr lang="en-US" dirty="0" smtClean="0"/>
              <a:t>Core/Long Range Broad Agency Announcements</a:t>
            </a:r>
          </a:p>
          <a:p>
            <a:pPr marL="514350" indent="-514350">
              <a:buFont typeface="+mj-lt"/>
              <a:buAutoNum type="arabicPeriod"/>
            </a:pPr>
            <a:r>
              <a:rPr lang="en-US" dirty="0" smtClean="0"/>
              <a:t>An Air Force example of opportunity </a:t>
            </a:r>
          </a:p>
          <a:p>
            <a:pPr marL="0" indent="0">
              <a:buNone/>
            </a:pPr>
            <a:endParaRPr lang="en-US" dirty="0" smtClean="0">
              <a:hlinkClick r:id="rId5"/>
            </a:endParaRPr>
          </a:p>
          <a:p>
            <a:pPr marL="0" indent="0">
              <a:buNone/>
            </a:pPr>
            <a:r>
              <a:rPr lang="en-US" dirty="0">
                <a:hlinkClick r:id="rId5"/>
              </a:rPr>
              <a:t>*</a:t>
            </a:r>
            <a:r>
              <a:rPr lang="en-US" dirty="0" smtClean="0">
                <a:hlinkClick r:id="rId5"/>
              </a:rPr>
              <a:t>The </a:t>
            </a:r>
            <a:r>
              <a:rPr lang="en-US" dirty="0">
                <a:hlinkClick r:id="rId5"/>
              </a:rPr>
              <a:t>Presidential Early Career Award for Scientists and Engineers (PECASE) Program</a:t>
            </a:r>
            <a:r>
              <a:rPr lang="en-US" dirty="0"/>
              <a:t> </a:t>
            </a:r>
          </a:p>
          <a:p>
            <a:pPr marL="0" indent="0">
              <a:buNone/>
            </a:pPr>
            <a:endParaRPr lang="en-US" dirty="0"/>
          </a:p>
        </p:txBody>
      </p:sp>
      <p:sp>
        <p:nvSpPr>
          <p:cNvPr id="4" name="TextBox 3"/>
          <p:cNvSpPr txBox="1"/>
          <p:nvPr/>
        </p:nvSpPr>
        <p:spPr>
          <a:xfrm>
            <a:off x="1982549" y="6093303"/>
            <a:ext cx="8229600" cy="646331"/>
          </a:xfrm>
          <a:prstGeom prst="rect">
            <a:avLst/>
          </a:prstGeom>
          <a:noFill/>
          <a:ln>
            <a:solidFill>
              <a:srgbClr val="7030A0"/>
            </a:solidFill>
          </a:ln>
        </p:spPr>
        <p:txBody>
          <a:bodyPr wrap="square" rtlCol="0">
            <a:spAutoFit/>
          </a:bodyPr>
          <a:lstStyle/>
          <a:p>
            <a:pPr algn="ctr"/>
            <a:r>
              <a:rPr lang="en-US" b="1" dirty="0" smtClean="0">
                <a:solidFill>
                  <a:srgbClr val="7030A0"/>
                </a:solidFill>
              </a:rPr>
              <a:t>* To be pursued, once you have an established program and relationship with the government sponsor! </a:t>
            </a:r>
            <a:endParaRPr lang="en-US" b="1" dirty="0">
              <a:solidFill>
                <a:srgbClr val="7030A0"/>
              </a:solidFill>
            </a:endParaRPr>
          </a:p>
        </p:txBody>
      </p:sp>
    </p:spTree>
    <p:extLst>
      <p:ext uri="{BB962C8B-B14F-4D97-AF65-F5344CB8AC3E}">
        <p14:creationId xmlns:p14="http://schemas.microsoft.com/office/powerpoint/2010/main" val="283887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FY </a:t>
            </a:r>
            <a:r>
              <a:rPr lang="en-US" sz="3200" dirty="0" smtClean="0"/>
              <a:t>2016 </a:t>
            </a:r>
            <a:r>
              <a:rPr lang="en-US" sz="3200" dirty="0"/>
              <a:t>Defense University Research Instrumentation Program (DURIP</a:t>
            </a:r>
            <a:r>
              <a:rPr lang="en-US" sz="3200" dirty="0" smtClean="0"/>
              <a:t>) PA-AFRL-AFOSR-2014-0001</a:t>
            </a:r>
            <a:r>
              <a:rPr lang="en-US" sz="3200" dirty="0"/>
              <a:t>:  </a:t>
            </a:r>
            <a:r>
              <a:rPr lang="en-US" sz="1600" dirty="0">
                <a:hlinkClick r:id="rId3"/>
              </a:rPr>
              <a:t>http://</a:t>
            </a:r>
            <a:r>
              <a:rPr lang="en-US" sz="1600" dirty="0" smtClean="0">
                <a:hlinkClick r:id="rId3"/>
              </a:rPr>
              <a:t>www.arl.army.mil/www/pages/8/2016_DURIP_Ann.pdf</a:t>
            </a:r>
            <a:r>
              <a:rPr lang="en-US" sz="1600" dirty="0" smtClean="0"/>
              <a:t> </a:t>
            </a:r>
            <a:endParaRPr lang="en-US" sz="1600" dirty="0"/>
          </a:p>
        </p:txBody>
      </p:sp>
      <p:sp>
        <p:nvSpPr>
          <p:cNvPr id="3" name="Content Placeholder 2"/>
          <p:cNvSpPr>
            <a:spLocks noGrp="1"/>
          </p:cNvSpPr>
          <p:nvPr>
            <p:ph idx="1"/>
          </p:nvPr>
        </p:nvSpPr>
        <p:spPr>
          <a:xfrm>
            <a:off x="1905000" y="1422403"/>
            <a:ext cx="8229600" cy="5334445"/>
          </a:xfrm>
        </p:spPr>
        <p:txBody>
          <a:bodyPr>
            <a:noAutofit/>
          </a:bodyPr>
          <a:lstStyle/>
          <a:p>
            <a:endParaRPr lang="en-US" sz="800" dirty="0"/>
          </a:p>
          <a:p>
            <a:pPr marL="0" indent="0" algn="ctr">
              <a:buNone/>
            </a:pPr>
            <a:r>
              <a:rPr lang="en-US" sz="800" b="1" dirty="0"/>
              <a:t>FULL PROPOSAL DEADLINE: </a:t>
            </a:r>
            <a:endParaRPr lang="en-US" sz="800" dirty="0"/>
          </a:p>
          <a:p>
            <a:pPr marL="0" indent="0" algn="ctr">
              <a:buNone/>
            </a:pPr>
            <a:r>
              <a:rPr lang="en-US" sz="800" dirty="0"/>
              <a:t>Must be received no later than 4:00 PM Eastern Time 17 November 2014 </a:t>
            </a:r>
          </a:p>
          <a:p>
            <a:pPr marL="0" indent="0" algn="ctr">
              <a:buNone/>
            </a:pPr>
            <a:r>
              <a:rPr lang="en-US" sz="800" dirty="0"/>
              <a:t>Army Research Office </a:t>
            </a:r>
          </a:p>
          <a:p>
            <a:pPr marL="0" indent="0" algn="ctr">
              <a:buNone/>
            </a:pPr>
            <a:r>
              <a:rPr lang="en-US" sz="800" dirty="0"/>
              <a:t>Office of Naval Research </a:t>
            </a:r>
          </a:p>
          <a:p>
            <a:pPr marL="0" indent="0" algn="ctr">
              <a:buNone/>
            </a:pPr>
            <a:r>
              <a:rPr lang="en-US" sz="800" dirty="0"/>
              <a:t>Air Force Office of Scientific Research in cooperation with the </a:t>
            </a:r>
          </a:p>
          <a:p>
            <a:pPr marL="0" indent="0" algn="ctr">
              <a:buNone/>
            </a:pPr>
            <a:r>
              <a:rPr lang="en-US" sz="800" dirty="0"/>
              <a:t>Office of the Director for Basic Research in the Office of the Secretary of Defense </a:t>
            </a:r>
            <a:endParaRPr lang="en-US" sz="800" b="1" dirty="0"/>
          </a:p>
          <a:p>
            <a:pPr marL="0" indent="0">
              <a:buNone/>
            </a:pPr>
            <a:r>
              <a:rPr lang="en-US" sz="800" b="1" dirty="0" smtClean="0"/>
              <a:t>Overview </a:t>
            </a:r>
            <a:endParaRPr lang="en-US" sz="800" dirty="0"/>
          </a:p>
          <a:p>
            <a:r>
              <a:rPr lang="en-US" sz="800" b="1" dirty="0"/>
              <a:t>Federal Agency Name(s) </a:t>
            </a:r>
            <a:endParaRPr lang="en-US" sz="800" dirty="0"/>
          </a:p>
          <a:p>
            <a:pPr lvl="1"/>
            <a:r>
              <a:rPr lang="en-US" sz="800" dirty="0"/>
              <a:t>This Department of Defense program will be administered through the Army Research Office (ARO), the Office of Naval Research (ONR), and the Air Force Office of Scientific Research (AFOSR). </a:t>
            </a:r>
          </a:p>
          <a:p>
            <a:r>
              <a:rPr lang="en-US" sz="800" b="1" dirty="0"/>
              <a:t>Program Announcement Title </a:t>
            </a:r>
            <a:endParaRPr lang="en-US" sz="800" dirty="0"/>
          </a:p>
          <a:p>
            <a:pPr lvl="1"/>
            <a:r>
              <a:rPr lang="en-US" sz="800" dirty="0"/>
              <a:t>Fiscal Year </a:t>
            </a:r>
            <a:r>
              <a:rPr lang="en-US" sz="800" dirty="0" smtClean="0"/>
              <a:t>2016 </a:t>
            </a:r>
            <a:r>
              <a:rPr lang="en-US" sz="800" dirty="0"/>
              <a:t>Defense University Research Instrumentation Program (DURIP) </a:t>
            </a:r>
          </a:p>
          <a:p>
            <a:r>
              <a:rPr lang="en-US" sz="800" b="1" dirty="0"/>
              <a:t>Announcement Type </a:t>
            </a:r>
            <a:endParaRPr lang="en-US" sz="800" dirty="0"/>
          </a:p>
          <a:p>
            <a:pPr lvl="1"/>
            <a:r>
              <a:rPr lang="en-US" sz="800" dirty="0"/>
              <a:t>This is the initial announcement. </a:t>
            </a:r>
          </a:p>
          <a:p>
            <a:r>
              <a:rPr lang="en-US" sz="800" b="1" dirty="0"/>
              <a:t>Program Announcement Number </a:t>
            </a:r>
            <a:endParaRPr lang="en-US" sz="800" dirty="0"/>
          </a:p>
          <a:p>
            <a:pPr lvl="1"/>
            <a:r>
              <a:rPr lang="en-US" sz="800" dirty="0" smtClean="0"/>
              <a:t>PA-AFOSR-2015-0001 </a:t>
            </a:r>
            <a:endParaRPr lang="en-US" sz="800" dirty="0"/>
          </a:p>
          <a:p>
            <a:r>
              <a:rPr lang="en-US" sz="800" b="1" dirty="0"/>
              <a:t>Catalog of Federal Domestic Assistance (CFDA) Number(s) </a:t>
            </a:r>
            <a:endParaRPr lang="en-US" sz="800" dirty="0"/>
          </a:p>
          <a:p>
            <a:pPr lvl="1"/>
            <a:r>
              <a:rPr lang="en-US" sz="800" dirty="0"/>
              <a:t>12.300, Basic and Applied Research (ONR); 12.431, Basic Scientific Research (ARO); and 12.800, Air Force Defense Research Sciences Program (AFOSR) </a:t>
            </a:r>
          </a:p>
          <a:p>
            <a:r>
              <a:rPr lang="en-US" sz="800" b="1" dirty="0"/>
              <a:t>Response Date </a:t>
            </a:r>
          </a:p>
          <a:p>
            <a:pPr lvl="1"/>
            <a:r>
              <a:rPr lang="en-US" sz="800" dirty="0"/>
              <a:t>Proposals must be received by Grants.gov </a:t>
            </a:r>
            <a:r>
              <a:rPr lang="en-US" sz="800" u="sng" dirty="0">
                <a:solidFill>
                  <a:srgbClr val="FF0000"/>
                </a:solidFill>
              </a:rPr>
              <a:t>no later than 4:00PM Eastern Time, </a:t>
            </a:r>
            <a:r>
              <a:rPr lang="en-US" sz="800" u="sng" dirty="0" smtClean="0">
                <a:solidFill>
                  <a:srgbClr val="FF0000"/>
                </a:solidFill>
              </a:rPr>
              <a:t>25 September 2015</a:t>
            </a:r>
            <a:r>
              <a:rPr lang="en-US" sz="800" dirty="0" smtClean="0"/>
              <a:t>. </a:t>
            </a:r>
            <a:endParaRPr lang="en-US" sz="800" dirty="0"/>
          </a:p>
          <a:p>
            <a:r>
              <a:rPr lang="en-US" sz="800" b="1" dirty="0"/>
              <a:t>Additional Overview </a:t>
            </a:r>
            <a:endParaRPr lang="en-US" sz="800" dirty="0"/>
          </a:p>
          <a:p>
            <a:pPr lvl="1"/>
            <a:r>
              <a:rPr lang="en-US" sz="800" dirty="0"/>
              <a:t>The Department of Defense (DoD) announces the Fiscal Year </a:t>
            </a:r>
            <a:r>
              <a:rPr lang="en-US" sz="800" dirty="0" smtClean="0"/>
              <a:t>2016 </a:t>
            </a:r>
            <a:r>
              <a:rPr lang="en-US" sz="800" dirty="0"/>
              <a:t>Defense University Research Instrumentation Program (DURIP), a part of the University Research Initiative (URI). DURIP is </a:t>
            </a:r>
            <a:r>
              <a:rPr lang="en-US" sz="800" b="1" dirty="0"/>
              <a:t>designed to improve the capabilities of U.S. institutions of higher education (hereafter referred to as “universities”) to conduct research and to educate scientists and engineers in areas important to national defense, by providing funds for the acquisition of research equipment. </a:t>
            </a:r>
          </a:p>
        </p:txBody>
      </p:sp>
      <p:pic>
        <p:nvPicPr>
          <p:cNvPr id="4" name="Picture 3" descr="http://people.ku.edu/~edwerner/portfolio/courses/course_1/assign_5/kansasstatefacts_files/kansasstatetreecottonw_727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976" y="1600200"/>
            <a:ext cx="542381"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103929" y="890124"/>
            <a:ext cx="828759" cy="84292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78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Fiscal Year (FY 2016):  </a:t>
            </a:r>
            <a:r>
              <a:rPr lang="en-US" sz="3100" dirty="0"/>
              <a:t>D</a:t>
            </a:r>
            <a:r>
              <a:rPr lang="en-US" sz="3100" b="1" dirty="0" smtClean="0"/>
              <a:t>efense University Research Instrumentation </a:t>
            </a:r>
            <a:r>
              <a:rPr lang="en-US" sz="3100" b="1" dirty="0"/>
              <a:t>Program </a:t>
            </a:r>
            <a:r>
              <a:rPr lang="en-US" sz="3100" b="1" dirty="0" smtClean="0"/>
              <a:t>(DURIP)</a:t>
            </a:r>
            <a:endParaRPr lang="en-US" sz="3100" dirty="0"/>
          </a:p>
        </p:txBody>
      </p:sp>
      <p:sp>
        <p:nvSpPr>
          <p:cNvPr id="3" name="Content Placeholder 2"/>
          <p:cNvSpPr>
            <a:spLocks noGrp="1"/>
          </p:cNvSpPr>
          <p:nvPr>
            <p:ph idx="1"/>
          </p:nvPr>
        </p:nvSpPr>
        <p:spPr>
          <a:xfrm>
            <a:off x="838200" y="1825624"/>
            <a:ext cx="10515600" cy="4939317"/>
          </a:xfrm>
        </p:spPr>
        <p:txBody>
          <a:bodyPr>
            <a:normAutofit/>
          </a:bodyPr>
          <a:lstStyle/>
          <a:p>
            <a:pPr marL="0" indent="0">
              <a:buNone/>
            </a:pPr>
            <a:r>
              <a:rPr lang="en-US" dirty="0"/>
              <a:t>Defense University Research Instrumentation Program (DURIP), a part of the University Research Initiative (URI). DURIP is designed to improve the capabilities of U.S. institutions of higher education (hereafter referred to as “universities”) to conduct research and to educate scientists and engineers in areas important to national defense, by providing funds for the acquisition of research equipment. </a:t>
            </a:r>
          </a:p>
        </p:txBody>
      </p:sp>
    </p:spTree>
    <p:extLst>
      <p:ext uri="{BB962C8B-B14F-4D97-AF65-F5344CB8AC3E}">
        <p14:creationId xmlns:p14="http://schemas.microsoft.com/office/powerpoint/2010/main" val="748971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noAutofit/>
          </a:bodyPr>
          <a:lstStyle/>
          <a:p>
            <a:pPr algn="ctr"/>
            <a:r>
              <a:rPr lang="en-US" sz="3200" dirty="0" smtClean="0"/>
              <a:t>FY 2016 DoD Multidisciplinary Research Program of the University Research Initiative (MURI) </a:t>
            </a:r>
            <a:r>
              <a:rPr lang="en-US" sz="3200" b="1" dirty="0" smtClean="0"/>
              <a:t/>
            </a:r>
            <a:br>
              <a:rPr lang="en-US" sz="3200" b="1" dirty="0" smtClean="0"/>
            </a:br>
            <a:r>
              <a:rPr lang="en-US" sz="1600" b="1" dirty="0">
                <a:hlinkClick r:id="rId3"/>
              </a:rPr>
              <a:t>http://</a:t>
            </a:r>
            <a:r>
              <a:rPr lang="en-US" sz="1600" b="1" dirty="0" smtClean="0">
                <a:hlinkClick r:id="rId3"/>
              </a:rPr>
              <a:t>www.arl.army.mil/www/pages/8/2016_MURI_Grants_dot_Gov.pdf</a:t>
            </a:r>
            <a:r>
              <a:rPr lang="en-US" sz="1600" b="1" dirty="0" smtClean="0"/>
              <a:t> </a:t>
            </a:r>
            <a:endParaRPr lang="en-US" sz="1600" b="1" dirty="0"/>
          </a:p>
        </p:txBody>
      </p:sp>
      <p:sp>
        <p:nvSpPr>
          <p:cNvPr id="3" name="Content Placeholder 2"/>
          <p:cNvSpPr>
            <a:spLocks noGrp="1"/>
          </p:cNvSpPr>
          <p:nvPr>
            <p:ph idx="1"/>
          </p:nvPr>
        </p:nvSpPr>
        <p:spPr>
          <a:xfrm>
            <a:off x="838200" y="1721928"/>
            <a:ext cx="10515600" cy="4351338"/>
          </a:xfrm>
        </p:spPr>
        <p:txBody>
          <a:bodyPr>
            <a:normAutofit fontScale="55000" lnSpcReduction="20000"/>
          </a:bodyPr>
          <a:lstStyle/>
          <a:p>
            <a:pPr marL="0" indent="0" algn="ctr">
              <a:buNone/>
            </a:pPr>
            <a:r>
              <a:rPr lang="en-US" dirty="0"/>
              <a:t>The MURI program supports basic research in science and engineering at U.S. institutions of higher education (hereafter referred to as "universities") that is of potential interest to DoD. The program is </a:t>
            </a:r>
            <a:r>
              <a:rPr lang="en-US" b="1" dirty="0"/>
              <a:t>focused on </a:t>
            </a:r>
            <a:r>
              <a:rPr lang="en-US" b="1" u="sng" dirty="0"/>
              <a:t>multidisciplinary research </a:t>
            </a:r>
            <a:r>
              <a:rPr lang="en-US" b="1" dirty="0"/>
              <a:t>efforts where more than one traditional discipline interacts to provide rapid advances in scientific areas of interest</a:t>
            </a:r>
            <a:r>
              <a:rPr lang="en-US" dirty="0"/>
              <a:t> to the DoD. As defined by the DoD</a:t>
            </a:r>
            <a:r>
              <a:rPr lang="en-US" b="1" dirty="0"/>
              <a:t>, </a:t>
            </a:r>
            <a:r>
              <a:rPr lang="en-US" b="1" i="1" dirty="0"/>
              <a:t>“</a:t>
            </a:r>
            <a:r>
              <a:rPr lang="en-US" b="1" i="1" dirty="0">
                <a:solidFill>
                  <a:srgbClr val="FF0000"/>
                </a:solidFill>
              </a:rPr>
              <a:t>basic research </a:t>
            </a:r>
            <a:r>
              <a:rPr lang="en-US" b="1" i="1" dirty="0"/>
              <a:t>is systematic study directed toward greater knowledge or understanding of the fundamental aspects of phenomena and of observable facts without specific applications towards processes or products in mind. </a:t>
            </a:r>
            <a:r>
              <a:rPr lang="en-US" b="1" i="1" dirty="0">
                <a:solidFill>
                  <a:srgbClr val="FF0000"/>
                </a:solidFill>
              </a:rPr>
              <a:t>It includes all scientific study and experimentation directed toward increasing fundamental knowledge and understanding </a:t>
            </a:r>
            <a:r>
              <a:rPr lang="en-US" b="1" i="1" dirty="0"/>
              <a:t>in those fields of the physical, engineering, environmental, and life sciences related to long-term national security needs. It is farsighted high payoff research that provides the basis for technological progress.” </a:t>
            </a:r>
            <a:r>
              <a:rPr lang="en-US" i="1" dirty="0"/>
              <a:t>(</a:t>
            </a:r>
            <a:r>
              <a:rPr lang="en-US" dirty="0"/>
              <a:t>DoD 7000.14.R, vol. 2B, chap.5). DoD’s basic research program invests broadly in many specific fields to ensure that it has early cognizance of new scientific </a:t>
            </a:r>
            <a:r>
              <a:rPr lang="en-US" dirty="0" smtClean="0"/>
              <a:t>knowledge</a:t>
            </a:r>
          </a:p>
          <a:p>
            <a:pPr marL="0" indent="0">
              <a:buNone/>
            </a:pPr>
            <a:endParaRPr lang="en-US" b="1" dirty="0" smtClean="0"/>
          </a:p>
          <a:p>
            <a:r>
              <a:rPr lang="en-US" b="1" dirty="0" smtClean="0"/>
              <a:t>Research </a:t>
            </a:r>
            <a:r>
              <a:rPr lang="en-US" b="1" dirty="0"/>
              <a:t>Opportunity Title </a:t>
            </a:r>
            <a:endParaRPr lang="en-US" dirty="0"/>
          </a:p>
          <a:p>
            <a:pPr lvl="1"/>
            <a:r>
              <a:rPr lang="en-US" dirty="0"/>
              <a:t>Multidisciplinary University Research Initiative (MURI) </a:t>
            </a:r>
          </a:p>
          <a:p>
            <a:r>
              <a:rPr lang="en-US" b="1" dirty="0" smtClean="0"/>
              <a:t>Program </a:t>
            </a:r>
            <a:r>
              <a:rPr lang="en-US" b="1" dirty="0"/>
              <a:t>Name </a:t>
            </a:r>
            <a:endParaRPr lang="en-US" dirty="0"/>
          </a:p>
          <a:p>
            <a:pPr lvl="1"/>
            <a:r>
              <a:rPr lang="en-US" dirty="0"/>
              <a:t>Fiscal Year (FY) 2015 Department of Defense Multidisciplinary Research Program of the University Research Initiative </a:t>
            </a:r>
          </a:p>
          <a:p>
            <a:r>
              <a:rPr lang="en-US" b="1" dirty="0" smtClean="0"/>
              <a:t>Research </a:t>
            </a:r>
            <a:r>
              <a:rPr lang="en-US" b="1" dirty="0"/>
              <a:t>Opportunity Number </a:t>
            </a:r>
            <a:endParaRPr lang="en-US" dirty="0"/>
          </a:p>
          <a:p>
            <a:pPr lvl="1"/>
            <a:r>
              <a:rPr lang="en-US" dirty="0"/>
              <a:t>ONRFOA </a:t>
            </a:r>
            <a:r>
              <a:rPr lang="en-US" dirty="0" smtClean="0"/>
              <a:t>15-FOA-0011 </a:t>
            </a:r>
            <a:endParaRPr lang="en-US" dirty="0"/>
          </a:p>
          <a:p>
            <a:r>
              <a:rPr lang="en-US" b="1" dirty="0" smtClean="0"/>
              <a:t>Response </a:t>
            </a:r>
            <a:r>
              <a:rPr lang="en-US" b="1" dirty="0"/>
              <a:t>Date </a:t>
            </a:r>
            <a:endParaRPr lang="en-US" dirty="0"/>
          </a:p>
          <a:p>
            <a:pPr lvl="1"/>
            <a:r>
              <a:rPr lang="en-US" dirty="0"/>
              <a:t>White Papers: </a:t>
            </a:r>
            <a:r>
              <a:rPr lang="en-US" dirty="0" smtClean="0">
                <a:solidFill>
                  <a:srgbClr val="FF0000"/>
                </a:solidFill>
              </a:rPr>
              <a:t>08 Sept 2015 (Tuesday) </a:t>
            </a:r>
            <a:endParaRPr lang="en-US" dirty="0">
              <a:solidFill>
                <a:srgbClr val="FF0000"/>
              </a:solidFill>
            </a:endParaRPr>
          </a:p>
          <a:p>
            <a:pPr lvl="1"/>
            <a:r>
              <a:rPr lang="en-US" dirty="0"/>
              <a:t>Full Proposals: </a:t>
            </a:r>
            <a:r>
              <a:rPr lang="en-US" dirty="0" smtClean="0">
                <a:solidFill>
                  <a:srgbClr val="FF0000"/>
                </a:solidFill>
              </a:rPr>
              <a:t>07 Dec </a:t>
            </a:r>
            <a:r>
              <a:rPr lang="en-US" dirty="0">
                <a:solidFill>
                  <a:srgbClr val="FF0000"/>
                </a:solidFill>
              </a:rPr>
              <a:t>2015 (Monday) </a:t>
            </a:r>
          </a:p>
        </p:txBody>
      </p:sp>
      <p:pic>
        <p:nvPicPr>
          <p:cNvPr id="4" name="Picture 3" descr="http://people.ku.edu/~edwerner/portfolio/courses/course_1/assign_5/kansasstatefacts_files/kansasstatetreecottonw_727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5845" y="707861"/>
            <a:ext cx="962025" cy="10812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10788592" y="228600"/>
            <a:ext cx="883778" cy="7620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95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469"/>
            <a:ext cx="10515600" cy="1002865"/>
          </a:xfrm>
        </p:spPr>
        <p:txBody>
          <a:bodyPr>
            <a:normAutofit/>
          </a:bodyPr>
          <a:lstStyle/>
          <a:p>
            <a:pPr algn="ctr"/>
            <a:r>
              <a:rPr lang="en-US" sz="3200" dirty="0" smtClean="0"/>
              <a:t>FY 2016 MURI (</a:t>
            </a:r>
            <a:r>
              <a:rPr lang="en-US" sz="3200" dirty="0" err="1" smtClean="0"/>
              <a:t>Cont</a:t>
            </a:r>
            <a:r>
              <a:rPr lang="en-US" sz="3200" dirty="0" smtClean="0"/>
              <a:t>…)</a:t>
            </a:r>
            <a:endParaRPr lang="en-US" sz="3200" dirty="0"/>
          </a:p>
        </p:txBody>
      </p:sp>
      <p:sp>
        <p:nvSpPr>
          <p:cNvPr id="3" name="Content Placeholder 2"/>
          <p:cNvSpPr>
            <a:spLocks noGrp="1"/>
          </p:cNvSpPr>
          <p:nvPr>
            <p:ph idx="1"/>
          </p:nvPr>
        </p:nvSpPr>
        <p:spPr>
          <a:xfrm>
            <a:off x="161841" y="534416"/>
            <a:ext cx="11871016" cy="6196322"/>
          </a:xfrm>
        </p:spPr>
        <p:txBody>
          <a:bodyPr>
            <a:noAutofit/>
          </a:bodyPr>
          <a:lstStyle/>
          <a:p>
            <a:pPr marL="0" indent="0">
              <a:buNone/>
            </a:pPr>
            <a:r>
              <a:rPr lang="en-US" sz="800" b="1" dirty="0" smtClean="0"/>
              <a:t>Research Opportunity Description </a:t>
            </a:r>
            <a:endParaRPr lang="en-US" sz="800" dirty="0" smtClean="0"/>
          </a:p>
          <a:p>
            <a:pPr marL="0" indent="0">
              <a:buNone/>
            </a:pPr>
            <a:r>
              <a:rPr lang="en-US" sz="800" dirty="0" smtClean="0"/>
              <a:t>The FY 2016 MURI competition is for the topics listed below. Detailed descriptions of the topics can be found in Section VIII, entitled, “Specific MURI Topics,” of this FOA. The detailed descriptions are intended to provide the offeror a frame of reference and are not meant to be restrictive to the possible approaches to achieving the goals of the topic and the program. Innovative ideas addressing these research topics are highly encouraged. </a:t>
            </a:r>
          </a:p>
          <a:p>
            <a:pPr marL="0" indent="0">
              <a:buNone/>
            </a:pPr>
            <a:r>
              <a:rPr lang="en-US" sz="800" b="1" dirty="0" smtClean="0"/>
              <a:t>White papers and full proposals addressing the following topics 1 through 8 should be submitted to the </a:t>
            </a:r>
            <a:r>
              <a:rPr lang="en-US" sz="800" b="1" u="sng" dirty="0" smtClean="0"/>
              <a:t>Army Research Office (ARO): </a:t>
            </a:r>
          </a:p>
          <a:p>
            <a:pPr>
              <a:buFont typeface="Wingdings" panose="05000000000000000000" pitchFamily="2" charset="2"/>
              <a:buChar char="ü"/>
            </a:pPr>
            <a:r>
              <a:rPr lang="en-US" sz="800" dirty="0" smtClean="0"/>
              <a:t>1. Sequence-Defined Synthetic Polymers Enabled by Engineered Translation Machinery </a:t>
            </a:r>
          </a:p>
          <a:p>
            <a:pPr>
              <a:buFont typeface="Wingdings" panose="05000000000000000000" pitchFamily="2" charset="2"/>
              <a:buChar char="ü"/>
            </a:pPr>
            <a:r>
              <a:rPr lang="en-US" sz="800" dirty="0" smtClean="0"/>
              <a:t>2. Discovering Hidden Phases with Electromagnetic Excitation </a:t>
            </a:r>
          </a:p>
          <a:p>
            <a:pPr>
              <a:buFont typeface="Wingdings" panose="05000000000000000000" pitchFamily="2" charset="2"/>
              <a:buChar char="ü"/>
            </a:pPr>
            <a:r>
              <a:rPr lang="en-US" sz="800" dirty="0" smtClean="0"/>
              <a:t>3. Modeling and Analysis of Multisensory Neural Information Processing for Direct Brain-Computer Communications </a:t>
            </a:r>
          </a:p>
          <a:p>
            <a:pPr>
              <a:buFont typeface="Wingdings" panose="05000000000000000000" pitchFamily="2" charset="2"/>
              <a:buChar char="ü"/>
            </a:pPr>
            <a:r>
              <a:rPr lang="en-US" sz="800" dirty="0" smtClean="0"/>
              <a:t>4. Modular Quantum Systems </a:t>
            </a:r>
          </a:p>
          <a:p>
            <a:pPr>
              <a:buFont typeface="Wingdings" panose="05000000000000000000" pitchFamily="2" charset="2"/>
              <a:buChar char="ü"/>
            </a:pPr>
            <a:r>
              <a:rPr lang="en-US" sz="800" dirty="0" smtClean="0"/>
              <a:t>5. Spin Textures and Dynamics Induced by Spin-Orbit Coupling </a:t>
            </a:r>
          </a:p>
          <a:p>
            <a:pPr>
              <a:buFont typeface="Wingdings" panose="05000000000000000000" pitchFamily="2" charset="2"/>
              <a:buChar char="ü"/>
            </a:pPr>
            <a:r>
              <a:rPr lang="en-US" sz="800" dirty="0" smtClean="0"/>
              <a:t>6. Defining Expertise by Discovering the Underlying Neural Mechanisms of Skill Learning </a:t>
            </a:r>
          </a:p>
          <a:p>
            <a:pPr>
              <a:buFont typeface="Wingdings" panose="05000000000000000000" pitchFamily="2" charset="2"/>
              <a:buChar char="ü"/>
            </a:pPr>
            <a:r>
              <a:rPr lang="en-US" sz="800" dirty="0" smtClean="0"/>
              <a:t>7. Media Analytics for Developing &amp; Testing Theories of Social Structure &amp; Interaction </a:t>
            </a:r>
          </a:p>
          <a:p>
            <a:pPr>
              <a:buFont typeface="Wingdings" panose="05000000000000000000" pitchFamily="2" charset="2"/>
              <a:buChar char="ü"/>
            </a:pPr>
            <a:r>
              <a:rPr lang="en-US" sz="800" dirty="0" smtClean="0"/>
              <a:t>8. Fundamental Properties of Energy Flow and Partitioning at Sub-nanoscale Interfaces </a:t>
            </a:r>
          </a:p>
          <a:p>
            <a:pPr marL="0" indent="0">
              <a:buNone/>
            </a:pPr>
            <a:r>
              <a:rPr lang="en-US" sz="800" b="1" dirty="0" smtClean="0"/>
              <a:t>White papers and full proposals addressing the following topics 9 through 13 should be submitted to the </a:t>
            </a:r>
            <a:r>
              <a:rPr lang="en-US" sz="800" b="1" u="sng" dirty="0" smtClean="0"/>
              <a:t>Air Force Office of Scientific Research (AFOSR</a:t>
            </a:r>
            <a:r>
              <a:rPr lang="en-US" sz="800" b="1" dirty="0" smtClean="0"/>
              <a:t>): </a:t>
            </a:r>
          </a:p>
          <a:p>
            <a:pPr>
              <a:buFont typeface="Wingdings" panose="05000000000000000000" pitchFamily="2" charset="2"/>
              <a:buChar char="ü"/>
            </a:pPr>
            <a:r>
              <a:rPr lang="en-US" sz="800" dirty="0" smtClean="0"/>
              <a:t>9. Active Ionosphere-Thermosphere Coupling: Mechanisms and Effects </a:t>
            </a:r>
          </a:p>
          <a:p>
            <a:pPr>
              <a:buFont typeface="Wingdings" panose="05000000000000000000" pitchFamily="2" charset="2"/>
              <a:buChar char="ü"/>
            </a:pPr>
            <a:r>
              <a:rPr lang="en-US" sz="800" dirty="0" smtClean="0"/>
              <a:t>10. </a:t>
            </a:r>
            <a:r>
              <a:rPr lang="en-US" sz="800" dirty="0" err="1" smtClean="0"/>
              <a:t>Attojoule</a:t>
            </a:r>
            <a:r>
              <a:rPr lang="en-US" sz="800" dirty="0" smtClean="0"/>
              <a:t> </a:t>
            </a:r>
            <a:r>
              <a:rPr lang="en-US" sz="800" dirty="0" err="1" smtClean="0"/>
              <a:t>Nanooptoelectronics</a:t>
            </a:r>
            <a:r>
              <a:rPr lang="en-US" sz="800" dirty="0" smtClean="0"/>
              <a:t> </a:t>
            </a:r>
          </a:p>
          <a:p>
            <a:pPr>
              <a:buFont typeface="Wingdings" panose="05000000000000000000" pitchFamily="2" charset="2"/>
              <a:buChar char="ü"/>
            </a:pPr>
            <a:r>
              <a:rPr lang="en-US" sz="800" dirty="0" smtClean="0"/>
              <a:t>11. 4-D Electromagnetic Origami </a:t>
            </a:r>
          </a:p>
          <a:p>
            <a:pPr>
              <a:buFont typeface="Wingdings" panose="05000000000000000000" pitchFamily="2" charset="2"/>
              <a:buChar char="ü"/>
            </a:pPr>
            <a:r>
              <a:rPr lang="en-US" sz="800" dirty="0" smtClean="0"/>
              <a:t>12. Radiation-Balanced Lasers – New Vistas in Optical Gain and Refrigeration Materials </a:t>
            </a:r>
          </a:p>
          <a:p>
            <a:pPr>
              <a:buFont typeface="Wingdings" panose="05000000000000000000" pitchFamily="2" charset="2"/>
              <a:buChar char="ü"/>
            </a:pPr>
            <a:r>
              <a:rPr lang="en-US" sz="800" dirty="0" smtClean="0"/>
              <a:t>13. Quantum Many-Body Physics with Photons </a:t>
            </a:r>
          </a:p>
          <a:p>
            <a:pPr marL="0" indent="0">
              <a:buNone/>
            </a:pPr>
            <a:r>
              <a:rPr lang="en-US" sz="800" b="1" dirty="0" smtClean="0"/>
              <a:t>White papers and full proposals addressing the following topics 14 through 19 should be submitted to the </a:t>
            </a:r>
            <a:r>
              <a:rPr lang="en-US" sz="800" b="1" u="sng" dirty="0" smtClean="0"/>
              <a:t>Office of Naval Research (ONR</a:t>
            </a:r>
            <a:r>
              <a:rPr lang="en-US" sz="800" b="1" dirty="0" smtClean="0"/>
              <a:t>): </a:t>
            </a:r>
          </a:p>
          <a:p>
            <a:pPr>
              <a:buFont typeface="Wingdings" panose="05000000000000000000" pitchFamily="2" charset="2"/>
              <a:buChar char="ü"/>
            </a:pPr>
            <a:r>
              <a:rPr lang="en-US" sz="800" dirty="0"/>
              <a:t>14. The Role of Epigenetics in Human Performance </a:t>
            </a:r>
          </a:p>
          <a:p>
            <a:pPr>
              <a:buFont typeface="Wingdings" panose="05000000000000000000" pitchFamily="2" charset="2"/>
              <a:buChar char="ü"/>
            </a:pPr>
            <a:r>
              <a:rPr lang="en-US" sz="800" dirty="0"/>
              <a:t>15. Realistic Dynamic Formalism for Advanced Cyber Interaction </a:t>
            </a:r>
          </a:p>
          <a:p>
            <a:pPr>
              <a:buFont typeface="Wingdings" panose="05000000000000000000" pitchFamily="2" charset="2"/>
              <a:buChar char="ü"/>
            </a:pPr>
            <a:r>
              <a:rPr lang="en-US" sz="800" dirty="0"/>
              <a:t>16. Synthetic Electronics </a:t>
            </a:r>
          </a:p>
          <a:p>
            <a:pPr>
              <a:buFont typeface="Wingdings" panose="05000000000000000000" pitchFamily="2" charset="2"/>
              <a:buChar char="ü"/>
            </a:pPr>
            <a:r>
              <a:rPr lang="en-US" sz="800" dirty="0"/>
              <a:t>17. Ultrahigh Thermal Conductivity Materials </a:t>
            </a:r>
          </a:p>
          <a:p>
            <a:pPr>
              <a:buFont typeface="Wingdings" panose="05000000000000000000" pitchFamily="2" charset="2"/>
              <a:buChar char="ü"/>
            </a:pPr>
            <a:r>
              <a:rPr lang="en-US" sz="800" dirty="0"/>
              <a:t>18. Characterization of Gas Transport through Biological Membranes </a:t>
            </a:r>
          </a:p>
          <a:p>
            <a:pPr>
              <a:buFont typeface="Wingdings" panose="05000000000000000000" pitchFamily="2" charset="2"/>
              <a:buChar char="ü"/>
            </a:pPr>
            <a:r>
              <a:rPr lang="en-US" sz="800" dirty="0"/>
              <a:t>19. Neural Basis of Symbolic Processing </a:t>
            </a:r>
          </a:p>
          <a:p>
            <a:pPr>
              <a:buFont typeface="Wingdings" panose="05000000000000000000" pitchFamily="2" charset="2"/>
              <a:buChar char="ü"/>
            </a:pPr>
            <a:r>
              <a:rPr lang="en-US" sz="800" dirty="0"/>
              <a:t>20. Prediction of Multi-Physics Sprays and their Control </a:t>
            </a:r>
          </a:p>
          <a:p>
            <a:pPr>
              <a:buFont typeface="Wingdings" panose="05000000000000000000" pitchFamily="2" charset="2"/>
              <a:buChar char="ü"/>
            </a:pPr>
            <a:r>
              <a:rPr lang="en-US" sz="800" dirty="0"/>
              <a:t>21. Dynamic Events in Solid Composite Materials at Ultra High Temperature and Pressure </a:t>
            </a:r>
          </a:p>
        </p:txBody>
      </p:sp>
    </p:spTree>
    <p:extLst>
      <p:ext uri="{BB962C8B-B14F-4D97-AF65-F5344CB8AC3E}">
        <p14:creationId xmlns:p14="http://schemas.microsoft.com/office/powerpoint/2010/main" val="168459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hlinkClick r:id="rId2"/>
              </a:rPr>
              <a:t/>
            </a:r>
            <a:br>
              <a:rPr lang="en-US" dirty="0" smtClean="0">
                <a:hlinkClick r:id="rId2"/>
              </a:rPr>
            </a:br>
            <a:r>
              <a:rPr lang="en-US" dirty="0" smtClean="0">
                <a:hlinkClick r:id="rId2"/>
              </a:rPr>
              <a:t>http</a:t>
            </a:r>
            <a:r>
              <a:rPr lang="en-US" dirty="0">
                <a:hlinkClick r:id="rId2"/>
              </a:rPr>
              <a:t>://</a:t>
            </a:r>
            <a:r>
              <a:rPr lang="en-US" dirty="0" smtClean="0">
                <a:hlinkClick r:id="rId2"/>
              </a:rPr>
              <a:t>minerva.dtic.mil/topics.html</a:t>
            </a:r>
            <a:r>
              <a:rPr lang="en-US" dirty="0" smtClean="0"/>
              <a:t> </a:t>
            </a:r>
            <a:endParaRPr lang="en-US" dirty="0"/>
          </a:p>
        </p:txBody>
      </p:sp>
      <p:sp>
        <p:nvSpPr>
          <p:cNvPr id="4" name="Content Placeholder 3"/>
          <p:cNvSpPr>
            <a:spLocks noGrp="1"/>
          </p:cNvSpPr>
          <p:nvPr>
            <p:ph idx="1"/>
          </p:nvPr>
        </p:nvSpPr>
        <p:spPr>
          <a:xfrm>
            <a:off x="838200" y="1979373"/>
            <a:ext cx="10515600" cy="3434198"/>
          </a:xfrm>
        </p:spPr>
        <p:txBody>
          <a:bodyPr>
            <a:normAutofit fontScale="47500" lnSpcReduction="20000"/>
          </a:bodyPr>
          <a:lstStyle/>
          <a:p>
            <a:pPr marL="0" indent="0">
              <a:buNone/>
            </a:pPr>
            <a:r>
              <a:rPr lang="en-US" b="1" dirty="0"/>
              <a:t>Program Objectives</a:t>
            </a:r>
          </a:p>
          <a:p>
            <a:pPr marL="0" indent="0">
              <a:buNone/>
            </a:pPr>
            <a:endParaRPr lang="en-US" dirty="0" smtClean="0"/>
          </a:p>
          <a:p>
            <a:pPr marL="0" indent="0">
              <a:buNone/>
            </a:pPr>
            <a:r>
              <a:rPr lang="en-US" dirty="0" smtClean="0"/>
              <a:t>The </a:t>
            </a:r>
            <a:r>
              <a:rPr lang="en-US" dirty="0"/>
              <a:t>Minerva Initiative is a Department of Defense (DoD)-sponsored, </a:t>
            </a:r>
            <a:r>
              <a:rPr lang="en-US" dirty="0">
                <a:solidFill>
                  <a:srgbClr val="FF0000"/>
                </a:solidFill>
              </a:rPr>
              <a:t>university-based </a:t>
            </a:r>
            <a:r>
              <a:rPr lang="en-US" i="1" u="sng" dirty="0"/>
              <a:t>social science</a:t>
            </a:r>
            <a:r>
              <a:rPr lang="en-US" i="1" dirty="0"/>
              <a:t> </a:t>
            </a:r>
            <a:r>
              <a:rPr lang="en-US" dirty="0"/>
              <a:t>research initiative launched by the Secretary of Defense in 2008 focusing on areas of strategic importance to U.S. national security policy.</a:t>
            </a:r>
            <a:br>
              <a:rPr lang="en-US" dirty="0"/>
            </a:br>
            <a:r>
              <a:rPr lang="en-US" dirty="0"/>
              <a:t/>
            </a:r>
            <a:br>
              <a:rPr lang="en-US" dirty="0"/>
            </a:br>
            <a:r>
              <a:rPr lang="en-US" dirty="0"/>
              <a:t>The goal of the Minerva Initiative is to improve DoD's basic understanding of the social, cultural, behavioral, and political forces that shape regions of the world of strategic importance to the U.S. The research program will:</a:t>
            </a:r>
            <a:br>
              <a:rPr lang="en-US" dirty="0"/>
            </a:br>
            <a:endParaRPr lang="en-US" dirty="0"/>
          </a:p>
          <a:p>
            <a:r>
              <a:rPr lang="en-US" b="1" dirty="0"/>
              <a:t>Leverage and focus</a:t>
            </a:r>
            <a:r>
              <a:rPr lang="en-US" dirty="0"/>
              <a:t> the resources of the Nation's top universities.</a:t>
            </a:r>
          </a:p>
          <a:p>
            <a:r>
              <a:rPr lang="en-US" dirty="0"/>
              <a:t>Seek to </a:t>
            </a:r>
            <a:r>
              <a:rPr lang="en-US" b="1" dirty="0"/>
              <a:t>define and develop foundational knowledge about sources of present and future conflict</a:t>
            </a:r>
            <a:r>
              <a:rPr lang="en-US" dirty="0"/>
              <a:t> with an eye toward better understanding of the political trajectories of key regions of the world.</a:t>
            </a:r>
          </a:p>
          <a:p>
            <a:r>
              <a:rPr lang="en-US" dirty="0"/>
              <a:t>Improve the ability of DoD to </a:t>
            </a:r>
            <a:r>
              <a:rPr lang="en-US" b="1" dirty="0"/>
              <a:t>develop cutting-edge social science research</a:t>
            </a:r>
            <a:r>
              <a:rPr lang="en-US" dirty="0"/>
              <a:t>, foreign area and interdisciplinary studies, that is developed and vetted by the best scholars in these fields.</a:t>
            </a:r>
          </a:p>
          <a:p>
            <a:pPr marL="0" indent="0">
              <a:buNone/>
            </a:pPr>
            <a:endParaRPr lang="en-US" dirty="0" smtClean="0"/>
          </a:p>
          <a:p>
            <a:pPr marL="0" indent="0">
              <a:buNone/>
            </a:pPr>
            <a:r>
              <a:rPr lang="en-US" dirty="0" smtClean="0"/>
              <a:t>The </a:t>
            </a:r>
            <a:r>
              <a:rPr lang="en-US" dirty="0"/>
              <a:t>Minerva Initiative brings together universities, research institutions, and individual scholars and supports interdisciplinary and cross-institutional projects addressing specific topic areas determined by the Secretary of Defense.</a:t>
            </a: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21" y="0"/>
            <a:ext cx="1790476" cy="17650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310" y="288764"/>
            <a:ext cx="7865458" cy="673016"/>
          </a:xfrm>
          <a:prstGeom prst="rect">
            <a:avLst/>
          </a:prstGeom>
        </p:spPr>
      </p:pic>
    </p:spTree>
    <p:extLst>
      <p:ext uri="{BB962C8B-B14F-4D97-AF65-F5344CB8AC3E}">
        <p14:creationId xmlns:p14="http://schemas.microsoft.com/office/powerpoint/2010/main" val="286120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hlinkClick r:id="rId2"/>
              </a:rPr>
              <a:t/>
            </a:r>
            <a:br>
              <a:rPr lang="en-US" dirty="0" smtClean="0">
                <a:hlinkClick r:id="rId2"/>
              </a:rPr>
            </a:br>
            <a:r>
              <a:rPr lang="en-US" dirty="0" smtClean="0">
                <a:hlinkClick r:id="rId2"/>
              </a:rPr>
              <a:t>http</a:t>
            </a:r>
            <a:r>
              <a:rPr lang="en-US" dirty="0">
                <a:hlinkClick r:id="rId2"/>
              </a:rPr>
              <a:t>://</a:t>
            </a:r>
            <a:r>
              <a:rPr lang="en-US" dirty="0" smtClean="0">
                <a:hlinkClick r:id="rId2"/>
              </a:rPr>
              <a:t>minerva.dtic.mil/topics.html</a:t>
            </a:r>
            <a:r>
              <a:rPr lang="en-US" dirty="0" smtClean="0"/>
              <a:t> </a:t>
            </a:r>
            <a:endParaRPr lang="en-US" dirty="0"/>
          </a:p>
        </p:txBody>
      </p:sp>
      <p:sp>
        <p:nvSpPr>
          <p:cNvPr id="4" name="Content Placeholder 3"/>
          <p:cNvSpPr>
            <a:spLocks noGrp="1"/>
          </p:cNvSpPr>
          <p:nvPr>
            <p:ph idx="1"/>
          </p:nvPr>
        </p:nvSpPr>
        <p:spPr>
          <a:xfrm>
            <a:off x="838200" y="2003649"/>
            <a:ext cx="10515600" cy="4351338"/>
          </a:xfrm>
        </p:spPr>
        <p:txBody>
          <a:bodyPr>
            <a:normAutofit fontScale="62500" lnSpcReduction="20000"/>
          </a:bodyPr>
          <a:lstStyle/>
          <a:p>
            <a:pPr marL="0" indent="0">
              <a:buNone/>
            </a:pPr>
            <a:r>
              <a:rPr lang="en-US" dirty="0" smtClean="0"/>
              <a:t>Priority Research Topics for FY 2015:</a:t>
            </a:r>
          </a:p>
          <a:p>
            <a:pPr marL="0" indent="0">
              <a:buNone/>
            </a:pPr>
            <a:endParaRPr lang="en-US" dirty="0" smtClean="0"/>
          </a:p>
          <a:p>
            <a:r>
              <a:rPr lang="en-US" dirty="0" smtClean="0"/>
              <a:t>Identity, Influence, and Mobilization</a:t>
            </a:r>
          </a:p>
          <a:p>
            <a:pPr lvl="1"/>
            <a:r>
              <a:rPr lang="en-US" dirty="0" smtClean="0"/>
              <a:t>Culture, identity and security</a:t>
            </a:r>
          </a:p>
          <a:p>
            <a:pPr lvl="1"/>
            <a:r>
              <a:rPr lang="en-US" dirty="0" smtClean="0"/>
              <a:t>Belief formation and influence</a:t>
            </a:r>
          </a:p>
          <a:p>
            <a:pPr lvl="1"/>
            <a:r>
              <a:rPr lang="en-US" dirty="0" smtClean="0"/>
              <a:t>Mobilization for change</a:t>
            </a:r>
          </a:p>
          <a:p>
            <a:r>
              <a:rPr lang="en-US" dirty="0" smtClean="0"/>
              <a:t>Contributors to Societal Resilience and Change</a:t>
            </a:r>
          </a:p>
          <a:p>
            <a:pPr lvl="1"/>
            <a:r>
              <a:rPr lang="en-US" dirty="0" smtClean="0"/>
              <a:t>Governance and rule of law</a:t>
            </a:r>
          </a:p>
          <a:p>
            <a:pPr lvl="1"/>
            <a:r>
              <a:rPr lang="en-US" dirty="0" smtClean="0"/>
              <a:t>Resources, economics, and globalization</a:t>
            </a:r>
          </a:p>
          <a:p>
            <a:pPr lvl="1"/>
            <a:r>
              <a:rPr lang="en-US" dirty="0" smtClean="0"/>
              <a:t>Additional factors impacting societal resilience and change</a:t>
            </a:r>
          </a:p>
          <a:p>
            <a:r>
              <a:rPr lang="en-US" dirty="0" smtClean="0"/>
              <a:t>Power and Deterrence</a:t>
            </a:r>
          </a:p>
          <a:p>
            <a:pPr lvl="1"/>
            <a:r>
              <a:rPr lang="en-US" dirty="0" smtClean="0"/>
              <a:t>Power projection and diffusion</a:t>
            </a:r>
          </a:p>
          <a:p>
            <a:pPr lvl="1"/>
            <a:r>
              <a:rPr lang="en-US" dirty="0" smtClean="0"/>
              <a:t>Beyond conventional deterrence </a:t>
            </a:r>
          </a:p>
          <a:p>
            <a:r>
              <a:rPr lang="en-US" dirty="0" smtClean="0"/>
              <a:t>Innovations in National Security, Conflict and Cooperation</a:t>
            </a:r>
          </a:p>
          <a:p>
            <a:pPr lvl="1"/>
            <a:r>
              <a:rPr lang="en-US" dirty="0" smtClean="0"/>
              <a:t>Analytical methods and metrics for security research</a:t>
            </a:r>
          </a:p>
          <a:p>
            <a:pPr lvl="1"/>
            <a:r>
              <a:rPr lang="en-US" dirty="0" smtClean="0"/>
              <a:t>Emerging topics in conflict and security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21" y="0"/>
            <a:ext cx="1790476" cy="176507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310" y="288764"/>
            <a:ext cx="7865458" cy="673016"/>
          </a:xfrm>
          <a:prstGeom prst="rect">
            <a:avLst/>
          </a:prstGeom>
        </p:spPr>
      </p:pic>
    </p:spTree>
    <p:extLst>
      <p:ext uri="{BB962C8B-B14F-4D97-AF65-F5344CB8AC3E}">
        <p14:creationId xmlns:p14="http://schemas.microsoft.com/office/powerpoint/2010/main" val="383991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hlinkClick r:id="rId2"/>
              </a:rPr>
              <a:t/>
            </a:r>
            <a:br>
              <a:rPr lang="en-US" dirty="0" smtClean="0">
                <a:hlinkClick r:id="rId2"/>
              </a:rPr>
            </a:br>
            <a:r>
              <a:rPr lang="en-US" dirty="0" smtClean="0">
                <a:hlinkClick r:id="rId2"/>
              </a:rPr>
              <a:t>http</a:t>
            </a:r>
            <a:r>
              <a:rPr lang="en-US" dirty="0">
                <a:hlinkClick r:id="rId2"/>
              </a:rPr>
              <a:t>://</a:t>
            </a:r>
            <a:r>
              <a:rPr lang="en-US" dirty="0" smtClean="0">
                <a:hlinkClick r:id="rId2"/>
              </a:rPr>
              <a:t>minerva.dtic.mil/topics.html</a:t>
            </a:r>
            <a:r>
              <a:rPr lang="en-US" dirty="0" smtClean="0"/>
              <a:t> </a:t>
            </a:r>
            <a:endParaRPr lang="en-US" dirty="0"/>
          </a:p>
        </p:txBody>
      </p:sp>
      <p:sp>
        <p:nvSpPr>
          <p:cNvPr id="4" name="Content Placeholder 3"/>
          <p:cNvSpPr>
            <a:spLocks noGrp="1"/>
          </p:cNvSpPr>
          <p:nvPr>
            <p:ph idx="1"/>
          </p:nvPr>
        </p:nvSpPr>
        <p:spPr>
          <a:xfrm>
            <a:off x="838200" y="1825625"/>
            <a:ext cx="10515600" cy="3434198"/>
          </a:xfrm>
        </p:spPr>
        <p:txBody>
          <a:bodyPr>
            <a:normAutofit fontScale="92500"/>
          </a:bodyPr>
          <a:lstStyle/>
          <a:p>
            <a:pPr marL="0" indent="0">
              <a:buNone/>
            </a:pPr>
            <a:r>
              <a:rPr lang="en-US" dirty="0" smtClean="0"/>
              <a:t>The next Minerva solicitation is expected to occur on the following cycle:</a:t>
            </a:r>
          </a:p>
          <a:p>
            <a:r>
              <a:rPr lang="en-US" dirty="0"/>
              <a:t>December 2015: New solicitation announcement posted, including an updated set of topic priorities.</a:t>
            </a:r>
          </a:p>
          <a:p>
            <a:r>
              <a:rPr lang="en-US" dirty="0"/>
              <a:t>February 2016: White paper submissions due.</a:t>
            </a:r>
          </a:p>
          <a:p>
            <a:r>
              <a:rPr lang="en-US" dirty="0"/>
              <a:t>May 2016: Full proposal submissions due.</a:t>
            </a:r>
          </a:p>
          <a:p>
            <a:r>
              <a:rPr lang="en-US" dirty="0"/>
              <a:t>July 2016: Award decisions announced.</a:t>
            </a:r>
          </a:p>
          <a:p>
            <a:r>
              <a:rPr lang="en-US" dirty="0"/>
              <a:t>November 2016: Funds in place and projects begin.</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21" y="0"/>
            <a:ext cx="1790476" cy="17650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310" y="288764"/>
            <a:ext cx="7865458" cy="673016"/>
          </a:xfrm>
          <a:prstGeom prst="rect">
            <a:avLst/>
          </a:prstGeom>
        </p:spPr>
      </p:pic>
    </p:spTree>
    <p:extLst>
      <p:ext uri="{BB962C8B-B14F-4D97-AF65-F5344CB8AC3E}">
        <p14:creationId xmlns:p14="http://schemas.microsoft.com/office/powerpoint/2010/main" val="3954461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143000"/>
          </a:xfrm>
        </p:spPr>
        <p:txBody>
          <a:bodyPr>
            <a:noAutofit/>
          </a:bodyPr>
          <a:lstStyle/>
          <a:p>
            <a:pPr algn="ctr"/>
            <a:r>
              <a:rPr lang="en-US" sz="1000" b="1" dirty="0"/>
              <a:t>Army Research Laboratory</a:t>
            </a:r>
            <a:br>
              <a:rPr lang="en-US" sz="1000" b="1" dirty="0"/>
            </a:br>
            <a:r>
              <a:rPr lang="en-US" sz="1000" b="1" dirty="0"/>
              <a:t>Broad Agency Announcement</a:t>
            </a:r>
            <a:br>
              <a:rPr lang="en-US" sz="1000" b="1" dirty="0"/>
            </a:br>
            <a:r>
              <a:rPr lang="en-US" sz="1000" b="1" dirty="0"/>
              <a:t>For</a:t>
            </a:r>
            <a:br>
              <a:rPr lang="en-US" sz="1000" b="1" dirty="0"/>
            </a:br>
            <a:r>
              <a:rPr lang="en-US" sz="1000" b="1" dirty="0"/>
              <a:t>Basic and Applied Scientific Research</a:t>
            </a:r>
            <a:br>
              <a:rPr lang="en-US" sz="1000" b="1" dirty="0"/>
            </a:br>
            <a:r>
              <a:rPr lang="en-US" sz="1000" b="1" dirty="0"/>
              <a:t>15 May 2012-31 March 2017</a:t>
            </a:r>
            <a:br>
              <a:rPr lang="en-US" sz="1000" b="1" dirty="0"/>
            </a:br>
            <a:r>
              <a:rPr lang="en-US" sz="1000" b="1" dirty="0">
                <a:hlinkClick r:id="rId2"/>
              </a:rPr>
              <a:t>http://www.arl.army.mil/www/pages/8/Mod2_ARL_BAA_revsept13.pdf</a:t>
            </a:r>
            <a:r>
              <a:rPr lang="en-US" sz="1000" b="1" dirty="0"/>
              <a:t> </a:t>
            </a:r>
          </a:p>
        </p:txBody>
      </p:sp>
      <p:sp>
        <p:nvSpPr>
          <p:cNvPr id="3" name="Content Placeholder 2"/>
          <p:cNvSpPr>
            <a:spLocks noGrp="1"/>
          </p:cNvSpPr>
          <p:nvPr>
            <p:ph idx="1"/>
          </p:nvPr>
        </p:nvSpPr>
        <p:spPr>
          <a:xfrm>
            <a:off x="1981200" y="1219200"/>
            <a:ext cx="8229600" cy="5334000"/>
          </a:xfrm>
        </p:spPr>
        <p:txBody>
          <a:bodyPr>
            <a:normAutofit fontScale="25000" lnSpcReduction="20000"/>
          </a:bodyPr>
          <a:lstStyle/>
          <a:p>
            <a:pPr marL="0" indent="0" algn="ctr">
              <a:lnSpc>
                <a:spcPct val="120000"/>
              </a:lnSpc>
              <a:spcBef>
                <a:spcPts val="0"/>
              </a:spcBef>
              <a:buNone/>
            </a:pPr>
            <a:r>
              <a:rPr lang="en-US" b="1" dirty="0"/>
              <a:t>ARMY RESEARCH LABORATORY CORE COMPETENCIES </a:t>
            </a:r>
          </a:p>
          <a:p>
            <a:pPr marL="0" indent="0">
              <a:lnSpc>
                <a:spcPct val="120000"/>
              </a:lnSpc>
              <a:spcBef>
                <a:spcPts val="0"/>
              </a:spcBef>
              <a:buNone/>
            </a:pPr>
            <a:r>
              <a:rPr lang="en-US" dirty="0" smtClean="0"/>
              <a:t>CORE </a:t>
            </a:r>
            <a:r>
              <a:rPr lang="en-US" dirty="0"/>
              <a:t>COMPETENCY 1: MATERIALS SCIENCES </a:t>
            </a:r>
          </a:p>
          <a:p>
            <a:pPr>
              <a:lnSpc>
                <a:spcPct val="120000"/>
              </a:lnSpc>
              <a:spcBef>
                <a:spcPts val="0"/>
              </a:spcBef>
            </a:pPr>
            <a:r>
              <a:rPr lang="en-US" dirty="0"/>
              <a:t>1.1 Structural Materials and Components </a:t>
            </a:r>
          </a:p>
          <a:p>
            <a:pPr>
              <a:lnSpc>
                <a:spcPct val="120000"/>
              </a:lnSpc>
              <a:spcBef>
                <a:spcPts val="0"/>
              </a:spcBef>
            </a:pPr>
            <a:r>
              <a:rPr lang="en-US" dirty="0"/>
              <a:t>1.2 Electronic Materials and Devices </a:t>
            </a:r>
            <a:r>
              <a:rPr lang="en-US" dirty="0" smtClean="0"/>
              <a:t> </a:t>
            </a:r>
            <a:endParaRPr lang="en-US" dirty="0"/>
          </a:p>
          <a:p>
            <a:pPr>
              <a:lnSpc>
                <a:spcPct val="120000"/>
              </a:lnSpc>
              <a:spcBef>
                <a:spcPts val="0"/>
              </a:spcBef>
            </a:pPr>
            <a:r>
              <a:rPr lang="en-US" dirty="0"/>
              <a:t>1.3 Photonic Materials and Devices </a:t>
            </a:r>
          </a:p>
          <a:p>
            <a:pPr>
              <a:lnSpc>
                <a:spcPct val="120000"/>
              </a:lnSpc>
              <a:spcBef>
                <a:spcPts val="0"/>
              </a:spcBef>
            </a:pPr>
            <a:r>
              <a:rPr lang="en-US" dirty="0"/>
              <a:t>1.4 Energy Materials and Components </a:t>
            </a:r>
          </a:p>
          <a:p>
            <a:pPr marL="0" indent="0">
              <a:lnSpc>
                <a:spcPct val="120000"/>
              </a:lnSpc>
              <a:spcBef>
                <a:spcPts val="0"/>
              </a:spcBef>
              <a:buNone/>
            </a:pPr>
            <a:r>
              <a:rPr lang="en-US" dirty="0" smtClean="0"/>
              <a:t>CORE </a:t>
            </a:r>
            <a:r>
              <a:rPr lang="en-US" dirty="0"/>
              <a:t>COMPETENCY 2: BALLISTICS &amp; AEROMECHANIC </a:t>
            </a:r>
            <a:r>
              <a:rPr lang="en-US" dirty="0" smtClean="0"/>
              <a:t>SCIENCES</a:t>
            </a:r>
            <a:endParaRPr lang="en-US" dirty="0"/>
          </a:p>
          <a:p>
            <a:pPr>
              <a:lnSpc>
                <a:spcPct val="120000"/>
              </a:lnSpc>
              <a:spcBef>
                <a:spcPts val="0"/>
              </a:spcBef>
            </a:pPr>
            <a:r>
              <a:rPr lang="en-US" dirty="0"/>
              <a:t>2.1 Energetics and Propulsion Science </a:t>
            </a:r>
            <a:r>
              <a:rPr lang="en-US" dirty="0" smtClean="0"/>
              <a:t> </a:t>
            </a:r>
            <a:endParaRPr lang="en-US" dirty="0"/>
          </a:p>
          <a:p>
            <a:pPr>
              <a:lnSpc>
                <a:spcPct val="120000"/>
              </a:lnSpc>
              <a:spcBef>
                <a:spcPts val="0"/>
              </a:spcBef>
            </a:pPr>
            <a:r>
              <a:rPr lang="en-US" dirty="0"/>
              <a:t>2.2 Impact Physics </a:t>
            </a:r>
            <a:endParaRPr lang="en-US" dirty="0" smtClean="0"/>
          </a:p>
          <a:p>
            <a:pPr>
              <a:lnSpc>
                <a:spcPct val="120000"/>
              </a:lnSpc>
              <a:spcBef>
                <a:spcPts val="0"/>
              </a:spcBef>
            </a:pPr>
            <a:r>
              <a:rPr lang="en-US" dirty="0" smtClean="0"/>
              <a:t>2.3 </a:t>
            </a:r>
            <a:r>
              <a:rPr lang="en-US" dirty="0"/>
              <a:t>Aeromechanics </a:t>
            </a:r>
          </a:p>
          <a:p>
            <a:pPr>
              <a:lnSpc>
                <a:spcPct val="120000"/>
              </a:lnSpc>
              <a:spcBef>
                <a:spcPts val="0"/>
              </a:spcBef>
            </a:pPr>
            <a:r>
              <a:rPr lang="en-US" dirty="0"/>
              <a:t>2.4 Ballistic Vulnerability </a:t>
            </a:r>
            <a:r>
              <a:rPr lang="en-US" dirty="0" smtClean="0"/>
              <a:t> </a:t>
            </a:r>
            <a:endParaRPr lang="en-US" dirty="0"/>
          </a:p>
          <a:p>
            <a:pPr marL="0" indent="0">
              <a:lnSpc>
                <a:spcPct val="120000"/>
              </a:lnSpc>
              <a:spcBef>
                <a:spcPts val="0"/>
              </a:spcBef>
              <a:buNone/>
            </a:pPr>
            <a:r>
              <a:rPr lang="en-US" dirty="0" smtClean="0"/>
              <a:t>CORE </a:t>
            </a:r>
            <a:r>
              <a:rPr lang="en-US" dirty="0"/>
              <a:t>COMPETENCY 3: INFORMATION SCIENCES </a:t>
            </a:r>
            <a:r>
              <a:rPr lang="en-US" dirty="0" smtClean="0"/>
              <a:t> </a:t>
            </a:r>
            <a:endParaRPr lang="en-US" dirty="0"/>
          </a:p>
          <a:p>
            <a:pPr>
              <a:lnSpc>
                <a:spcPct val="120000"/>
              </a:lnSpc>
              <a:spcBef>
                <a:spcPts val="0"/>
              </a:spcBef>
            </a:pPr>
            <a:r>
              <a:rPr lang="en-US" dirty="0"/>
              <a:t>3.1 Network Sciences </a:t>
            </a:r>
            <a:r>
              <a:rPr lang="en-US" dirty="0" smtClean="0"/>
              <a:t> </a:t>
            </a:r>
            <a:endParaRPr lang="en-US" dirty="0"/>
          </a:p>
          <a:p>
            <a:pPr>
              <a:lnSpc>
                <a:spcPct val="120000"/>
              </a:lnSpc>
              <a:spcBef>
                <a:spcPts val="0"/>
              </a:spcBef>
            </a:pPr>
            <a:r>
              <a:rPr lang="en-US" dirty="0"/>
              <a:t>3.2 Decision Support </a:t>
            </a:r>
            <a:r>
              <a:rPr lang="en-US" dirty="0" smtClean="0"/>
              <a:t>Sciences </a:t>
            </a:r>
            <a:endParaRPr lang="en-US" dirty="0"/>
          </a:p>
          <a:p>
            <a:pPr>
              <a:lnSpc>
                <a:spcPct val="120000"/>
              </a:lnSpc>
              <a:spcBef>
                <a:spcPts val="0"/>
              </a:spcBef>
            </a:pPr>
            <a:r>
              <a:rPr lang="en-US" dirty="0"/>
              <a:t>3.3 Computational Sciences </a:t>
            </a:r>
            <a:r>
              <a:rPr lang="en-US" dirty="0" smtClean="0"/>
              <a:t> </a:t>
            </a:r>
            <a:endParaRPr lang="en-US" dirty="0"/>
          </a:p>
          <a:p>
            <a:pPr>
              <a:lnSpc>
                <a:spcPct val="120000"/>
              </a:lnSpc>
              <a:spcBef>
                <a:spcPts val="0"/>
              </a:spcBef>
            </a:pPr>
            <a:r>
              <a:rPr lang="en-US" dirty="0"/>
              <a:t>3.4. Autonomy </a:t>
            </a:r>
          </a:p>
          <a:p>
            <a:pPr>
              <a:lnSpc>
                <a:spcPct val="120000"/>
              </a:lnSpc>
              <a:spcBef>
                <a:spcPts val="0"/>
              </a:spcBef>
            </a:pPr>
            <a:r>
              <a:rPr lang="en-US" dirty="0"/>
              <a:t>3.5 Atmospheric Sciences</a:t>
            </a:r>
            <a:r>
              <a:rPr lang="en-US" dirty="0" smtClean="0"/>
              <a:t>. </a:t>
            </a:r>
            <a:endParaRPr lang="en-US" dirty="0"/>
          </a:p>
          <a:p>
            <a:pPr>
              <a:lnSpc>
                <a:spcPct val="120000"/>
              </a:lnSpc>
              <a:spcBef>
                <a:spcPts val="0"/>
              </a:spcBef>
            </a:pPr>
            <a:r>
              <a:rPr lang="en-US" dirty="0"/>
              <a:t>3.6 Electronic &amp; Information Warfare Vulnerability </a:t>
            </a:r>
            <a:r>
              <a:rPr lang="en-US" dirty="0" smtClean="0"/>
              <a:t> </a:t>
            </a:r>
          </a:p>
          <a:p>
            <a:pPr marL="0" indent="0">
              <a:lnSpc>
                <a:spcPct val="120000"/>
              </a:lnSpc>
              <a:spcBef>
                <a:spcPts val="0"/>
              </a:spcBef>
              <a:buNone/>
            </a:pPr>
            <a:r>
              <a:rPr lang="en-US" dirty="0" smtClean="0"/>
              <a:t>CORE </a:t>
            </a:r>
            <a:r>
              <a:rPr lang="en-US" dirty="0"/>
              <a:t>COMPETENCY 4: HUMAN SCIENCES </a:t>
            </a:r>
            <a:r>
              <a:rPr lang="en-US" dirty="0" smtClean="0"/>
              <a:t> </a:t>
            </a:r>
            <a:endParaRPr lang="en-US" dirty="0"/>
          </a:p>
          <a:p>
            <a:pPr>
              <a:lnSpc>
                <a:spcPct val="120000"/>
              </a:lnSpc>
              <a:spcBef>
                <a:spcPts val="0"/>
              </a:spcBef>
            </a:pPr>
            <a:r>
              <a:rPr lang="en-US" dirty="0"/>
              <a:t>4.1 Soldier Performance </a:t>
            </a:r>
            <a:r>
              <a:rPr lang="en-US" dirty="0" smtClean="0"/>
              <a:t> </a:t>
            </a:r>
            <a:endParaRPr lang="en-US" dirty="0"/>
          </a:p>
          <a:p>
            <a:pPr>
              <a:lnSpc>
                <a:spcPct val="120000"/>
              </a:lnSpc>
              <a:spcBef>
                <a:spcPts val="0"/>
              </a:spcBef>
            </a:pPr>
            <a:r>
              <a:rPr lang="en-US" dirty="0"/>
              <a:t>4.2 Simulation and Training </a:t>
            </a:r>
            <a:r>
              <a:rPr lang="en-US" dirty="0" smtClean="0"/>
              <a:t> </a:t>
            </a:r>
            <a:endParaRPr lang="en-US" dirty="0"/>
          </a:p>
          <a:p>
            <a:pPr>
              <a:lnSpc>
                <a:spcPct val="120000"/>
              </a:lnSpc>
              <a:spcBef>
                <a:spcPts val="0"/>
              </a:spcBef>
            </a:pPr>
            <a:r>
              <a:rPr lang="en-US" dirty="0"/>
              <a:t>4.3 Human Systems </a:t>
            </a:r>
            <a:r>
              <a:rPr lang="en-US" dirty="0" smtClean="0"/>
              <a:t>Integration</a:t>
            </a:r>
            <a:endParaRPr lang="en-US" dirty="0"/>
          </a:p>
          <a:p>
            <a:pPr marL="0" indent="0">
              <a:lnSpc>
                <a:spcPct val="120000"/>
              </a:lnSpc>
              <a:spcBef>
                <a:spcPts val="0"/>
              </a:spcBef>
              <a:buNone/>
            </a:pPr>
            <a:r>
              <a:rPr lang="en-US" dirty="0" smtClean="0"/>
              <a:t>CORE </a:t>
            </a:r>
            <a:r>
              <a:rPr lang="en-US" dirty="0"/>
              <a:t>COMPETENCY 5: SURVIVABILITY, LETHALITY, AND VULNERABILITY ANALYSIS AND </a:t>
            </a:r>
            <a:r>
              <a:rPr lang="en-US" dirty="0" smtClean="0"/>
              <a:t>ASSESSMENT </a:t>
            </a:r>
            <a:endParaRPr lang="en-US" dirty="0"/>
          </a:p>
          <a:p>
            <a:pPr>
              <a:lnSpc>
                <a:spcPct val="120000"/>
              </a:lnSpc>
              <a:spcBef>
                <a:spcPts val="0"/>
              </a:spcBef>
            </a:pPr>
            <a:r>
              <a:rPr lang="en-US" dirty="0"/>
              <a:t>5.1 Ballistic Vulnerability Analysis and Assessment </a:t>
            </a:r>
            <a:r>
              <a:rPr lang="en-US" dirty="0" smtClean="0"/>
              <a:t> </a:t>
            </a:r>
            <a:endParaRPr lang="en-US" dirty="0"/>
          </a:p>
          <a:p>
            <a:pPr>
              <a:lnSpc>
                <a:spcPct val="120000"/>
              </a:lnSpc>
              <a:spcBef>
                <a:spcPts val="0"/>
              </a:spcBef>
            </a:pPr>
            <a:r>
              <a:rPr lang="en-US" dirty="0"/>
              <a:t>5.2 Electronic &amp; Information Warfare Vulnerability Analysis and Assessment </a:t>
            </a:r>
            <a:r>
              <a:rPr lang="en-US" dirty="0" smtClean="0"/>
              <a:t> </a:t>
            </a:r>
            <a:endParaRPr lang="en-US" dirty="0"/>
          </a:p>
          <a:p>
            <a:pPr marL="0" indent="0" algn="ctr">
              <a:lnSpc>
                <a:spcPct val="120000"/>
              </a:lnSpc>
              <a:spcBef>
                <a:spcPts val="0"/>
              </a:spcBef>
              <a:buNone/>
            </a:pPr>
            <a:endParaRPr lang="en-US" b="1" dirty="0" smtClean="0"/>
          </a:p>
          <a:p>
            <a:pPr marL="0" indent="0" algn="ctr">
              <a:lnSpc>
                <a:spcPct val="120000"/>
              </a:lnSpc>
              <a:spcBef>
                <a:spcPts val="0"/>
              </a:spcBef>
              <a:buNone/>
            </a:pPr>
            <a:r>
              <a:rPr lang="en-US" b="1" dirty="0" smtClean="0"/>
              <a:t>ARMY </a:t>
            </a:r>
            <a:r>
              <a:rPr lang="en-US" b="1" dirty="0"/>
              <a:t>RESEARCH OFFICE (ARO) </a:t>
            </a:r>
            <a:r>
              <a:rPr lang="en-US" b="1" dirty="0" smtClean="0"/>
              <a:t> </a:t>
            </a:r>
            <a:endParaRPr lang="en-US" b="1" dirty="0"/>
          </a:p>
          <a:p>
            <a:pPr marL="0" indent="0">
              <a:lnSpc>
                <a:spcPct val="120000"/>
              </a:lnSpc>
              <a:spcBef>
                <a:spcPts val="0"/>
              </a:spcBef>
              <a:buNone/>
            </a:pPr>
            <a:r>
              <a:rPr lang="en-US" dirty="0" smtClean="0"/>
              <a:t>RESEARCH </a:t>
            </a:r>
            <a:r>
              <a:rPr lang="en-US" dirty="0"/>
              <a:t>AREA 1: MECHANICAL SCIENCES </a:t>
            </a:r>
            <a:r>
              <a:rPr lang="en-US" dirty="0" smtClean="0"/>
              <a:t> </a:t>
            </a:r>
            <a:endParaRPr lang="en-US" dirty="0"/>
          </a:p>
          <a:p>
            <a:pPr marL="0" indent="0">
              <a:lnSpc>
                <a:spcPct val="120000"/>
              </a:lnSpc>
              <a:spcBef>
                <a:spcPts val="0"/>
              </a:spcBef>
              <a:buNone/>
            </a:pPr>
            <a:r>
              <a:rPr lang="en-US" dirty="0" smtClean="0"/>
              <a:t>RESEARCH </a:t>
            </a:r>
            <a:r>
              <a:rPr lang="en-US" dirty="0"/>
              <a:t>AREA 2: ENVIRONMENTAL </a:t>
            </a:r>
            <a:r>
              <a:rPr lang="en-US" dirty="0" smtClean="0"/>
              <a:t>SCIENCES </a:t>
            </a:r>
            <a:endParaRPr lang="en-US" dirty="0"/>
          </a:p>
          <a:p>
            <a:pPr marL="0" indent="0">
              <a:lnSpc>
                <a:spcPct val="120000"/>
              </a:lnSpc>
              <a:spcBef>
                <a:spcPts val="0"/>
              </a:spcBef>
              <a:buNone/>
            </a:pPr>
            <a:r>
              <a:rPr lang="en-US" dirty="0" smtClean="0"/>
              <a:t>RESEARCH </a:t>
            </a:r>
            <a:r>
              <a:rPr lang="en-US" dirty="0"/>
              <a:t>AREA 3: MATHEMATICS </a:t>
            </a:r>
          </a:p>
          <a:p>
            <a:pPr marL="0" indent="0">
              <a:lnSpc>
                <a:spcPct val="120000"/>
              </a:lnSpc>
              <a:spcBef>
                <a:spcPts val="0"/>
              </a:spcBef>
              <a:buNone/>
            </a:pPr>
            <a:r>
              <a:rPr lang="en-US" dirty="0" smtClean="0"/>
              <a:t>RESEARCH </a:t>
            </a:r>
            <a:r>
              <a:rPr lang="en-US" dirty="0"/>
              <a:t>AREA 4: ELECTRONICS </a:t>
            </a:r>
          </a:p>
          <a:p>
            <a:pPr marL="0" indent="0">
              <a:lnSpc>
                <a:spcPct val="120000"/>
              </a:lnSpc>
              <a:spcBef>
                <a:spcPts val="0"/>
              </a:spcBef>
              <a:buNone/>
            </a:pPr>
            <a:r>
              <a:rPr lang="en-US" dirty="0" smtClean="0"/>
              <a:t>RESEARCH </a:t>
            </a:r>
            <a:r>
              <a:rPr lang="en-US" dirty="0"/>
              <a:t>AREA 5: COMPUTING SCIENCE </a:t>
            </a:r>
          </a:p>
          <a:p>
            <a:pPr marL="0" indent="0">
              <a:lnSpc>
                <a:spcPct val="120000"/>
              </a:lnSpc>
              <a:spcBef>
                <a:spcPts val="0"/>
              </a:spcBef>
              <a:buNone/>
            </a:pPr>
            <a:r>
              <a:rPr lang="en-US" dirty="0" smtClean="0"/>
              <a:t>RESEARCH </a:t>
            </a:r>
            <a:r>
              <a:rPr lang="en-US" dirty="0"/>
              <a:t>AREA 6: </a:t>
            </a:r>
            <a:r>
              <a:rPr lang="en-US" dirty="0" smtClean="0"/>
              <a:t>PHYSICS</a:t>
            </a:r>
            <a:endParaRPr lang="en-US" dirty="0"/>
          </a:p>
          <a:p>
            <a:pPr marL="0" indent="0">
              <a:lnSpc>
                <a:spcPct val="120000"/>
              </a:lnSpc>
              <a:spcBef>
                <a:spcPts val="0"/>
              </a:spcBef>
              <a:buNone/>
            </a:pPr>
            <a:r>
              <a:rPr lang="en-US" dirty="0" smtClean="0"/>
              <a:t>RESEARCH </a:t>
            </a:r>
            <a:r>
              <a:rPr lang="en-US" dirty="0"/>
              <a:t>AREA 7: CHEMICAL SCIENCES </a:t>
            </a:r>
            <a:r>
              <a:rPr lang="en-US" dirty="0" smtClean="0"/>
              <a:t> </a:t>
            </a:r>
            <a:endParaRPr lang="en-US" dirty="0"/>
          </a:p>
          <a:p>
            <a:pPr marL="0" indent="0">
              <a:lnSpc>
                <a:spcPct val="120000"/>
              </a:lnSpc>
              <a:spcBef>
                <a:spcPts val="0"/>
              </a:spcBef>
              <a:buNone/>
            </a:pPr>
            <a:r>
              <a:rPr lang="en-US" dirty="0" smtClean="0"/>
              <a:t>RESEARCH </a:t>
            </a:r>
            <a:r>
              <a:rPr lang="en-US" dirty="0"/>
              <a:t>AREA 8: LIFE SCIENCES </a:t>
            </a:r>
          </a:p>
          <a:p>
            <a:pPr marL="0" indent="0">
              <a:lnSpc>
                <a:spcPct val="120000"/>
              </a:lnSpc>
              <a:spcBef>
                <a:spcPts val="0"/>
              </a:spcBef>
              <a:buNone/>
            </a:pPr>
            <a:r>
              <a:rPr lang="en-US" dirty="0" smtClean="0"/>
              <a:t>RESEARCH </a:t>
            </a:r>
            <a:r>
              <a:rPr lang="en-US" dirty="0"/>
              <a:t>AREA 9: MATERIALS SCIENCE </a:t>
            </a:r>
          </a:p>
          <a:p>
            <a:pPr marL="0" indent="0">
              <a:lnSpc>
                <a:spcPct val="120000"/>
              </a:lnSpc>
              <a:spcBef>
                <a:spcPts val="0"/>
              </a:spcBef>
              <a:buNone/>
            </a:pPr>
            <a:r>
              <a:rPr lang="en-US" dirty="0" smtClean="0"/>
              <a:t>RESEARCH </a:t>
            </a:r>
            <a:r>
              <a:rPr lang="en-US" dirty="0"/>
              <a:t>AREA 10: NETWORK SCIENCE </a:t>
            </a:r>
            <a:r>
              <a:rPr lang="en-US" dirty="0" smtClean="0"/>
              <a:t> </a:t>
            </a:r>
            <a:endParaRPr lang="en-US" dirty="0"/>
          </a:p>
          <a:p>
            <a:pPr marL="0" indent="0">
              <a:lnSpc>
                <a:spcPct val="120000"/>
              </a:lnSpc>
              <a:spcBef>
                <a:spcPts val="0"/>
              </a:spcBef>
              <a:buNone/>
            </a:pPr>
            <a:r>
              <a:rPr lang="en-US" dirty="0" smtClean="0"/>
              <a:t>RESEARCH </a:t>
            </a:r>
            <a:r>
              <a:rPr lang="en-US" dirty="0"/>
              <a:t>AREA 11: ARO SPECIAL PROGRAMS </a:t>
            </a:r>
            <a:r>
              <a:rPr lang="en-US" dirty="0" smtClean="0"/>
              <a:t> </a:t>
            </a:r>
            <a:endParaRPr lang="en-US" dirty="0"/>
          </a:p>
          <a:p>
            <a:pPr>
              <a:lnSpc>
                <a:spcPct val="120000"/>
              </a:lnSpc>
              <a:spcBef>
                <a:spcPts val="0"/>
              </a:spcBef>
            </a:pPr>
            <a:r>
              <a:rPr lang="en-US" dirty="0"/>
              <a:t>11.1. SHORT-TERM INNOVATIVE RESEARCH (STIR) </a:t>
            </a:r>
            <a:r>
              <a:rPr lang="en-US" dirty="0" smtClean="0"/>
              <a:t>PROGRAM </a:t>
            </a:r>
            <a:endParaRPr lang="en-US" dirty="0"/>
          </a:p>
          <a:p>
            <a:pPr>
              <a:lnSpc>
                <a:spcPct val="120000"/>
              </a:lnSpc>
              <a:spcBef>
                <a:spcPts val="0"/>
              </a:spcBef>
            </a:pPr>
            <a:r>
              <a:rPr lang="en-US" dirty="0" smtClean="0"/>
              <a:t>11.2. YOUNG INVESTIGATOR PROGRAM (YIP)</a:t>
            </a:r>
          </a:p>
          <a:p>
            <a:pPr>
              <a:lnSpc>
                <a:spcPct val="120000"/>
              </a:lnSpc>
              <a:spcBef>
                <a:spcPts val="0"/>
              </a:spcBef>
            </a:pPr>
            <a:r>
              <a:rPr lang="en-US" dirty="0" smtClean="0"/>
              <a:t>11.3</a:t>
            </a:r>
            <a:r>
              <a:rPr lang="en-US" dirty="0"/>
              <a:t>. Presidential Early Career Award </a:t>
            </a:r>
            <a:r>
              <a:rPr lang="en-US" dirty="0" smtClean="0"/>
              <a:t>for Scientists and Engineers (PECASE) </a:t>
            </a:r>
          </a:p>
          <a:p>
            <a:pPr>
              <a:lnSpc>
                <a:spcPct val="120000"/>
              </a:lnSpc>
              <a:spcBef>
                <a:spcPts val="0"/>
              </a:spcBef>
            </a:pPr>
            <a:r>
              <a:rPr lang="en-US" dirty="0" smtClean="0"/>
              <a:t>11.4. RESEARCH INSTRUMENTATION (RI) PROGRAM </a:t>
            </a:r>
          </a:p>
          <a:p>
            <a:pPr>
              <a:lnSpc>
                <a:spcPct val="120000"/>
              </a:lnSpc>
              <a:spcBef>
                <a:spcPts val="0"/>
              </a:spcBef>
            </a:pPr>
            <a:r>
              <a:rPr lang="en-US" dirty="0" smtClean="0"/>
              <a:t>11.5. DOD PROGRAMS </a:t>
            </a:r>
            <a:endParaRPr lang="en-US" dirty="0"/>
          </a:p>
        </p:txBody>
      </p:sp>
      <p:grpSp>
        <p:nvGrpSpPr>
          <p:cNvPr id="16" name="Group 15"/>
          <p:cNvGrpSpPr/>
          <p:nvPr/>
        </p:nvGrpSpPr>
        <p:grpSpPr>
          <a:xfrm>
            <a:off x="7221908" y="1084606"/>
            <a:ext cx="2919518" cy="5316194"/>
            <a:chOff x="5697908" y="1084606"/>
            <a:chExt cx="2919518" cy="5316194"/>
          </a:xfrm>
        </p:grpSpPr>
        <p:grpSp>
          <p:nvGrpSpPr>
            <p:cNvPr id="13" name="Group 12"/>
            <p:cNvGrpSpPr/>
            <p:nvPr/>
          </p:nvGrpSpPr>
          <p:grpSpPr>
            <a:xfrm>
              <a:off x="5697908" y="1084606"/>
              <a:ext cx="2919518" cy="5316194"/>
              <a:chOff x="5697908" y="407352"/>
              <a:chExt cx="2919518" cy="5316194"/>
            </a:xfrm>
          </p:grpSpPr>
          <p:pic>
            <p:nvPicPr>
              <p:cNvPr id="4" name="Picture 2" descr="http://www.mnn.com/sites/default/files/styles/featured_blog/public/forest_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368" y="2635698"/>
                <a:ext cx="1962254" cy="1115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history of the universe starting the with the Big Bang. Image credit: grandunificationtheory.c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8439" y="1530248"/>
                <a:ext cx="1591204" cy="107269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endCxn id="5" idx="0"/>
              </p:cNvCxnSpPr>
              <p:nvPr/>
            </p:nvCxnSpPr>
            <p:spPr>
              <a:xfrm>
                <a:off x="7149273" y="407352"/>
                <a:ext cx="4768" cy="112289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6" descr="Nelson Smith. &quot;Sleep Thought Intersect&quot;. Land as Language series (a remix of Alexandre Hogue's Pulliam Ridge. Chisos Mountains 1980). Acrylic, mixed media on birch plywood. 38&quot;x56&quot;. 20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691070"/>
                <a:ext cx="2438400" cy="13765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C:\Users\jdanderson\AppData\Local\Microsoft\Windows\Temporary Internet Files\Content.IE5\86XSU5PN\KSU wordmark PMS 2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7908" y="5040803"/>
                <a:ext cx="2919518" cy="68274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Straight Connector 14"/>
            <p:cNvCxnSpPr/>
            <p:nvPr/>
          </p:nvCxnSpPr>
          <p:spPr>
            <a:xfrm>
              <a:off x="6570292" y="1084606"/>
              <a:ext cx="6096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32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143000"/>
          </a:xfrm>
        </p:spPr>
        <p:txBody>
          <a:bodyPr>
            <a:noAutofit/>
          </a:bodyPr>
          <a:lstStyle/>
          <a:p>
            <a:pPr algn="ctr"/>
            <a:r>
              <a:rPr lang="en-US" sz="1000" b="1" dirty="0"/>
              <a:t>Army Research </a:t>
            </a:r>
            <a:r>
              <a:rPr lang="en-US" sz="1000" b="1" dirty="0" smtClean="0"/>
              <a:t>Office</a:t>
            </a:r>
            <a:r>
              <a:rPr lang="en-US" sz="1000" b="1" dirty="0"/>
              <a:t/>
            </a:r>
            <a:br>
              <a:rPr lang="en-US" sz="1000" b="1" dirty="0"/>
            </a:br>
            <a:r>
              <a:rPr lang="en-US" sz="1000" b="1" dirty="0"/>
              <a:t>Broad Agency Announcement</a:t>
            </a:r>
            <a:br>
              <a:rPr lang="en-US" sz="1000" b="1" dirty="0"/>
            </a:br>
            <a:r>
              <a:rPr lang="en-US" sz="1000" b="1" dirty="0"/>
              <a:t>For</a:t>
            </a:r>
            <a:br>
              <a:rPr lang="en-US" sz="1000" b="1" dirty="0"/>
            </a:br>
            <a:r>
              <a:rPr lang="en-US" sz="1000" b="1" dirty="0"/>
              <a:t>Basic and Applied Scientific Research</a:t>
            </a:r>
            <a:br>
              <a:rPr lang="en-US" sz="1000" b="1" dirty="0"/>
            </a:br>
            <a:r>
              <a:rPr lang="en-US" sz="1000" b="1" dirty="0"/>
              <a:t>15 May 2012-31 March 2017</a:t>
            </a:r>
            <a:br>
              <a:rPr lang="en-US" sz="1000" b="1" dirty="0"/>
            </a:br>
            <a:r>
              <a:rPr lang="en-US" sz="1000" b="1" dirty="0">
                <a:hlinkClick r:id="rId2"/>
              </a:rPr>
              <a:t>http://www.arl.army.mil/www/pages/8/aro%20baa%20w911nf--12-r-0012-03%20-27%20mar%2015%20finalscrub%20-2-.</a:t>
            </a:r>
            <a:r>
              <a:rPr lang="en-US" sz="1000" b="1" dirty="0" smtClean="0">
                <a:hlinkClick r:id="rId2"/>
              </a:rPr>
              <a:t>pdf</a:t>
            </a:r>
            <a:r>
              <a:rPr lang="en-US" sz="1000" b="1" dirty="0" smtClean="0"/>
              <a:t> </a:t>
            </a:r>
            <a:endParaRPr lang="en-US" sz="1000" b="1" dirty="0"/>
          </a:p>
        </p:txBody>
      </p:sp>
      <p:sp>
        <p:nvSpPr>
          <p:cNvPr id="3" name="Content Placeholder 2"/>
          <p:cNvSpPr>
            <a:spLocks noGrp="1"/>
          </p:cNvSpPr>
          <p:nvPr>
            <p:ph idx="1"/>
          </p:nvPr>
        </p:nvSpPr>
        <p:spPr>
          <a:xfrm>
            <a:off x="1981200" y="1138280"/>
            <a:ext cx="8229600" cy="5334000"/>
          </a:xfrm>
        </p:spPr>
        <p:txBody>
          <a:bodyPr>
            <a:normAutofit fontScale="32500" lnSpcReduction="20000"/>
          </a:bodyPr>
          <a:lstStyle/>
          <a:p>
            <a:pPr marL="0" indent="0" algn="ctr">
              <a:lnSpc>
                <a:spcPct val="120000"/>
              </a:lnSpc>
              <a:spcBef>
                <a:spcPts val="0"/>
              </a:spcBef>
              <a:buNone/>
            </a:pPr>
            <a:r>
              <a:rPr lang="en-US" b="1" dirty="0" smtClean="0"/>
              <a:t>Funding Opportunity Description</a:t>
            </a:r>
          </a:p>
          <a:p>
            <a:pPr marL="0" indent="0">
              <a:buNone/>
            </a:pPr>
            <a:r>
              <a:rPr lang="en-US" dirty="0"/>
              <a:t>ARMY RESEARCH OFFICE (ARO)</a:t>
            </a:r>
          </a:p>
          <a:p>
            <a:pPr marL="0" indent="0">
              <a:buNone/>
            </a:pPr>
            <a:r>
              <a:rPr lang="en-US" dirty="0"/>
              <a:t>a. RESEARCH AREA 1: MECHANICAL SCIENCES</a:t>
            </a:r>
          </a:p>
          <a:p>
            <a:pPr marL="0" indent="0">
              <a:buNone/>
            </a:pPr>
            <a:r>
              <a:rPr lang="en-US" dirty="0"/>
              <a:t>b. RESEARCH AREA 2: EARTH SCIENCES</a:t>
            </a:r>
          </a:p>
          <a:p>
            <a:pPr marL="0" indent="0">
              <a:buNone/>
            </a:pPr>
            <a:r>
              <a:rPr lang="en-US" dirty="0"/>
              <a:t>c. RESEARCH AREA 3: MATHEMATICAL SCIENCES</a:t>
            </a:r>
          </a:p>
          <a:p>
            <a:pPr marL="0" indent="0">
              <a:buNone/>
            </a:pPr>
            <a:r>
              <a:rPr lang="en-US" dirty="0"/>
              <a:t>d. RESEARCH AREA 4: ELECTRONICS</a:t>
            </a:r>
          </a:p>
          <a:p>
            <a:pPr marL="0" indent="0">
              <a:buNone/>
            </a:pPr>
            <a:r>
              <a:rPr lang="en-US" dirty="0"/>
              <a:t>e. RESEARCH AREA 5: COMPUTING SCIENCE</a:t>
            </a:r>
          </a:p>
          <a:p>
            <a:pPr marL="0" indent="0">
              <a:buNone/>
            </a:pPr>
            <a:r>
              <a:rPr lang="en-US" dirty="0"/>
              <a:t>f. RESEARCH AREA 6: PHYSICS</a:t>
            </a:r>
          </a:p>
          <a:p>
            <a:pPr marL="0" indent="0">
              <a:buNone/>
            </a:pPr>
            <a:r>
              <a:rPr lang="en-US" dirty="0"/>
              <a:t>g. RESEARCH AREA 7: CHEMICAL SCIENCES</a:t>
            </a:r>
          </a:p>
          <a:p>
            <a:pPr marL="0" indent="0">
              <a:buNone/>
            </a:pPr>
            <a:r>
              <a:rPr lang="en-US" dirty="0"/>
              <a:t>h. RESEARCH AREA 8: LIFE SCIENCES</a:t>
            </a:r>
          </a:p>
          <a:p>
            <a:pPr marL="0" indent="0">
              <a:buNone/>
            </a:pPr>
            <a:r>
              <a:rPr lang="en-US" dirty="0" err="1"/>
              <a:t>i</a:t>
            </a:r>
            <a:r>
              <a:rPr lang="en-US" dirty="0"/>
              <a:t>. RESEARCH AREA 9: MATERIALS SCIENCE</a:t>
            </a:r>
          </a:p>
          <a:p>
            <a:pPr marL="0" indent="0">
              <a:buNone/>
            </a:pPr>
            <a:r>
              <a:rPr lang="en-US" dirty="0"/>
              <a:t>j. RESEARCH AREA 10: NETWORK SCIENCE</a:t>
            </a:r>
          </a:p>
          <a:p>
            <a:pPr marL="0" indent="0">
              <a:buNone/>
            </a:pPr>
            <a:r>
              <a:rPr lang="en-US" dirty="0"/>
              <a:t>k. RESEARCH AREA 11: ARO SPECIAL PROGRAMS</a:t>
            </a:r>
          </a:p>
          <a:p>
            <a:r>
              <a:rPr lang="en-US" dirty="0"/>
              <a:t>11.1 SHORT-TERM INNOVATIVE RESEARCH (STIR) PROGRAM </a:t>
            </a:r>
          </a:p>
          <a:p>
            <a:r>
              <a:rPr lang="en-US" dirty="0"/>
              <a:t>11.2. YOUNG INVESTIGATOR PROGRAM (YIP)</a:t>
            </a:r>
          </a:p>
          <a:p>
            <a:r>
              <a:rPr lang="en-US" dirty="0"/>
              <a:t>11.3 Presidential Early Career Award for Scientists and Engineers (PECASE)</a:t>
            </a:r>
          </a:p>
          <a:p>
            <a:r>
              <a:rPr lang="en-US" dirty="0"/>
              <a:t>11.4. RESEARCH INSTRUMENTATION (RI) PROGRAM</a:t>
            </a:r>
          </a:p>
          <a:p>
            <a:r>
              <a:rPr lang="en-US" dirty="0"/>
              <a:t>11.5. DOD PROGRAMS</a:t>
            </a:r>
          </a:p>
          <a:p>
            <a:pPr marL="0" indent="0">
              <a:buNone/>
            </a:pPr>
            <a:r>
              <a:rPr lang="en-US" dirty="0" smtClean="0"/>
              <a:t>OTHER </a:t>
            </a:r>
            <a:r>
              <a:rPr lang="en-US" dirty="0"/>
              <a:t>PROGRAMS</a:t>
            </a:r>
          </a:p>
          <a:p>
            <a:pPr marL="0" indent="0">
              <a:buNone/>
            </a:pPr>
            <a:r>
              <a:rPr lang="en-US" dirty="0"/>
              <a:t>a. CONFERENCE AND SYMPOSIA GRANTS</a:t>
            </a:r>
          </a:p>
          <a:p>
            <a:pPr marL="0" indent="0">
              <a:buNone/>
            </a:pPr>
            <a:r>
              <a:rPr lang="en-US" dirty="0"/>
              <a:t>b. HISTORICALLY BLACK COLLEGES AND UNITERSITIES </a:t>
            </a:r>
            <a:r>
              <a:rPr lang="en-US" dirty="0" smtClean="0"/>
              <a:t>AND MINORITY </a:t>
            </a:r>
            <a:r>
              <a:rPr lang="en-US" dirty="0"/>
              <a:t>SERVING INSTITUTIONS (HBCU/MIs)</a:t>
            </a:r>
          </a:p>
          <a:p>
            <a:pPr marL="0" indent="0">
              <a:buNone/>
            </a:pPr>
            <a:r>
              <a:rPr lang="en-US" dirty="0"/>
              <a:t>c. Science, Technology, Engineering, and Mathematics (STEM) </a:t>
            </a:r>
            <a:r>
              <a:rPr lang="en-US" dirty="0" smtClean="0"/>
              <a:t>Army Educational </a:t>
            </a:r>
            <a:r>
              <a:rPr lang="en-US" dirty="0"/>
              <a:t>Outreach Program (AEOP)</a:t>
            </a:r>
          </a:p>
          <a:p>
            <a:pPr marL="0" indent="0">
              <a:buNone/>
            </a:pPr>
            <a:r>
              <a:rPr lang="en-US" dirty="0"/>
              <a:t>d. High School Apprenticeship Program (HSAP)/Undergraduate </a:t>
            </a:r>
            <a:r>
              <a:rPr lang="en-US" dirty="0" smtClean="0"/>
              <a:t>Research </a:t>
            </a:r>
            <a:r>
              <a:rPr lang="en-US" dirty="0"/>
              <a:t> </a:t>
            </a:r>
            <a:r>
              <a:rPr lang="en-US" dirty="0" smtClean="0"/>
              <a:t>Apprenticeship </a:t>
            </a:r>
            <a:r>
              <a:rPr lang="en-US" dirty="0"/>
              <a:t>Program (URAP)</a:t>
            </a:r>
          </a:p>
          <a:p>
            <a:pPr marL="0" indent="0">
              <a:lnSpc>
                <a:spcPct val="120000"/>
              </a:lnSpc>
              <a:spcBef>
                <a:spcPts val="0"/>
              </a:spcBef>
              <a:buNone/>
            </a:pPr>
            <a:endParaRPr lang="en-US" b="1" dirty="0"/>
          </a:p>
        </p:txBody>
      </p:sp>
      <p:grpSp>
        <p:nvGrpSpPr>
          <p:cNvPr id="16" name="Group 15"/>
          <p:cNvGrpSpPr/>
          <p:nvPr/>
        </p:nvGrpSpPr>
        <p:grpSpPr>
          <a:xfrm>
            <a:off x="7221908" y="1173618"/>
            <a:ext cx="2919518" cy="5316194"/>
            <a:chOff x="5697908" y="1084606"/>
            <a:chExt cx="2919518" cy="5316194"/>
          </a:xfrm>
        </p:grpSpPr>
        <p:grpSp>
          <p:nvGrpSpPr>
            <p:cNvPr id="13" name="Group 12"/>
            <p:cNvGrpSpPr/>
            <p:nvPr/>
          </p:nvGrpSpPr>
          <p:grpSpPr>
            <a:xfrm>
              <a:off x="5697908" y="1084606"/>
              <a:ext cx="2919518" cy="5316194"/>
              <a:chOff x="5697908" y="407352"/>
              <a:chExt cx="2919518" cy="5316194"/>
            </a:xfrm>
          </p:grpSpPr>
          <p:pic>
            <p:nvPicPr>
              <p:cNvPr id="4" name="Picture 2" descr="http://www.mnn.com/sites/default/files/styles/featured_blog/public/forest_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368" y="2635698"/>
                <a:ext cx="1962254" cy="1115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history of the universe starting the with the Big Bang. Image credit: grandunificationtheory.c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8439" y="1530248"/>
                <a:ext cx="1591204" cy="107269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endCxn id="5" idx="0"/>
              </p:cNvCxnSpPr>
              <p:nvPr/>
            </p:nvCxnSpPr>
            <p:spPr>
              <a:xfrm>
                <a:off x="7149273" y="407352"/>
                <a:ext cx="4768" cy="112289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6" descr="Nelson Smith. &quot;Sleep Thought Intersect&quot;. Land as Language series (a remix of Alexandre Hogue's Pulliam Ridge. Chisos Mountains 1980). Acrylic, mixed media on birch plywood. 38&quot;x56&quot;. 20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691070"/>
                <a:ext cx="2438400" cy="13765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C:\Users\jdanderson\AppData\Local\Microsoft\Windows\Temporary Internet Files\Content.IE5\86XSU5PN\KSU wordmark PMS 2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7908" y="5040803"/>
                <a:ext cx="2919518" cy="68274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Straight Connector 14"/>
            <p:cNvCxnSpPr/>
            <p:nvPr/>
          </p:nvCxnSpPr>
          <p:spPr>
            <a:xfrm>
              <a:off x="6570292" y="1084606"/>
              <a:ext cx="6096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725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5557" y="194733"/>
            <a:ext cx="11390844" cy="369332"/>
          </a:xfrm>
          <a:prstGeom prst="rect">
            <a:avLst/>
          </a:prstGeom>
          <a:noFill/>
        </p:spPr>
        <p:txBody>
          <a:bodyPr wrap="square" rtlCol="0">
            <a:spAutoFit/>
          </a:bodyPr>
          <a:lstStyle/>
          <a:p>
            <a:pPr algn="ctr"/>
            <a:r>
              <a:rPr lang="en-US" dirty="0" smtClean="0"/>
              <a:t>When you think of the Department of Defense, is this what you think?</a:t>
            </a:r>
            <a:endParaRPr lang="en-US" dirty="0"/>
          </a:p>
        </p:txBody>
      </p:sp>
      <p:grpSp>
        <p:nvGrpSpPr>
          <p:cNvPr id="2" name="Group 1"/>
          <p:cNvGrpSpPr/>
          <p:nvPr/>
        </p:nvGrpSpPr>
        <p:grpSpPr>
          <a:xfrm>
            <a:off x="397005" y="826251"/>
            <a:ext cx="11399482" cy="5790136"/>
            <a:chOff x="445557" y="826251"/>
            <a:chExt cx="11399482" cy="5790136"/>
          </a:xfrm>
        </p:grpSpPr>
        <p:grpSp>
          <p:nvGrpSpPr>
            <p:cNvPr id="11" name="Group 10"/>
            <p:cNvGrpSpPr/>
            <p:nvPr/>
          </p:nvGrpSpPr>
          <p:grpSpPr>
            <a:xfrm>
              <a:off x="590719" y="826251"/>
              <a:ext cx="11254320" cy="5790136"/>
              <a:chOff x="1208749" y="656911"/>
              <a:chExt cx="10551449" cy="5790136"/>
            </a:xfrm>
          </p:grpSpPr>
          <p:grpSp>
            <p:nvGrpSpPr>
              <p:cNvPr id="9" name="Group 8"/>
              <p:cNvGrpSpPr/>
              <p:nvPr/>
            </p:nvGrpSpPr>
            <p:grpSpPr>
              <a:xfrm>
                <a:off x="1208749" y="656911"/>
                <a:ext cx="10551449" cy="5790136"/>
                <a:chOff x="954751" y="318562"/>
                <a:chExt cx="10551449" cy="579013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137" y="3743158"/>
                  <a:ext cx="2857500" cy="2009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238" y="2656298"/>
                  <a:ext cx="4486962" cy="3188350"/>
                </a:xfrm>
                <a:prstGeom prst="rect">
                  <a:avLst/>
                </a:prstGeom>
              </p:spPr>
            </p:pic>
            <p:pic>
              <p:nvPicPr>
                <p:cNvPr id="2050" name="Picture 2" descr="woods_cards_four_a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29" y="318562"/>
                  <a:ext cx="4092571" cy="1432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751" y="2898773"/>
                  <a:ext cx="2247900" cy="32099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888" y="349546"/>
                  <a:ext cx="2406006" cy="1302580"/>
                </a:xfrm>
                <a:prstGeom prst="rect">
                  <a:avLst/>
                </a:prstGeom>
              </p:spPr>
            </p:pic>
          </p:gr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7300" y="2290240"/>
                <a:ext cx="2462533" cy="1565905"/>
              </a:xfrm>
              <a:prstGeom prst="rect">
                <a:avLst/>
              </a:prstGeom>
            </p:spPr>
          </p:pic>
        </p:gr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1103" y="857235"/>
              <a:ext cx="3293896" cy="135631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5557" y="2258651"/>
              <a:ext cx="3254482" cy="1048975"/>
            </a:xfrm>
            <a:prstGeom prst="rect">
              <a:avLst/>
            </a:prstGeom>
          </p:spPr>
        </p:pic>
      </p:grpSp>
    </p:spTree>
    <p:extLst>
      <p:ext uri="{BB962C8B-B14F-4D97-AF65-F5344CB8AC3E}">
        <p14:creationId xmlns:p14="http://schemas.microsoft.com/office/powerpoint/2010/main" val="1957676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547" y="-42729"/>
            <a:ext cx="9109816" cy="1143000"/>
          </a:xfrm>
        </p:spPr>
        <p:txBody>
          <a:bodyPr>
            <a:normAutofit/>
          </a:bodyPr>
          <a:lstStyle/>
          <a:p>
            <a:pPr algn="ctr"/>
            <a:r>
              <a:rPr lang="en-US" sz="2000" dirty="0"/>
              <a:t>Presidential Early Career Award For Scientists and Engineers (PECASE)</a:t>
            </a:r>
          </a:p>
        </p:txBody>
      </p:sp>
      <p:sp>
        <p:nvSpPr>
          <p:cNvPr id="3" name="Content Placeholder 2"/>
          <p:cNvSpPr>
            <a:spLocks noGrp="1"/>
          </p:cNvSpPr>
          <p:nvPr>
            <p:ph idx="1"/>
          </p:nvPr>
        </p:nvSpPr>
        <p:spPr>
          <a:xfrm>
            <a:off x="1981200" y="1798638"/>
            <a:ext cx="8229600" cy="4525963"/>
          </a:xfrm>
        </p:spPr>
        <p:txBody>
          <a:bodyPr>
            <a:noAutofit/>
          </a:bodyPr>
          <a:lstStyle/>
          <a:p>
            <a:pPr marL="0" indent="0">
              <a:spcBef>
                <a:spcPts val="0"/>
              </a:spcBef>
              <a:buNone/>
            </a:pPr>
            <a:r>
              <a:rPr lang="en-US" sz="1200" dirty="0"/>
              <a:t>The </a:t>
            </a:r>
            <a:r>
              <a:rPr lang="en-US" sz="1200" dirty="0">
                <a:hlinkClick r:id="rId2"/>
              </a:rPr>
              <a:t>National Science and Technology Council (NSTC) </a:t>
            </a:r>
            <a:r>
              <a:rPr lang="en-US" sz="1200" dirty="0"/>
              <a:t>was commissioned by President Clinton in 1996 to create an award program that would </a:t>
            </a:r>
            <a:r>
              <a:rPr lang="en-US" sz="1200" i="1" dirty="0"/>
              <a:t>honor and support the extraordinary achievements of the finest scientists and engineers who, while early in their research careers, show exceptional potential for leadership at the frontiers of scientific knowledge during the twenty-first century</a:t>
            </a:r>
            <a:r>
              <a:rPr lang="en-US" sz="1200" dirty="0"/>
              <a:t>. The Presidential Award is the highest honor bestowed by the U.S. government on outstanding scientists and engineers beginning their independent careers.</a:t>
            </a:r>
          </a:p>
          <a:p>
            <a:pPr>
              <a:spcBef>
                <a:spcPts val="0"/>
              </a:spcBef>
            </a:pPr>
            <a:endParaRPr lang="en-US" sz="1200" dirty="0"/>
          </a:p>
          <a:p>
            <a:pPr marL="0" indent="0">
              <a:spcBef>
                <a:spcPts val="0"/>
              </a:spcBef>
              <a:buNone/>
            </a:pPr>
            <a:r>
              <a:rPr lang="en-US" sz="1200" dirty="0"/>
              <a:t>The Awards embody the high priority placed by the government on maintaining the leadership position of the United States in science by producing outstanding scientists and engineers who will </a:t>
            </a:r>
            <a:r>
              <a:rPr lang="en-US" sz="1200" b="1" u="sng" dirty="0"/>
              <a:t>broadly advance science and the missions important to the participating agencies</a:t>
            </a:r>
            <a:r>
              <a:rPr lang="en-US" sz="1200" dirty="0"/>
              <a:t>. The Awards </a:t>
            </a:r>
            <a:r>
              <a:rPr lang="en-US" sz="1200" i="1" dirty="0"/>
              <a:t>support the continued development of the awardees, foster innovative and far-reaching developments in science and technology, increase awareness of careers in science and engineering, give recognition to the scientific missions of participating agencies, enhance connections between fundamental research and national goals, and highlight the importance of science and technology for the nation's future</a:t>
            </a:r>
            <a:r>
              <a:rPr lang="en-US" sz="1200" dirty="0"/>
              <a:t>.</a:t>
            </a:r>
          </a:p>
          <a:p>
            <a:pPr marL="0" indent="0">
              <a:spcBef>
                <a:spcPts val="0"/>
              </a:spcBef>
              <a:buNone/>
            </a:pPr>
            <a:endParaRPr lang="en-US" sz="1200" dirty="0"/>
          </a:p>
          <a:p>
            <a:pPr marL="0" indent="0">
              <a:spcBef>
                <a:spcPts val="0"/>
              </a:spcBef>
              <a:buNone/>
            </a:pPr>
            <a:r>
              <a:rPr lang="en-US" sz="1200" dirty="0"/>
              <a:t>To be eligible for a Presidential Award, an individual must be a U.S. citizen, national or permanent resident. After receiving recommendations from participating federal agencies, the White House will confer the awards each year. Each Presidential Award will be of five years duration. Selection criteria and processes are dependent upon the agency. </a:t>
            </a:r>
          </a:p>
          <a:p>
            <a:pPr marL="0" indent="0">
              <a:spcBef>
                <a:spcPts val="0"/>
              </a:spcBef>
              <a:buNone/>
            </a:pPr>
            <a:endParaRPr lang="en-US" sz="1200" dirty="0"/>
          </a:p>
          <a:p>
            <a:pPr>
              <a:spcBef>
                <a:spcPts val="0"/>
              </a:spcBef>
            </a:pPr>
            <a:r>
              <a:rPr lang="en-US" sz="1200" dirty="0"/>
              <a:t>The participating agencies are:</a:t>
            </a:r>
          </a:p>
          <a:p>
            <a:pPr marL="0" indent="0" algn="ctr">
              <a:spcBef>
                <a:spcPts val="0"/>
              </a:spcBef>
              <a:buNone/>
            </a:pPr>
            <a:endParaRPr lang="en-US" sz="1200" dirty="0"/>
          </a:p>
        </p:txBody>
      </p:sp>
      <p:grpSp>
        <p:nvGrpSpPr>
          <p:cNvPr id="18" name="Group 17"/>
          <p:cNvGrpSpPr/>
          <p:nvPr/>
        </p:nvGrpSpPr>
        <p:grpSpPr>
          <a:xfrm>
            <a:off x="3852730" y="5257801"/>
            <a:ext cx="4910270" cy="1323439"/>
            <a:chOff x="1969314" y="5638800"/>
            <a:chExt cx="4812486" cy="1323439"/>
          </a:xfrm>
        </p:grpSpPr>
        <p:sp>
          <p:nvSpPr>
            <p:cNvPr id="15" name="TextBox 14"/>
            <p:cNvSpPr txBox="1"/>
            <p:nvPr/>
          </p:nvSpPr>
          <p:spPr>
            <a:xfrm>
              <a:off x="1969314" y="5638800"/>
              <a:ext cx="2298819" cy="1323439"/>
            </a:xfrm>
            <a:prstGeom prst="rect">
              <a:avLst/>
            </a:prstGeom>
            <a:noFill/>
          </p:spPr>
          <p:txBody>
            <a:bodyPr wrap="square" rtlCol="0">
              <a:spAutoFit/>
            </a:bodyPr>
            <a:lstStyle/>
            <a:p>
              <a:pPr marL="171450" indent="-171450">
                <a:buFont typeface="Arial" panose="020B0604020202020204" pitchFamily="34" charset="0"/>
                <a:buChar char="•"/>
              </a:pPr>
              <a:r>
                <a:rPr lang="en-US" sz="1000" b="1" dirty="0"/>
                <a:t>Department of Agriculture</a:t>
              </a:r>
            </a:p>
            <a:p>
              <a:pPr marL="171450" indent="-171450">
                <a:buFont typeface="Arial" panose="020B0604020202020204" pitchFamily="34" charset="0"/>
                <a:buChar char="•"/>
              </a:pPr>
              <a:r>
                <a:rPr lang="en-US" sz="1000" b="1" dirty="0"/>
                <a:t>Department of Commerce</a:t>
              </a:r>
            </a:p>
            <a:p>
              <a:pPr marL="171450" indent="-171450">
                <a:buFont typeface="Arial" panose="020B0604020202020204" pitchFamily="34" charset="0"/>
                <a:buChar char="•"/>
              </a:pPr>
              <a:r>
                <a:rPr lang="en-US" sz="1000" b="1" dirty="0"/>
                <a:t>Department of Defense</a:t>
              </a:r>
            </a:p>
            <a:p>
              <a:pPr marL="171450" indent="-171450">
                <a:buFont typeface="Arial" panose="020B0604020202020204" pitchFamily="34" charset="0"/>
                <a:buChar char="•"/>
              </a:pPr>
              <a:r>
                <a:rPr lang="en-US" sz="1000" b="1" dirty="0"/>
                <a:t>Department of Energy</a:t>
              </a:r>
            </a:p>
            <a:p>
              <a:pPr marL="171450" indent="-171450">
                <a:buFont typeface="Arial" panose="020B0604020202020204" pitchFamily="34" charset="0"/>
                <a:buChar char="•"/>
              </a:pPr>
              <a:r>
                <a:rPr lang="en-US" sz="1000" b="1" dirty="0"/>
                <a:t>Department of Health and Human Services: </a:t>
              </a:r>
              <a:br>
                <a:rPr lang="en-US" sz="1000" b="1" dirty="0"/>
              </a:br>
              <a:r>
                <a:rPr lang="en-US" sz="1000" b="1" dirty="0"/>
                <a:t>     National Institutes of Health</a:t>
              </a:r>
              <a:br>
                <a:rPr lang="en-US" sz="1000" b="1" dirty="0"/>
              </a:br>
              <a:r>
                <a:rPr lang="en-US" sz="1000" b="1" dirty="0"/>
                <a:t>     Centers for Disease Control </a:t>
              </a:r>
            </a:p>
          </p:txBody>
        </p:sp>
        <p:sp>
          <p:nvSpPr>
            <p:cNvPr id="16" name="TextBox 15"/>
            <p:cNvSpPr txBox="1"/>
            <p:nvPr/>
          </p:nvSpPr>
          <p:spPr>
            <a:xfrm>
              <a:off x="4300892" y="5638800"/>
              <a:ext cx="2480908" cy="1323439"/>
            </a:xfrm>
            <a:prstGeom prst="rect">
              <a:avLst/>
            </a:prstGeom>
            <a:noFill/>
          </p:spPr>
          <p:txBody>
            <a:bodyPr wrap="square" rtlCol="0">
              <a:spAutoFit/>
            </a:bodyPr>
            <a:lstStyle/>
            <a:p>
              <a:pPr marL="171450" indent="-171450">
                <a:buFont typeface="Arial" panose="020B0604020202020204" pitchFamily="34" charset="0"/>
                <a:buChar char="•"/>
              </a:pPr>
              <a:r>
                <a:rPr lang="en-US" sz="1000" b="1" dirty="0"/>
                <a:t>Department of Transportation</a:t>
              </a:r>
            </a:p>
            <a:p>
              <a:pPr marL="171450" indent="-171450">
                <a:buFont typeface="Arial" panose="020B0604020202020204" pitchFamily="34" charset="0"/>
                <a:buChar char="•"/>
              </a:pPr>
              <a:r>
                <a:rPr lang="en-US" sz="1000" b="1" dirty="0"/>
                <a:t>Department of Veterans Affairs</a:t>
              </a:r>
            </a:p>
            <a:p>
              <a:pPr marL="171450" indent="-171450">
                <a:buFont typeface="Arial" panose="020B0604020202020204" pitchFamily="34" charset="0"/>
                <a:buChar char="•"/>
              </a:pPr>
              <a:r>
                <a:rPr lang="en-US" sz="1000" b="1" dirty="0"/>
                <a:t>Environmental Protection Agency</a:t>
              </a:r>
            </a:p>
            <a:p>
              <a:pPr marL="171450" indent="-171450">
                <a:buFont typeface="Arial" panose="020B0604020202020204" pitchFamily="34" charset="0"/>
                <a:buChar char="•"/>
              </a:pPr>
              <a:r>
                <a:rPr lang="en-US" sz="1000" b="1" dirty="0"/>
                <a:t>National Aeronautics and Space Administration</a:t>
              </a:r>
            </a:p>
            <a:p>
              <a:pPr marL="171450" indent="-171450">
                <a:buFont typeface="Arial" panose="020B0604020202020204" pitchFamily="34" charset="0"/>
                <a:buChar char="•"/>
              </a:pPr>
              <a:r>
                <a:rPr lang="en-US" sz="1000" b="1" dirty="0"/>
                <a:t>National Science and Technology Council</a:t>
              </a:r>
            </a:p>
            <a:p>
              <a:pPr marL="171450" indent="-171450">
                <a:buFont typeface="Arial" panose="020B0604020202020204" pitchFamily="34" charset="0"/>
                <a:buChar char="•"/>
              </a:pPr>
              <a:r>
                <a:rPr lang="en-US" sz="1000" b="1" dirty="0"/>
                <a:t>National Science Foundation</a:t>
              </a:r>
            </a:p>
            <a:p>
              <a:pPr marL="171450" indent="-171450">
                <a:buFont typeface="Arial" panose="020B0604020202020204" pitchFamily="34" charset="0"/>
                <a:buChar char="•"/>
              </a:pPr>
              <a:r>
                <a:rPr lang="en-US" sz="1000" b="1" dirty="0"/>
                <a:t>Smithsonian Institution </a:t>
              </a:r>
            </a:p>
          </p:txBody>
        </p:sp>
      </p:grpSp>
      <p:pic>
        <p:nvPicPr>
          <p:cNvPr id="6146" name="Picture 2" descr="Albert Einstein laug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788" y="5378691"/>
            <a:ext cx="1819542" cy="13599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805730" y="4730560"/>
            <a:ext cx="1557471" cy="2044581"/>
            <a:chOff x="7348671" y="4730559"/>
            <a:chExt cx="1557471" cy="2044581"/>
          </a:xfrm>
        </p:grpSpPr>
        <p:pic>
          <p:nvPicPr>
            <p:cNvPr id="6147" name="Picture 3" descr="C:\Program Files\Microsoft Office 2010\MEDIA\CAGCAT10\j030107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106" y="4730559"/>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danderson\AppData\Local\Microsoft\Windows\Temporary Internet Files\Content.IE5\86XSU5PN\MP90044872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7348671" y="5736826"/>
              <a:ext cx="1557471" cy="103831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4" descr="http://www.extension.org/sites/default/files/w/8/86/Inner_tree_par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8260" y="819686"/>
            <a:ext cx="1153336" cy="8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3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Example Air Force Opportunities</a:t>
            </a:r>
            <a:r>
              <a:rPr lang="en-US" sz="1200" dirty="0" smtClean="0"/>
              <a:t>:</a:t>
            </a:r>
            <a:br>
              <a:rPr lang="en-US" sz="1200" dirty="0" smtClean="0"/>
            </a:br>
            <a:r>
              <a:rPr lang="en-US" sz="1200" dirty="0"/>
              <a:t>As a part of the Air Force Research Laboratory (AFRL), AFOSR's technical experts foster and fund research within AFRL, universities, and industry laboratories to ensure the transition of research results to support USAF needs. </a:t>
            </a:r>
            <a:br>
              <a:rPr lang="en-US" sz="1200" dirty="0"/>
            </a:br>
            <a:r>
              <a:rPr lang="en-US" sz="1200" dirty="0"/>
              <a:t>To accomplish this task, AFOSR solicits proposals for research through various Broad Agency Announcements (BAAs) as well as various other programs outlined below. </a:t>
            </a:r>
            <a:br>
              <a:rPr lang="en-US" sz="1200" dirty="0"/>
            </a:br>
            <a:endParaRPr lang="en-US" sz="1200"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b="1" dirty="0"/>
              <a:t>Educational </a:t>
            </a:r>
            <a:r>
              <a:rPr lang="en-US" b="1" dirty="0" smtClean="0"/>
              <a:t>Programs;  </a:t>
            </a:r>
            <a:r>
              <a:rPr lang="en-US" dirty="0" smtClean="0"/>
              <a:t>The </a:t>
            </a:r>
            <a:r>
              <a:rPr lang="en-US" dirty="0"/>
              <a:t>Scientific and Technology Departments of AFOSR, Business Integration Department (RP), and the International Office (IO) are responsible for the management of several programs that improve science and engineering education in the U.S., and stimulate interactions between Air Force researchers and the broader international, as well as domestic, research community. Applications for these programs do not always require proposals but generally have specific deadlines, formats, and qualifications. Researchers applying for these programs should communicate with the point-of-contact (POC) listed in each program description. </a:t>
            </a:r>
          </a:p>
          <a:p>
            <a:r>
              <a:rPr lang="en-US" dirty="0">
                <a:hlinkClick r:id="rId2"/>
              </a:rPr>
              <a:t>Air Force Visiting Scientist Program </a:t>
            </a:r>
            <a:endParaRPr lang="en-US" dirty="0"/>
          </a:p>
          <a:p>
            <a:r>
              <a:rPr lang="en-US" dirty="0">
                <a:hlinkClick r:id="rId3" tooltip="Awards to Stimulate and Support Undergraduate Research Experiences (ASSURE)"/>
              </a:rPr>
              <a:t>Awards to Stimulate and Support Undergraduate Research Experiences (ASSURE)</a:t>
            </a:r>
            <a:endParaRPr lang="en-US" dirty="0"/>
          </a:p>
          <a:p>
            <a:r>
              <a:rPr lang="en-US" dirty="0">
                <a:hlinkClick r:id="rId4"/>
              </a:rPr>
              <a:t>Engineer and Scientist Exchange Program (ESEP)</a:t>
            </a:r>
            <a:endParaRPr lang="en-US" dirty="0"/>
          </a:p>
          <a:p>
            <a:r>
              <a:rPr lang="en-US" dirty="0">
                <a:hlinkClick r:id="rId5" tooltip="National Defense Science and Engineering Graduate (NDSEG) Fellowship Program"/>
              </a:rPr>
              <a:t>National Defense Science and Engineering Graduate (NDSEG) Fellowship Program</a:t>
            </a:r>
            <a:endParaRPr lang="en-US" dirty="0"/>
          </a:p>
          <a:p>
            <a:r>
              <a:rPr lang="en-US" dirty="0">
                <a:hlinkClick r:id="rId6" tooltip="United States Air Force/National Research Council - Resident Research Associateship (USAF/NRC-RRA) Program"/>
              </a:rPr>
              <a:t>USAF National Research Council Resident Research Associateship (NRC/RRA) Program</a:t>
            </a:r>
            <a:endParaRPr lang="en-US" dirty="0"/>
          </a:p>
          <a:p>
            <a:r>
              <a:rPr lang="en-US" dirty="0">
                <a:hlinkClick r:id="rId7" tooltip="USAF Summer Faculty Fellowship Program (USAF-SFFP)"/>
              </a:rPr>
              <a:t>USAF-Summer Faculty Fellowship Program (SFFP)</a:t>
            </a:r>
            <a:endParaRPr lang="en-US" dirty="0"/>
          </a:p>
          <a:p>
            <a:r>
              <a:rPr lang="en-US" dirty="0">
                <a:hlinkClick r:id="rId8"/>
              </a:rPr>
              <a:t>Window on Science (WOS) Program</a:t>
            </a:r>
            <a:endParaRPr lang="en-US" dirty="0"/>
          </a:p>
          <a:p>
            <a:r>
              <a:rPr lang="en-US" dirty="0">
                <a:hlinkClick r:id="rId9"/>
              </a:rPr>
              <a:t>Windows on the World (WOW) Program</a:t>
            </a:r>
            <a:endParaRPr lang="en-US" dirty="0"/>
          </a:p>
          <a:p>
            <a:endParaRPr lang="en-US" dirty="0"/>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7157" y="5628244"/>
            <a:ext cx="4736643" cy="548719"/>
          </a:xfrm>
          <a:prstGeom prst="rect">
            <a:avLst/>
          </a:prstGeom>
        </p:spPr>
      </p:pic>
    </p:spTree>
    <p:extLst>
      <p:ext uri="{BB962C8B-B14F-4D97-AF65-F5344CB8AC3E}">
        <p14:creationId xmlns:p14="http://schemas.microsoft.com/office/powerpoint/2010/main" val="1845377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pPr algn="ctr"/>
            <a:r>
              <a:rPr lang="en-US" dirty="0" smtClean="0"/>
              <a:t>So now I have found one, what next? </a:t>
            </a:r>
            <a:r>
              <a:rPr lang="en-US" sz="2200" i="1" u="sng" dirty="0"/>
              <a:t>Follow the instructions and Engage!</a:t>
            </a:r>
            <a:r>
              <a:rPr lang="en-US" dirty="0" smtClean="0"/>
              <a:t/>
            </a:r>
            <a:br>
              <a:rPr lang="en-US" dirty="0" smtClean="0"/>
            </a:br>
            <a:r>
              <a:rPr lang="en-US" sz="1100" dirty="0"/>
              <a:t>BAAs support a flexible and interactive process between the researcher and agency </a:t>
            </a:r>
          </a:p>
        </p:txBody>
      </p:sp>
      <p:sp>
        <p:nvSpPr>
          <p:cNvPr id="3" name="Content Placeholder 2"/>
          <p:cNvSpPr>
            <a:spLocks noGrp="1"/>
          </p:cNvSpPr>
          <p:nvPr>
            <p:ph idx="1"/>
          </p:nvPr>
        </p:nvSpPr>
        <p:spPr>
          <a:xfrm>
            <a:off x="1905000" y="3703638"/>
            <a:ext cx="8229600" cy="3001963"/>
          </a:xfrm>
        </p:spPr>
        <p:txBody>
          <a:bodyPr>
            <a:normAutofit/>
          </a:bodyPr>
          <a:lstStyle/>
          <a:p>
            <a:r>
              <a:rPr lang="en-US" sz="2000" dirty="0"/>
              <a:t>Depending on type, most agencies </a:t>
            </a:r>
            <a:r>
              <a:rPr lang="en-US" sz="2000" b="1" i="1" u="sng" dirty="0"/>
              <a:t>recommend talking </a:t>
            </a:r>
            <a:r>
              <a:rPr lang="en-US" sz="2000" b="1" i="1" dirty="0"/>
              <a:t>with the program manager or technical </a:t>
            </a:r>
            <a:r>
              <a:rPr lang="en-US" sz="2000" b="1" i="1" dirty="0" err="1"/>
              <a:t>poc’s</a:t>
            </a:r>
            <a:r>
              <a:rPr lang="en-US" sz="2000" dirty="0"/>
              <a:t>.  Depending on the organization, they will also include the </a:t>
            </a:r>
            <a:r>
              <a:rPr lang="en-US" sz="2000" dirty="0" err="1"/>
              <a:t>pocs</a:t>
            </a:r>
            <a:r>
              <a:rPr lang="en-US" sz="2000" dirty="0"/>
              <a:t> email and telephone numbers for ease of contact.</a:t>
            </a:r>
          </a:p>
          <a:p>
            <a:r>
              <a:rPr lang="en-US" sz="2000" dirty="0"/>
              <a:t>In order to conserve valuable </a:t>
            </a:r>
            <a:r>
              <a:rPr lang="en-US" sz="2000" dirty="0" err="1"/>
              <a:t>offeror</a:t>
            </a:r>
            <a:r>
              <a:rPr lang="en-US" sz="2000" dirty="0"/>
              <a:t> and Government resources and to facilitate determining whether a proposed research idea meets the guidelines described herein, prospective </a:t>
            </a:r>
            <a:r>
              <a:rPr lang="en-US" sz="2000" dirty="0" err="1"/>
              <a:t>offerors</a:t>
            </a:r>
            <a:r>
              <a:rPr lang="en-US" sz="2000" dirty="0"/>
              <a:t> contemplating submission of a white paper or proposal are </a:t>
            </a:r>
            <a:r>
              <a:rPr lang="en-US" sz="2000" b="1" i="1" u="sng" dirty="0"/>
              <a:t>strongly encouraged to contact</a:t>
            </a:r>
            <a:r>
              <a:rPr lang="en-US" sz="2000" b="1" i="1" dirty="0"/>
              <a:t> the appropriate technical point of contact (TPOC) before submission</a:t>
            </a:r>
            <a:r>
              <a:rPr lang="en-US" sz="2000" dirty="0"/>
              <a:t>. </a:t>
            </a:r>
          </a:p>
        </p:txBody>
      </p:sp>
      <p:grpSp>
        <p:nvGrpSpPr>
          <p:cNvPr id="6" name="Group 5"/>
          <p:cNvGrpSpPr/>
          <p:nvPr/>
        </p:nvGrpSpPr>
        <p:grpSpPr>
          <a:xfrm>
            <a:off x="2438400" y="1445660"/>
            <a:ext cx="7086600" cy="2288140"/>
            <a:chOff x="457200" y="533400"/>
            <a:chExt cx="7543800" cy="3050140"/>
          </a:xfrm>
        </p:grpSpPr>
        <p:pic>
          <p:nvPicPr>
            <p:cNvPr id="9220" name="Picture 4" descr="C:\Users\jdanderson\AppData\Local\Microsoft\Windows\Temporary Internet Files\Content.IE5\Z9I16TGV\MC9000787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447800"/>
              <a:ext cx="3624602" cy="213574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jdanderson\AppData\Local\Microsoft\Windows\Temporary Internet Files\Content.IE5\Z9I16TGV\MC9003115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990" y="1676400"/>
              <a:ext cx="858621" cy="918057"/>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457200" y="609600"/>
              <a:ext cx="2209800" cy="1371600"/>
            </a:xfrm>
            <a:prstGeom prst="cloudCallout">
              <a:avLst>
                <a:gd name="adj1" fmla="val 62309"/>
                <a:gd name="adj2" fmla="val 2854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6248400" y="533400"/>
              <a:ext cx="1752600" cy="1219200"/>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497669" y="1668899"/>
            <a:ext cx="2075873" cy="707886"/>
          </a:xfrm>
          <a:prstGeom prst="rect">
            <a:avLst/>
          </a:prstGeom>
          <a:noFill/>
        </p:spPr>
        <p:txBody>
          <a:bodyPr wrap="square" rtlCol="0">
            <a:spAutoFit/>
          </a:bodyPr>
          <a:lstStyle/>
          <a:p>
            <a:pPr algn="ctr"/>
            <a:r>
              <a:rPr lang="en-US" sz="1000" b="1" dirty="0">
                <a:solidFill>
                  <a:schemeClr val="bg1"/>
                </a:solidFill>
              </a:rPr>
              <a:t>I have a really brilliant idea that I think fits into one of your topics/needs or solves one of your gaps.</a:t>
            </a:r>
          </a:p>
        </p:txBody>
      </p:sp>
      <p:sp>
        <p:nvSpPr>
          <p:cNvPr id="8" name="TextBox 7"/>
          <p:cNvSpPr txBox="1"/>
          <p:nvPr/>
        </p:nvSpPr>
        <p:spPr>
          <a:xfrm>
            <a:off x="7919202" y="1580404"/>
            <a:ext cx="1605798" cy="646331"/>
          </a:xfrm>
          <a:prstGeom prst="rect">
            <a:avLst/>
          </a:prstGeom>
          <a:noFill/>
        </p:spPr>
        <p:txBody>
          <a:bodyPr wrap="square" rtlCol="0">
            <a:spAutoFit/>
          </a:bodyPr>
          <a:lstStyle/>
          <a:p>
            <a:pPr algn="ctr"/>
            <a:r>
              <a:rPr lang="en-US" sz="1200" dirty="0"/>
              <a:t>Wow, that is really cool.  Can you send us a white paper?</a:t>
            </a:r>
          </a:p>
        </p:txBody>
      </p:sp>
    </p:spTree>
    <p:extLst>
      <p:ext uri="{BB962C8B-B14F-4D97-AF65-F5344CB8AC3E}">
        <p14:creationId xmlns:p14="http://schemas.microsoft.com/office/powerpoint/2010/main" val="165496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093864" y="591844"/>
            <a:ext cx="489204" cy="403624"/>
          </a:xfrm>
          <a:prstGeom prst="rightArrow">
            <a:avLst/>
          </a:prstGeom>
          <a:solidFill>
            <a:srgbClr val="7030A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83068" y="274638"/>
            <a:ext cx="6362044" cy="1143000"/>
          </a:xfrm>
        </p:spPr>
        <p:txBody>
          <a:bodyPr>
            <a:noAutofit/>
          </a:bodyPr>
          <a:lstStyle/>
          <a:p>
            <a:pPr algn="ctr"/>
            <a:r>
              <a:rPr lang="en-US" sz="3600" dirty="0"/>
              <a:t>No really, what is the process?  </a:t>
            </a:r>
            <a:r>
              <a:rPr lang="en-US" sz="3600" i="1" dirty="0"/>
              <a:t>Ok, so it depends!</a:t>
            </a:r>
          </a:p>
        </p:txBody>
      </p:sp>
      <p:sp>
        <p:nvSpPr>
          <p:cNvPr id="3" name="Content Placeholder 2"/>
          <p:cNvSpPr>
            <a:spLocks noGrp="1"/>
          </p:cNvSpPr>
          <p:nvPr>
            <p:ph idx="1"/>
          </p:nvPr>
        </p:nvSpPr>
        <p:spPr>
          <a:xfrm>
            <a:off x="1981200" y="1798638"/>
            <a:ext cx="8229600" cy="4830763"/>
          </a:xfrm>
        </p:spPr>
        <p:txBody>
          <a:bodyPr>
            <a:noAutofit/>
          </a:bodyPr>
          <a:lstStyle/>
          <a:p>
            <a:pPr marL="0" indent="0" algn="ctr">
              <a:buNone/>
            </a:pPr>
            <a:r>
              <a:rPr lang="en-US" sz="1000" dirty="0"/>
              <a:t>Proposals received as a result of the BAA shall be evaluated in accordance with evaluation criteria specified therein through a peer or scientific review process. Written evaluation reports on individual proposals will be necessary but proposals need not be evaluated against each other since they are not submitted in accordance with a common work statement.</a:t>
            </a:r>
          </a:p>
          <a:p>
            <a:pPr marL="0" indent="0">
              <a:buNone/>
            </a:pPr>
            <a:r>
              <a:rPr lang="en-US" sz="1000" dirty="0"/>
              <a:t> </a:t>
            </a:r>
            <a:r>
              <a:rPr lang="en-US" sz="1000" dirty="0" smtClean="0"/>
              <a:t>Find </a:t>
            </a:r>
            <a:r>
              <a:rPr lang="en-US" sz="1000" dirty="0"/>
              <a:t>an opportunity that aligns with your ideas, interests, expertise and/or focus areas.</a:t>
            </a:r>
          </a:p>
          <a:p>
            <a:pPr>
              <a:buFont typeface="Wingdings" panose="05000000000000000000" pitchFamily="2" charset="2"/>
              <a:buChar char="q"/>
            </a:pPr>
            <a:r>
              <a:rPr lang="en-US" sz="1000" dirty="0"/>
              <a:t>Do your research to understand the agency mission, needs, topics, gaps and requirements.</a:t>
            </a:r>
          </a:p>
          <a:p>
            <a:pPr>
              <a:buFont typeface="Wingdings" panose="05000000000000000000" pitchFamily="2" charset="2"/>
              <a:buChar char="Ø"/>
            </a:pPr>
            <a:r>
              <a:rPr lang="en-US" sz="1000" dirty="0"/>
              <a:t>If possible talk to the Project Officer or Technical point of contact. (Most Agencies include POC information in the BAA solicitation.)</a:t>
            </a:r>
          </a:p>
          <a:p>
            <a:pPr marL="0" indent="0">
              <a:buNone/>
            </a:pPr>
            <a:r>
              <a:rPr lang="en-US" sz="1000" dirty="0" smtClean="0"/>
              <a:t>Then </a:t>
            </a:r>
            <a:r>
              <a:rPr lang="en-US" sz="1000" dirty="0"/>
              <a:t>put your thoughts on paper:</a:t>
            </a:r>
          </a:p>
          <a:p>
            <a:r>
              <a:rPr lang="en-US" sz="1000" dirty="0" smtClean="0"/>
              <a:t>The </a:t>
            </a:r>
            <a:r>
              <a:rPr lang="en-US" sz="1000" dirty="0"/>
              <a:t>first step in the BAA proposal process is typically submission of a summary of the proposed research. The summary is from one to five pages (as specified in the BAA solicitation) and as the first review. The agency will review the summary and if there is interest a full proposal will be requested</a:t>
            </a:r>
            <a:r>
              <a:rPr lang="en-US" sz="1000" dirty="0" smtClean="0"/>
              <a:t>. </a:t>
            </a:r>
          </a:p>
          <a:p>
            <a:r>
              <a:rPr lang="en-US" sz="1000" dirty="0" smtClean="0"/>
              <a:t>If the agency has an interest in the research and its potential application toward the topic they will request a full proposal including cost proposal, past performance and technical proposal. </a:t>
            </a:r>
            <a:r>
              <a:rPr lang="en-US" sz="1000" dirty="0"/>
              <a:t> </a:t>
            </a:r>
          </a:p>
          <a:p>
            <a:r>
              <a:rPr lang="en-US" sz="1000" dirty="0"/>
              <a:t>The proposal format will be detailed in the BAA and the full proposal request</a:t>
            </a:r>
            <a:r>
              <a:rPr lang="en-US" sz="1000" dirty="0" smtClean="0"/>
              <a:t>.</a:t>
            </a:r>
            <a:endParaRPr lang="en-US" sz="1000" dirty="0"/>
          </a:p>
          <a:p>
            <a:r>
              <a:rPr lang="en-US" sz="1000" dirty="0"/>
              <a:t>After a technical and cost review an award will be considered, funds allowing.  </a:t>
            </a:r>
          </a:p>
          <a:p>
            <a:r>
              <a:rPr lang="en-US" sz="1000" dirty="0"/>
              <a:t>The primary basis for selecting proposals for acceptance shall be </a:t>
            </a:r>
            <a:r>
              <a:rPr lang="en-US" sz="1000" b="1" u="sng" dirty="0"/>
              <a:t>technical, importance to agency programs, and fund availability</a:t>
            </a:r>
            <a:r>
              <a:rPr lang="en-US" sz="1000" dirty="0"/>
              <a:t>. Cost realism and reasonableness shall also be considered to the extent appropriate.</a:t>
            </a:r>
          </a:p>
          <a:p>
            <a:pPr marL="0" indent="0">
              <a:buNone/>
            </a:pPr>
            <a:r>
              <a:rPr lang="en-US" sz="1000" b="1" dirty="0"/>
              <a:t> </a:t>
            </a:r>
            <a:endParaRPr lang="en-US" sz="1000" dirty="0"/>
          </a:p>
          <a:p>
            <a:pPr>
              <a:buFont typeface="Wingdings" panose="05000000000000000000" pitchFamily="2" charset="2"/>
              <a:buChar char="v"/>
            </a:pPr>
            <a:r>
              <a:rPr lang="en-US" sz="1000" b="1" dirty="0"/>
              <a:t>Award</a:t>
            </a:r>
            <a:endParaRPr lang="en-US" sz="1000" dirty="0"/>
          </a:p>
          <a:p>
            <a:pPr lvl="1"/>
            <a:r>
              <a:rPr lang="en-US" sz="1000" dirty="0"/>
              <a:t>Contracts that are awarded </a:t>
            </a:r>
            <a:r>
              <a:rPr lang="en-US" sz="1000" u="sng" dirty="0"/>
              <a:t>may be fixed fee, cost reimbursable or other type as desired and  BAA awards can vary greatly</a:t>
            </a:r>
            <a:r>
              <a:rPr lang="en-US" sz="1000" dirty="0"/>
              <a:t> as they depend on the research requirements. BAAs are normally open for long periods of time such as a year or more. However, </a:t>
            </a:r>
            <a:r>
              <a:rPr lang="en-US" sz="1000" b="1" dirty="0"/>
              <a:t>funds available under the BAA are limited and there is a better chance of funding the earlier in the funding cycle. </a:t>
            </a:r>
          </a:p>
          <a:p>
            <a:endParaRPr lang="en-US" sz="1000" dirty="0"/>
          </a:p>
        </p:txBody>
      </p:sp>
      <p:pic>
        <p:nvPicPr>
          <p:cNvPr id="8194" name="Picture 2" descr="C:\Users\jdanderson\AppData\Local\Microsoft\Windows\Temporary Internet Files\Content.IE5\18LP8K5P\MC9003832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6253" y="88946"/>
            <a:ext cx="1888294" cy="151438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danderson\AppData\Local\Microsoft\Windows\Temporary Internet Files\Content.IE5\Z9I16TGV\MC91021636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730"/>
            <a:ext cx="2133600" cy="18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7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ssword not recognized. Please try aga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4178338"/>
            <a:ext cx="3851275" cy="2603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dirty="0" smtClean="0"/>
              <a:t>White Paper “Executive Summary”:</a:t>
            </a:r>
            <a:br>
              <a:rPr lang="en-US" dirty="0" smtClean="0"/>
            </a:br>
            <a:r>
              <a:rPr lang="en-US" sz="3600" dirty="0"/>
              <a:t>The </a:t>
            </a:r>
            <a:r>
              <a:rPr lang="en-US" sz="3600" i="1" dirty="0" err="1"/>
              <a:t>Heilemeir</a:t>
            </a:r>
            <a:r>
              <a:rPr lang="en-US" sz="3600" i="1" dirty="0"/>
              <a:t> Catechism/Questions</a:t>
            </a:r>
          </a:p>
        </p:txBody>
      </p:sp>
      <p:sp>
        <p:nvSpPr>
          <p:cNvPr id="3" name="Content Placeholder 2"/>
          <p:cNvSpPr>
            <a:spLocks noGrp="1"/>
          </p:cNvSpPr>
          <p:nvPr>
            <p:ph sz="half" idx="1"/>
          </p:nvPr>
        </p:nvSpPr>
        <p:spPr>
          <a:xfrm>
            <a:off x="5638800" y="2190550"/>
            <a:ext cx="4038600" cy="2057400"/>
          </a:xfrm>
          <a:ln>
            <a:solidFill>
              <a:srgbClr val="7030A0"/>
            </a:solidFill>
          </a:ln>
        </p:spPr>
        <p:txBody>
          <a:bodyPr>
            <a:normAutofit fontScale="40000" lnSpcReduction="20000"/>
          </a:bodyPr>
          <a:lstStyle/>
          <a:p>
            <a:pPr marL="0" indent="0">
              <a:buNone/>
            </a:pPr>
            <a:r>
              <a:rPr lang="en-US" dirty="0" smtClean="0"/>
              <a:t>1</a:t>
            </a:r>
            <a:r>
              <a:rPr lang="en-US" dirty="0"/>
              <a:t>) What are you trying to do? </a:t>
            </a:r>
          </a:p>
          <a:p>
            <a:pPr marL="0" indent="0">
              <a:buNone/>
            </a:pPr>
            <a:r>
              <a:rPr lang="en-US" dirty="0" smtClean="0"/>
              <a:t>2</a:t>
            </a:r>
            <a:r>
              <a:rPr lang="en-US" dirty="0"/>
              <a:t>) How is it currently done? </a:t>
            </a:r>
          </a:p>
          <a:p>
            <a:pPr marL="0" indent="0">
              <a:buNone/>
            </a:pPr>
            <a:r>
              <a:rPr lang="en-US" dirty="0" smtClean="0"/>
              <a:t>3</a:t>
            </a:r>
            <a:r>
              <a:rPr lang="en-US" dirty="0"/>
              <a:t>) What’s new? </a:t>
            </a:r>
          </a:p>
          <a:p>
            <a:pPr marL="0" indent="0">
              <a:buNone/>
            </a:pPr>
            <a:r>
              <a:rPr lang="en-US" dirty="0" smtClean="0"/>
              <a:t>4</a:t>
            </a:r>
            <a:r>
              <a:rPr lang="en-US" dirty="0"/>
              <a:t>) Who cares? </a:t>
            </a:r>
          </a:p>
          <a:p>
            <a:pPr marL="0" indent="0">
              <a:buNone/>
            </a:pPr>
            <a:r>
              <a:rPr lang="en-US" dirty="0" smtClean="0"/>
              <a:t>5</a:t>
            </a:r>
            <a:r>
              <a:rPr lang="en-US" dirty="0"/>
              <a:t>) What are the risks? </a:t>
            </a:r>
          </a:p>
          <a:p>
            <a:pPr marL="0" indent="0">
              <a:buNone/>
            </a:pPr>
            <a:r>
              <a:rPr lang="en-US" dirty="0" smtClean="0"/>
              <a:t>6</a:t>
            </a:r>
            <a:r>
              <a:rPr lang="en-US" dirty="0"/>
              <a:t>) What’s your plan? </a:t>
            </a:r>
          </a:p>
          <a:p>
            <a:pPr marL="0" indent="0">
              <a:buNone/>
            </a:pPr>
            <a:r>
              <a:rPr lang="en-US" dirty="0" smtClean="0"/>
              <a:t>7</a:t>
            </a:r>
            <a:r>
              <a:rPr lang="en-US" dirty="0"/>
              <a:t>) What’s your progress? </a:t>
            </a:r>
          </a:p>
          <a:p>
            <a:pPr marL="0" indent="0">
              <a:buNone/>
            </a:pPr>
            <a:r>
              <a:rPr lang="en-US" dirty="0" smtClean="0"/>
              <a:t>*Wording derived from a Defense Intelligence Agency BAA</a:t>
            </a:r>
            <a:endParaRPr lang="en-US" dirty="0"/>
          </a:p>
        </p:txBody>
      </p:sp>
      <p:sp>
        <p:nvSpPr>
          <p:cNvPr id="5" name="TextBox 4"/>
          <p:cNvSpPr txBox="1"/>
          <p:nvPr/>
        </p:nvSpPr>
        <p:spPr>
          <a:xfrm>
            <a:off x="1796431" y="1524001"/>
            <a:ext cx="8480453" cy="461665"/>
          </a:xfrm>
          <a:prstGeom prst="rect">
            <a:avLst/>
          </a:prstGeom>
          <a:noFill/>
        </p:spPr>
        <p:txBody>
          <a:bodyPr wrap="square" rtlCol="0">
            <a:spAutoFit/>
          </a:bodyPr>
          <a:lstStyle/>
          <a:p>
            <a:pPr algn="ctr"/>
            <a:r>
              <a:rPr lang="en-US" sz="1200" u="sng" dirty="0" smtClean="0"/>
              <a:t>Getting to the So What</a:t>
            </a:r>
            <a:r>
              <a:rPr lang="en-US" sz="1200" dirty="0" smtClean="0"/>
              <a:t>!  Many </a:t>
            </a:r>
            <a:r>
              <a:rPr lang="en-US" sz="1200" dirty="0"/>
              <a:t>agencies will ask you to address the “</a:t>
            </a:r>
            <a:r>
              <a:rPr lang="en-US" sz="1200" i="1" dirty="0" err="1"/>
              <a:t>Heilmeier</a:t>
            </a:r>
            <a:r>
              <a:rPr lang="en-US" sz="1200" i="1" dirty="0"/>
              <a:t> questions</a:t>
            </a:r>
            <a:r>
              <a:rPr lang="en-US" sz="1200" dirty="0"/>
              <a:t>”  which may include a variation of the following:</a:t>
            </a:r>
          </a:p>
        </p:txBody>
      </p:sp>
      <p:pic>
        <p:nvPicPr>
          <p:cNvPr id="6148" name="Picture 4" descr="7 questions you must answer to strengthen your great id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2286001"/>
            <a:ext cx="2486025"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6148" idx="3"/>
          </p:cNvCxnSpPr>
          <p:nvPr/>
        </p:nvCxnSpPr>
        <p:spPr>
          <a:xfrm>
            <a:off x="5000626" y="3205163"/>
            <a:ext cx="638175" cy="0"/>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54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 White Papers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Formats vary, page limits generally around 2-6 pages, specifics depend on the BAA and agency.</a:t>
            </a:r>
          </a:p>
          <a:p>
            <a:r>
              <a:rPr lang="en-US" dirty="0" smtClean="0"/>
              <a:t>Content</a:t>
            </a:r>
            <a:endParaRPr lang="en-US" dirty="0"/>
          </a:p>
          <a:p>
            <a:pPr lvl="1"/>
            <a:r>
              <a:rPr lang="en-US" dirty="0"/>
              <a:t>Cover Sheet</a:t>
            </a:r>
          </a:p>
          <a:p>
            <a:pPr lvl="1"/>
            <a:r>
              <a:rPr lang="en-US" dirty="0"/>
              <a:t>Technical Concept and Project Description</a:t>
            </a:r>
          </a:p>
          <a:p>
            <a:pPr lvl="2"/>
            <a:r>
              <a:rPr lang="en-US" dirty="0"/>
              <a:t>Project Description/Executive Summary</a:t>
            </a:r>
          </a:p>
          <a:p>
            <a:pPr lvl="2"/>
            <a:r>
              <a:rPr lang="en-US" dirty="0" err="1"/>
              <a:t>Offeror</a:t>
            </a:r>
            <a:r>
              <a:rPr lang="en-US" dirty="0"/>
              <a:t> Technical Capability</a:t>
            </a:r>
          </a:p>
          <a:p>
            <a:pPr lvl="2"/>
            <a:r>
              <a:rPr lang="en-US" dirty="0"/>
              <a:t>Value to the agency (think Cost, Schedule, Performance)</a:t>
            </a:r>
          </a:p>
          <a:p>
            <a:pPr lvl="2"/>
            <a:r>
              <a:rPr lang="en-US" dirty="0"/>
              <a:t>Project/Management Approach</a:t>
            </a:r>
          </a:p>
          <a:p>
            <a:pPr lvl="2"/>
            <a:r>
              <a:rPr lang="en-US" dirty="0"/>
              <a:t>Cost Effectiveness</a:t>
            </a:r>
          </a:p>
          <a:p>
            <a:pPr lvl="2"/>
            <a:r>
              <a:rPr lang="en-US" dirty="0"/>
              <a:t>Transition Plan</a:t>
            </a:r>
          </a:p>
          <a:p>
            <a:r>
              <a:rPr lang="en-US" dirty="0" smtClean="0"/>
              <a:t>Quad Chart:  </a:t>
            </a:r>
            <a:r>
              <a:rPr lang="en-US" i="1" dirty="0"/>
              <a:t>A quad chart is a letter-sized page divided into four sections describing the concept, goals, research cost and schedule, along with a photo or illustration. </a:t>
            </a:r>
            <a:r>
              <a:rPr lang="en-US" i="1" dirty="0" err="1"/>
              <a:t>DoD</a:t>
            </a:r>
            <a:r>
              <a:rPr lang="en-US" i="1" dirty="0"/>
              <a:t> and some other federal agencies use quad charts to communicate research ideas quickly to technical and administrative </a:t>
            </a:r>
            <a:r>
              <a:rPr lang="en-US" i="1" dirty="0" smtClean="0"/>
              <a:t>officials.*</a:t>
            </a:r>
            <a:endParaRPr lang="en-US" i="1" dirty="0"/>
          </a:p>
        </p:txBody>
      </p:sp>
      <p:pic>
        <p:nvPicPr>
          <p:cNvPr id="4098" name="Picture 2" descr="C:\Users\jdanderson\AppData\Local\Microsoft\Windows\Temporary Internet Files\Content.IE5\O6TZFTZY\MP9004421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03205"/>
            <a:ext cx="1930400" cy="12869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0" y="1012853"/>
            <a:ext cx="4590108" cy="461665"/>
          </a:xfrm>
          <a:prstGeom prst="rect">
            <a:avLst/>
          </a:prstGeom>
          <a:noFill/>
        </p:spPr>
        <p:txBody>
          <a:bodyPr wrap="square" rtlCol="0">
            <a:spAutoFit/>
          </a:bodyPr>
          <a:lstStyle/>
          <a:p>
            <a:pPr algn="ctr"/>
            <a:r>
              <a:rPr lang="en-US" sz="1200" dirty="0"/>
              <a:t>Know the mission of the agency, understand their needs, and</a:t>
            </a:r>
            <a:r>
              <a:rPr lang="en-US" sz="1200" u="sng" dirty="0"/>
              <a:t> effectively tell your story!</a:t>
            </a:r>
          </a:p>
        </p:txBody>
      </p:sp>
    </p:spTree>
    <p:extLst>
      <p:ext uri="{BB962C8B-B14F-4D97-AF65-F5344CB8AC3E}">
        <p14:creationId xmlns:p14="http://schemas.microsoft.com/office/powerpoint/2010/main" val="36517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Proposal </a:t>
            </a:r>
            <a:endParaRPr lang="en-US" dirty="0"/>
          </a:p>
        </p:txBody>
      </p:sp>
      <p:sp>
        <p:nvSpPr>
          <p:cNvPr id="3" name="Content Placeholder 2"/>
          <p:cNvSpPr>
            <a:spLocks noGrp="1"/>
          </p:cNvSpPr>
          <p:nvPr>
            <p:ph idx="1"/>
          </p:nvPr>
        </p:nvSpPr>
        <p:spPr>
          <a:xfrm>
            <a:off x="1981200" y="1371601"/>
            <a:ext cx="8229600" cy="4525963"/>
          </a:xfrm>
        </p:spPr>
        <p:txBody>
          <a:bodyPr>
            <a:normAutofit fontScale="32500" lnSpcReduction="20000"/>
          </a:bodyPr>
          <a:lstStyle/>
          <a:p>
            <a:r>
              <a:rPr lang="en-US" dirty="0" smtClean="0"/>
              <a:t>Formats vary, page limits vary, are enforced, and other requirements depend on the BAA and agency.</a:t>
            </a:r>
          </a:p>
          <a:p>
            <a:r>
              <a:rPr lang="en-US" dirty="0" smtClean="0"/>
              <a:t>Content</a:t>
            </a:r>
            <a:endParaRPr lang="en-US" dirty="0"/>
          </a:p>
          <a:p>
            <a:pPr lvl="1"/>
            <a:r>
              <a:rPr lang="en-US" dirty="0"/>
              <a:t>Cover Sheet</a:t>
            </a:r>
          </a:p>
          <a:p>
            <a:pPr lvl="1"/>
            <a:r>
              <a:rPr lang="en-US" dirty="0"/>
              <a:t>Technical </a:t>
            </a:r>
            <a:r>
              <a:rPr lang="en-US" dirty="0" smtClean="0"/>
              <a:t>Proposal</a:t>
            </a:r>
          </a:p>
          <a:p>
            <a:pPr lvl="2"/>
            <a:r>
              <a:rPr lang="en-US" dirty="0" smtClean="0"/>
              <a:t>Project Description/Executive Summary</a:t>
            </a:r>
          </a:p>
          <a:p>
            <a:pPr lvl="2"/>
            <a:r>
              <a:rPr lang="en-US" dirty="0" err="1" smtClean="0"/>
              <a:t>Offeror</a:t>
            </a:r>
            <a:r>
              <a:rPr lang="en-US" dirty="0" smtClean="0"/>
              <a:t> Technical Capability</a:t>
            </a:r>
          </a:p>
          <a:p>
            <a:pPr lvl="3"/>
            <a:r>
              <a:rPr lang="en-US" dirty="0" smtClean="0"/>
              <a:t>Objectives and Scope</a:t>
            </a:r>
          </a:p>
          <a:p>
            <a:pPr lvl="3"/>
            <a:r>
              <a:rPr lang="en-US" dirty="0" smtClean="0"/>
              <a:t>Key personnel</a:t>
            </a:r>
          </a:p>
          <a:p>
            <a:pPr lvl="3"/>
            <a:r>
              <a:rPr lang="en-US" dirty="0" smtClean="0"/>
              <a:t>Related work</a:t>
            </a:r>
          </a:p>
          <a:p>
            <a:pPr lvl="2"/>
            <a:r>
              <a:rPr lang="en-US" dirty="0" smtClean="0"/>
              <a:t>Value to “x”</a:t>
            </a:r>
          </a:p>
          <a:p>
            <a:pPr lvl="3"/>
            <a:r>
              <a:rPr lang="en-US" dirty="0" smtClean="0"/>
              <a:t>Contribution to need</a:t>
            </a:r>
          </a:p>
          <a:p>
            <a:pPr lvl="3"/>
            <a:r>
              <a:rPr lang="en-US" dirty="0" smtClean="0"/>
              <a:t>Reducing Costs</a:t>
            </a:r>
          </a:p>
          <a:p>
            <a:pPr lvl="2"/>
            <a:r>
              <a:rPr lang="en-US" dirty="0" smtClean="0"/>
              <a:t>Project/Management Approach</a:t>
            </a:r>
          </a:p>
          <a:p>
            <a:pPr lvl="3"/>
            <a:r>
              <a:rPr lang="en-US" dirty="0" smtClean="0"/>
              <a:t>Project Plan</a:t>
            </a:r>
          </a:p>
          <a:p>
            <a:pPr lvl="3"/>
            <a:r>
              <a:rPr lang="en-US" dirty="0" smtClean="0"/>
              <a:t>Subcontractor/Consultant Management Plan</a:t>
            </a:r>
          </a:p>
          <a:p>
            <a:pPr lvl="3"/>
            <a:r>
              <a:rPr lang="en-US" dirty="0" smtClean="0"/>
              <a:t>Metrics/Measures of Success</a:t>
            </a:r>
          </a:p>
          <a:p>
            <a:pPr lvl="3"/>
            <a:r>
              <a:rPr lang="en-US" dirty="0" smtClean="0"/>
              <a:t>Risks</a:t>
            </a:r>
          </a:p>
          <a:p>
            <a:pPr lvl="2"/>
            <a:r>
              <a:rPr lang="en-US" dirty="0" smtClean="0"/>
              <a:t>Cost Effectiveness</a:t>
            </a:r>
          </a:p>
          <a:p>
            <a:pPr lvl="3"/>
            <a:r>
              <a:rPr lang="en-US" dirty="0" smtClean="0"/>
              <a:t>Cost Estimating Methods</a:t>
            </a:r>
          </a:p>
          <a:p>
            <a:pPr lvl="3"/>
            <a:r>
              <a:rPr lang="en-US" dirty="0" smtClean="0"/>
              <a:t>Supplemental Funds</a:t>
            </a:r>
          </a:p>
          <a:p>
            <a:pPr lvl="2"/>
            <a:r>
              <a:rPr lang="en-US" dirty="0" smtClean="0"/>
              <a:t>Transition Plan</a:t>
            </a:r>
          </a:p>
          <a:p>
            <a:pPr lvl="3"/>
            <a:r>
              <a:rPr lang="en-US" dirty="0" smtClean="0"/>
              <a:t>Partnerships</a:t>
            </a:r>
          </a:p>
          <a:p>
            <a:pPr lvl="3"/>
            <a:r>
              <a:rPr lang="en-US" dirty="0" smtClean="0"/>
              <a:t>Government Testing</a:t>
            </a:r>
          </a:p>
          <a:p>
            <a:pPr lvl="3"/>
            <a:r>
              <a:rPr lang="en-US" dirty="0" smtClean="0"/>
              <a:t>Facilities/Equipment</a:t>
            </a:r>
          </a:p>
          <a:p>
            <a:pPr lvl="1"/>
            <a:r>
              <a:rPr lang="en-US" dirty="0" smtClean="0"/>
              <a:t>Cost or Price Proposal</a:t>
            </a:r>
          </a:p>
          <a:p>
            <a:pPr lvl="2"/>
            <a:r>
              <a:rPr lang="en-US" dirty="0" smtClean="0"/>
              <a:t>Direct labor</a:t>
            </a:r>
          </a:p>
          <a:p>
            <a:pPr lvl="2"/>
            <a:r>
              <a:rPr lang="en-US" dirty="0" smtClean="0"/>
              <a:t>Indirect Costs</a:t>
            </a:r>
          </a:p>
          <a:p>
            <a:pPr lvl="2"/>
            <a:r>
              <a:rPr lang="en-US" dirty="0" smtClean="0"/>
              <a:t>Travel</a:t>
            </a:r>
          </a:p>
          <a:p>
            <a:pPr lvl="2"/>
            <a:r>
              <a:rPr lang="en-US" dirty="0" smtClean="0"/>
              <a:t>Subcontractor and Consultants</a:t>
            </a:r>
          </a:p>
          <a:p>
            <a:pPr lvl="2"/>
            <a:r>
              <a:rPr lang="en-US" dirty="0" smtClean="0"/>
              <a:t>Other Direct Costs (ODCs)</a:t>
            </a:r>
          </a:p>
          <a:p>
            <a:pPr lvl="1"/>
            <a:r>
              <a:rPr lang="en-US" dirty="0" smtClean="0"/>
              <a:t>Performance Work Statement</a:t>
            </a:r>
            <a:endParaRPr lang="en-US" dirty="0"/>
          </a:p>
        </p:txBody>
      </p:sp>
      <p:grpSp>
        <p:nvGrpSpPr>
          <p:cNvPr id="5" name="Group 4"/>
          <p:cNvGrpSpPr/>
          <p:nvPr/>
        </p:nvGrpSpPr>
        <p:grpSpPr>
          <a:xfrm>
            <a:off x="5715000" y="1916318"/>
            <a:ext cx="4590108" cy="3722483"/>
            <a:chOff x="4191000" y="1752600"/>
            <a:chExt cx="4590108" cy="3722483"/>
          </a:xfrm>
        </p:grpSpPr>
        <p:pic>
          <p:nvPicPr>
            <p:cNvPr id="2051" name="Picture 3" descr="C:\Users\jdanderson\AppData\Local\Microsoft\Windows\Temporary Internet Files\Content.IE5\O6TZFTZY\MC9004109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209800"/>
              <a:ext cx="4590107" cy="3265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0" y="1752600"/>
              <a:ext cx="4590108" cy="461665"/>
            </a:xfrm>
            <a:prstGeom prst="rect">
              <a:avLst/>
            </a:prstGeom>
            <a:noFill/>
          </p:spPr>
          <p:txBody>
            <a:bodyPr wrap="square" rtlCol="0">
              <a:spAutoFit/>
            </a:bodyPr>
            <a:lstStyle/>
            <a:p>
              <a:pPr algn="ctr"/>
              <a:r>
                <a:rPr lang="en-US" sz="1200" dirty="0"/>
                <a:t>Know the mission of the agency, understand their needs, and</a:t>
              </a:r>
              <a:r>
                <a:rPr lang="en-US" sz="1200" u="sng" dirty="0"/>
                <a:t> effectively tell your story!</a:t>
              </a:r>
            </a:p>
          </p:txBody>
        </p:sp>
      </p:grpSp>
    </p:spTree>
    <p:extLst>
      <p:ext uri="{BB962C8B-B14F-4D97-AF65-F5344CB8AC3E}">
        <p14:creationId xmlns:p14="http://schemas.microsoft.com/office/powerpoint/2010/main" val="401021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0876"/>
            <a:ext cx="9144000" cy="549275"/>
          </a:xfrm>
        </p:spPr>
        <p:txBody>
          <a:bodyPr>
            <a:normAutofit/>
          </a:bodyPr>
          <a:lstStyle/>
          <a:p>
            <a:r>
              <a:rPr lang="en-US" dirty="0" smtClean="0"/>
              <a:t>Title</a:t>
            </a:r>
            <a:endParaRPr lang="en-US" dirty="0"/>
          </a:p>
        </p:txBody>
      </p:sp>
      <p:sp>
        <p:nvSpPr>
          <p:cNvPr id="4" name="Subtitle 2"/>
          <p:cNvSpPr txBox="1">
            <a:spLocks/>
          </p:cNvSpPr>
          <p:nvPr/>
        </p:nvSpPr>
        <p:spPr>
          <a:xfrm>
            <a:off x="1828800" y="1288188"/>
            <a:ext cx="4114800" cy="2217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a:solidFill>
                  <a:schemeClr val="tx1">
                    <a:lumMod val="50000"/>
                    <a:lumOff val="50000"/>
                  </a:schemeClr>
                </a:solidFill>
              </a:rPr>
              <a:t>Concept</a:t>
            </a:r>
            <a:endParaRPr lang="en-US" sz="1000" dirty="0">
              <a:solidFill>
                <a:schemeClr val="tx1">
                  <a:lumMod val="50000"/>
                  <a:lumOff val="50000"/>
                </a:schemeClr>
              </a:solidFill>
            </a:endParaRPr>
          </a:p>
          <a:p>
            <a:pPr marL="168275" indent="-168275" algn="l">
              <a:buFont typeface="Arial" pitchFamily="34" charset="0"/>
              <a:buChar char="•"/>
              <a:defRPr/>
            </a:pPr>
            <a:r>
              <a:rPr lang="el-GR" sz="1000" dirty="0">
                <a:solidFill>
                  <a:schemeClr val="tx1"/>
                </a:solidFill>
              </a:rPr>
              <a:t>Αν φιξ αεκυε ινδοστυμ. Ιδ ελιτ λιβερ περ. Αλιι ρεκυε ελειφενδ ατ ιυς, φιξ περπετυα σομπλεσθιθυρ ατ, μει ατ λαβωρε αβχορρεανθ. Δισαθ θεμπορ δολωρυμ εσθ ατ, φις σωρπορα σωνφενιρε ιν. Οδιο νοσθρω συμ ει.</a:t>
            </a:r>
          </a:p>
          <a:p>
            <a:pPr algn="l">
              <a:defRPr/>
            </a:pPr>
            <a:r>
              <a:rPr lang="en-US" sz="1200" dirty="0">
                <a:solidFill>
                  <a:schemeClr val="tx1">
                    <a:lumMod val="50000"/>
                    <a:lumOff val="50000"/>
                  </a:schemeClr>
                </a:solidFill>
              </a:rPr>
              <a:t>Relevance</a:t>
            </a:r>
            <a:endParaRPr lang="el-GR" sz="1000" dirty="0">
              <a:solidFill>
                <a:schemeClr val="tx1"/>
              </a:solidFill>
            </a:endParaRPr>
          </a:p>
          <a:p>
            <a:pPr marL="168275" indent="-168275" algn="l">
              <a:buFont typeface="Arial" pitchFamily="34" charset="0"/>
              <a:buChar char="•"/>
              <a:defRPr/>
            </a:pPr>
            <a:r>
              <a:rPr lang="el-GR" sz="1000" dirty="0">
                <a:solidFill>
                  <a:schemeClr val="tx1"/>
                </a:solidFill>
              </a:rPr>
              <a:t>Συ ρεβυμ δολωρυμ σωνφενιρε πρι, σομμυνε ποσιδονιυμ σιθ νε. Μει ετ νιηιλ νυλλαμ λαβωρε, σιβω ασυμσαν σπλενδιδε νε φις, νες μωφεθ νομινατι μαλυισετ ευ. Ναμ αν γραεσε μαλορυμ. </a:t>
            </a:r>
            <a:endParaRPr lang="en-US" sz="1000" dirty="0">
              <a:solidFill>
                <a:schemeClr val="tx1"/>
              </a:solidFill>
            </a:endParaRPr>
          </a:p>
          <a:p>
            <a:pPr algn="l">
              <a:defRPr/>
            </a:pPr>
            <a:r>
              <a:rPr lang="en-US" sz="1200" dirty="0">
                <a:solidFill>
                  <a:schemeClr val="tx1">
                    <a:lumMod val="50000"/>
                    <a:lumOff val="50000"/>
                  </a:schemeClr>
                </a:solidFill>
              </a:rPr>
              <a:t>Broader Impact </a:t>
            </a:r>
          </a:p>
          <a:p>
            <a:pPr marL="168275" indent="-168275" algn="l">
              <a:buFont typeface="Arial" pitchFamily="34" charset="0"/>
              <a:buChar char="•"/>
              <a:defRPr/>
            </a:pPr>
            <a:r>
              <a:rPr lang="el-GR" sz="1000" dirty="0">
                <a:solidFill>
                  <a:schemeClr val="tx1"/>
                </a:solidFill>
              </a:rPr>
              <a:t>Συ ρεβυμ δολωρυμ σωνφενιρε πρι, σομμυνε ποσιδονιυμ σιθ νε. Μει ετ νιηιλ νυλλαμ λαβωρε, σιβω ασυμσαν σπλενδιδε νε φις, νες μωφεθ νομινατι μαλυισετ ευ. </a:t>
            </a:r>
            <a:endParaRPr lang="en-US" sz="1000" dirty="0">
              <a:solidFill>
                <a:schemeClr val="tx1"/>
              </a:solidFill>
            </a:endParaRPr>
          </a:p>
        </p:txBody>
      </p:sp>
      <p:sp>
        <p:nvSpPr>
          <p:cNvPr id="8" name="TextBox 7"/>
          <p:cNvSpPr txBox="1"/>
          <p:nvPr/>
        </p:nvSpPr>
        <p:spPr>
          <a:xfrm>
            <a:off x="6248400" y="3730457"/>
            <a:ext cx="4114799" cy="276999"/>
          </a:xfrm>
          <a:prstGeom prst="rect">
            <a:avLst/>
          </a:prstGeom>
          <a:noFill/>
        </p:spPr>
        <p:txBody>
          <a:bodyPr wrap="square" rtlCol="0">
            <a:spAutoFit/>
          </a:bodyPr>
          <a:lstStyle/>
          <a:p>
            <a:pPr lvl="0">
              <a:defRPr/>
            </a:pPr>
            <a:r>
              <a:rPr lang="en-US" sz="1200" dirty="0">
                <a:solidFill>
                  <a:prstClr val="black">
                    <a:lumMod val="50000"/>
                    <a:lumOff val="50000"/>
                  </a:prstClr>
                </a:solidFill>
              </a:rPr>
              <a:t>Cost and Schedule</a:t>
            </a:r>
          </a:p>
        </p:txBody>
      </p:sp>
      <p:sp>
        <p:nvSpPr>
          <p:cNvPr id="9" name="Subtitle 2"/>
          <p:cNvSpPr txBox="1">
            <a:spLocks/>
          </p:cNvSpPr>
          <p:nvPr/>
        </p:nvSpPr>
        <p:spPr>
          <a:xfrm>
            <a:off x="1828801" y="3810001"/>
            <a:ext cx="4114800" cy="21318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200" dirty="0">
                <a:solidFill>
                  <a:prstClr val="black">
                    <a:lumMod val="50000"/>
                    <a:lumOff val="50000"/>
                  </a:prstClr>
                </a:solidFill>
              </a:rPr>
              <a:t>Goals</a:t>
            </a:r>
            <a:endParaRPr lang="en-US" sz="1000" dirty="0">
              <a:solidFill>
                <a:prstClr val="black">
                  <a:lumMod val="50000"/>
                  <a:lumOff val="50000"/>
                </a:prstClr>
              </a:solidFill>
            </a:endParaRPr>
          </a:p>
          <a:p>
            <a:pPr marL="168275" indent="-168275" algn="l">
              <a:buFont typeface="Arial" pitchFamily="34" charset="0"/>
              <a:buChar char="•"/>
              <a:defRPr/>
            </a:pPr>
            <a:r>
              <a:rPr lang="el-GR" sz="1000" dirty="0">
                <a:solidFill>
                  <a:schemeClr val="tx1"/>
                </a:solidFill>
              </a:rPr>
              <a:t>Αν φιξ αεκυε ινδοστυμ. Ιδ ελιτ λιβερ περ. Αλιι ρεκυε ελειφενδ ατ ιυς, φιξ περπετυα σομπλεσθιθυρ ατ, μει ατ λαβωρε αβχορρεανθ. Δισαθ θεμπορ δολωρυμ εσθ ατ, φις σωρπορα σωνφενιρε ιν. Οδιο νοσθρω συμ ει.</a:t>
            </a:r>
          </a:p>
          <a:p>
            <a:pPr algn="l">
              <a:spcBef>
                <a:spcPts val="0"/>
              </a:spcBef>
              <a:defRPr/>
            </a:pPr>
            <a:r>
              <a:rPr lang="en-US" sz="1200" dirty="0">
                <a:solidFill>
                  <a:prstClr val="black">
                    <a:lumMod val="50000"/>
                    <a:lumOff val="50000"/>
                  </a:prstClr>
                </a:solidFill>
              </a:rPr>
              <a:t>Approach</a:t>
            </a:r>
            <a:endParaRPr lang="el-GR" sz="1000" dirty="0">
              <a:solidFill>
                <a:schemeClr val="tx1"/>
              </a:solidFill>
            </a:endParaRPr>
          </a:p>
          <a:p>
            <a:pPr marL="168275" indent="-168275" algn="l">
              <a:buFont typeface="Arial" pitchFamily="34" charset="0"/>
              <a:buChar char="•"/>
              <a:defRPr/>
            </a:pPr>
            <a:r>
              <a:rPr lang="el-GR" sz="1000" dirty="0">
                <a:solidFill>
                  <a:schemeClr val="tx1"/>
                </a:solidFill>
              </a:rPr>
              <a:t>Συ ρεβυμ δολωρυμ σωνφενιρε πρι, σομμυνε ποσιδονιυμ σιθ νε. Μει ετ νιηιλ νυλλαμ λαβωρε, σιβω ασυμσαν σπλενδιδε νε φις, νες μωφεθ νομινατι μαλυισετ ευ. </a:t>
            </a:r>
            <a:endParaRPr lang="en-US" sz="1000" dirty="0">
              <a:solidFill>
                <a:schemeClr val="tx1"/>
              </a:solidFill>
            </a:endParaRPr>
          </a:p>
          <a:p>
            <a:pPr algn="l">
              <a:defRPr/>
            </a:pPr>
            <a:r>
              <a:rPr lang="en-US" sz="1200" dirty="0">
                <a:solidFill>
                  <a:prstClr val="black">
                    <a:lumMod val="50000"/>
                    <a:lumOff val="50000"/>
                  </a:prstClr>
                </a:solidFill>
              </a:rPr>
              <a:t>Challenges and Mitigation</a:t>
            </a:r>
          </a:p>
          <a:p>
            <a:pPr marL="168275" indent="-168275" algn="l">
              <a:buFont typeface="Arial" pitchFamily="34" charset="0"/>
              <a:buChar char="•"/>
              <a:defRPr/>
            </a:pPr>
            <a:r>
              <a:rPr lang="el-GR" sz="1000" dirty="0">
                <a:solidFill>
                  <a:schemeClr val="tx1"/>
                </a:solidFill>
              </a:rPr>
              <a:t>Συ ρεβυμ δολωρυμ σωνφενιρε πρι, σομμυνε ποσιδονιυμ σιθ νε. Μει ετ νιηιλ νυλλαμ λαβωρε, σιβω ασυμσαν σπλενδιδε νε φις, νες μωφεθ νομινατι μαλυισετ ευ. </a:t>
            </a:r>
            <a:endParaRPr lang="en-US" sz="1000" dirty="0">
              <a:solidFill>
                <a:schemeClr val="tx1"/>
              </a:solidFill>
            </a:endParaRPr>
          </a:p>
        </p:txBody>
      </p:sp>
      <p:graphicFrame>
        <p:nvGraphicFramePr>
          <p:cNvPr id="11" name="Object 10"/>
          <p:cNvGraphicFramePr>
            <a:graphicFrameLocks noChangeAspect="1"/>
          </p:cNvGraphicFramePr>
          <p:nvPr>
            <p:extLst/>
          </p:nvPr>
        </p:nvGraphicFramePr>
        <p:xfrm>
          <a:off x="6405562" y="3897530"/>
          <a:ext cx="3800475" cy="2324100"/>
        </p:xfrm>
        <a:graphic>
          <a:graphicData uri="http://schemas.openxmlformats.org/presentationml/2006/ole">
            <mc:AlternateContent xmlns:mc="http://schemas.openxmlformats.org/markup-compatibility/2006">
              <mc:Choice xmlns:v="urn:schemas-microsoft-com:vml" Requires="v">
                <p:oleObj spid="_x0000_s1104" name="Worksheet" r:id="rId4" imgW="5591212" imgH="3409830" progId="Excel.Sheet.12">
                  <p:embed/>
                </p:oleObj>
              </mc:Choice>
              <mc:Fallback>
                <p:oleObj name="Worksheet" r:id="rId4" imgW="5591212" imgH="3409830" progId="Excel.Sheet.12">
                  <p:embed/>
                  <p:pic>
                    <p:nvPicPr>
                      <p:cNvPr id="0" name=""/>
                      <p:cNvPicPr>
                        <a:picLocks noChangeAspect="1" noChangeArrowheads="1"/>
                      </p:cNvPicPr>
                      <p:nvPr/>
                    </p:nvPicPr>
                    <p:blipFill>
                      <a:blip r:embed="rId5"/>
                      <a:srcRect/>
                      <a:stretch>
                        <a:fillRect/>
                      </a:stretch>
                    </p:blipFill>
                    <p:spPr bwMode="auto">
                      <a:xfrm>
                        <a:off x="6405562" y="3897530"/>
                        <a:ext cx="3800475" cy="2324100"/>
                      </a:xfrm>
                      <a:prstGeom prst="rect">
                        <a:avLst/>
                      </a:prstGeom>
                      <a:noFill/>
                      <a:ln>
                        <a:noFill/>
                      </a:ln>
                    </p:spPr>
                  </p:pic>
                </p:oleObj>
              </mc:Fallback>
            </mc:AlternateContent>
          </a:graphicData>
        </a:graphic>
      </p:graphicFrame>
      <p:sp>
        <p:nvSpPr>
          <p:cNvPr id="3" name="TextBox 2"/>
          <p:cNvSpPr txBox="1"/>
          <p:nvPr/>
        </p:nvSpPr>
        <p:spPr>
          <a:xfrm>
            <a:off x="6705600" y="3200401"/>
            <a:ext cx="3124200" cy="276999"/>
          </a:xfrm>
          <a:prstGeom prst="rect">
            <a:avLst/>
          </a:prstGeom>
          <a:noFill/>
        </p:spPr>
        <p:txBody>
          <a:bodyPr wrap="square" rtlCol="0">
            <a:spAutoFit/>
          </a:bodyPr>
          <a:lstStyle/>
          <a:p>
            <a:pPr algn="ctr"/>
            <a:r>
              <a:rPr lang="en-US" sz="1200" dirty="0">
                <a:solidFill>
                  <a:schemeClr val="tx1">
                    <a:lumMod val="50000"/>
                    <a:lumOff val="50000"/>
                  </a:schemeClr>
                </a:solidFill>
              </a:rPr>
              <a:t>Caption/Graphic/Model etc….</a:t>
            </a:r>
          </a:p>
        </p:txBody>
      </p:sp>
      <p:sp>
        <p:nvSpPr>
          <p:cNvPr id="12" name="TextBox 11"/>
          <p:cNvSpPr txBox="1"/>
          <p:nvPr/>
        </p:nvSpPr>
        <p:spPr>
          <a:xfrm>
            <a:off x="6324600" y="5603330"/>
            <a:ext cx="3886200" cy="830997"/>
          </a:xfrm>
          <a:prstGeom prst="rect">
            <a:avLst/>
          </a:prstGeom>
          <a:noFill/>
        </p:spPr>
        <p:txBody>
          <a:bodyPr wrap="square" rtlCol="0">
            <a:spAutoFit/>
          </a:bodyPr>
          <a:lstStyle/>
          <a:p>
            <a:pPr>
              <a:defRPr/>
            </a:pPr>
            <a:r>
              <a:rPr lang="en-US" sz="1200" dirty="0">
                <a:solidFill>
                  <a:prstClr val="black">
                    <a:lumMod val="50000"/>
                    <a:lumOff val="50000"/>
                  </a:prstClr>
                </a:solidFill>
              </a:rPr>
              <a:t>Management</a:t>
            </a:r>
            <a:endParaRPr lang="en-US" sz="900" b="1" dirty="0"/>
          </a:p>
          <a:p>
            <a:pPr>
              <a:defRPr/>
            </a:pPr>
            <a:r>
              <a:rPr lang="en-US" sz="900" b="1" dirty="0"/>
              <a:t>PI: </a:t>
            </a:r>
            <a:r>
              <a:rPr lang="en-US" sz="900" dirty="0"/>
              <a:t>PI</a:t>
            </a:r>
            <a:r>
              <a:rPr lang="en-US" sz="900" b="1" dirty="0"/>
              <a:t> </a:t>
            </a:r>
            <a:r>
              <a:rPr lang="en-US" sz="900" dirty="0"/>
              <a:t>Name, </a:t>
            </a:r>
            <a:r>
              <a:rPr lang="en-US" sz="900" dirty="0" err="1">
                <a:hlinkClick r:id="rId6"/>
              </a:rPr>
              <a:t>Jdsmuckatelli@ksu</a:t>
            </a:r>
            <a:r>
              <a:rPr lang="en-US" sz="900" dirty="0">
                <a:hlinkClick r:id="rId6"/>
              </a:rPr>
              <a:t>.</a:t>
            </a:r>
            <a:r>
              <a:rPr lang="en-US" sz="900" dirty="0" err="1">
                <a:hlinkClick r:id="rId6"/>
              </a:rPr>
              <a:t>edu</a:t>
            </a:r>
            <a:r>
              <a:rPr lang="en-US" sz="900" dirty="0"/>
              <a:t> </a:t>
            </a:r>
          </a:p>
          <a:p>
            <a:pPr>
              <a:defRPr/>
            </a:pPr>
            <a:r>
              <a:rPr lang="en-US" sz="900" b="1" dirty="0"/>
              <a:t>OTHER CONTACT:</a:t>
            </a:r>
            <a:r>
              <a:rPr lang="en-US" sz="900" dirty="0"/>
              <a:t> Other Name, </a:t>
            </a:r>
            <a:r>
              <a:rPr lang="en-US" sz="900" dirty="0">
                <a:hlinkClick r:id="rId7"/>
              </a:rPr>
              <a:t>imacollaborator@otheruniversityemail.edu</a:t>
            </a:r>
            <a:r>
              <a:rPr lang="en-US" sz="900" dirty="0"/>
              <a:t>  (Could come from another University, might come from industry, could come from a national lab, “</a:t>
            </a:r>
            <a:r>
              <a:rPr lang="en-US" sz="900" i="1" dirty="0"/>
              <a:t>it just depends</a:t>
            </a:r>
            <a:r>
              <a:rPr lang="en-US" sz="900" dirty="0"/>
              <a:t>”</a:t>
            </a:r>
          </a:p>
        </p:txBody>
      </p:sp>
      <p:sp>
        <p:nvSpPr>
          <p:cNvPr id="5" name="AutoShape 17" descr="data:image/jpeg;base64,/9j/4AAQSkZJRgABAQAAAQABAAD/2wCEAAkGBhQSERQUERMWFRUWFyAZGRgWFhoaGBwgHRkcHBkiHh4fICYgHCEkIBoYHzAgJigpLCwsGx8xNTAqQSctLikBCQoKDgwOGg8PGiwkHyUvLC8sLSwqMC0qLC8pLCwsLCwsLCwsLCosLCwpLCwsLCwsLCksLCksLCksLCwsLCwsLP/AABEIAFABJgMBIgACEQEDEQH/xAAcAAEAAwEBAQEBAAAAAAAAAAAABQYHBAMCAQj/xABFEAABAwIDBQUEBQgJBQAAAAABAgMRAAQFEiEGBzFBURMiYXGRFDKB0RVSU5OhQmJkcnOjsbIjJTQ1grPBwvAWFzM2VP/EABkBAAMBAQEAAAAAAAAAAAAAAAABAgMEBf/EAC0RAAICAgIBAwEGBwAAAAAAAAABAhEDIRIxUQQTQZEycYGxwfEiIzNhYqHR/9oADAMBAAIRAxEAPwDcaUpQApXhe3BbbWsJKylJUEp4qgEwPExFZ5cb6kNqKXLN5ChoUqUAR5giRWkMUp/ZQ0m+jSqVTNlt4pvnQhFo8lGsukgoSQJgkCJ8PGod7fWhBKV2byVDilSgCPMESKpYMjdUPizS6VUtjtvxiDikpt3G0pTOdRlMyBEgROsx4VbazlBwdSE1QpSlSIUpSgBSlKAFKUoAUpSgBSlKAFKVX9rNtmMPSntcylq91tEZjHMzoB4n4TVRi5OkCVlgpWcM71rhaC43hbymvrhaiI58Go9DHjXXhG+C2eW22WnkLWoIGiVJlRAGoPDXpWr9PkXwVxZfKUpWBIpSlAClKUAKUpQApSlAClKUAKUpQApSlACsQ30IAv0EDUsJJ8e8sfwArb6xLfV/b2/2Cf5111+j/qF4+ye2f2yZw/B2CYU6sLKGxxUc6tVdE+PPgKjtkdhXMRdN9iBORw5gmYLnT9VA4AcSB61s7CunDU3yFZxJzIAMpQDEzzgjUcgZ5GrHuj207NYs3ldxZ/oifyVHinyVy8dOddU48Yylje72W1SbRrlraobQlDaQhCRASkQB5CvtaoBMExyHGvqqrvJx/wBlsV5TDjv9EjrKh3j8Ez8YrzIxc5JeTJK2c2zW85m9uuwQ2tAKSpKlkSoiNMomNJPHlwq2X1z2ba15FLyJKsqBKlQJhI5k8hX8+3tqrC75lSVBZQEOSCCDI/pEyPHOnyr+hLa4S4hK0GUqAUD1BEiuj1GKMGnHplSSXRREb57XOELZuG+9CitKO7rrmAWVacxE1bsYxwMW/bpbcfToQGQFKIPMaiRGs9KynbbZ1d5i10hr30MIcCfrQlIjwJB0r13X7dlhYs7ow2TDalaZFT7pngCevA+emssEXFSh97RTiqtFvwPekxdOZUMXCUgErcUlHZtgJUqVkKOUd01xJ3tdqtSbOyfuEp1KhppyMAKInxg+FcGxeDl23xe3R3VLecQmeXvZZ8PnVJwPaG6wh9xBbgmA424OMTBBHmYUJBnnVLDCTkora+LDijVNm95rN2+m3DLrbpnRYTAyiTJmfwq04jfBlpx1QJS2grISJMJEmPgKz/ZbFLTEMQbukSxcoQoLZIBDmkZgoRMAwdJiNNKkt6mLFNu3atkBy6WEcYhMjMSeQkpHxNYSxr3FFKvJLW6OvY/eG1iDrraG1N5EhScxBKhMHQaCO7zPHwqx4jiKGGluuqyoQJUf+ekVhGFu/ReLgZ8zaHMhUCDmbWBrp0BCvNNbDtzgy7uxeaa98gFImASlQVHxj1inmxRjONfZYSikyuM72S7mVbWFw62jiocvgArziZqY2U3iMX7habbcQtKcxzhMaEDiFHrWUbMba3OFqW0W5TmlbTgKVAwASDxBIAHAjQVoGw1xaXV67d2yi24puHbdSRMkiVhQMEGBwHHjE1plwxgm+Ovh3+ZUopGg1g+99C/pJWecpbRk/ViDH+LPW8VV8bwuyxUOMKVLturKVJ0W2o+Yggxw1BisPT5Pbnya0TB07IPYfedaqYaYfIYcQkIBOjaoEAg/k+R9TTbDYjtLm2vLJAKu1Sp3IU5SAoKC+hOmscdKpW0O6m7tpU2BcNjm2O+B4o4+k1H7IbbPWDghRUyT32idI5lP1VDw4867PaTueF/gXx+Ymo45vUatrlduWHnFIIEoy6kgHQTPOuBG+plRhNq+T0GQnTjpNWLAdl0ou7i9zhw3ABR3YKEkdZ1nu9OFZfu0/vn4vf61jCGKUW66XklKJpux23reIKcS20tHZgE5ynWSRpBPSvHbLeM3h60tqZccWpOcQQlESRxMmdDwBrswrZNNve3N0lQCX0plATGUjVRmeZk8OdZNtSDfi7vwsZW3UttpkSWxoSBM8Sk6fXV0qcePHOf+OvqwSTZtdzjSE2iroSptLRd0iSAnNpymKpA32MwT7K/A0J7kD4zXnu8ujfYS9Z58q0JU0FETCFg5TEiYlSY6AU2/wNNpgqGEQci0SoCMytcyiPE0RxwU+Elu/wDQJK6Z6f8AetnLm9lfyzE9yJ6TMT4V1329hDSG3FWlx2biEqSuE5TmTMTMEj/So7ddhabnCbhlY7rjq08Jg9m3B8wYI8q894eDm1wW3YK85bdQnMBE6OHhJjj1q+GLnwr5rsdRuiQY3upWkrRY3S0AwVJQFJB8SNBxHrUtsfvBbxBxxttpxBQkKJWUwZMciazbZfeALHDnGmwTcLdUpBKe4kFKBJniRB08prR9j9n05xf5ocubdGdCUgIzEAqUI6nWPPrSy4oQT1XjYpJIttKUrhMxSlKAFKUoA8330oSpayEpSCpRPAACSfSsG3pY6zdXoUwsLQloIzDgTKiY68RW8XWTIrtMuTKc2aMuWO9M6REzVYnB/wBA/c10+nmoPlTZcXWyK3W7SWyrJq1U4ntRnBbVzElUjkRH+tZXtTbMNXbgs3QtqcyCknuzrln808D0itutrvCm1BTa7JChwUktA66HUV5f1P8AoH7mtoZeE3JJ7KUqdnDsDvGauWktXDgRcJEHMYDgA94eMDUVWscxm2xPFmWXHR7K2CkHMQHFq4wfE5QD+b41dmnsISQpKrFJHAgtA8I/ga/G3MISQUmxBBBBBZBBGoioUoxk5Ri/+CtXdFA3nbJ2Vm237MQh7Nq2VqUooIOsHhBHHzqy7rts2TZBl91KXGM3vGJbGoPkAYPlVgvcRwt5WZ5yzcVEStTSjHST5mvJt7CEzlNiJBBgtCQeI8jTeTlj4yTb8hdqmVDDtrbYY6++XkhpbQQlZnKSAjn8DrX1vV2GkG9thOkvJHMfXH+7161apwf9A/c1Kf8AVNlEe1W8REdqiI9aXuOMlKCetBdO0ZfsYpw4RiSm1rS4lQWFpUQrupClajXgDU7g+3FhfWyWsS7MOJEHtBofzkK4pJ5iQfOrJZXmFsoW207aIQ5OdKXEAKkQZE9NK5rljBnBCvYY8FNp/lIqpTUm24vv47C7MvwhhpGLoNm4TbtOBZcVwS2nVwk9IlMnjI61PW9zbYvjC/aFyylGRlOYpK4PKIOvfVHiOlXuzu8KabU225ZpQsQpIW3Cv1tdfjS3ucJbUFtqskqTqFJLQI8iOFOWa907qkxuRmG87Z20tHG02igFahxvMVKGgKTrwkE/hU7cbYqewZCmXyi5tshcCVEKhKsknqlUpNXO6vMKdUVuLslqPFSlNEmNBJNfCH8JAUEqsgFiFAKaGYSDBjiJAMUe7cYqSbaFy1sgkbXYXiVuPbuzQ4BCguQpJ/MWNY58fMVU92tjOLzbFSmWyuVkRKCClM9CTlMeFaDdW2DORn9i06KbT/KRUjh+M4cwnIy/atp6IcbA+Oup8an3OMWop789ILpaLBWNbU445hmNOPNiUuJSpSCYC0lIB8jmSSDyrT/+rbP/AOu3++R8647nFcNcXncdtFry5cyltKMAkgSeUk+tZYm4N3G0yY6OSx3p4e4gKU/2Z5pcSoKHoCD8DWUbUKTiOJK9hbJ7QgCExmMQpZHIcyT0k8a066w3BHDKvY5/NcQn8EqAqRwq/wAMthFu7aNzxyuNgnzMyfjW0JxxtyhF3/cpNLokzdNWdu327qUJQlKMyjAJCY/GDpWI7BYs0ziqXXVpS2S53iYHeCsvrp61sV7juHvJyvP2riZmFuNqE9YJrh/qf9A/c1GKXGMk09iTo4N5e2jTVmptlwKdfQMuUz3FcVT0IkA9T4VF4PsJharBD7qwe4M7ocUEhRgHTgIUQIirQ9c4SuM6rJWVISJLRgDgB0A6V6pxTDA0WQ7Zho6lvM1kOs+7w4gH4UKbjFRimt7C6WjIt3G0aLK+/pFgMrBbWrlpqhXlI9FVed7mOMLsuyS6hTiloWEhUnKQSDHSCDU1/U/6B+5r0euMJWZWqxUQAJJaJgCAPIDSrlkUsinxY27d0VvcxjDKbZTCnEh1TyilBMKIKEcBz91XpX3vnxdk2qWA4kuh1KigHvAZVanpxHrVitrrCW1BbarJCk8FJLQI5aEcK/bu9wp1RW6uyWo8VKU0o6aDU1HL+b7lML3ZnuxeJ2Bwx22vnUoKnVKAglY7qAFJ0MGQasGye1xuL5i2syoWjDBCs4GZzKAlJP1dcscD71Tk4P8AoH7mpLA/YcyvY/Zs8d7sckxPPLrE1U8idvi9+ekDZNUpSuIzFKUoAUpSgDzuCkIVnjLBzZuERrPhE1FWFvYvoK2UW7iAYKkoQQCBJ5dCK6sf/sr/AOyX/IapG5/+7Xv2q/8ALRW0Y/wOV+CktWWzDmLG4SVMIt3ADBKEIIBienSuv6Bt/sGfukfKqLuO/sr/AO2H+WmtJoypwm4phLTog8RRYW5SH02zeecudDYmImJHKR619YgzYsZe2Rbt5jCcyECT4aVRt9VsXHbBtMSsuJE8JUpkD+NVXGtoFvW9rbPyH7V8tqB4lIgJPmIKT5A863x4HOMZX32Uo2kbd9BW/wBgz90j5U+gbf7Bn7pHyruFftcfJ+TOyEsGrF4rSyi3WUGFBKEEpMka6acD6V2fQNv9gz90j5VQN0P9pxH9oP8AMdrTq1ypwlxTKlpkHfIsGVJS8m2bUv3QpCATrGmmupFfWJMWNukKfRbtgmAVoQATExw8Krm+PB+1sg8n3mF5v8KoSr8cp+FVnF8R+lrrDGAZT2aXHY5E6uT0OVGn69awx8oqVut3+A0r2ak3g1soBSWGSCJBDaNQeHKvr6Ct/sGfu0fKu5IivxfA+Vc3J+SSsHF8K+vZ+jfyqSsLOyfRnZbt3EzGZKEESOPKsS2Rtivtow726CNcxTk97pxzf7a2jY21CLREW3spJUSzJOU5iOJ6gA1058ax9N/VfuXJUdv0Db/YM/dI+VR+IuYcwoIfFs2ojMAtLYMSRPDqD6VP1kG895tGL2yn0FxsMoK0ASVDtHtI0ms8MXklTbJirZoGHrw99RSyLVxQEwlLZMeUTUh9A2/2DP3SPlWRYSGrrFrdeF26mENFKnZgaBRzkiTEp7kc54VtlPNHg1TYSVHB9A2/2DP3SPlUG5jWEpc7MrtArhGVEesR+NTe0Fmt21fbaMOLaUlJmNSkga8vOsTtrYWrKmr/AAlxWpl8FaVJHKFBJRpy1AqsMOadt/d+44qzbEYLbEAhhkgiQQ2gg/hX79A2/wBgz90j5VG7B3Nuuxa9kCktCU5VmVBQPeB1OsmdNNdKsNYSuLaJZCOtWKXksqRbh1QkIKEZjx4CPA+ldn0Db/YM/dI+VUDHv/ZLT9mn+V6tOq8icUt9qxvRE3thZsoK3WmEIHFSm0ACTA1jrUZ9MYT9ez9G/lU/ieGN3DamnkBaFRKTwMGRw8QKyLZ/Zq2cxy5t1spUyhK8qDMCC3HOeZ9avFFSTbb0OOzVmcHtVpCksslKhIIbRBB4HhRzBrZIKlMMgAST2SOA48q7be3ShCUIEJSAkAcgBAFehrDk/JNkJhrVjcAlhNs4E6EoQ2YnhMCvTCLyzU4tNqWCsDvBoJkAGNco61mW22Hu4TcqcslZG7xKkZR+SoxMdImUnlJFaDsLsimwtgnQurhTqup6DwTwHxPOt5wSjyvvr9bKa1ZY6UpXMQKUpQApSlAHw8yFpKVCQoEEdQRBrNE7tb637RqyvUot3CZSoHNqIPBJ1iBIImOVadStIZJQ6GnRB7HbKosLcNJVnJVmWqIlRAGg5AAAAeFTlKVEpOTtibsqW22x7l67aONuIR7OoqOYHWVNkRH6h9ajdst2Ru7pNwwtDZMdoFA94pIgiOcaHyHjV/pWkc041Xx+pSk0KUpWRJUdiNjXLJ26WtaFh9WYBIOneWdZ/WFW6lKqc3N2xt2c+IWSXmnGl+64kpPkoQf41S9gN3CrB5brriHFFGVOUHSTKjr1gfjV8pTjklGLiumFuqFfihpX7SoEZfhG7fEbXP7NetN5yCqEkzExxSepq77L2F002oXj4fWVSlSREJgacBzk/GpmlazzSn3X0KcmxVRxvY1x/E7a8S4gIZSkFJnMcqnDpy/LHpVupURm47Qk6KWvYZxvExe2riEJX/5W1A96ffiNNdFDoqrpSlOU3KrBuzkxaxLzK20uLaK0wFoMKT5f89Kz9WwuKhpVuMQQWFDL3grPlOhHuk6jlm+NaXSnDI4aX5AnREbLbOIsbZLCCVQSVKIgqUeJjlyAHQCpelKhtt2xFRxHY1xzFWb0OICG0gFJBzGAsacvyx6VbqUpyk5VfwNuxVOwfYlxnFX70uIKHAsBIBzDMUETy/JNXGlOM3G6+QToUpSoEVLb/Y5y/Fv2a0I7JZUcwOsxwjyq2ilKpzbSj4HYpSlSIUpSgD//2Q==">
            <a:hlinkClick r:id="rId8"/>
          </p:cNvPr>
          <p:cNvSpPr>
            <a:spLocks noChangeAspect="1" noChangeArrowheads="1"/>
          </p:cNvSpPr>
          <p:nvPr/>
        </p:nvSpPr>
        <p:spPr bwMode="auto">
          <a:xfrm>
            <a:off x="1625600" y="-457200"/>
            <a:ext cx="35052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9" descr="data:image/jpeg;base64,/9j/4AAQSkZJRgABAQAAAQABAAD/2wCEAAkGBhQSERQUERMWFRUWFyAZGRgWFhoaGBwgHRkcHBkiHh4fICYgHCEkIBoYHzAgJigpLCwsGx8xNTAqQSctLikBCQoKDgwOGg8PGiwkHyUvLC8sLSwqMC0qLC8pLCwsLCwsLCwsLCosLCwpLCwsLCwsLCksLCksLCksLCwsLCwsLP/AABEIAFABJgMBIgACEQEDEQH/xAAcAAEAAwEBAQEBAAAAAAAAAAAABQYHBAMCAQj/xABFEAABAwIDBQUEBQgJBQAAAAABAgMRAAQFEiEGBzFBURMiYXGRFDKB0RVSU5OhQmJkcnOjsbIjJTQ1grPBwvAWFzM2VP/EABkBAAMBAQEAAAAAAAAAAAAAAAABAgMEBf/EAC0RAAICAgIBAwEGBwAAAAAAAAABAhEDIRIxUQQTQZEycYGxwfEiIzNhYqHR/9oADAMBAAIRAxEAPwDcaUpQApXhe3BbbWsJKylJUEp4qgEwPExFZ5cb6kNqKXLN5ChoUqUAR5giRWkMUp/ZQ0m+jSqVTNlt4pvnQhFo8lGsukgoSQJgkCJ8PGod7fWhBKV2byVDilSgCPMESKpYMjdUPizS6VUtjtvxiDikpt3G0pTOdRlMyBEgROsx4VbazlBwdSE1QpSlSIUpSgBSlKAFKUoAUpSgBSlKAFKVX9rNtmMPSntcylq91tEZjHMzoB4n4TVRi5OkCVlgpWcM71rhaC43hbymvrhaiI58Go9DHjXXhG+C2eW22WnkLWoIGiVJlRAGoPDXpWr9PkXwVxZfKUpWBIpSlAClKUAKUpQApSlAClKUAKUpQApSlACsQ30IAv0EDUsJJ8e8sfwArb6xLfV/b2/2Cf5111+j/qF4+ye2f2yZw/B2CYU6sLKGxxUc6tVdE+PPgKjtkdhXMRdN9iBORw5gmYLnT9VA4AcSB61s7CunDU3yFZxJzIAMpQDEzzgjUcgZ5GrHuj207NYs3ldxZ/oifyVHinyVy8dOddU48Yylje72W1SbRrlraobQlDaQhCRASkQB5CvtaoBMExyHGvqqrvJx/wBlsV5TDjv9EjrKh3j8Ez8YrzIxc5JeTJK2c2zW85m9uuwQ2tAKSpKlkSoiNMomNJPHlwq2X1z2ba15FLyJKsqBKlQJhI5k8hX8+3tqrC75lSVBZQEOSCCDI/pEyPHOnyr+hLa4S4hK0GUqAUD1BEiuj1GKMGnHplSSXRREb57XOELZuG+9CitKO7rrmAWVacxE1bsYxwMW/bpbcfToQGQFKIPMaiRGs9KynbbZ1d5i10hr30MIcCfrQlIjwJB0r13X7dlhYs7ow2TDalaZFT7pngCevA+emssEXFSh97RTiqtFvwPekxdOZUMXCUgErcUlHZtgJUqVkKOUd01xJ3tdqtSbOyfuEp1KhppyMAKInxg+FcGxeDl23xe3R3VLecQmeXvZZ8PnVJwPaG6wh9xBbgmA424OMTBBHmYUJBnnVLDCTkora+LDijVNm95rN2+m3DLrbpnRYTAyiTJmfwq04jfBlpx1QJS2grISJMJEmPgKz/ZbFLTEMQbukSxcoQoLZIBDmkZgoRMAwdJiNNKkt6mLFNu3atkBy6WEcYhMjMSeQkpHxNYSxr3FFKvJLW6OvY/eG1iDrraG1N5EhScxBKhMHQaCO7zPHwqx4jiKGGluuqyoQJUf+ekVhGFu/ReLgZ8zaHMhUCDmbWBrp0BCvNNbDtzgy7uxeaa98gFImASlQVHxj1inmxRjONfZYSikyuM72S7mVbWFw62jiocvgArziZqY2U3iMX7habbcQtKcxzhMaEDiFHrWUbMba3OFqW0W5TmlbTgKVAwASDxBIAHAjQVoGw1xaXV67d2yi24puHbdSRMkiVhQMEGBwHHjE1plwxgm+Ovh3+ZUopGg1g+99C/pJWecpbRk/ViDH+LPW8VV8bwuyxUOMKVLturKVJ0W2o+Yggxw1BisPT5Pbnya0TB07IPYfedaqYaYfIYcQkIBOjaoEAg/k+R9TTbDYjtLm2vLJAKu1Sp3IU5SAoKC+hOmscdKpW0O6m7tpU2BcNjm2O+B4o4+k1H7IbbPWDghRUyT32idI5lP1VDw4867PaTueF/gXx+Ymo45vUatrlduWHnFIIEoy6kgHQTPOuBG+plRhNq+T0GQnTjpNWLAdl0ou7i9zhw3ABR3YKEkdZ1nu9OFZfu0/vn4vf61jCGKUW66XklKJpux23reIKcS20tHZgE5ynWSRpBPSvHbLeM3h60tqZccWpOcQQlESRxMmdDwBrswrZNNve3N0lQCX0plATGUjVRmeZk8OdZNtSDfi7vwsZW3UttpkSWxoSBM8Sk6fXV0qcePHOf+OvqwSTZtdzjSE2iroSptLRd0iSAnNpymKpA32MwT7K/A0J7kD4zXnu8ujfYS9Z58q0JU0FETCFg5TEiYlSY6AU2/wNNpgqGEQci0SoCMytcyiPE0RxwU+Elu/wDQJK6Z6f8AetnLm9lfyzE9yJ6TMT4V1329hDSG3FWlx2biEqSuE5TmTMTMEj/So7ddhabnCbhlY7rjq08Jg9m3B8wYI8q894eDm1wW3YK85bdQnMBE6OHhJjj1q+GLnwr5rsdRuiQY3upWkrRY3S0AwVJQFJB8SNBxHrUtsfvBbxBxxttpxBQkKJWUwZMciazbZfeALHDnGmwTcLdUpBKe4kFKBJniRB08prR9j9n05xf5ocubdGdCUgIzEAqUI6nWPPrSy4oQT1XjYpJIttKUrhMxSlKAFKUoA8330oSpayEpSCpRPAACSfSsG3pY6zdXoUwsLQloIzDgTKiY68RW8XWTIrtMuTKc2aMuWO9M6REzVYnB/wBA/c10+nmoPlTZcXWyK3W7SWyrJq1U4ntRnBbVzElUjkRH+tZXtTbMNXbgs3QtqcyCknuzrln808D0itutrvCm1BTa7JChwUktA66HUV5f1P8AoH7mtoZeE3JJ7KUqdnDsDvGauWktXDgRcJEHMYDgA94eMDUVWscxm2xPFmWXHR7K2CkHMQHFq4wfE5QD+b41dmnsISQpKrFJHAgtA8I/ga/G3MISQUmxBBBBBZBBGoioUoxk5Ri/+CtXdFA3nbJ2Vm237MQh7Nq2VqUooIOsHhBHHzqy7rts2TZBl91KXGM3vGJbGoPkAYPlVgvcRwt5WZ5yzcVEStTSjHST5mvJt7CEzlNiJBBgtCQeI8jTeTlj4yTb8hdqmVDDtrbYY6++XkhpbQQlZnKSAjn8DrX1vV2GkG9thOkvJHMfXH+7161apwf9A/c1Kf8AVNlEe1W8REdqiI9aXuOMlKCetBdO0ZfsYpw4RiSm1rS4lQWFpUQrupClajXgDU7g+3FhfWyWsS7MOJEHtBofzkK4pJ5iQfOrJZXmFsoW207aIQ5OdKXEAKkQZE9NK5rljBnBCvYY8FNp/lIqpTUm24vv47C7MvwhhpGLoNm4TbtOBZcVwS2nVwk9IlMnjI61PW9zbYvjC/aFyylGRlOYpK4PKIOvfVHiOlXuzu8KabU225ZpQsQpIW3Cv1tdfjS3ucJbUFtqskqTqFJLQI8iOFOWa907qkxuRmG87Z20tHG02igFahxvMVKGgKTrwkE/hU7cbYqewZCmXyi5tshcCVEKhKsknqlUpNXO6vMKdUVuLslqPFSlNEmNBJNfCH8JAUEqsgFiFAKaGYSDBjiJAMUe7cYqSbaFy1sgkbXYXiVuPbuzQ4BCguQpJ/MWNY58fMVU92tjOLzbFSmWyuVkRKCClM9CTlMeFaDdW2DORn9i06KbT/KRUjh+M4cwnIy/atp6IcbA+Oup8an3OMWop789ILpaLBWNbU445hmNOPNiUuJSpSCYC0lIB8jmSSDyrT/+rbP/AOu3++R8647nFcNcXncdtFry5cyltKMAkgSeUk+tZYm4N3G0yY6OSx3p4e4gKU/2Z5pcSoKHoCD8DWUbUKTiOJK9hbJ7QgCExmMQpZHIcyT0k8a066w3BHDKvY5/NcQn8EqAqRwq/wAMthFu7aNzxyuNgnzMyfjW0JxxtyhF3/cpNLokzdNWdu327qUJQlKMyjAJCY/GDpWI7BYs0ziqXXVpS2S53iYHeCsvrp61sV7juHvJyvP2riZmFuNqE9YJrh/qf9A/c1GKXGMk09iTo4N5e2jTVmptlwKdfQMuUz3FcVT0IkA9T4VF4PsJharBD7qwe4M7ocUEhRgHTgIUQIirQ9c4SuM6rJWVISJLRgDgB0A6V6pxTDA0WQ7Zho6lvM1kOs+7w4gH4UKbjFRimt7C6WjIt3G0aLK+/pFgMrBbWrlpqhXlI9FVed7mOMLsuyS6hTiloWEhUnKQSDHSCDU1/U/6B+5r0euMJWZWqxUQAJJaJgCAPIDSrlkUsinxY27d0VvcxjDKbZTCnEh1TyilBMKIKEcBz91XpX3vnxdk2qWA4kuh1KigHvAZVanpxHrVitrrCW1BbarJCk8FJLQI5aEcK/bu9wp1RW6uyWo8VKU0o6aDU1HL+b7lML3ZnuxeJ2Bwx22vnUoKnVKAglY7qAFJ0MGQasGye1xuL5i2syoWjDBCs4GZzKAlJP1dcscD71Tk4P8AoH7mpLA/YcyvY/Zs8d7sckxPPLrE1U8idvi9+ekDZNUpSuIzFKUoAUpSgDzuCkIVnjLBzZuERrPhE1FWFvYvoK2UW7iAYKkoQQCBJ5dCK6sf/sr/AOyX/IapG5/+7Xv2q/8ALRW0Y/wOV+CktWWzDmLG4SVMIt3ADBKEIIBienSuv6Bt/sGfukfKqLuO/sr/AO2H+WmtJoypwm4phLTog8RRYW5SH02zeecudDYmImJHKR619YgzYsZe2Rbt5jCcyECT4aVRt9VsXHbBtMSsuJE8JUpkD+NVXGtoFvW9rbPyH7V8tqB4lIgJPmIKT5A863x4HOMZX32Uo2kbd9BW/wBgz90j5U+gbf7Bn7pHyruFftcfJ+TOyEsGrF4rSyi3WUGFBKEEpMka6acD6V2fQNv9gz90j5VQN0P9pxH9oP8AMdrTq1ypwlxTKlpkHfIsGVJS8m2bUv3QpCATrGmmupFfWJMWNukKfRbtgmAVoQATExw8Krm+PB+1sg8n3mF5v8KoSr8cp+FVnF8R+lrrDGAZT2aXHY5E6uT0OVGn69awx8oqVut3+A0r2ak3g1soBSWGSCJBDaNQeHKvr6Ct/sGfu0fKu5IivxfA+Vc3J+SSsHF8K+vZ+jfyqSsLOyfRnZbt3EzGZKEESOPKsS2Rtivtow726CNcxTk97pxzf7a2jY21CLREW3spJUSzJOU5iOJ6gA1058ax9N/VfuXJUdv0Db/YM/dI+VR+IuYcwoIfFs2ojMAtLYMSRPDqD6VP1kG895tGL2yn0FxsMoK0ASVDtHtI0ms8MXklTbJirZoGHrw99RSyLVxQEwlLZMeUTUh9A2/2DP3SPlWRYSGrrFrdeF26mENFKnZgaBRzkiTEp7kc54VtlPNHg1TYSVHB9A2/2DP3SPlUG5jWEpc7MrtArhGVEesR+NTe0Fmt21fbaMOLaUlJmNSkga8vOsTtrYWrKmr/AAlxWpl8FaVJHKFBJRpy1AqsMOadt/d+44qzbEYLbEAhhkgiQQ2gg/hX79A2/wBgz90j5VG7B3Nuuxa9kCktCU5VmVBQPeB1OsmdNNdKsNYSuLaJZCOtWKXksqRbh1QkIKEZjx4CPA+ldn0Db/YM/dI+VUDHv/ZLT9mn+V6tOq8icUt9qxvRE3thZsoK3WmEIHFSm0ACTA1jrUZ9MYT9ez9G/lU/ieGN3DamnkBaFRKTwMGRw8QKyLZ/Zq2cxy5t1spUyhK8qDMCC3HOeZ9avFFSTbb0OOzVmcHtVpCksslKhIIbRBB4HhRzBrZIKlMMgAST2SOA48q7be3ShCUIEJSAkAcgBAFehrDk/JNkJhrVjcAlhNs4E6EoQ2YnhMCvTCLyzU4tNqWCsDvBoJkAGNco61mW22Hu4TcqcslZG7xKkZR+SoxMdImUnlJFaDsLsimwtgnQurhTqup6DwTwHxPOt5wSjyvvr9bKa1ZY6UpXMQKUpQApSlAHw8yFpKVCQoEEdQRBrNE7tb637RqyvUot3CZSoHNqIPBJ1iBIImOVadStIZJQ6GnRB7HbKosLcNJVnJVmWqIlRAGg5AAAAeFTlKVEpOTtibsqW22x7l67aONuIR7OoqOYHWVNkRH6h9ajdst2Ru7pNwwtDZMdoFA94pIgiOcaHyHjV/pWkc041Xx+pSk0KUpWRJUdiNjXLJ26WtaFh9WYBIOneWdZ/WFW6lKqc3N2xt2c+IWSXmnGl+64kpPkoQf41S9gN3CrB5brriHFFGVOUHSTKjr1gfjV8pTjklGLiumFuqFfihpX7SoEZfhG7fEbXP7NetN5yCqEkzExxSepq77L2F002oXj4fWVSlSREJgacBzk/GpmlazzSn3X0KcmxVRxvY1x/E7a8S4gIZSkFJnMcqnDpy/LHpVupURm47Qk6KWvYZxvExe2riEJX/5W1A96ffiNNdFDoqrpSlOU3KrBuzkxaxLzK20uLaK0wFoMKT5f89Kz9WwuKhpVuMQQWFDL3grPlOhHuk6jlm+NaXSnDI4aX5AnREbLbOIsbZLCCVQSVKIgqUeJjlyAHQCpelKhtt2xFRxHY1xzFWb0OICG0gFJBzGAsacvyx6VbqUpyk5VfwNuxVOwfYlxnFX70uIKHAsBIBzDMUETy/JNXGlOM3G6+QToUpSoEVLb/Y5y/Fv2a0I7JZUcwOsxwjyq2ilKpzbSj4HYpSlSIUpSgD//2Q==">
            <a:hlinkClick r:id="rId8"/>
          </p:cNvPr>
          <p:cNvSpPr>
            <a:spLocks noChangeAspect="1" noChangeArrowheads="1"/>
          </p:cNvSpPr>
          <p:nvPr/>
        </p:nvSpPr>
        <p:spPr bwMode="auto">
          <a:xfrm>
            <a:off x="1778000" y="-304800"/>
            <a:ext cx="35052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9" name="Picture 21" descr="Kansas State University">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8939" y="46039"/>
            <a:ext cx="32670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jdanderson\AppData\Local\Microsoft\Windows\Temporary Internet Files\Content.IE5\86XSU5PN\KSU wordmark PMS 26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3699" y="228601"/>
            <a:ext cx="2274117" cy="53181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86600" y="1295401"/>
            <a:ext cx="2313930" cy="162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rot="18398213">
            <a:off x="4270996" y="2706015"/>
            <a:ext cx="3472066" cy="1754326"/>
          </a:xfrm>
          <a:prstGeom prst="rect">
            <a:avLst/>
          </a:prstGeom>
          <a:noFill/>
        </p:spPr>
        <p:txBody>
          <a:bodyPr wrap="square" rtlCol="0">
            <a:spAutoFit/>
          </a:bodyPr>
          <a:lstStyle/>
          <a:p>
            <a:pPr algn="ctr"/>
            <a:r>
              <a:rPr lang="en-US" sz="5400" dirty="0">
                <a:solidFill>
                  <a:srgbClr val="7030A0"/>
                </a:solidFill>
              </a:rPr>
              <a:t>Example Quad Chart</a:t>
            </a:r>
          </a:p>
        </p:txBody>
      </p:sp>
      <p:sp>
        <p:nvSpPr>
          <p:cNvPr id="7" name="TextBox 6"/>
          <p:cNvSpPr txBox="1"/>
          <p:nvPr/>
        </p:nvSpPr>
        <p:spPr>
          <a:xfrm>
            <a:off x="1752600" y="6566356"/>
            <a:ext cx="5181600" cy="215444"/>
          </a:xfrm>
          <a:prstGeom prst="rect">
            <a:avLst/>
          </a:prstGeom>
          <a:noFill/>
        </p:spPr>
        <p:txBody>
          <a:bodyPr wrap="square" rtlCol="0">
            <a:spAutoFit/>
          </a:bodyPr>
          <a:lstStyle/>
          <a:p>
            <a:r>
              <a:rPr lang="en-US" sz="800" dirty="0"/>
              <a:t>* Modified from </a:t>
            </a:r>
            <a:r>
              <a:rPr lang="en-US" sz="800" dirty="0">
                <a:hlinkClick r:id="rId13"/>
              </a:rPr>
              <a:t>http://research.unl.edu/researchnews/May2013/quad-charts-promote-faculty-research-to-dod/</a:t>
            </a:r>
            <a:r>
              <a:rPr lang="en-US" sz="800" dirty="0"/>
              <a:t> </a:t>
            </a:r>
          </a:p>
        </p:txBody>
      </p:sp>
    </p:spTree>
    <p:extLst>
      <p:ext uri="{BB962C8B-B14F-4D97-AF65-F5344CB8AC3E}">
        <p14:creationId xmlns:p14="http://schemas.microsoft.com/office/powerpoint/2010/main" val="23183538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Information</a:t>
            </a:r>
            <a:endParaRPr lang="en-US" dirty="0"/>
          </a:p>
        </p:txBody>
      </p:sp>
      <p:sp>
        <p:nvSpPr>
          <p:cNvPr id="3" name="Content Placeholder 2"/>
          <p:cNvSpPr>
            <a:spLocks noGrp="1"/>
          </p:cNvSpPr>
          <p:nvPr>
            <p:ph idx="1"/>
          </p:nvPr>
        </p:nvSpPr>
        <p:spPr>
          <a:xfrm>
            <a:off x="1981200" y="1371601"/>
            <a:ext cx="8229600" cy="4525963"/>
          </a:xfrm>
        </p:spPr>
        <p:txBody>
          <a:bodyPr/>
          <a:lstStyle/>
          <a:p>
            <a:r>
              <a:rPr lang="en-US" dirty="0" smtClean="0"/>
              <a:t>Possible award instruments could include:</a:t>
            </a:r>
          </a:p>
          <a:p>
            <a:pPr lvl="1"/>
            <a:r>
              <a:rPr lang="en-US" dirty="0" smtClean="0"/>
              <a:t>Procurement Contract</a:t>
            </a:r>
          </a:p>
          <a:p>
            <a:pPr lvl="1"/>
            <a:r>
              <a:rPr lang="en-US" dirty="0" smtClean="0"/>
              <a:t>Grant</a:t>
            </a:r>
          </a:p>
          <a:p>
            <a:pPr lvl="1"/>
            <a:r>
              <a:rPr lang="en-US" dirty="0" smtClean="0"/>
              <a:t>Cooperative Agreement</a:t>
            </a:r>
          </a:p>
          <a:p>
            <a:pPr lvl="1"/>
            <a:r>
              <a:rPr lang="en-US" dirty="0" smtClean="0"/>
              <a:t>Technology Investment Agreement (TIA) Assistance Transaction other than a Grant or Cooperative Agreement</a:t>
            </a:r>
          </a:p>
          <a:p>
            <a:pPr lvl="1"/>
            <a:r>
              <a:rPr lang="en-US" dirty="0" smtClean="0"/>
              <a:t>Other Transaction for Prototype (aka as an OTA)</a:t>
            </a:r>
            <a:endParaRPr lang="en-US" dirty="0"/>
          </a:p>
        </p:txBody>
      </p:sp>
      <p:grpSp>
        <p:nvGrpSpPr>
          <p:cNvPr id="4" name="Group 3"/>
          <p:cNvGrpSpPr/>
          <p:nvPr/>
        </p:nvGrpSpPr>
        <p:grpSpPr>
          <a:xfrm>
            <a:off x="3609048" y="4588184"/>
            <a:ext cx="4014329" cy="2183329"/>
            <a:chOff x="3886199" y="5464813"/>
            <a:chExt cx="2971801" cy="1306700"/>
          </a:xfrm>
        </p:grpSpPr>
        <p:pic>
          <p:nvPicPr>
            <p:cNvPr id="10242" name="Picture 2" descr="C:\Users\jdanderson\AppData\Local\Microsoft\Windows\Temporary Internet Files\Content.IE5\Z9I16TGV\MP9003057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199" y="5464813"/>
              <a:ext cx="982203" cy="13067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danderson\AppData\Local\Microsoft\Windows\Temporary Internet Files\Content.IE5\O6TZFTZY\MP900148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511038"/>
              <a:ext cx="1905000" cy="126047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 name="Picture 3" descr="C:\Users\jdanderson\AppData\Local\Microsoft\Windows\Temporary Internet Files\Content.IE5\O6TZFTZY\MC9002971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1" y="274170"/>
            <a:ext cx="1336699" cy="124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9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As you look for opportunities; more places to navigate:</a:t>
            </a:r>
            <a:endParaRPr lang="en-US" sz="3600" u="sng" dirty="0"/>
          </a:p>
        </p:txBody>
      </p:sp>
      <p:sp>
        <p:nvSpPr>
          <p:cNvPr id="3" name="Content Placeholder 2"/>
          <p:cNvSpPr>
            <a:spLocks noGrp="1"/>
          </p:cNvSpPr>
          <p:nvPr>
            <p:ph idx="1"/>
          </p:nvPr>
        </p:nvSpPr>
        <p:spPr>
          <a:xfrm>
            <a:off x="838200" y="1363710"/>
            <a:ext cx="10515600" cy="5178492"/>
          </a:xfrm>
        </p:spPr>
        <p:txBody>
          <a:bodyPr>
            <a:noAutofit/>
          </a:bodyPr>
          <a:lstStyle/>
          <a:p>
            <a:pPr marL="0" indent="0">
              <a:buNone/>
            </a:pPr>
            <a:r>
              <a:rPr lang="en-US" sz="1200" dirty="0" smtClean="0">
                <a:hlinkClick r:id="rId2"/>
              </a:rPr>
              <a:t>Within DOD</a:t>
            </a:r>
            <a:r>
              <a:rPr lang="en-US" sz="800" dirty="0" smtClean="0">
                <a:hlinkClick r:id="rId2"/>
              </a:rPr>
              <a:t>:</a:t>
            </a:r>
          </a:p>
          <a:p>
            <a:r>
              <a:rPr lang="en-US" sz="800" dirty="0" smtClean="0">
                <a:hlinkClick r:id="rId2"/>
              </a:rPr>
              <a:t>http</a:t>
            </a:r>
            <a:r>
              <a:rPr lang="en-US" sz="800" dirty="0">
                <a:hlinkClick r:id="rId2"/>
              </a:rPr>
              <a:t>://</a:t>
            </a:r>
            <a:r>
              <a:rPr lang="en-US" sz="800" dirty="0" smtClean="0">
                <a:hlinkClick r:id="rId2"/>
              </a:rPr>
              <a:t>www.defenseinnovationmarketplace.mil/army.html</a:t>
            </a:r>
            <a:endParaRPr lang="en-US" sz="800" dirty="0" smtClean="0"/>
          </a:p>
          <a:p>
            <a:r>
              <a:rPr lang="en-US" sz="800" dirty="0">
                <a:hlinkClick r:id="rId3"/>
              </a:rPr>
              <a:t>http://</a:t>
            </a:r>
            <a:r>
              <a:rPr lang="en-US" sz="800" dirty="0" smtClean="0">
                <a:hlinkClick r:id="rId3"/>
              </a:rPr>
              <a:t>www.defenseinnovationmarketplace.mil/navy.html</a:t>
            </a:r>
            <a:endParaRPr lang="en-US" sz="800" dirty="0" smtClean="0"/>
          </a:p>
          <a:p>
            <a:r>
              <a:rPr lang="en-US" sz="800" dirty="0" smtClean="0">
                <a:hlinkClick r:id="rId4"/>
              </a:rPr>
              <a:t>http</a:t>
            </a:r>
            <a:r>
              <a:rPr lang="en-US" sz="800" dirty="0">
                <a:hlinkClick r:id="rId4"/>
              </a:rPr>
              <a:t>://</a:t>
            </a:r>
            <a:r>
              <a:rPr lang="en-US" sz="800" dirty="0" smtClean="0">
                <a:hlinkClick r:id="rId4"/>
              </a:rPr>
              <a:t>www.defenseinnovationmarketplace.mil/af.html</a:t>
            </a:r>
            <a:endParaRPr lang="en-US" sz="800" dirty="0" smtClean="0"/>
          </a:p>
          <a:p>
            <a:r>
              <a:rPr lang="en-US" sz="800" dirty="0">
                <a:hlinkClick r:id="rId5"/>
              </a:rPr>
              <a:t>http://www.defenseinnovationmarketplace.mil/dod.html</a:t>
            </a:r>
            <a:endParaRPr lang="en-US" sz="800" dirty="0"/>
          </a:p>
          <a:p>
            <a:pPr lvl="1"/>
            <a:r>
              <a:rPr lang="en-US" sz="800" dirty="0"/>
              <a:t>Coalition Warfare Program (CWP)</a:t>
            </a:r>
          </a:p>
          <a:p>
            <a:pPr lvl="1"/>
            <a:r>
              <a:rPr lang="en-US" sz="800" dirty="0"/>
              <a:t>DARPA</a:t>
            </a:r>
          </a:p>
          <a:p>
            <a:pPr lvl="1"/>
            <a:r>
              <a:rPr lang="en-US" sz="800" dirty="0"/>
              <a:t>Defense Health Agency (DHA)</a:t>
            </a:r>
          </a:p>
          <a:p>
            <a:pPr lvl="1"/>
            <a:r>
              <a:rPr lang="en-US" sz="800" dirty="0"/>
              <a:t>Department of Homeland Security (DHS)</a:t>
            </a:r>
          </a:p>
          <a:p>
            <a:pPr lvl="1"/>
            <a:r>
              <a:rPr lang="en-US" sz="800" dirty="0"/>
              <a:t>Defense Intelligence Agency (DIA)</a:t>
            </a:r>
          </a:p>
          <a:p>
            <a:pPr lvl="1"/>
            <a:r>
              <a:rPr lang="en-US" sz="800" dirty="0"/>
              <a:t>Defense Information Systems Agency (DISA)</a:t>
            </a:r>
          </a:p>
          <a:p>
            <a:pPr lvl="1"/>
            <a:r>
              <a:rPr lang="en-US" sz="800" dirty="0"/>
              <a:t>Defense Logistics Agency (DLA)</a:t>
            </a:r>
          </a:p>
          <a:p>
            <a:pPr lvl="1"/>
            <a:r>
              <a:rPr lang="en-US" sz="800" dirty="0"/>
              <a:t>Defense Threat Reduction Agency (DTRA)</a:t>
            </a:r>
          </a:p>
          <a:p>
            <a:pPr lvl="1"/>
            <a:r>
              <a:rPr lang="en-US" sz="800" dirty="0"/>
              <a:t>Information Analysis Center (IAC)</a:t>
            </a:r>
          </a:p>
          <a:p>
            <a:pPr lvl="1"/>
            <a:r>
              <a:rPr lang="en-US" sz="800" dirty="0" err="1"/>
              <a:t>Jt</a:t>
            </a:r>
            <a:r>
              <a:rPr lang="en-US" sz="800" dirty="0"/>
              <a:t> Improvised-Threat Defeat Agency (JIDA) Explosive Device Defeat Organization (JIEDDO)</a:t>
            </a:r>
          </a:p>
          <a:p>
            <a:pPr lvl="1"/>
            <a:r>
              <a:rPr lang="en-US" sz="800" dirty="0"/>
              <a:t>Joint Program Executive Office for Chemical and Biological Defense (JPEO-CBD)</a:t>
            </a:r>
          </a:p>
          <a:p>
            <a:pPr lvl="1"/>
            <a:r>
              <a:rPr lang="en-US" sz="800" dirty="0"/>
              <a:t>Missile Defense Agency (MDA)</a:t>
            </a:r>
          </a:p>
          <a:p>
            <a:pPr lvl="1"/>
            <a:r>
              <a:rPr lang="en-US" sz="800" dirty="0"/>
              <a:t>National Aeronautics Space Agency (NASA)</a:t>
            </a:r>
          </a:p>
          <a:p>
            <a:pPr lvl="1"/>
            <a:r>
              <a:rPr lang="en-US" sz="800" dirty="0"/>
              <a:t>National Geospatial-Intelligence Agency (NGA)</a:t>
            </a:r>
          </a:p>
          <a:p>
            <a:pPr lvl="1"/>
            <a:r>
              <a:rPr lang="en-US" sz="800" dirty="0"/>
              <a:t>National Security Agency (NSA)</a:t>
            </a:r>
          </a:p>
          <a:p>
            <a:pPr lvl="1"/>
            <a:r>
              <a:rPr lang="en-US" sz="800" dirty="0"/>
              <a:t>National Reconnaissance Office (NRO</a:t>
            </a:r>
            <a:r>
              <a:rPr lang="en-US" sz="800" dirty="0" smtClean="0"/>
              <a:t>)</a:t>
            </a:r>
          </a:p>
          <a:p>
            <a:pPr marL="0" indent="0">
              <a:buNone/>
            </a:pPr>
            <a:r>
              <a:rPr lang="en-US" sz="1200" dirty="0" smtClean="0">
                <a:hlinkClick r:id="rId6"/>
              </a:rPr>
              <a:t>Other Governmental Agencies</a:t>
            </a:r>
            <a:r>
              <a:rPr lang="en-US" sz="800" dirty="0" smtClean="0">
                <a:hlinkClick r:id="rId6"/>
              </a:rPr>
              <a:t>:</a:t>
            </a:r>
          </a:p>
          <a:p>
            <a:r>
              <a:rPr lang="en-US" sz="800" dirty="0" smtClean="0">
                <a:hlinkClick r:id="rId6"/>
              </a:rPr>
              <a:t>http</a:t>
            </a:r>
            <a:r>
              <a:rPr lang="en-US" sz="800" dirty="0">
                <a:hlinkClick r:id="rId6"/>
              </a:rPr>
              <a:t>://www.iarpa.gov/</a:t>
            </a:r>
            <a:r>
              <a:rPr lang="en-US" sz="800" dirty="0"/>
              <a:t> </a:t>
            </a:r>
          </a:p>
          <a:p>
            <a:pPr lvl="1"/>
            <a:r>
              <a:rPr lang="en-US" sz="800" dirty="0"/>
              <a:t>The Intelligence Advanced Research Projects Activity (IARPA) invests in high-risk, high-payoff research programs to tackle some of the most difficult challenges of the agencies and disciplines in the Intelligence Community (IC) .</a:t>
            </a:r>
          </a:p>
          <a:p>
            <a:pPr marL="0" indent="0">
              <a:buNone/>
            </a:pPr>
            <a:r>
              <a:rPr lang="en-US" sz="1200" u="sng" dirty="0" smtClean="0">
                <a:hlinkClick r:id="rId6"/>
              </a:rPr>
              <a:t>An example from Industry</a:t>
            </a:r>
            <a:r>
              <a:rPr lang="en-US" sz="800" dirty="0" smtClean="0">
                <a:hlinkClick r:id="rId6"/>
              </a:rPr>
              <a:t>:</a:t>
            </a:r>
          </a:p>
          <a:p>
            <a:r>
              <a:rPr lang="en-US" sz="800" dirty="0" smtClean="0">
                <a:hlinkClick r:id="rId6"/>
              </a:rPr>
              <a:t>https</a:t>
            </a:r>
            <a:r>
              <a:rPr lang="en-US" sz="800" dirty="0">
                <a:hlinkClick r:id="rId6"/>
              </a:rPr>
              <a:t>://www.roboticresearch.com/aboutus/customers</a:t>
            </a:r>
            <a:r>
              <a:rPr lang="en-US" sz="800" dirty="0" smtClean="0">
                <a:hlinkClick r:id="rId6"/>
              </a:rPr>
              <a:t>/</a:t>
            </a:r>
            <a:endParaRPr lang="en-US" sz="800" dirty="0">
              <a:hlinkClick r:id="rId6"/>
            </a:endParaRPr>
          </a:p>
          <a:p>
            <a:pPr marL="457200" lvl="1" indent="0">
              <a:buNone/>
            </a:pPr>
            <a:endParaRPr lang="en-US" sz="800" dirty="0" smtClean="0"/>
          </a:p>
          <a:p>
            <a:endParaRPr lang="en-US" sz="800" dirty="0" smtClean="0"/>
          </a:p>
          <a:p>
            <a:endParaRPr lang="en-US" sz="8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8631" y="3131829"/>
            <a:ext cx="2381250" cy="2390775"/>
          </a:xfrm>
          <a:prstGeom prst="rect">
            <a:avLst/>
          </a:prstGeom>
        </p:spPr>
      </p:pic>
      <p:cxnSp>
        <p:nvCxnSpPr>
          <p:cNvPr id="6" name="Straight Arrow Connector 5"/>
          <p:cNvCxnSpPr/>
          <p:nvPr/>
        </p:nvCxnSpPr>
        <p:spPr>
          <a:xfrm flipV="1">
            <a:off x="4193275" y="4440025"/>
            <a:ext cx="4422824" cy="128778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05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201702" y="162442"/>
            <a:ext cx="8696377" cy="893352"/>
            <a:chOff x="1624512" y="202902"/>
            <a:chExt cx="8696377" cy="89335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512" y="211597"/>
              <a:ext cx="876190" cy="876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999" y="211597"/>
              <a:ext cx="876190" cy="8761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379" y="211597"/>
              <a:ext cx="876190" cy="8761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094" y="209427"/>
              <a:ext cx="876190" cy="87619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3189" y="211597"/>
              <a:ext cx="876190" cy="87619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2284" y="202902"/>
              <a:ext cx="876190" cy="87619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474" y="212798"/>
              <a:ext cx="876190" cy="87619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6636" y="202902"/>
              <a:ext cx="876190" cy="87619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47337" y="208454"/>
              <a:ext cx="876190" cy="87619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4699" y="220064"/>
              <a:ext cx="876190" cy="876190"/>
            </a:xfrm>
            <a:prstGeom prst="rect">
              <a:avLst/>
            </a:prstGeom>
          </p:spPr>
        </p:pic>
      </p:grpSp>
      <p:grpSp>
        <p:nvGrpSpPr>
          <p:cNvPr id="37" name="Group 36"/>
          <p:cNvGrpSpPr/>
          <p:nvPr/>
        </p:nvGrpSpPr>
        <p:grpSpPr>
          <a:xfrm>
            <a:off x="385586" y="1600192"/>
            <a:ext cx="11397716" cy="5128656"/>
            <a:chOff x="484190" y="1600192"/>
            <a:chExt cx="11397716" cy="5128656"/>
          </a:xfrm>
        </p:grpSpPr>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600" y="1604431"/>
              <a:ext cx="1244600" cy="124460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47600" y="1604431"/>
              <a:ext cx="1244600" cy="124460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91562" y="1610836"/>
              <a:ext cx="1244600" cy="1244600"/>
            </a:xfrm>
            <a:prstGeom prst="rect">
              <a:avLst/>
            </a:prstGeom>
          </p:spPr>
        </p:pic>
        <p:sp>
          <p:nvSpPr>
            <p:cNvPr id="17" name="TextBox 16"/>
            <p:cNvSpPr txBox="1"/>
            <p:nvPr/>
          </p:nvSpPr>
          <p:spPr>
            <a:xfrm>
              <a:off x="618065" y="2844798"/>
              <a:ext cx="1515533" cy="276999"/>
            </a:xfrm>
            <a:prstGeom prst="rect">
              <a:avLst/>
            </a:prstGeom>
            <a:noFill/>
          </p:spPr>
          <p:txBody>
            <a:bodyPr wrap="square" rtlCol="0">
              <a:spAutoFit/>
            </a:bodyPr>
            <a:lstStyle/>
            <a:p>
              <a:pPr algn="ctr"/>
              <a:r>
                <a:rPr lang="en-US" sz="1200" dirty="0" smtClean="0"/>
                <a:t>Advanced Electronics</a:t>
              </a:r>
              <a:endParaRPr lang="en-US" sz="1200" dirty="0"/>
            </a:p>
          </p:txBody>
        </p:sp>
        <p:sp>
          <p:nvSpPr>
            <p:cNvPr id="27" name="TextBox 26"/>
            <p:cNvSpPr txBox="1"/>
            <p:nvPr/>
          </p:nvSpPr>
          <p:spPr>
            <a:xfrm>
              <a:off x="2777069" y="2844792"/>
              <a:ext cx="1515533" cy="276999"/>
            </a:xfrm>
            <a:prstGeom prst="rect">
              <a:avLst/>
            </a:prstGeom>
            <a:noFill/>
          </p:spPr>
          <p:txBody>
            <a:bodyPr wrap="square" rtlCol="0">
              <a:spAutoFit/>
            </a:bodyPr>
            <a:lstStyle/>
            <a:p>
              <a:pPr algn="ctr"/>
              <a:r>
                <a:rPr lang="en-US" sz="1200" dirty="0" smtClean="0"/>
                <a:t>Air Platforms</a:t>
              </a:r>
              <a:endParaRPr lang="en-US" sz="1200" dirty="0"/>
            </a:p>
          </p:txBody>
        </p:sp>
        <p:sp>
          <p:nvSpPr>
            <p:cNvPr id="28" name="TextBox 27"/>
            <p:cNvSpPr txBox="1"/>
            <p:nvPr/>
          </p:nvSpPr>
          <p:spPr>
            <a:xfrm>
              <a:off x="4758277" y="2844794"/>
              <a:ext cx="1515533" cy="276999"/>
            </a:xfrm>
            <a:prstGeom prst="rect">
              <a:avLst/>
            </a:prstGeom>
            <a:noFill/>
          </p:spPr>
          <p:txBody>
            <a:bodyPr wrap="square" rtlCol="0">
              <a:spAutoFit/>
            </a:bodyPr>
            <a:lstStyle/>
            <a:p>
              <a:pPr algn="ctr"/>
              <a:r>
                <a:rPr lang="en-US" sz="1200" dirty="0" smtClean="0"/>
                <a:t>Autonomy</a:t>
              </a:r>
              <a:endParaRPr lang="en-US" sz="1200" dirty="0"/>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13511" y="1600192"/>
              <a:ext cx="1244600" cy="1244600"/>
            </a:xfrm>
            <a:prstGeom prst="rect">
              <a:avLst/>
            </a:prstGeom>
          </p:spPr>
        </p:pic>
        <p:sp>
          <p:nvSpPr>
            <p:cNvPr id="30" name="TextBox 29"/>
            <p:cNvSpPr txBox="1"/>
            <p:nvPr/>
          </p:nvSpPr>
          <p:spPr>
            <a:xfrm>
              <a:off x="6722546" y="2853255"/>
              <a:ext cx="1515533" cy="276999"/>
            </a:xfrm>
            <a:prstGeom prst="rect">
              <a:avLst/>
            </a:prstGeom>
            <a:noFill/>
          </p:spPr>
          <p:txBody>
            <a:bodyPr wrap="square" rtlCol="0">
              <a:spAutoFit/>
            </a:bodyPr>
            <a:lstStyle/>
            <a:p>
              <a:pPr algn="ctr"/>
              <a:r>
                <a:rPr lang="en-US" sz="1200" dirty="0" smtClean="0"/>
                <a:t>Biomedical ASBREM</a:t>
              </a:r>
              <a:endParaRPr lang="en-US" sz="1200" dirty="0"/>
            </a:p>
          </p:txBody>
        </p:sp>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18537" y="1608655"/>
              <a:ext cx="1244600" cy="1244600"/>
            </a:xfrm>
            <a:prstGeom prst="rect">
              <a:avLst/>
            </a:prstGeom>
          </p:spPr>
        </p:pic>
        <p:sp>
          <p:nvSpPr>
            <p:cNvPr id="32" name="TextBox 31"/>
            <p:cNvSpPr txBox="1"/>
            <p:nvPr/>
          </p:nvSpPr>
          <p:spPr>
            <a:xfrm>
              <a:off x="8610615" y="2861716"/>
              <a:ext cx="1515533" cy="276999"/>
            </a:xfrm>
            <a:prstGeom prst="rect">
              <a:avLst/>
            </a:prstGeom>
            <a:noFill/>
          </p:spPr>
          <p:txBody>
            <a:bodyPr wrap="square" rtlCol="0">
              <a:spAutoFit/>
            </a:bodyPr>
            <a:lstStyle/>
            <a:p>
              <a:pPr algn="ctr"/>
              <a:r>
                <a:rPr lang="en-US" sz="1200" dirty="0" smtClean="0"/>
                <a:t>C4I</a:t>
              </a:r>
              <a:endParaRPr lang="en-US" sz="1200" dirty="0"/>
            </a:p>
          </p:txBody>
        </p:sp>
        <p:pic>
          <p:nvPicPr>
            <p:cNvPr id="1036" name="Picture 12" descr="http://www.defenseinnovationmarketplace.mil/images/COI_image09_98x98.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19291" y="1755767"/>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0346290" y="2861710"/>
              <a:ext cx="1515533" cy="276999"/>
            </a:xfrm>
            <a:prstGeom prst="rect">
              <a:avLst/>
            </a:prstGeom>
            <a:noFill/>
          </p:spPr>
          <p:txBody>
            <a:bodyPr wrap="square" rtlCol="0">
              <a:spAutoFit/>
            </a:bodyPr>
            <a:lstStyle/>
            <a:p>
              <a:pPr algn="ctr"/>
              <a:r>
                <a:rPr lang="en-US" sz="1200" dirty="0" smtClean="0"/>
                <a:t>Counter-IED</a:t>
              </a:r>
              <a:endParaRPr lang="en-US" sz="1200" dirty="0"/>
            </a:p>
          </p:txBody>
        </p:sp>
        <p:pic>
          <p:nvPicPr>
            <p:cNvPr id="1038" name="Picture 14" descr="http://www.defenseinnovationmarketplace.mil/images/COI_image11_98x98.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2175" y="3284007"/>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84191" y="4207937"/>
              <a:ext cx="1515533" cy="276999"/>
            </a:xfrm>
            <a:prstGeom prst="rect">
              <a:avLst/>
            </a:prstGeom>
            <a:noFill/>
          </p:spPr>
          <p:txBody>
            <a:bodyPr wrap="square" rtlCol="0">
              <a:spAutoFit/>
            </a:bodyPr>
            <a:lstStyle/>
            <a:p>
              <a:pPr algn="ctr"/>
              <a:r>
                <a:rPr lang="en-US" sz="1200" dirty="0" smtClean="0"/>
                <a:t>Counter-WMD</a:t>
              </a:r>
              <a:endParaRPr lang="en-US" sz="1200" dirty="0"/>
            </a:p>
          </p:txBody>
        </p:sp>
        <p:pic>
          <p:nvPicPr>
            <p:cNvPr id="1040" name="Picture 16" descr="http://www.defenseinnovationmarketplace.mil/images/COI_image12_98x98.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03175" y="3327455"/>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802464" y="4207931"/>
              <a:ext cx="1515533" cy="276999"/>
            </a:xfrm>
            <a:prstGeom prst="rect">
              <a:avLst/>
            </a:prstGeom>
            <a:noFill/>
          </p:spPr>
          <p:txBody>
            <a:bodyPr wrap="square" rtlCol="0">
              <a:spAutoFit/>
            </a:bodyPr>
            <a:lstStyle/>
            <a:p>
              <a:pPr algn="ctr"/>
              <a:r>
                <a:rPr lang="en-US" sz="1200" dirty="0" smtClean="0"/>
                <a:t>Cyber</a:t>
              </a:r>
              <a:endParaRPr lang="en-US" sz="1200" dirty="0"/>
            </a:p>
          </p:txBody>
        </p:sp>
        <p:pic>
          <p:nvPicPr>
            <p:cNvPr id="1042" name="Picture 18" descr="http://www.defenseinnovationmarketplace.mil/images/COI_image13_98x98.jp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14490" y="3274481"/>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605868" y="4216396"/>
              <a:ext cx="1515533" cy="276999"/>
            </a:xfrm>
            <a:prstGeom prst="rect">
              <a:avLst/>
            </a:prstGeom>
            <a:noFill/>
          </p:spPr>
          <p:txBody>
            <a:bodyPr wrap="square" rtlCol="0">
              <a:spAutoFit/>
            </a:bodyPr>
            <a:lstStyle/>
            <a:p>
              <a:pPr algn="ctr"/>
              <a:r>
                <a:rPr lang="en-US" sz="1200" dirty="0" smtClean="0"/>
                <a:t>Electronic Warfare</a:t>
              </a:r>
              <a:endParaRPr lang="en-US" sz="1200" dirty="0"/>
            </a:p>
          </p:txBody>
        </p:sp>
        <p:pic>
          <p:nvPicPr>
            <p:cNvPr id="1044" name="Picture 20" descr="http://www.defenseinnovationmarketplace.mil/images/COI_image14_98x98.jp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24661" y="3274481"/>
              <a:ext cx="933450" cy="9334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824144" y="4216390"/>
              <a:ext cx="1515533" cy="461665"/>
            </a:xfrm>
            <a:prstGeom prst="rect">
              <a:avLst/>
            </a:prstGeom>
            <a:noFill/>
          </p:spPr>
          <p:txBody>
            <a:bodyPr wrap="square" rtlCol="0">
              <a:spAutoFit/>
            </a:bodyPr>
            <a:lstStyle/>
            <a:p>
              <a:pPr algn="ctr"/>
              <a:r>
                <a:rPr lang="en-US" sz="1200" dirty="0" smtClean="0"/>
                <a:t>Energy &amp; Power Technologies</a:t>
              </a:r>
              <a:endParaRPr lang="en-US" sz="1200" dirty="0"/>
            </a:p>
          </p:txBody>
        </p:sp>
        <p:pic>
          <p:nvPicPr>
            <p:cNvPr id="22" name="Picture 2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73045" y="3128432"/>
              <a:ext cx="1244600" cy="1244600"/>
            </a:xfrm>
            <a:prstGeom prst="rect">
              <a:avLst/>
            </a:prstGeom>
          </p:spPr>
        </p:pic>
        <p:sp>
          <p:nvSpPr>
            <p:cNvPr id="46" name="TextBox 45"/>
            <p:cNvSpPr txBox="1"/>
            <p:nvPr/>
          </p:nvSpPr>
          <p:spPr>
            <a:xfrm>
              <a:off x="8537578" y="4396420"/>
              <a:ext cx="1515533" cy="461665"/>
            </a:xfrm>
            <a:prstGeom prst="rect">
              <a:avLst/>
            </a:prstGeom>
            <a:noFill/>
          </p:spPr>
          <p:txBody>
            <a:bodyPr wrap="square" rtlCol="0">
              <a:spAutoFit/>
            </a:bodyPr>
            <a:lstStyle/>
            <a:p>
              <a:pPr algn="ctr"/>
              <a:r>
                <a:rPr lang="en-US" sz="1200" dirty="0" smtClean="0"/>
                <a:t>Engineered Resilient Systems</a:t>
              </a:r>
              <a:endParaRPr lang="en-US" sz="1200" dirty="0"/>
            </a:p>
          </p:txBody>
        </p:sp>
        <p:pic>
          <p:nvPicPr>
            <p:cNvPr id="25" name="Picture 2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463716" y="3173936"/>
              <a:ext cx="1244600" cy="1244600"/>
            </a:xfrm>
            <a:prstGeom prst="rect">
              <a:avLst/>
            </a:prstGeom>
          </p:spPr>
        </p:pic>
        <p:sp>
          <p:nvSpPr>
            <p:cNvPr id="50" name="TextBox 49"/>
            <p:cNvSpPr txBox="1"/>
            <p:nvPr/>
          </p:nvSpPr>
          <p:spPr>
            <a:xfrm>
              <a:off x="10366373" y="4404881"/>
              <a:ext cx="1515533" cy="461665"/>
            </a:xfrm>
            <a:prstGeom prst="rect">
              <a:avLst/>
            </a:prstGeom>
            <a:noFill/>
          </p:spPr>
          <p:txBody>
            <a:bodyPr wrap="square" rtlCol="0">
              <a:spAutoFit/>
            </a:bodyPr>
            <a:lstStyle/>
            <a:p>
              <a:pPr algn="ctr"/>
              <a:r>
                <a:rPr lang="en-US" sz="1200" dirty="0" smtClean="0"/>
                <a:t>Ground &amp; Sea Platforms</a:t>
              </a:r>
              <a:endParaRPr lang="en-US" sz="1200" dirty="0"/>
            </a:p>
          </p:txBody>
        </p:sp>
        <p:pic>
          <p:nvPicPr>
            <p:cNvPr id="26" name="Picture 2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23886" y="4662235"/>
              <a:ext cx="1244600" cy="1244600"/>
            </a:xfrm>
            <a:prstGeom prst="rect">
              <a:avLst/>
            </a:prstGeom>
          </p:spPr>
        </p:pic>
        <p:sp>
          <p:nvSpPr>
            <p:cNvPr id="52" name="TextBox 51"/>
            <p:cNvSpPr txBox="1"/>
            <p:nvPr/>
          </p:nvSpPr>
          <p:spPr>
            <a:xfrm>
              <a:off x="484190" y="5906835"/>
              <a:ext cx="1515533" cy="276999"/>
            </a:xfrm>
            <a:prstGeom prst="rect">
              <a:avLst/>
            </a:prstGeom>
            <a:noFill/>
          </p:spPr>
          <p:txBody>
            <a:bodyPr wrap="square" rtlCol="0">
              <a:spAutoFit/>
            </a:bodyPr>
            <a:lstStyle/>
            <a:p>
              <a:pPr algn="ctr"/>
              <a:r>
                <a:rPr lang="en-US" sz="1200" dirty="0" smtClean="0"/>
                <a:t>Human Systems</a:t>
              </a:r>
              <a:endParaRPr lang="en-US" sz="1200" dirty="0"/>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22608" y="4662235"/>
              <a:ext cx="1244600" cy="1244600"/>
            </a:xfrm>
            <a:prstGeom prst="rect">
              <a:avLst/>
            </a:prstGeom>
          </p:spPr>
        </p:pic>
        <p:sp>
          <p:nvSpPr>
            <p:cNvPr id="54" name="TextBox 53"/>
            <p:cNvSpPr txBox="1"/>
            <p:nvPr/>
          </p:nvSpPr>
          <p:spPr>
            <a:xfrm>
              <a:off x="2897192" y="5915296"/>
              <a:ext cx="1515533" cy="646331"/>
            </a:xfrm>
            <a:prstGeom prst="rect">
              <a:avLst/>
            </a:prstGeom>
            <a:noFill/>
          </p:spPr>
          <p:txBody>
            <a:bodyPr wrap="square" rtlCol="0">
              <a:spAutoFit/>
            </a:bodyPr>
            <a:lstStyle/>
            <a:p>
              <a:pPr algn="ctr"/>
              <a:r>
                <a:rPr lang="en-US" sz="1200" dirty="0" smtClean="0"/>
                <a:t>Materials &amp; Manufacturing Processes</a:t>
              </a:r>
              <a:endParaRPr lang="en-US" sz="1200" dirty="0"/>
            </a:p>
          </p:txBody>
        </p:sp>
        <p:pic>
          <p:nvPicPr>
            <p:cNvPr id="31" name="Picture 3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701557" y="4685452"/>
              <a:ext cx="1244600" cy="1244600"/>
            </a:xfrm>
            <a:prstGeom prst="rect">
              <a:avLst/>
            </a:prstGeom>
          </p:spPr>
        </p:pic>
        <p:sp>
          <p:nvSpPr>
            <p:cNvPr id="56" name="TextBox 55"/>
            <p:cNvSpPr txBox="1"/>
            <p:nvPr/>
          </p:nvSpPr>
          <p:spPr>
            <a:xfrm>
              <a:off x="5547270" y="5915298"/>
              <a:ext cx="1515533" cy="276999"/>
            </a:xfrm>
            <a:prstGeom prst="rect">
              <a:avLst/>
            </a:prstGeom>
            <a:noFill/>
          </p:spPr>
          <p:txBody>
            <a:bodyPr wrap="square" rtlCol="0">
              <a:spAutoFit/>
            </a:bodyPr>
            <a:lstStyle/>
            <a:p>
              <a:pPr algn="ctr"/>
              <a:r>
                <a:rPr lang="en-US" sz="1200" dirty="0" smtClean="0"/>
                <a:t>Sensors</a:t>
              </a:r>
              <a:endParaRPr lang="en-US" sz="1200" dirty="0"/>
            </a:p>
          </p:txBody>
        </p:sp>
        <p:pic>
          <p:nvPicPr>
            <p:cNvPr id="33" name="Picture 3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66177" y="4856968"/>
              <a:ext cx="1244600" cy="1244600"/>
            </a:xfrm>
            <a:prstGeom prst="rect">
              <a:avLst/>
            </a:prstGeom>
          </p:spPr>
        </p:pic>
        <p:sp>
          <p:nvSpPr>
            <p:cNvPr id="58" name="TextBox 57"/>
            <p:cNvSpPr txBox="1"/>
            <p:nvPr/>
          </p:nvSpPr>
          <p:spPr>
            <a:xfrm>
              <a:off x="8637606" y="6093101"/>
              <a:ext cx="1515533" cy="276999"/>
            </a:xfrm>
            <a:prstGeom prst="rect">
              <a:avLst/>
            </a:prstGeom>
            <a:noFill/>
          </p:spPr>
          <p:txBody>
            <a:bodyPr wrap="square" rtlCol="0">
              <a:spAutoFit/>
            </a:bodyPr>
            <a:lstStyle/>
            <a:p>
              <a:pPr algn="ctr"/>
              <a:r>
                <a:rPr lang="en-US" sz="1200" dirty="0" smtClean="0"/>
                <a:t>Space</a:t>
              </a:r>
              <a:endParaRPr lang="en-US" sz="1200" dirty="0"/>
            </a:p>
          </p:txBody>
        </p:sp>
        <p:pic>
          <p:nvPicPr>
            <p:cNvPr id="35" name="Picture 3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458753" y="5022583"/>
              <a:ext cx="1244600" cy="1244600"/>
            </a:xfrm>
            <a:prstGeom prst="rect">
              <a:avLst/>
            </a:prstGeom>
          </p:spPr>
        </p:pic>
        <p:sp>
          <p:nvSpPr>
            <p:cNvPr id="60" name="TextBox 59"/>
            <p:cNvSpPr txBox="1"/>
            <p:nvPr/>
          </p:nvSpPr>
          <p:spPr>
            <a:xfrm>
              <a:off x="10349461" y="6267183"/>
              <a:ext cx="1515533" cy="461665"/>
            </a:xfrm>
            <a:prstGeom prst="rect">
              <a:avLst/>
            </a:prstGeom>
            <a:noFill/>
          </p:spPr>
          <p:txBody>
            <a:bodyPr wrap="square" rtlCol="0">
              <a:spAutoFit/>
            </a:bodyPr>
            <a:lstStyle/>
            <a:p>
              <a:pPr algn="ctr"/>
              <a:r>
                <a:rPr lang="en-US" sz="1200" dirty="0" smtClean="0"/>
                <a:t>Weapons Technologies</a:t>
              </a:r>
              <a:endParaRPr lang="en-US" sz="1200" dirty="0"/>
            </a:p>
          </p:txBody>
        </p:sp>
      </p:grpSp>
      <p:sp>
        <p:nvSpPr>
          <p:cNvPr id="2" name="Rectangle 1"/>
          <p:cNvSpPr/>
          <p:nvPr/>
        </p:nvSpPr>
        <p:spPr>
          <a:xfrm>
            <a:off x="2449731" y="1139052"/>
            <a:ext cx="9313488" cy="369332"/>
          </a:xfrm>
          <a:prstGeom prst="rect">
            <a:avLst/>
          </a:prstGeom>
        </p:spPr>
        <p:txBody>
          <a:bodyPr wrap="square">
            <a:spAutoFit/>
          </a:bodyPr>
          <a:lstStyle/>
          <a:p>
            <a:pPr algn="ctr"/>
            <a:r>
              <a:rPr lang="en-US" dirty="0"/>
              <a:t>There is more to DOD than just blowing stuff up</a:t>
            </a:r>
            <a:r>
              <a:rPr lang="en-US" dirty="0" smtClean="0"/>
              <a:t>!  More on this in awhile.</a:t>
            </a:r>
            <a:endParaRPr lang="en-US" dirty="0"/>
          </a:p>
        </p:txBody>
      </p:sp>
      <p:pic>
        <p:nvPicPr>
          <p:cNvPr id="3" name="Picture 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460145" y="93434"/>
            <a:ext cx="989586" cy="1020191"/>
          </a:xfrm>
          <a:prstGeom prst="rect">
            <a:avLst/>
          </a:prstGeom>
        </p:spPr>
      </p:pic>
      <p:pic>
        <p:nvPicPr>
          <p:cNvPr id="20" name="Picture 1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4643" y="92190"/>
            <a:ext cx="1359336" cy="1006915"/>
          </a:xfrm>
          <a:prstGeom prst="rect">
            <a:avLst/>
          </a:prstGeom>
        </p:spPr>
      </p:pic>
      <p:cxnSp>
        <p:nvCxnSpPr>
          <p:cNvPr id="23" name="Straight Arrow Connector 22"/>
          <p:cNvCxnSpPr/>
          <p:nvPr/>
        </p:nvCxnSpPr>
        <p:spPr>
          <a:xfrm>
            <a:off x="2573267" y="590719"/>
            <a:ext cx="496040" cy="0"/>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55621" y="213776"/>
            <a:ext cx="290057" cy="369332"/>
          </a:xfrm>
          <a:prstGeom prst="rect">
            <a:avLst/>
          </a:prstGeom>
          <a:noFill/>
        </p:spPr>
        <p:txBody>
          <a:bodyPr wrap="square" rtlCol="0">
            <a:spAutoFit/>
          </a:bodyPr>
          <a:lstStyle/>
          <a:p>
            <a:r>
              <a:rPr lang="en-US" b="1" dirty="0" smtClean="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val="798087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business.pinterest.com/sites/business/files/logo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295401"/>
            <a:ext cx="2353298" cy="133381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electrogent.com/wp-content/uploads/2012/02/Gentlemint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168" y="1676401"/>
            <a:ext cx="2362433" cy="439635"/>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Questions and Discussion</a:t>
            </a:r>
            <a:endParaRPr lang="en-US" dirty="0"/>
          </a:p>
        </p:txBody>
      </p:sp>
      <p:pic>
        <p:nvPicPr>
          <p:cNvPr id="4" name="Picture 24" descr="C:\Users\jdanderson\AppData\Local\Microsoft\Windows\Temporary Internet Files\Content.IE5\86XSU5PN\KSU wordmark PMS 2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429001"/>
            <a:ext cx="6096000" cy="14255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anny, Moe &amp; Jack - three wise 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1447800"/>
            <a:ext cx="124777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zztop.com/wp-content/themes/zztop/images/header.jpg?v=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5301" y="533400"/>
            <a:ext cx="3581399" cy="120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8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 UP SLIDES</a:t>
            </a:r>
            <a:endParaRPr lang="en-US" dirty="0"/>
          </a:p>
        </p:txBody>
      </p:sp>
    </p:spTree>
    <p:extLst>
      <p:ext uri="{BB962C8B-B14F-4D97-AF65-F5344CB8AC3E}">
        <p14:creationId xmlns:p14="http://schemas.microsoft.com/office/powerpoint/2010/main" val="2971031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682" y="342870"/>
            <a:ext cx="5668166" cy="3534268"/>
          </a:xfrm>
          <a:prstGeom prst="rect">
            <a:avLst/>
          </a:prstGeom>
        </p:spPr>
      </p:pic>
      <p:sp>
        <p:nvSpPr>
          <p:cNvPr id="3" name="TextBox 2"/>
          <p:cNvSpPr txBox="1"/>
          <p:nvPr/>
        </p:nvSpPr>
        <p:spPr>
          <a:xfrm>
            <a:off x="6242960" y="3446840"/>
            <a:ext cx="4491080" cy="2893100"/>
          </a:xfrm>
          <a:prstGeom prst="rect">
            <a:avLst/>
          </a:prstGeom>
          <a:noFill/>
        </p:spPr>
        <p:txBody>
          <a:bodyPr wrap="square" rtlCol="0">
            <a:spAutoFit/>
          </a:bodyPr>
          <a:lstStyle/>
          <a:p>
            <a:r>
              <a:rPr lang="en-US" sz="1400" dirty="0" smtClean="0"/>
              <a:t>• </a:t>
            </a:r>
            <a:r>
              <a:rPr lang="en-US" sz="1400" dirty="0"/>
              <a:t>counter terrorism and irregular warfare; </a:t>
            </a:r>
          </a:p>
          <a:p>
            <a:r>
              <a:rPr lang="en-US" sz="1400" dirty="0"/>
              <a:t>• deter and defeat aggression; </a:t>
            </a:r>
          </a:p>
          <a:p>
            <a:r>
              <a:rPr lang="en-US" sz="1400" dirty="0" smtClean="0"/>
              <a:t>• project </a:t>
            </a:r>
            <a:r>
              <a:rPr lang="en-US" sz="1400" dirty="0"/>
              <a:t>power despite anti-access / area denial challenges</a:t>
            </a:r>
            <a:r>
              <a:rPr lang="en-US" sz="1400" dirty="0" smtClean="0"/>
              <a:t>;</a:t>
            </a:r>
            <a:endParaRPr lang="en-US" sz="1400" dirty="0"/>
          </a:p>
          <a:p>
            <a:r>
              <a:rPr lang="en-US" sz="1400" dirty="0"/>
              <a:t>• counter weapons of mass destruction;</a:t>
            </a:r>
          </a:p>
          <a:p>
            <a:r>
              <a:rPr lang="en-US" sz="1400" dirty="0"/>
              <a:t>• operate effectively in cyberspace and space;</a:t>
            </a:r>
          </a:p>
          <a:p>
            <a:r>
              <a:rPr lang="en-US" sz="1400" dirty="0"/>
              <a:t>• maintain a safe, secure, and effective nuclear deterrent;</a:t>
            </a:r>
          </a:p>
          <a:p>
            <a:r>
              <a:rPr lang="en-US" sz="1400" dirty="0"/>
              <a:t>• defend the Homeland and provide support to civil authorities;</a:t>
            </a:r>
          </a:p>
          <a:p>
            <a:r>
              <a:rPr lang="en-US" sz="1400" dirty="0"/>
              <a:t>• provide a stabilizing presence;</a:t>
            </a:r>
          </a:p>
          <a:p>
            <a:r>
              <a:rPr lang="en-US" sz="1400" dirty="0"/>
              <a:t>• conduct stability and counterinsurgency operations; and</a:t>
            </a:r>
          </a:p>
          <a:p>
            <a:r>
              <a:rPr lang="en-US" sz="1400" dirty="0"/>
              <a:t>• conduct humanitarian, disaster relief, and other operations.</a:t>
            </a:r>
          </a:p>
        </p:txBody>
      </p:sp>
      <p:sp>
        <p:nvSpPr>
          <p:cNvPr id="4" name="TextBox 3"/>
          <p:cNvSpPr txBox="1"/>
          <p:nvPr/>
        </p:nvSpPr>
        <p:spPr>
          <a:xfrm>
            <a:off x="6242960" y="1680059"/>
            <a:ext cx="3139709" cy="1754326"/>
          </a:xfrm>
          <a:prstGeom prst="rect">
            <a:avLst/>
          </a:prstGeom>
          <a:noFill/>
          <a:ln>
            <a:solidFill>
              <a:schemeClr val="tx1"/>
            </a:solidFill>
          </a:ln>
        </p:spPr>
        <p:txBody>
          <a:bodyPr wrap="square" rtlCol="0">
            <a:spAutoFit/>
          </a:bodyPr>
          <a:lstStyle/>
          <a:p>
            <a:pPr algn="r"/>
            <a:r>
              <a:rPr lang="en-US" dirty="0" smtClean="0"/>
              <a:t>It really is more than just Bullets </a:t>
            </a:r>
            <a:r>
              <a:rPr lang="en-US" dirty="0"/>
              <a:t>and </a:t>
            </a:r>
            <a:r>
              <a:rPr lang="en-US" dirty="0" smtClean="0"/>
              <a:t>Bombs:</a:t>
            </a:r>
          </a:p>
          <a:p>
            <a:pPr algn="ctr"/>
            <a:endParaRPr lang="en-US" dirty="0" smtClean="0"/>
          </a:p>
          <a:p>
            <a:pPr algn="ctr"/>
            <a:r>
              <a:rPr lang="en-US" dirty="0" smtClean="0"/>
              <a:t>Defense </a:t>
            </a:r>
            <a:r>
              <a:rPr lang="en-US" dirty="0"/>
              <a:t>Strategic Guidance:  </a:t>
            </a:r>
            <a:endParaRPr lang="en-US" dirty="0" smtClean="0"/>
          </a:p>
          <a:p>
            <a:pPr algn="ctr"/>
            <a:r>
              <a:rPr lang="en-US" u="sng" dirty="0" smtClean="0"/>
              <a:t>10 </a:t>
            </a:r>
            <a:r>
              <a:rPr lang="en-US" u="sng" dirty="0"/>
              <a:t>Primary Missions</a:t>
            </a:r>
          </a:p>
          <a:p>
            <a:endParaRPr lang="en-US" dirty="0"/>
          </a:p>
        </p:txBody>
      </p:sp>
    </p:spTree>
    <p:extLst>
      <p:ext uri="{BB962C8B-B14F-4D97-AF65-F5344CB8AC3E}">
        <p14:creationId xmlns:p14="http://schemas.microsoft.com/office/powerpoint/2010/main" val="604103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15519"/>
            <a:ext cx="10515600" cy="1123360"/>
          </a:xfrm>
        </p:spPr>
        <p:txBody>
          <a:bodyPr>
            <a:normAutofit fontScale="90000"/>
          </a:bodyPr>
          <a:lstStyle/>
          <a:p>
            <a:pPr algn="ctr"/>
            <a:r>
              <a:rPr lang="en-US" b="1" dirty="0"/>
              <a:t>Communities of </a:t>
            </a:r>
            <a:r>
              <a:rPr lang="en-US" b="1" dirty="0" smtClean="0"/>
              <a:t>Interest</a:t>
            </a:r>
            <a:r>
              <a:rPr lang="en-US" b="1" dirty="0"/>
              <a:t/>
            </a:r>
            <a:br>
              <a:rPr lang="en-US" b="1" dirty="0"/>
            </a:br>
            <a:r>
              <a:rPr lang="en-US" sz="1600" b="1" dirty="0">
                <a:hlinkClick r:id="rId2"/>
              </a:rPr>
              <a:t>http://</a:t>
            </a:r>
            <a:r>
              <a:rPr lang="en-US" sz="1600" b="1" dirty="0" smtClean="0">
                <a:hlinkClick r:id="rId2"/>
              </a:rPr>
              <a:t>www.defenseinnovationmarketplace.mil/resources/COI_Tier-1_TaxonomyDescriptions-18Mar2015_DistroA_Cleared.pdf</a:t>
            </a:r>
            <a:r>
              <a:rPr lang="en-US" sz="1600" b="1" dirty="0" smtClean="0"/>
              <a:t> </a:t>
            </a:r>
            <a:endParaRPr lang="en-US" sz="1600" dirty="0"/>
          </a:p>
        </p:txBody>
      </p:sp>
      <p:sp>
        <p:nvSpPr>
          <p:cNvPr id="3" name="Text Placeholder 2"/>
          <p:cNvSpPr>
            <a:spLocks noGrp="1"/>
          </p:cNvSpPr>
          <p:nvPr>
            <p:ph type="body" idx="1"/>
          </p:nvPr>
        </p:nvSpPr>
        <p:spPr>
          <a:xfrm>
            <a:off x="831850" y="3238099"/>
            <a:ext cx="10515600" cy="1500187"/>
          </a:xfrm>
        </p:spPr>
        <p:txBody>
          <a:bodyPr>
            <a:normAutofit fontScale="92500" lnSpcReduction="20000"/>
          </a:bodyPr>
          <a:lstStyle/>
          <a:p>
            <a:pPr algn="ctr"/>
            <a:r>
              <a:rPr lang="en-US" dirty="0"/>
              <a:t>The Communities of Interest (COIs) were established as </a:t>
            </a:r>
            <a:r>
              <a:rPr lang="en-US" dirty="0" smtClean="0">
                <a:solidFill>
                  <a:srgbClr val="FF0000"/>
                </a:solidFill>
              </a:rPr>
              <a:t>a mechanism to </a:t>
            </a:r>
            <a:r>
              <a:rPr lang="en-US" dirty="0">
                <a:solidFill>
                  <a:srgbClr val="FF0000"/>
                </a:solidFill>
              </a:rPr>
              <a:t>encourage multi-agency coordination and collaboration in cross-cutting technology </a:t>
            </a:r>
            <a:r>
              <a:rPr lang="en-US" dirty="0" smtClean="0">
                <a:solidFill>
                  <a:srgbClr val="FF0000"/>
                </a:solidFill>
              </a:rPr>
              <a:t>focus </a:t>
            </a:r>
            <a:r>
              <a:rPr lang="en-US" dirty="0">
                <a:solidFill>
                  <a:srgbClr val="FF0000"/>
                </a:solidFill>
              </a:rPr>
              <a:t>areas </a:t>
            </a:r>
            <a:r>
              <a:rPr lang="en-US" dirty="0"/>
              <a:t>with broad multiple Component investment. COIs provide a forum for coordinating Science &amp; Technology strategies across the Department, sharing new ideas, technical directions, and technology opportunities. The scope of the 17 COIs is detailed in the Tier 1 Taxonomy </a:t>
            </a:r>
            <a:r>
              <a:rPr lang="en-US" dirty="0" smtClean="0"/>
              <a:t>above, </a:t>
            </a:r>
            <a:r>
              <a:rPr lang="en-US" dirty="0"/>
              <a:t>and on the COI </a:t>
            </a:r>
            <a:r>
              <a:rPr lang="en-US" dirty="0" smtClean="0"/>
              <a:t>pages (back-up slides).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770692"/>
            <a:ext cx="9334500" cy="904875"/>
          </a:xfrm>
          <a:prstGeom prst="rect">
            <a:avLst/>
          </a:prstGeom>
        </p:spPr>
      </p:pic>
      <p:sp>
        <p:nvSpPr>
          <p:cNvPr id="6" name="TextBox 5"/>
          <p:cNvSpPr txBox="1"/>
          <p:nvPr/>
        </p:nvSpPr>
        <p:spPr>
          <a:xfrm>
            <a:off x="1395167" y="424206"/>
            <a:ext cx="9379670" cy="369332"/>
          </a:xfrm>
          <a:prstGeom prst="rect">
            <a:avLst/>
          </a:prstGeom>
          <a:noFill/>
        </p:spPr>
        <p:txBody>
          <a:bodyPr wrap="square" rtlCol="0">
            <a:spAutoFit/>
          </a:bodyPr>
          <a:lstStyle/>
          <a:p>
            <a:pPr algn="ctr"/>
            <a:r>
              <a:rPr lang="en-US" dirty="0" smtClean="0"/>
              <a:t>Department of Defense Research &amp; Engineering Enterprise</a:t>
            </a:r>
            <a:endParaRPr lang="en-US" dirty="0"/>
          </a:p>
        </p:txBody>
      </p:sp>
      <p:grpSp>
        <p:nvGrpSpPr>
          <p:cNvPr id="12" name="Group 11"/>
          <p:cNvGrpSpPr/>
          <p:nvPr/>
        </p:nvGrpSpPr>
        <p:grpSpPr>
          <a:xfrm>
            <a:off x="858311" y="5278909"/>
            <a:ext cx="10479712" cy="620209"/>
            <a:chOff x="904975" y="5137505"/>
            <a:chExt cx="10479712" cy="620209"/>
          </a:xfrm>
        </p:grpSpPr>
        <p:grpSp>
          <p:nvGrpSpPr>
            <p:cNvPr id="10" name="Group 9"/>
            <p:cNvGrpSpPr/>
            <p:nvPr/>
          </p:nvGrpSpPr>
          <p:grpSpPr>
            <a:xfrm>
              <a:off x="904975" y="5137506"/>
              <a:ext cx="7860332" cy="620208"/>
              <a:chOff x="1480010" y="5372443"/>
              <a:chExt cx="7860332" cy="62020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010" y="5372443"/>
                <a:ext cx="2619375" cy="619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659" y="5372444"/>
                <a:ext cx="2622679" cy="6199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6390" y="5372444"/>
                <a:ext cx="2623952" cy="620207"/>
              </a:xfrm>
              <a:prstGeom prst="rect">
                <a:avLst/>
              </a:prstGeom>
            </p:spPr>
          </p:pic>
        </p:gr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5308" y="5137505"/>
              <a:ext cx="2619379" cy="619126"/>
            </a:xfrm>
            <a:prstGeom prst="rect">
              <a:avLst/>
            </a:prstGeom>
          </p:spPr>
        </p:pic>
      </p:grpSp>
    </p:spTree>
    <p:extLst>
      <p:ext uri="{BB962C8B-B14F-4D97-AF65-F5344CB8AC3E}">
        <p14:creationId xmlns:p14="http://schemas.microsoft.com/office/powerpoint/2010/main" val="3090270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93333"/>
          </a:xfrm>
          <a:prstGeom prst="rect">
            <a:avLst/>
          </a:prstGeom>
        </p:spPr>
      </p:pic>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a:t>Advanced Electronics (</a:t>
            </a:r>
            <a:r>
              <a:rPr lang="en-US" dirty="0">
                <a:hlinkClick r:id="rId3"/>
              </a:rPr>
              <a:t>http://</a:t>
            </a:r>
            <a:r>
              <a:rPr lang="en-US" dirty="0" smtClean="0">
                <a:hlinkClick r:id="rId3"/>
              </a:rPr>
              <a:t>www.defenseinnovationmarketplace.mil/coi_advancedelectronics.html</a:t>
            </a:r>
            <a:r>
              <a:rPr lang="en-US" dirty="0" smtClean="0"/>
              <a:t>):</a:t>
            </a:r>
            <a:endParaRPr lang="en-US" dirty="0"/>
          </a:p>
        </p:txBody>
      </p:sp>
      <p:sp>
        <p:nvSpPr>
          <p:cNvPr id="4" name="TextBox 3"/>
          <p:cNvSpPr txBox="1"/>
          <p:nvPr/>
        </p:nvSpPr>
        <p:spPr>
          <a:xfrm>
            <a:off x="0" y="2160573"/>
            <a:ext cx="12192000" cy="3139321"/>
          </a:xfrm>
          <a:prstGeom prst="rect">
            <a:avLst/>
          </a:prstGeom>
          <a:noFill/>
        </p:spPr>
        <p:txBody>
          <a:bodyPr wrap="square" rtlCol="0">
            <a:spAutoFit/>
          </a:bodyPr>
          <a:lstStyle/>
          <a:p>
            <a:pPr algn="ctr"/>
            <a:r>
              <a:rPr lang="en-US" dirty="0"/>
              <a:t>The advanced electronics technologies encompassed by the Advanced Electronics COI include those that provide for the processing of information; detection of chemical, biological, radiological and nuclear threats; radio frequency (RF) sensing, transmission, communication; electro-optical/infrared (EO/IR) sensing, transmission, and communication; motion detection including assured references; and the underlying enabling technologies, among others</a:t>
            </a:r>
            <a:r>
              <a:rPr lang="en-US" dirty="0" smtClean="0"/>
              <a:t>.</a:t>
            </a:r>
          </a:p>
          <a:p>
            <a:pPr algn="ctr"/>
            <a:endParaRPr lang="en-US" b="1" dirty="0" smtClean="0"/>
          </a:p>
          <a:p>
            <a:pPr marL="285750" indent="-285750">
              <a:buFont typeface="Arial" panose="020B0604020202020204" pitchFamily="34" charset="0"/>
              <a:buChar char="•"/>
            </a:pPr>
            <a:r>
              <a:rPr lang="en-US" b="1" dirty="0" smtClean="0"/>
              <a:t>Electronics </a:t>
            </a:r>
            <a:r>
              <a:rPr lang="en-US" b="1" dirty="0"/>
              <a:t>Integration:</a:t>
            </a:r>
            <a:r>
              <a:rPr lang="en-US" dirty="0"/>
              <a:t>  packaging and </a:t>
            </a:r>
            <a:r>
              <a:rPr lang="en-US" dirty="0" smtClean="0"/>
              <a:t>reliability</a:t>
            </a:r>
          </a:p>
          <a:p>
            <a:pPr marL="285750" indent="-285750">
              <a:buFont typeface="Arial" panose="020B0604020202020204" pitchFamily="34" charset="0"/>
              <a:buChar char="•"/>
            </a:pPr>
            <a:r>
              <a:rPr lang="en-US" b="1" dirty="0"/>
              <a:t>Electronic Materials</a:t>
            </a:r>
            <a:r>
              <a:rPr lang="en-US" dirty="0" smtClean="0"/>
              <a:t>:  synthesis </a:t>
            </a:r>
            <a:r>
              <a:rPr lang="en-US" dirty="0"/>
              <a:t>and characterization </a:t>
            </a:r>
            <a:endParaRPr lang="en-US" dirty="0" smtClean="0"/>
          </a:p>
          <a:p>
            <a:pPr marL="285750" indent="-285750">
              <a:buFont typeface="Arial" panose="020B0604020202020204" pitchFamily="34" charset="0"/>
              <a:buChar char="•"/>
            </a:pPr>
            <a:r>
              <a:rPr lang="en-US" b="1" dirty="0" smtClean="0"/>
              <a:t>EO/IR </a:t>
            </a:r>
            <a:r>
              <a:rPr lang="en-US" b="1" dirty="0"/>
              <a:t>Components sensing, transmission and </a:t>
            </a:r>
            <a:r>
              <a:rPr lang="en-US" b="1" dirty="0" smtClean="0"/>
              <a:t>communication</a:t>
            </a:r>
          </a:p>
          <a:p>
            <a:pPr marL="285750" indent="-285750">
              <a:buFont typeface="Arial" panose="020B0604020202020204" pitchFamily="34" charset="0"/>
              <a:buChar char="•"/>
            </a:pPr>
            <a:r>
              <a:rPr lang="en-US" b="1" dirty="0"/>
              <a:t>Microelectronics and </a:t>
            </a:r>
            <a:r>
              <a:rPr lang="en-US" b="1" dirty="0" err="1"/>
              <a:t>Nanoelectronics</a:t>
            </a:r>
            <a:r>
              <a:rPr lang="en-US" b="1" dirty="0"/>
              <a:t>:</a:t>
            </a:r>
            <a:r>
              <a:rPr lang="en-US" dirty="0"/>
              <a:t> mixed signal, digital processing and emerging </a:t>
            </a:r>
            <a:r>
              <a:rPr lang="en-US" dirty="0" smtClean="0"/>
              <a:t>architectures</a:t>
            </a:r>
          </a:p>
          <a:p>
            <a:pPr marL="285750" indent="-285750">
              <a:buFont typeface="Arial" panose="020B0604020202020204" pitchFamily="34" charset="0"/>
              <a:buChar char="•"/>
            </a:pPr>
            <a:r>
              <a:rPr lang="en-US" b="1" dirty="0"/>
              <a:t>RF Components for sensing, transmission and </a:t>
            </a:r>
            <a:r>
              <a:rPr lang="en-US" b="1" dirty="0" smtClean="0"/>
              <a:t>communication</a:t>
            </a:r>
          </a:p>
          <a:p>
            <a:pPr marL="285750" indent="-285750">
              <a:buFont typeface="Arial" panose="020B0604020202020204" pitchFamily="34" charset="0"/>
              <a:buChar char="•"/>
            </a:pPr>
            <a:endParaRPr lang="en-US" dirty="0"/>
          </a:p>
        </p:txBody>
      </p:sp>
      <p:sp>
        <p:nvSpPr>
          <p:cNvPr id="5" name="AutoShape 2" descr="Imag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903711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smtClean="0"/>
              <a:t>Air </a:t>
            </a:r>
            <a:r>
              <a:rPr lang="en-US" dirty="0"/>
              <a:t>Platforms (</a:t>
            </a:r>
            <a:r>
              <a:rPr lang="en-US" dirty="0">
                <a:hlinkClick r:id="rId2"/>
              </a:rPr>
              <a:t>http://</a:t>
            </a:r>
            <a:r>
              <a:rPr lang="en-US" dirty="0" smtClean="0">
                <a:hlinkClick r:id="rId2"/>
              </a:rPr>
              <a:t>www.defenseinnovationmarketplace.mil/coi_airplatforms.html</a:t>
            </a:r>
            <a:r>
              <a:rPr lang="en-US" dirty="0" smtClean="0"/>
              <a:t>):</a:t>
            </a:r>
            <a:endParaRPr lang="en-US" dirty="0"/>
          </a:p>
        </p:txBody>
      </p:sp>
      <p:sp>
        <p:nvSpPr>
          <p:cNvPr id="4" name="TextBox 3"/>
          <p:cNvSpPr txBox="1"/>
          <p:nvPr/>
        </p:nvSpPr>
        <p:spPr>
          <a:xfrm>
            <a:off x="0" y="2176757"/>
            <a:ext cx="12192000" cy="2862322"/>
          </a:xfrm>
          <a:prstGeom prst="rect">
            <a:avLst/>
          </a:prstGeom>
          <a:noFill/>
        </p:spPr>
        <p:txBody>
          <a:bodyPr wrap="square" rtlCol="0">
            <a:spAutoFit/>
          </a:bodyPr>
          <a:lstStyle/>
          <a:p>
            <a:pPr algn="ctr"/>
            <a:r>
              <a:rPr lang="en-US" dirty="0"/>
              <a:t>The Air Platforms COI serves as a standing forum within the DoD S&amp;T Reliance 21 Program for developing consensus and identifying S&amp;T issues related to air platforms, including fixed and rotary wing vehicles, aircraft propulsion, hypersonic systems, aircraft power and thermal management. The Air Platforms COI promotes cooperation and collaboration between DoD components leading the discovery, development, and integration of innovative and affordable technologies for manned, unmanned, and optionally manned future air systems</a:t>
            </a:r>
            <a:r>
              <a:rPr lang="en-US" dirty="0" smtClean="0"/>
              <a:t>.</a:t>
            </a:r>
          </a:p>
          <a:p>
            <a:pPr algn="ctr"/>
            <a:endParaRPr lang="en-US" b="1" dirty="0" smtClean="0"/>
          </a:p>
          <a:p>
            <a:pPr marL="285750" indent="-285750">
              <a:buFont typeface="Arial" panose="020B0604020202020204" pitchFamily="34" charset="0"/>
              <a:buChar char="•"/>
            </a:pPr>
            <a:r>
              <a:rPr lang="en-US" b="1" dirty="0" smtClean="0"/>
              <a:t>Aircraft </a:t>
            </a:r>
            <a:r>
              <a:rPr lang="en-US" b="1" dirty="0"/>
              <a:t>Propulsion, Power and </a:t>
            </a:r>
            <a:r>
              <a:rPr lang="en-US" b="1" dirty="0" smtClean="0"/>
              <a:t>Thermal</a:t>
            </a:r>
          </a:p>
          <a:p>
            <a:pPr marL="285750" indent="-285750">
              <a:buFont typeface="Arial" panose="020B0604020202020204" pitchFamily="34" charset="0"/>
              <a:buChar char="•"/>
            </a:pPr>
            <a:r>
              <a:rPr lang="en-US" b="1" dirty="0" smtClean="0"/>
              <a:t>Fixed </a:t>
            </a:r>
            <a:r>
              <a:rPr lang="en-US" b="1" dirty="0"/>
              <a:t>Wing </a:t>
            </a:r>
            <a:r>
              <a:rPr lang="en-US" b="1" dirty="0" smtClean="0"/>
              <a:t>Vehicles</a:t>
            </a:r>
          </a:p>
          <a:p>
            <a:pPr marL="285750" indent="-285750">
              <a:buFont typeface="Arial" panose="020B0604020202020204" pitchFamily="34" charset="0"/>
              <a:buChar char="•"/>
            </a:pPr>
            <a:r>
              <a:rPr lang="en-US" b="1" dirty="0" smtClean="0"/>
              <a:t>High-Speed/</a:t>
            </a:r>
            <a:r>
              <a:rPr lang="en-US" b="1" dirty="0" err="1" smtClean="0"/>
              <a:t>Hypersonics</a:t>
            </a:r>
            <a:endParaRPr lang="en-US" b="1" dirty="0" smtClean="0"/>
          </a:p>
          <a:p>
            <a:pPr marL="285750" indent="-285750">
              <a:buFont typeface="Arial" panose="020B0604020202020204" pitchFamily="34" charset="0"/>
              <a:buChar char="•"/>
            </a:pPr>
            <a:r>
              <a:rPr lang="en-US" b="1" dirty="0"/>
              <a:t>Rotary Wing Vehicles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5"/>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3805147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a:t>Autonomy (</a:t>
            </a:r>
            <a:r>
              <a:rPr lang="en-US" dirty="0">
                <a:hlinkClick r:id="rId2"/>
              </a:rPr>
              <a:t>http://</a:t>
            </a:r>
            <a:r>
              <a:rPr lang="en-US" dirty="0" smtClean="0">
                <a:hlinkClick r:id="rId2"/>
              </a:rPr>
              <a:t>www.defenseinnovationmarketplace.mil/coi_autonomy.html</a:t>
            </a:r>
            <a:r>
              <a:rPr lang="en-US" dirty="0" smtClean="0"/>
              <a:t>):</a:t>
            </a:r>
            <a:endParaRPr lang="en-US" dirty="0"/>
          </a:p>
        </p:txBody>
      </p:sp>
      <p:sp>
        <p:nvSpPr>
          <p:cNvPr id="4" name="TextBox 3"/>
          <p:cNvSpPr txBox="1"/>
          <p:nvPr/>
        </p:nvSpPr>
        <p:spPr>
          <a:xfrm>
            <a:off x="0" y="2176757"/>
            <a:ext cx="12192000" cy="2308324"/>
          </a:xfrm>
          <a:prstGeom prst="rect">
            <a:avLst/>
          </a:prstGeom>
          <a:noFill/>
        </p:spPr>
        <p:txBody>
          <a:bodyPr wrap="square" rtlCol="0">
            <a:spAutoFit/>
          </a:bodyPr>
          <a:lstStyle/>
          <a:p>
            <a:pPr algn="ctr"/>
            <a:r>
              <a:rPr lang="en-US" dirty="0"/>
              <a:t>The Autonomy COI will closely examine the DoD’s S&amp;T investments in the enabling of autonomous systems, to include the strategic assessment of the challenges, gaps, and opportunities to the development and advancement of autonomous systems, and identification of potential investments to advance or initiate critical enabling technology development</a:t>
            </a:r>
            <a:r>
              <a:rPr lang="en-US" dirty="0" smtClean="0"/>
              <a:t>.</a:t>
            </a:r>
          </a:p>
          <a:p>
            <a:pPr algn="ctr"/>
            <a:endParaRPr lang="en-US" b="1" dirty="0" smtClean="0"/>
          </a:p>
          <a:p>
            <a:pPr marL="285750" indent="-285750">
              <a:buFont typeface="Arial" panose="020B0604020202020204" pitchFamily="34" charset="0"/>
              <a:buChar char="•"/>
            </a:pPr>
            <a:r>
              <a:rPr lang="en-US" b="1" dirty="0" smtClean="0"/>
              <a:t>Human/Autonomous </a:t>
            </a:r>
            <a:r>
              <a:rPr lang="en-US" b="1" dirty="0"/>
              <a:t>System Interaction and Collaboration (HASIC</a:t>
            </a:r>
            <a:r>
              <a:rPr lang="en-US" b="1" dirty="0" smtClean="0"/>
              <a:t>):</a:t>
            </a:r>
          </a:p>
          <a:p>
            <a:pPr marL="285750" indent="-285750">
              <a:buFont typeface="Arial" panose="020B0604020202020204" pitchFamily="34" charset="0"/>
              <a:buChar char="•"/>
            </a:pPr>
            <a:r>
              <a:rPr lang="en-US" b="1" dirty="0"/>
              <a:t>Machine Perception, Reasoning and Intelligence (MPRI</a:t>
            </a:r>
            <a:r>
              <a:rPr lang="en-US" b="1" dirty="0" smtClean="0"/>
              <a:t>)</a:t>
            </a:r>
          </a:p>
          <a:p>
            <a:pPr marL="285750" indent="-285750">
              <a:buFont typeface="Arial" panose="020B0604020202020204" pitchFamily="34" charset="0"/>
              <a:buChar char="•"/>
            </a:pPr>
            <a:r>
              <a:rPr lang="en-US" b="1" dirty="0"/>
              <a:t>Scalable Teaming of Autonomous Systems (</a:t>
            </a:r>
            <a:r>
              <a:rPr lang="en-US" b="1" dirty="0" smtClean="0"/>
              <a:t>STAS)</a:t>
            </a:r>
          </a:p>
          <a:p>
            <a:pPr marL="285750" indent="-285750">
              <a:buFont typeface="Arial" panose="020B0604020202020204" pitchFamily="34" charset="0"/>
              <a:buChar char="•"/>
            </a:pPr>
            <a:r>
              <a:rPr lang="en-US" b="1" dirty="0"/>
              <a:t>Test, Evaluation, Validation, and Verification (TEVV</a:t>
            </a:r>
            <a:r>
              <a:rPr lang="en-US" b="1"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42903038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smtClean="0"/>
              <a:t>Biomedical (ASBREM</a:t>
            </a:r>
            <a:r>
              <a:rPr lang="en-US" dirty="0"/>
              <a:t>) (</a:t>
            </a:r>
            <a:r>
              <a:rPr lang="en-US" dirty="0">
                <a:hlinkClick r:id="rId2"/>
              </a:rPr>
              <a:t>http://</a:t>
            </a:r>
            <a:r>
              <a:rPr lang="en-US" dirty="0" smtClean="0">
                <a:hlinkClick r:id="rId2"/>
              </a:rPr>
              <a:t>www.defenseinnovationmarketplace.mil/coi_bio.html</a:t>
            </a:r>
            <a:r>
              <a:rPr lang="en-US" dirty="0" smtClean="0"/>
              <a:t>):</a:t>
            </a:r>
            <a:endParaRPr lang="en-US" dirty="0"/>
          </a:p>
        </p:txBody>
      </p:sp>
      <p:sp>
        <p:nvSpPr>
          <p:cNvPr id="4" name="TextBox 3"/>
          <p:cNvSpPr txBox="1"/>
          <p:nvPr/>
        </p:nvSpPr>
        <p:spPr>
          <a:xfrm>
            <a:off x="0" y="2176757"/>
            <a:ext cx="12192000" cy="3693319"/>
          </a:xfrm>
          <a:prstGeom prst="rect">
            <a:avLst/>
          </a:prstGeom>
          <a:noFill/>
        </p:spPr>
        <p:txBody>
          <a:bodyPr wrap="square" rtlCol="0">
            <a:spAutoFit/>
          </a:bodyPr>
          <a:lstStyle/>
          <a:p>
            <a:pPr algn="ctr"/>
            <a:r>
              <a:rPr lang="en-US" dirty="0"/>
              <a:t>The purpose of the Armed Services Biomedical Research Evaluation and Management (ASBREM) COI is to: 1) Sustain and improve the program's responsiveness to medical readiness and warfighting needs; 2) Eliminate unwarranted duplication of effort within the program; 3) Promote program efficiency, stability and productivity by optimizing infrastructure, capabilities, coordination and information exchange among the Services and Defense Agencies; and 4) Provide a forum and mechanism to address program and management issues and organizational roles among the Services and Defense Agencies</a:t>
            </a:r>
            <a:r>
              <a:rPr lang="en-US" dirty="0" smtClean="0"/>
              <a:t>.</a:t>
            </a:r>
          </a:p>
          <a:p>
            <a:pPr algn="ctr"/>
            <a:endParaRPr lang="en-US" b="1" dirty="0" smtClean="0"/>
          </a:p>
          <a:p>
            <a:pPr marL="285750" indent="-285750">
              <a:buFont typeface="Arial" panose="020B0604020202020204" pitchFamily="34" charset="0"/>
              <a:buChar char="•"/>
            </a:pPr>
            <a:r>
              <a:rPr lang="en-US" b="1" dirty="0" smtClean="0"/>
              <a:t>Biomedical </a:t>
            </a:r>
            <a:r>
              <a:rPr lang="en-US" b="1" dirty="0"/>
              <a:t>Informatics / Health Information Systems &amp; Technology (BI/HIST):</a:t>
            </a:r>
            <a:r>
              <a:rPr lang="en-US" dirty="0"/>
              <a:t> </a:t>
            </a:r>
            <a:endParaRPr lang="en-US" dirty="0" smtClean="0"/>
          </a:p>
          <a:p>
            <a:pPr marL="285750" indent="-285750">
              <a:buFont typeface="Arial" panose="020B0604020202020204" pitchFamily="34" charset="0"/>
              <a:buChar char="•"/>
            </a:pPr>
            <a:r>
              <a:rPr lang="en-US" b="1" dirty="0"/>
              <a:t>Military Infectious Diseases (MID): </a:t>
            </a:r>
            <a:endParaRPr lang="en-US" b="1" dirty="0" smtClean="0"/>
          </a:p>
          <a:p>
            <a:pPr marL="285750" indent="-285750">
              <a:buFont typeface="Arial" panose="020B0604020202020204" pitchFamily="34" charset="0"/>
              <a:buChar char="•"/>
            </a:pPr>
            <a:r>
              <a:rPr lang="en-US" b="1" dirty="0"/>
              <a:t>Military Operational Medicine (MOM): </a:t>
            </a:r>
            <a:endParaRPr lang="en-US" b="1" dirty="0" smtClean="0"/>
          </a:p>
          <a:p>
            <a:pPr marL="285750" indent="-285750">
              <a:buFont typeface="Arial" panose="020B0604020202020204" pitchFamily="34" charset="0"/>
              <a:buChar char="•"/>
            </a:pPr>
            <a:r>
              <a:rPr lang="en-US" b="1" dirty="0"/>
              <a:t>Combat Casualty Care (CCC): </a:t>
            </a:r>
            <a:endParaRPr lang="en-US" b="1" dirty="0" smtClean="0"/>
          </a:p>
          <a:p>
            <a:pPr marL="285750" indent="-285750">
              <a:buFont typeface="Arial" panose="020B0604020202020204" pitchFamily="34" charset="0"/>
              <a:buChar char="•"/>
            </a:pPr>
            <a:r>
              <a:rPr lang="en-US" b="1" dirty="0"/>
              <a:t>Medical Radiological Defense (MRD): </a:t>
            </a:r>
            <a:endParaRPr lang="en-US" b="1" dirty="0" smtClean="0"/>
          </a:p>
          <a:p>
            <a:pPr marL="285750" indent="-285750">
              <a:buFont typeface="Arial" panose="020B0604020202020204" pitchFamily="34" charset="0"/>
              <a:buChar char="•"/>
            </a:pPr>
            <a:r>
              <a:rPr lang="en-US" b="1" dirty="0"/>
              <a:t>Clinical and Rehabilitative Medicine (CRM):</a:t>
            </a:r>
            <a:r>
              <a:rPr lang="en-US" dirty="0"/>
              <a:t> </a:t>
            </a:r>
            <a:endParaRPr lang="en-US" dirty="0" smtClean="0"/>
          </a:p>
          <a:p>
            <a:pPr marL="285750" indent="-285750">
              <a:buFont typeface="Arial" panose="020B0604020202020204" pitchFamily="34" charset="0"/>
              <a:buChar char="•"/>
            </a:pPr>
            <a:r>
              <a:rPr lang="en-US" b="1" dirty="0"/>
              <a:t>Medical </a:t>
            </a:r>
            <a:r>
              <a:rPr lang="en-US" b="1" dirty="0" err="1"/>
              <a:t>Chem</a:t>
            </a:r>
            <a:r>
              <a:rPr lang="en-US" b="1" dirty="0"/>
              <a:t>-Bio Defense (MCBD):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29810331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646331"/>
          </a:xfrm>
          <a:prstGeom prst="rect">
            <a:avLst/>
          </a:prstGeom>
          <a:noFill/>
        </p:spPr>
        <p:txBody>
          <a:bodyPr wrap="square" rtlCol="0">
            <a:spAutoFit/>
          </a:bodyPr>
          <a:lstStyle/>
          <a:p>
            <a:pPr algn="ctr"/>
            <a:r>
              <a:rPr lang="en-US" dirty="0" smtClean="0"/>
              <a:t>Command, Control, Communications, Computers &amp; Intelligence (C4I</a:t>
            </a:r>
            <a:r>
              <a:rPr lang="en-US" dirty="0"/>
              <a:t>) (</a:t>
            </a:r>
            <a:r>
              <a:rPr lang="en-US" dirty="0">
                <a:hlinkClick r:id="rId2"/>
              </a:rPr>
              <a:t>http://</a:t>
            </a:r>
            <a:r>
              <a:rPr lang="en-US" dirty="0" smtClean="0">
                <a:hlinkClick r:id="rId2"/>
              </a:rPr>
              <a:t>www.defenseinnovationmarketplace.mil/coi_c4i.html</a:t>
            </a:r>
            <a:r>
              <a:rPr lang="en-US" dirty="0" smtClean="0"/>
              <a:t>):</a:t>
            </a:r>
            <a:endParaRPr lang="en-US" dirty="0"/>
          </a:p>
        </p:txBody>
      </p:sp>
      <p:sp>
        <p:nvSpPr>
          <p:cNvPr id="4" name="TextBox 3"/>
          <p:cNvSpPr txBox="1"/>
          <p:nvPr/>
        </p:nvSpPr>
        <p:spPr>
          <a:xfrm>
            <a:off x="0" y="2306229"/>
            <a:ext cx="12192000" cy="3970318"/>
          </a:xfrm>
          <a:prstGeom prst="rect">
            <a:avLst/>
          </a:prstGeom>
          <a:noFill/>
        </p:spPr>
        <p:txBody>
          <a:bodyPr wrap="square" rtlCol="0">
            <a:spAutoFit/>
          </a:bodyPr>
          <a:lstStyle/>
          <a:p>
            <a:pPr algn="ctr"/>
            <a:r>
              <a:rPr lang="en-US" dirty="0"/>
              <a:t>The C4I COI will coordinate the DoD C4I S&amp;T portfolio investment and review DoD organizations’ strategic plans to support C4I related S&amp;T investments in the context of overall DoD strategic priorities and goals. The C4I COI will establish priorities and guidance, monitor current and planned investments in S&amp;T including but not limited to Networks, Command &amp; Control (C2), and Data to Decision efforts. The COI will identify gaps, establish and maintain a set of S&amp;T roadmaps to guide DoD research program investments, perform portfolio assessments, and provide future resource recommendations to leadership. The C4I COI will also establish mechanisms to encourage coordination between researchers to facilitate information exchange, and promote collaboration</a:t>
            </a:r>
            <a:r>
              <a:rPr lang="en-US" dirty="0" smtClean="0"/>
              <a:t>.</a:t>
            </a:r>
          </a:p>
          <a:p>
            <a:pPr algn="ctr"/>
            <a:endParaRPr lang="en-US" b="1" dirty="0" smtClean="0"/>
          </a:p>
          <a:p>
            <a:pPr marL="285750" indent="-285750">
              <a:buFont typeface="Arial" panose="020B0604020202020204" pitchFamily="34" charset="0"/>
              <a:buChar char="•"/>
            </a:pPr>
            <a:r>
              <a:rPr lang="en-US" b="1" dirty="0" smtClean="0"/>
              <a:t>Advanced Computing/Software Development</a:t>
            </a:r>
          </a:p>
          <a:p>
            <a:pPr marL="285750" indent="-285750">
              <a:buFont typeface="Arial" panose="020B0604020202020204" pitchFamily="34" charset="0"/>
              <a:buChar char="•"/>
            </a:pPr>
            <a:r>
              <a:rPr lang="en-US" b="1" dirty="0" smtClean="0"/>
              <a:t>Human Computer Interfaces (HCI) for Decision Making</a:t>
            </a:r>
          </a:p>
          <a:p>
            <a:pPr marL="285750" indent="-285750">
              <a:buFont typeface="Arial" panose="020B0604020202020204" pitchFamily="34" charset="0"/>
              <a:buChar char="•"/>
            </a:pPr>
            <a:r>
              <a:rPr lang="en-US" b="1" dirty="0" smtClean="0"/>
              <a:t>Information Collection/Management</a:t>
            </a:r>
          </a:p>
          <a:p>
            <a:pPr marL="285750" indent="-285750">
              <a:buFont typeface="Arial" panose="020B0604020202020204" pitchFamily="34" charset="0"/>
              <a:buChar char="•"/>
            </a:pPr>
            <a:r>
              <a:rPr lang="en-US" b="1" dirty="0" smtClean="0"/>
              <a:t>Synthesis/Analytics/Decision Tools</a:t>
            </a:r>
          </a:p>
          <a:p>
            <a:pPr marL="285750" indent="-285750">
              <a:buFont typeface="Arial" panose="020B0604020202020204" pitchFamily="34" charset="0"/>
              <a:buChar char="•"/>
            </a:pPr>
            <a:r>
              <a:rPr lang="en-US" b="1" dirty="0" smtClean="0"/>
              <a:t>Networks and Communications</a:t>
            </a:r>
          </a:p>
          <a:p>
            <a:r>
              <a:rPr lang="en-US" b="1"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14952893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smtClean="0"/>
              <a:t>Counter Improvised Explosive Devices (CIED</a:t>
            </a:r>
            <a:r>
              <a:rPr lang="en-US" dirty="0"/>
              <a:t>) (</a:t>
            </a:r>
            <a:r>
              <a:rPr lang="en-US" dirty="0">
                <a:hlinkClick r:id="rId2"/>
              </a:rPr>
              <a:t>http://</a:t>
            </a:r>
            <a:r>
              <a:rPr lang="en-US" dirty="0" smtClean="0">
                <a:hlinkClick r:id="rId2"/>
              </a:rPr>
              <a:t>www.defenseinnovationmarketplace.mil/coi_cied.html</a:t>
            </a:r>
            <a:r>
              <a:rPr lang="en-US" dirty="0" smtClean="0"/>
              <a:t>):</a:t>
            </a:r>
            <a:endParaRPr lang="en-US" dirty="0"/>
          </a:p>
        </p:txBody>
      </p:sp>
      <p:sp>
        <p:nvSpPr>
          <p:cNvPr id="4" name="TextBox 3"/>
          <p:cNvSpPr txBox="1"/>
          <p:nvPr/>
        </p:nvSpPr>
        <p:spPr>
          <a:xfrm>
            <a:off x="0" y="2306229"/>
            <a:ext cx="12192000" cy="3139321"/>
          </a:xfrm>
          <a:prstGeom prst="rect">
            <a:avLst/>
          </a:prstGeom>
          <a:noFill/>
        </p:spPr>
        <p:txBody>
          <a:bodyPr wrap="square" rtlCol="0">
            <a:spAutoFit/>
          </a:bodyPr>
          <a:lstStyle/>
          <a:p>
            <a:pPr algn="ctr"/>
            <a:r>
              <a:rPr lang="en-US" dirty="0"/>
              <a:t>The purpose of the Counter-IED COI is to encourage multi-agency coordination and collaboration in crosscutting science and technology focus areas that have particular benefit addressing the proliferating and enduring challenge presented by IEDs. The COI concentrates on fostering the bonds between the Joint IED Defeat Organization (JIEDDO) and the DoD S&amp;T Enterprise by improving the visibility of operational needs and technology gaps, and identifying alignment of S&amp;T capabilities, experts, facilities, and programs/projects with these gaps</a:t>
            </a:r>
            <a:r>
              <a:rPr lang="en-US" dirty="0" smtClean="0"/>
              <a:t>.</a:t>
            </a:r>
          </a:p>
          <a:p>
            <a:pPr algn="ctr"/>
            <a:endParaRPr lang="en-US" b="1" dirty="0" smtClean="0"/>
          </a:p>
          <a:p>
            <a:pPr marL="285750" indent="-285750">
              <a:buFont typeface="Arial" panose="020B0604020202020204" pitchFamily="34" charset="0"/>
              <a:buChar char="•"/>
            </a:pPr>
            <a:r>
              <a:rPr lang="en-US" b="1" dirty="0"/>
              <a:t>Identify Threat Networks that Employ or Facilitate </a:t>
            </a:r>
            <a:r>
              <a:rPr lang="en-US" b="1" dirty="0" smtClean="0"/>
              <a:t>IEDs</a:t>
            </a:r>
          </a:p>
          <a:p>
            <a:pPr marL="285750" indent="-285750">
              <a:buFont typeface="Arial" panose="020B0604020202020204" pitchFamily="34" charset="0"/>
              <a:buChar char="•"/>
            </a:pPr>
            <a:r>
              <a:rPr lang="en-US" b="1" dirty="0"/>
              <a:t>Prevent and/or Neutralize </a:t>
            </a:r>
            <a:r>
              <a:rPr lang="en-US" b="1" dirty="0" smtClean="0"/>
              <a:t>IEDs</a:t>
            </a:r>
          </a:p>
          <a:p>
            <a:pPr marL="285750" indent="-285750">
              <a:buFont typeface="Arial" panose="020B0604020202020204" pitchFamily="34" charset="0"/>
              <a:buChar char="•"/>
            </a:pPr>
            <a:r>
              <a:rPr lang="en-US" b="1" dirty="0"/>
              <a:t>Mitigate IED </a:t>
            </a:r>
            <a:r>
              <a:rPr lang="en-US" b="1" dirty="0" smtClean="0"/>
              <a:t>Effects</a:t>
            </a:r>
          </a:p>
          <a:p>
            <a:pPr marL="285750" indent="-285750">
              <a:buFont typeface="Arial" panose="020B0604020202020204" pitchFamily="34" charset="0"/>
              <a:buChar char="•"/>
            </a:pPr>
            <a:r>
              <a:rPr lang="en-US" b="1" dirty="0"/>
              <a:t>Distribute IED-related Data across the </a:t>
            </a:r>
            <a:r>
              <a:rPr lang="en-US" b="1" dirty="0" smtClean="0"/>
              <a:t>COI</a:t>
            </a:r>
          </a:p>
          <a:p>
            <a:pPr marL="285750" indent="-285750">
              <a:buFont typeface="Arial" panose="020B0604020202020204" pitchFamily="34" charset="0"/>
              <a:buChar char="•"/>
            </a:pPr>
            <a:r>
              <a:rPr lang="en-US" b="1" dirty="0"/>
              <a:t>Train C-IED Capabilities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152036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Maximize opportunity that focus on your expertise and interests!</a:t>
            </a:r>
            <a:endParaRPr lang="en-US" dirty="0"/>
          </a:p>
        </p:txBody>
      </p:sp>
      <p:sp>
        <p:nvSpPr>
          <p:cNvPr id="3" name="Content Placeholder 2"/>
          <p:cNvSpPr>
            <a:spLocks noGrp="1"/>
          </p:cNvSpPr>
          <p:nvPr>
            <p:ph idx="1"/>
          </p:nvPr>
        </p:nvSpPr>
        <p:spPr>
          <a:xfrm>
            <a:off x="838200" y="3777531"/>
            <a:ext cx="10515600" cy="2873372"/>
          </a:xfrm>
        </p:spPr>
        <p:txBody>
          <a:bodyPr>
            <a:normAutofit fontScale="92500" lnSpcReduction="20000"/>
          </a:bodyPr>
          <a:lstStyle/>
          <a:p>
            <a:pPr marL="514350" indent="-514350">
              <a:buFont typeface="+mj-lt"/>
              <a:buAutoNum type="arabicPeriod"/>
            </a:pPr>
            <a:r>
              <a:rPr lang="en-US" dirty="0"/>
              <a:t>Working with the Department of Defense is not all about blowing stuff up!</a:t>
            </a:r>
          </a:p>
          <a:p>
            <a:pPr marL="514350" indent="-514350">
              <a:buFont typeface="+mj-lt"/>
              <a:buAutoNum type="arabicPeriod"/>
            </a:pPr>
            <a:r>
              <a:rPr lang="en-US" dirty="0" smtClean="0"/>
              <a:t>Land-Grant University (Agriculture, science, military science &amp; engineering).</a:t>
            </a:r>
          </a:p>
          <a:p>
            <a:pPr marL="514350" indent="-514350">
              <a:buFont typeface="+mj-lt"/>
              <a:buAutoNum type="arabicPeriod"/>
            </a:pPr>
            <a:r>
              <a:rPr lang="en-US" dirty="0" smtClean="0"/>
              <a:t>Understanding National Security Strategy and </a:t>
            </a:r>
            <a:r>
              <a:rPr lang="en-US" u="sng" dirty="0" smtClean="0"/>
              <a:t>interagency response </a:t>
            </a:r>
            <a:r>
              <a:rPr lang="en-US" dirty="0" smtClean="0"/>
              <a:t>to challenges across: Diplomatic, Informational, Military or Economic (DIME) and Political, Military, Economic, Social, Infrastructure and Information Systems (PMESII).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0" y="1690688"/>
            <a:ext cx="2794000" cy="1803400"/>
          </a:xfrm>
          <a:prstGeom prst="rect">
            <a:avLst/>
          </a:prstGeom>
        </p:spPr>
      </p:pic>
    </p:spTree>
    <p:extLst>
      <p:ext uri="{BB962C8B-B14F-4D97-AF65-F5344CB8AC3E}">
        <p14:creationId xmlns:p14="http://schemas.microsoft.com/office/powerpoint/2010/main" val="17353993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smtClean="0"/>
              <a:t>Counter Weapons of Mass Destruction (C-WMD</a:t>
            </a:r>
            <a:r>
              <a:rPr lang="en-US" dirty="0"/>
              <a:t>) (</a:t>
            </a:r>
            <a:r>
              <a:rPr lang="en-US" dirty="0">
                <a:hlinkClick r:id="rId2"/>
              </a:rPr>
              <a:t>http://</a:t>
            </a:r>
            <a:r>
              <a:rPr lang="en-US" dirty="0" smtClean="0">
                <a:hlinkClick r:id="rId2"/>
              </a:rPr>
              <a:t>www.defenseinnovationmarketplace.mil/coi_cwmd.html</a:t>
            </a:r>
            <a:r>
              <a:rPr lang="en-US" dirty="0" smtClean="0"/>
              <a:t>):</a:t>
            </a:r>
            <a:endParaRPr lang="en-US" dirty="0"/>
          </a:p>
        </p:txBody>
      </p:sp>
      <p:sp>
        <p:nvSpPr>
          <p:cNvPr id="4" name="TextBox 3"/>
          <p:cNvSpPr txBox="1"/>
          <p:nvPr/>
        </p:nvSpPr>
        <p:spPr>
          <a:xfrm>
            <a:off x="0" y="2306229"/>
            <a:ext cx="12192000" cy="2862322"/>
          </a:xfrm>
          <a:prstGeom prst="rect">
            <a:avLst/>
          </a:prstGeom>
          <a:noFill/>
        </p:spPr>
        <p:txBody>
          <a:bodyPr wrap="square" rtlCol="0">
            <a:spAutoFit/>
          </a:bodyPr>
          <a:lstStyle/>
          <a:p>
            <a:pPr algn="ctr"/>
            <a:r>
              <a:rPr lang="en-US" dirty="0"/>
              <a:t>The mission of the Counter-WMD COI is to promote cooperation, collaboration, and communication among the Components leading to the discovery, development, and integration of innovative and affordable technologies that enhance DoD capabilities in C-WMD. It also provides a forum to advocate for new ideas, technical directions, technology opportunities, C-WMD S&amp;T strategies. The C-WMD COI also serves as a mechanism for DoD to facilitate improved interagency communication, coordination, and research and development as envisioned in the National Strategy for Combating WMD</a:t>
            </a:r>
            <a:r>
              <a:rPr lang="en-US" dirty="0" smtClean="0"/>
              <a:t>.</a:t>
            </a:r>
          </a:p>
          <a:p>
            <a:pPr algn="ctr"/>
            <a:endParaRPr lang="en-US" b="1" dirty="0" smtClean="0"/>
          </a:p>
          <a:p>
            <a:pPr marL="285750" indent="-285750">
              <a:buFont typeface="Arial" panose="020B0604020202020204" pitchFamily="34" charset="0"/>
              <a:buChar char="•"/>
            </a:pPr>
            <a:r>
              <a:rPr lang="en-US" b="1" dirty="0"/>
              <a:t>Understand the Environment, Threats, and </a:t>
            </a:r>
            <a:r>
              <a:rPr lang="en-US" b="1" dirty="0" smtClean="0"/>
              <a:t>Vulnerabilities</a:t>
            </a:r>
          </a:p>
          <a:p>
            <a:pPr marL="285750" indent="-285750">
              <a:buFont typeface="Arial" panose="020B0604020202020204" pitchFamily="34" charset="0"/>
              <a:buChar char="•"/>
            </a:pPr>
            <a:r>
              <a:rPr lang="en-US" b="1" dirty="0"/>
              <a:t>Control, Defeat, Disable and/or Dispose of WMD </a:t>
            </a:r>
            <a:r>
              <a:rPr lang="en-US" b="1" dirty="0" smtClean="0"/>
              <a:t>Threats</a:t>
            </a:r>
          </a:p>
          <a:p>
            <a:pPr marL="285750" indent="-285750">
              <a:buFont typeface="Arial" panose="020B0604020202020204" pitchFamily="34" charset="0"/>
              <a:buChar char="•"/>
            </a:pPr>
            <a:r>
              <a:rPr lang="en-US" b="1" dirty="0"/>
              <a:t>Safeguard the Force and Manage </a:t>
            </a:r>
            <a:r>
              <a:rPr lang="en-US" b="1" dirty="0" smtClean="0"/>
              <a:t>Consequences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3028764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a:t>Cyber (</a:t>
            </a:r>
            <a:r>
              <a:rPr lang="en-US" dirty="0">
                <a:hlinkClick r:id="rId2"/>
              </a:rPr>
              <a:t>http://</a:t>
            </a:r>
            <a:r>
              <a:rPr lang="en-US" dirty="0" smtClean="0">
                <a:hlinkClick r:id="rId2"/>
              </a:rPr>
              <a:t>www.defenseinnovationmarketplace.mil/coi_cyber.html</a:t>
            </a:r>
            <a:r>
              <a:rPr lang="en-US" dirty="0" smtClean="0"/>
              <a:t>):</a:t>
            </a:r>
            <a:endParaRPr lang="en-US" dirty="0"/>
          </a:p>
        </p:txBody>
      </p:sp>
      <p:sp>
        <p:nvSpPr>
          <p:cNvPr id="4" name="TextBox 3"/>
          <p:cNvSpPr txBox="1"/>
          <p:nvPr/>
        </p:nvSpPr>
        <p:spPr>
          <a:xfrm>
            <a:off x="0" y="2306229"/>
            <a:ext cx="12192000" cy="2585323"/>
          </a:xfrm>
          <a:prstGeom prst="rect">
            <a:avLst/>
          </a:prstGeom>
          <a:noFill/>
        </p:spPr>
        <p:txBody>
          <a:bodyPr wrap="square" rtlCol="0">
            <a:spAutoFit/>
          </a:bodyPr>
          <a:lstStyle/>
          <a:p>
            <a:pPr algn="ctr"/>
            <a:r>
              <a:rPr lang="en-US" dirty="0"/>
              <a:t>The purpose of the Cyber COI is to promote cooperation and collaboration between DoD components leading the discovery, development, and integration of innovative and affordable technologies to dominate cyberspace through integrated defensive and offensive operations across blue, red, and gray cyber systems as well as across the global cyberspace commons</a:t>
            </a:r>
            <a:r>
              <a:rPr lang="en-US" dirty="0" smtClean="0"/>
              <a:t>.</a:t>
            </a:r>
          </a:p>
          <a:p>
            <a:pPr algn="ctr"/>
            <a:endParaRPr lang="en-US" b="1" dirty="0" smtClean="0"/>
          </a:p>
          <a:p>
            <a:pPr marL="285750" indent="-285750">
              <a:buFont typeface="Arial" panose="020B0604020202020204" pitchFamily="34" charset="0"/>
              <a:buChar char="•"/>
            </a:pPr>
            <a:r>
              <a:rPr lang="en-US" b="1" dirty="0"/>
              <a:t>Assuring Effective </a:t>
            </a:r>
            <a:r>
              <a:rPr lang="en-US" b="1" dirty="0" smtClean="0"/>
              <a:t>Missions</a:t>
            </a:r>
          </a:p>
          <a:p>
            <a:pPr marL="285750" indent="-285750">
              <a:buFont typeface="Arial" panose="020B0604020202020204" pitchFamily="34" charset="0"/>
              <a:buChar char="•"/>
            </a:pPr>
            <a:r>
              <a:rPr lang="en-US" b="1" dirty="0"/>
              <a:t>Agile </a:t>
            </a:r>
            <a:r>
              <a:rPr lang="en-US" b="1" dirty="0" smtClean="0"/>
              <a:t>Operations</a:t>
            </a:r>
          </a:p>
          <a:p>
            <a:pPr marL="285750" indent="-285750">
              <a:buFont typeface="Arial" panose="020B0604020202020204" pitchFamily="34" charset="0"/>
              <a:buChar char="•"/>
            </a:pPr>
            <a:r>
              <a:rPr lang="en-US" b="1" dirty="0"/>
              <a:t>Resilient </a:t>
            </a:r>
            <a:r>
              <a:rPr lang="en-US" b="1" dirty="0" smtClean="0"/>
              <a:t>Infrastructure</a:t>
            </a:r>
          </a:p>
          <a:p>
            <a:pPr marL="285750" indent="-285750">
              <a:buFont typeface="Arial" panose="020B0604020202020204" pitchFamily="34" charset="0"/>
              <a:buChar char="•"/>
            </a:pPr>
            <a:r>
              <a:rPr lang="en-US" b="1" dirty="0"/>
              <a:t>Embedded, Mobile, and </a:t>
            </a:r>
            <a:r>
              <a:rPr lang="en-US" b="1" dirty="0" smtClean="0"/>
              <a:t>Tactical</a:t>
            </a:r>
          </a:p>
          <a:p>
            <a:pPr marL="285750" indent="-285750">
              <a:buFont typeface="Arial" panose="020B0604020202020204" pitchFamily="34" charset="0"/>
              <a:buChar char="•"/>
            </a:pPr>
            <a:r>
              <a:rPr lang="en-US" b="1" dirty="0"/>
              <a:t>Modeling, Simulation, and Experimentation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5"/>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1910080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dirty="0" smtClean="0"/>
              <a:t>Electronic </a:t>
            </a:r>
            <a:r>
              <a:rPr lang="en-US" dirty="0"/>
              <a:t>Warfare (</a:t>
            </a:r>
            <a:r>
              <a:rPr lang="en-US" dirty="0">
                <a:hlinkClick r:id="rId2"/>
              </a:rPr>
              <a:t>http://</a:t>
            </a:r>
            <a:r>
              <a:rPr lang="en-US" dirty="0" smtClean="0">
                <a:hlinkClick r:id="rId2"/>
              </a:rPr>
              <a:t>www.defenseinnovationmarketplace.mil/coi_ewep.html</a:t>
            </a:r>
            <a:r>
              <a:rPr lang="en-US" dirty="0" smtClean="0"/>
              <a:t>):</a:t>
            </a:r>
            <a:endParaRPr lang="en-US" dirty="0"/>
          </a:p>
        </p:txBody>
      </p:sp>
      <p:sp>
        <p:nvSpPr>
          <p:cNvPr id="4" name="TextBox 3"/>
          <p:cNvSpPr txBox="1"/>
          <p:nvPr/>
        </p:nvSpPr>
        <p:spPr>
          <a:xfrm>
            <a:off x="0" y="2306229"/>
            <a:ext cx="12192000" cy="2862322"/>
          </a:xfrm>
          <a:prstGeom prst="rect">
            <a:avLst/>
          </a:prstGeom>
          <a:noFill/>
        </p:spPr>
        <p:txBody>
          <a:bodyPr wrap="square" rtlCol="0">
            <a:spAutoFit/>
          </a:bodyPr>
          <a:lstStyle/>
          <a:p>
            <a:pPr algn="ctr"/>
            <a:r>
              <a:rPr lang="en-US" dirty="0"/>
              <a:t>The mission of the Electronic Warfare (EW) COI is to develop a cross-cutting S&amp;T investment strategy with resulting leap-ahead capabilities involving the use of Electro-Magnetic (EM) and directed energy to control the EM Spectrum or to attack the enemy while protecting our own EM systems against interference</a:t>
            </a:r>
            <a:r>
              <a:rPr lang="en-US" dirty="0" smtClean="0"/>
              <a:t>.</a:t>
            </a:r>
          </a:p>
          <a:p>
            <a:pPr algn="ctr"/>
            <a:endParaRPr lang="en-US" b="1" dirty="0" smtClean="0"/>
          </a:p>
          <a:p>
            <a:pPr marL="285750" indent="-285750">
              <a:buFont typeface="Arial" panose="020B0604020202020204" pitchFamily="34" charset="0"/>
              <a:buChar char="•"/>
            </a:pPr>
            <a:r>
              <a:rPr lang="en-US" b="1" dirty="0"/>
              <a:t>Cognitive/Adaptive </a:t>
            </a:r>
            <a:r>
              <a:rPr lang="en-US" b="1" dirty="0" smtClean="0"/>
              <a:t>Capabilities</a:t>
            </a:r>
          </a:p>
          <a:p>
            <a:pPr marL="285750" indent="-285750">
              <a:buFont typeface="Arial" panose="020B0604020202020204" pitchFamily="34" charset="0"/>
              <a:buChar char="•"/>
            </a:pPr>
            <a:r>
              <a:rPr lang="en-US" b="1" dirty="0"/>
              <a:t>Distributed/Coordinated/Net-Enabled </a:t>
            </a:r>
            <a:r>
              <a:rPr lang="en-US" b="1" dirty="0" smtClean="0"/>
              <a:t>Systems</a:t>
            </a:r>
          </a:p>
          <a:p>
            <a:pPr marL="285750" indent="-285750">
              <a:buFont typeface="Arial" panose="020B0604020202020204" pitchFamily="34" charset="0"/>
              <a:buChar char="•"/>
            </a:pPr>
            <a:r>
              <a:rPr lang="en-US" b="1" dirty="0"/>
              <a:t>Preemptive/Proactive </a:t>
            </a:r>
            <a:r>
              <a:rPr lang="en-US" b="1" dirty="0" smtClean="0"/>
              <a:t>Effects</a:t>
            </a:r>
          </a:p>
          <a:p>
            <a:pPr marL="285750" indent="-285750">
              <a:buFont typeface="Arial" panose="020B0604020202020204" pitchFamily="34" charset="0"/>
              <a:buChar char="•"/>
            </a:pPr>
            <a:r>
              <a:rPr lang="en-US" b="1" dirty="0"/>
              <a:t>Broadband/Multispectral Components and </a:t>
            </a:r>
            <a:r>
              <a:rPr lang="en-US" b="1" dirty="0" smtClean="0"/>
              <a:t>Systems</a:t>
            </a:r>
          </a:p>
          <a:p>
            <a:pPr marL="285750" indent="-285750">
              <a:buFont typeface="Arial" panose="020B0604020202020204" pitchFamily="34" charset="0"/>
              <a:buChar char="•"/>
            </a:pPr>
            <a:r>
              <a:rPr lang="en-US" b="1" dirty="0"/>
              <a:t>Modular/Open/Reconfigurable </a:t>
            </a:r>
            <a:r>
              <a:rPr lang="en-US" b="1" dirty="0" smtClean="0"/>
              <a:t>Architectures</a:t>
            </a:r>
          </a:p>
          <a:p>
            <a:pPr marL="285750" indent="-285750">
              <a:buFont typeface="Arial" panose="020B0604020202020204" pitchFamily="34" charset="0"/>
              <a:buChar char="•"/>
            </a:pPr>
            <a:r>
              <a:rPr lang="en-US" b="1" dirty="0"/>
              <a:t>Advanced Electronic Protection Techniques and Technology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41607502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a:t>Energy </a:t>
            </a:r>
            <a:r>
              <a:rPr lang="en-US" b="1" dirty="0" smtClean="0"/>
              <a:t>and </a:t>
            </a:r>
            <a:r>
              <a:rPr lang="en-US" b="1" dirty="0"/>
              <a:t>Power (E&amp;P) </a:t>
            </a:r>
            <a:r>
              <a:rPr lang="en-US" b="1" dirty="0" smtClean="0"/>
              <a:t>Technologies </a:t>
            </a:r>
            <a:r>
              <a:rPr lang="en-US" dirty="0"/>
              <a:t>(</a:t>
            </a:r>
            <a:r>
              <a:rPr lang="en-US" dirty="0">
                <a:hlinkClick r:id="rId2"/>
              </a:rPr>
              <a:t>http://</a:t>
            </a:r>
            <a:r>
              <a:rPr lang="en-US" dirty="0" smtClean="0">
                <a:hlinkClick r:id="rId2"/>
              </a:rPr>
              <a:t>www.defenseinnovationmarketplace.mil/coi_energypower.html</a:t>
            </a:r>
            <a:r>
              <a:rPr lang="en-US" dirty="0" smtClean="0"/>
              <a:t>):</a:t>
            </a:r>
            <a:endParaRPr lang="en-US" dirty="0"/>
          </a:p>
        </p:txBody>
      </p:sp>
      <p:sp>
        <p:nvSpPr>
          <p:cNvPr id="4" name="TextBox 3"/>
          <p:cNvSpPr txBox="1"/>
          <p:nvPr/>
        </p:nvSpPr>
        <p:spPr>
          <a:xfrm>
            <a:off x="0" y="2306229"/>
            <a:ext cx="12192000" cy="2308324"/>
          </a:xfrm>
          <a:prstGeom prst="rect">
            <a:avLst/>
          </a:prstGeom>
          <a:noFill/>
        </p:spPr>
        <p:txBody>
          <a:bodyPr wrap="square" rtlCol="0">
            <a:spAutoFit/>
          </a:bodyPr>
          <a:lstStyle/>
          <a:p>
            <a:pPr algn="ctr"/>
            <a:r>
              <a:rPr lang="en-US" dirty="0"/>
              <a:t>The E&amp;P Technologies COI purpose is to provide technologies to enable intelligent power &amp; energy management to enhance operational effectiveness</a:t>
            </a:r>
            <a:r>
              <a:rPr lang="en-US" dirty="0" smtClean="0"/>
              <a:t>.</a:t>
            </a:r>
          </a:p>
          <a:p>
            <a:pPr algn="ctr"/>
            <a:endParaRPr lang="en-US" b="1" dirty="0" smtClean="0"/>
          </a:p>
          <a:p>
            <a:pPr marL="285750" indent="-285750">
              <a:buFont typeface="Arial" panose="020B0604020202020204" pitchFamily="34" charset="0"/>
              <a:buChar char="•"/>
            </a:pPr>
            <a:r>
              <a:rPr lang="en-US" b="1" dirty="0"/>
              <a:t>Electromechanical </a:t>
            </a:r>
            <a:r>
              <a:rPr lang="en-US" b="1" dirty="0" smtClean="0"/>
              <a:t>Conversion</a:t>
            </a:r>
          </a:p>
          <a:p>
            <a:pPr marL="285750" indent="-285750">
              <a:buFont typeface="Arial" panose="020B0604020202020204" pitchFamily="34" charset="0"/>
              <a:buChar char="•"/>
            </a:pPr>
            <a:r>
              <a:rPr lang="en-US" b="1" dirty="0"/>
              <a:t>Energy </a:t>
            </a:r>
            <a:r>
              <a:rPr lang="en-US" b="1" dirty="0" smtClean="0"/>
              <a:t>Storage</a:t>
            </a:r>
          </a:p>
          <a:p>
            <a:pPr marL="285750" indent="-285750">
              <a:buFont typeface="Arial" panose="020B0604020202020204" pitchFamily="34" charset="0"/>
              <a:buChar char="•"/>
            </a:pPr>
            <a:r>
              <a:rPr lang="en-US" b="1" dirty="0"/>
              <a:t>Power Control and </a:t>
            </a:r>
            <a:r>
              <a:rPr lang="en-US" b="1" dirty="0" smtClean="0"/>
              <a:t>Distribution</a:t>
            </a:r>
          </a:p>
          <a:p>
            <a:pPr marL="285750" indent="-285750">
              <a:buFont typeface="Arial" panose="020B0604020202020204" pitchFamily="34" charset="0"/>
              <a:buChar char="•"/>
            </a:pPr>
            <a:r>
              <a:rPr lang="en-US" b="1" dirty="0"/>
              <a:t>Power Generation/Energy </a:t>
            </a:r>
            <a:r>
              <a:rPr lang="en-US" b="1" dirty="0" smtClean="0"/>
              <a:t>Conversion</a:t>
            </a:r>
          </a:p>
          <a:p>
            <a:pPr marL="285750" indent="-285750">
              <a:buFont typeface="Arial" panose="020B0604020202020204" pitchFamily="34" charset="0"/>
              <a:buChar char="•"/>
            </a:pPr>
            <a:r>
              <a:rPr lang="en-US" b="1" dirty="0"/>
              <a:t>Thermal Transport and </a:t>
            </a:r>
            <a:r>
              <a:rPr lang="en-US" b="1" dirty="0" smtClean="0"/>
              <a:t>Control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786385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a:t>Engineered Resilient Systems (</a:t>
            </a:r>
            <a:r>
              <a:rPr lang="en-US" b="1" dirty="0" smtClean="0"/>
              <a:t>ERS) </a:t>
            </a:r>
            <a:r>
              <a:rPr lang="en-US" dirty="0"/>
              <a:t>(</a:t>
            </a:r>
            <a:r>
              <a:rPr lang="en-US" dirty="0">
                <a:hlinkClick r:id="rId2"/>
              </a:rPr>
              <a:t>http://</a:t>
            </a:r>
            <a:r>
              <a:rPr lang="en-US" dirty="0" smtClean="0">
                <a:hlinkClick r:id="rId2"/>
              </a:rPr>
              <a:t>www.defenseinnovationmarketplace.mil/coi_ers.html</a:t>
            </a:r>
            <a:r>
              <a:rPr lang="en-US" dirty="0" smtClean="0"/>
              <a:t>):</a:t>
            </a:r>
            <a:endParaRPr lang="en-US" dirty="0"/>
          </a:p>
        </p:txBody>
      </p:sp>
      <p:sp>
        <p:nvSpPr>
          <p:cNvPr id="4" name="TextBox 3"/>
          <p:cNvSpPr txBox="1"/>
          <p:nvPr/>
        </p:nvSpPr>
        <p:spPr>
          <a:xfrm>
            <a:off x="0" y="2306229"/>
            <a:ext cx="12192000" cy="2308324"/>
          </a:xfrm>
          <a:prstGeom prst="rect">
            <a:avLst/>
          </a:prstGeom>
          <a:noFill/>
        </p:spPr>
        <p:txBody>
          <a:bodyPr wrap="square" rtlCol="0">
            <a:spAutoFit/>
          </a:bodyPr>
          <a:lstStyle/>
          <a:p>
            <a:pPr algn="ctr"/>
            <a:r>
              <a:rPr lang="en-US" dirty="0"/>
              <a:t>The purpose of the ERS COI is to facilitate the coalescence of the Service and Acquisition Community concepts related to the ERS S&amp;T portfolio, and to provide operating guidelines and policies for governance of the DoD ERS roadmap development, as well as fielding and implementation of technologies</a:t>
            </a:r>
            <a:r>
              <a:rPr lang="en-US" dirty="0" smtClean="0"/>
              <a:t>.</a:t>
            </a:r>
          </a:p>
          <a:p>
            <a:pPr algn="ctr"/>
            <a:endParaRPr lang="en-US" b="1" dirty="0" smtClean="0"/>
          </a:p>
          <a:p>
            <a:pPr marL="285750" indent="-285750">
              <a:buFont typeface="Arial" panose="020B0604020202020204" pitchFamily="34" charset="0"/>
              <a:buChar char="•"/>
            </a:pPr>
            <a:r>
              <a:rPr lang="en-US" b="1" dirty="0"/>
              <a:t>Collaborative Analysis and </a:t>
            </a:r>
            <a:r>
              <a:rPr lang="en-US" b="1" dirty="0" smtClean="0"/>
              <a:t>Decision-making</a:t>
            </a:r>
          </a:p>
          <a:p>
            <a:pPr marL="285750" indent="-285750">
              <a:buFont typeface="Arial" panose="020B0604020202020204" pitchFamily="34" charset="0"/>
              <a:buChar char="•"/>
            </a:pPr>
            <a:r>
              <a:rPr lang="en-US" b="1" dirty="0"/>
              <a:t>Conceptual, Computational, and World-Wide Environmental </a:t>
            </a:r>
            <a:r>
              <a:rPr lang="en-US" b="1" dirty="0" smtClean="0"/>
              <a:t>Representation</a:t>
            </a:r>
          </a:p>
          <a:p>
            <a:pPr marL="285750" indent="-285750">
              <a:buFont typeface="Arial" panose="020B0604020202020204" pitchFamily="34" charset="0"/>
              <a:buChar char="•"/>
            </a:pPr>
            <a:r>
              <a:rPr lang="en-US" b="1" dirty="0" err="1"/>
              <a:t>Tradespace</a:t>
            </a:r>
            <a:r>
              <a:rPr lang="en-US" b="1" dirty="0"/>
              <a:t> </a:t>
            </a:r>
            <a:r>
              <a:rPr lang="en-US" b="1" dirty="0" smtClean="0"/>
              <a:t>Analysis</a:t>
            </a:r>
          </a:p>
          <a:p>
            <a:pPr marL="285750" indent="-285750">
              <a:buFont typeface="Arial" panose="020B0604020202020204" pitchFamily="34" charset="0"/>
              <a:buChar char="•"/>
            </a:pPr>
            <a:r>
              <a:rPr lang="en-US" b="1" dirty="0"/>
              <a:t>Capability Integration and </a:t>
            </a:r>
            <a:r>
              <a:rPr lang="en-US" b="1" dirty="0" smtClean="0"/>
              <a:t>Demonstration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651925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a:t>Ground and Sea Platforms (G&amp;SP</a:t>
            </a:r>
            <a:r>
              <a:rPr lang="en-US" b="1" dirty="0" smtClean="0"/>
              <a:t>) </a:t>
            </a:r>
            <a:r>
              <a:rPr lang="en-US" dirty="0"/>
              <a:t>(</a:t>
            </a:r>
            <a:r>
              <a:rPr lang="en-US" dirty="0">
                <a:hlinkClick r:id="rId2"/>
              </a:rPr>
              <a:t>http://</a:t>
            </a:r>
            <a:r>
              <a:rPr lang="en-US" dirty="0" smtClean="0">
                <a:hlinkClick r:id="rId2"/>
              </a:rPr>
              <a:t>www.defenseinnovationmarketplace.mil/coi_groundsea.html</a:t>
            </a:r>
            <a:r>
              <a:rPr lang="en-US" dirty="0" smtClean="0"/>
              <a:t>):</a:t>
            </a:r>
            <a:endParaRPr lang="en-US" dirty="0"/>
          </a:p>
        </p:txBody>
      </p:sp>
      <p:sp>
        <p:nvSpPr>
          <p:cNvPr id="4" name="TextBox 3"/>
          <p:cNvSpPr txBox="1"/>
          <p:nvPr/>
        </p:nvSpPr>
        <p:spPr>
          <a:xfrm>
            <a:off x="0" y="2306229"/>
            <a:ext cx="12192000" cy="2585323"/>
          </a:xfrm>
          <a:prstGeom prst="rect">
            <a:avLst/>
          </a:prstGeom>
          <a:noFill/>
        </p:spPr>
        <p:txBody>
          <a:bodyPr wrap="square" rtlCol="0">
            <a:spAutoFit/>
          </a:bodyPr>
          <a:lstStyle/>
          <a:p>
            <a:pPr algn="ctr"/>
            <a:r>
              <a:rPr lang="en-US" dirty="0"/>
              <a:t>The G&amp;SP COI provides a forum for discussion of topics associated with a broad range of platform technologies for both ground and sea systems. The portfolio examines concepts in modularity, survivability and mobility as the primary emphasis areas. In addition examination of required S&amp;T for cost effective maintenance and sustainment of platforms is pursued in the portfolio</a:t>
            </a:r>
            <a:r>
              <a:rPr lang="en-US" dirty="0" smtClean="0"/>
              <a:t>.</a:t>
            </a:r>
          </a:p>
          <a:p>
            <a:pPr algn="ctr"/>
            <a:endParaRPr lang="en-US" b="1" dirty="0" smtClean="0"/>
          </a:p>
          <a:p>
            <a:pPr marL="285750" indent="-285750">
              <a:buFont typeface="Arial" panose="020B0604020202020204" pitchFamily="34" charset="0"/>
              <a:buChar char="•"/>
            </a:pPr>
            <a:r>
              <a:rPr lang="en-US" b="1" dirty="0" smtClean="0"/>
              <a:t>Maintainability/Sustainability</a:t>
            </a:r>
          </a:p>
          <a:p>
            <a:pPr marL="285750" indent="-285750">
              <a:buFont typeface="Arial" panose="020B0604020202020204" pitchFamily="34" charset="0"/>
              <a:buChar char="•"/>
            </a:pPr>
            <a:r>
              <a:rPr lang="en-US" b="1" dirty="0" smtClean="0"/>
              <a:t>Modularity</a:t>
            </a:r>
          </a:p>
          <a:p>
            <a:pPr marL="285750" indent="-285750">
              <a:buFont typeface="Arial" panose="020B0604020202020204" pitchFamily="34" charset="0"/>
              <a:buChar char="•"/>
            </a:pPr>
            <a:r>
              <a:rPr lang="en-US" b="1" dirty="0" smtClean="0"/>
              <a:t>Mobility</a:t>
            </a:r>
          </a:p>
          <a:p>
            <a:pPr marL="285750" indent="-285750">
              <a:buFont typeface="Arial" panose="020B0604020202020204" pitchFamily="34" charset="0"/>
              <a:buChar char="•"/>
            </a:pPr>
            <a:r>
              <a:rPr lang="en-US" b="1" dirty="0" smtClean="0"/>
              <a:t>Survivability</a:t>
            </a:r>
          </a:p>
          <a:p>
            <a:pPr marL="285750" indent="-285750">
              <a:buFont typeface="Arial" panose="020B0604020202020204" pitchFamily="34" charset="0"/>
              <a:buChar char="•"/>
            </a:pPr>
            <a:r>
              <a:rPr lang="en-US" b="1" dirty="0"/>
              <a:t>Unmanned Ground and Sea Vehicles</a:t>
            </a: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5"/>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5011661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a:t>Human </a:t>
            </a:r>
            <a:r>
              <a:rPr lang="en-US" b="1" dirty="0" smtClean="0"/>
              <a:t>Systems </a:t>
            </a:r>
            <a:r>
              <a:rPr lang="en-US" dirty="0"/>
              <a:t>(</a:t>
            </a:r>
            <a:r>
              <a:rPr lang="en-US" dirty="0">
                <a:hlinkClick r:id="rId2"/>
              </a:rPr>
              <a:t>http://</a:t>
            </a:r>
            <a:r>
              <a:rPr lang="en-US" dirty="0" smtClean="0">
                <a:hlinkClick r:id="rId2"/>
              </a:rPr>
              <a:t>www.defenseinnovationmarketplace.mil/coi_humansystems.html</a:t>
            </a:r>
            <a:r>
              <a:rPr lang="en-US" dirty="0" smtClean="0"/>
              <a:t>):</a:t>
            </a:r>
            <a:endParaRPr lang="en-US" dirty="0"/>
          </a:p>
        </p:txBody>
      </p:sp>
      <p:sp>
        <p:nvSpPr>
          <p:cNvPr id="4" name="TextBox 3"/>
          <p:cNvSpPr txBox="1"/>
          <p:nvPr/>
        </p:nvSpPr>
        <p:spPr>
          <a:xfrm>
            <a:off x="0" y="2306229"/>
            <a:ext cx="12192000" cy="2862322"/>
          </a:xfrm>
          <a:prstGeom prst="rect">
            <a:avLst/>
          </a:prstGeom>
          <a:noFill/>
        </p:spPr>
        <p:txBody>
          <a:bodyPr wrap="square" rtlCol="0">
            <a:spAutoFit/>
          </a:bodyPr>
          <a:lstStyle/>
          <a:p>
            <a:pPr algn="ctr"/>
            <a:r>
              <a:rPr lang="en-US" dirty="0"/>
              <a:t>The Human Systems COI provides a framework for Service, Agency, and DoD Executives, Scientists, Engineers, and Human Systems Integration Practitioners to share information, ideas, and best practices; identify opportunities; measure progress; jointly plan and coordinate programs across Department of Defense (DoD), and report on the state of the health of Human Systems and related science and technology</a:t>
            </a:r>
            <a:r>
              <a:rPr lang="en-US" dirty="0" smtClean="0"/>
              <a:t>.</a:t>
            </a:r>
          </a:p>
          <a:p>
            <a:pPr algn="ctr"/>
            <a:endParaRPr lang="en-US" b="1" dirty="0" smtClean="0"/>
          </a:p>
          <a:p>
            <a:pPr marL="285750" indent="-285750">
              <a:buFont typeface="Arial" panose="020B0604020202020204" pitchFamily="34" charset="0"/>
              <a:buChar char="•"/>
            </a:pPr>
            <a:r>
              <a:rPr lang="en-US" b="1" dirty="0"/>
              <a:t>Personalized Assessment, Education, and </a:t>
            </a:r>
            <a:r>
              <a:rPr lang="en-US" b="1" dirty="0" smtClean="0"/>
              <a:t>Training</a:t>
            </a:r>
          </a:p>
          <a:p>
            <a:pPr marL="285750" indent="-285750">
              <a:buFont typeface="Arial" panose="020B0604020202020204" pitchFamily="34" charset="0"/>
              <a:buChar char="•"/>
            </a:pPr>
            <a:r>
              <a:rPr lang="en-US" b="1" dirty="0"/>
              <a:t>Protection, Sustainment, and Warfighter </a:t>
            </a:r>
            <a:r>
              <a:rPr lang="en-US" b="1" dirty="0" smtClean="0"/>
              <a:t>Performance</a:t>
            </a:r>
          </a:p>
          <a:p>
            <a:pPr marL="285750" indent="-285750">
              <a:buFont typeface="Arial" panose="020B0604020202020204" pitchFamily="34" charset="0"/>
              <a:buChar char="•"/>
            </a:pPr>
            <a:r>
              <a:rPr lang="en-US" b="1" dirty="0"/>
              <a:t>Human Aspects of Operations in Military </a:t>
            </a:r>
            <a:r>
              <a:rPr lang="en-US" b="1" dirty="0" smtClean="0"/>
              <a:t>Environments</a:t>
            </a:r>
          </a:p>
          <a:p>
            <a:pPr marL="285750" indent="-285750">
              <a:buFont typeface="Arial" panose="020B0604020202020204" pitchFamily="34" charset="0"/>
              <a:buChar char="•"/>
            </a:pPr>
            <a:r>
              <a:rPr lang="en-US" b="1" dirty="0"/>
              <a:t>System Interfaces &amp; Cognitive </a:t>
            </a:r>
            <a:r>
              <a:rPr lang="en-US" b="1" dirty="0" smtClean="0"/>
              <a:t>Processes</a:t>
            </a:r>
          </a:p>
          <a:p>
            <a:endParaRPr lang="en-US"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2606523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a:t>Materials &amp; Manufacturing Processes (M&amp;MP</a:t>
            </a:r>
            <a:r>
              <a:rPr lang="en-US" b="1" dirty="0" smtClean="0"/>
              <a:t>) </a:t>
            </a:r>
            <a:r>
              <a:rPr lang="en-US" dirty="0"/>
              <a:t>(</a:t>
            </a:r>
            <a:r>
              <a:rPr lang="en-US" dirty="0">
                <a:hlinkClick r:id="rId2"/>
              </a:rPr>
              <a:t>http://</a:t>
            </a:r>
            <a:r>
              <a:rPr lang="en-US" dirty="0" smtClean="0">
                <a:hlinkClick r:id="rId2"/>
              </a:rPr>
              <a:t>www.defenseinnovationmarketplace.mil/coi_mmp.html</a:t>
            </a:r>
            <a:r>
              <a:rPr lang="en-US" dirty="0" smtClean="0"/>
              <a:t>):</a:t>
            </a:r>
            <a:endParaRPr lang="en-US" dirty="0"/>
          </a:p>
        </p:txBody>
      </p:sp>
      <p:sp>
        <p:nvSpPr>
          <p:cNvPr id="4" name="TextBox 3"/>
          <p:cNvSpPr txBox="1"/>
          <p:nvPr/>
        </p:nvSpPr>
        <p:spPr>
          <a:xfrm>
            <a:off x="0" y="2306229"/>
            <a:ext cx="12192000" cy="3693319"/>
          </a:xfrm>
          <a:prstGeom prst="rect">
            <a:avLst/>
          </a:prstGeom>
          <a:noFill/>
        </p:spPr>
        <p:txBody>
          <a:bodyPr wrap="square" rtlCol="0">
            <a:spAutoFit/>
          </a:bodyPr>
          <a:lstStyle/>
          <a:p>
            <a:pPr algn="ctr"/>
            <a:r>
              <a:rPr lang="en-US" dirty="0"/>
              <a:t>The purpose of the M&amp;MP COI is to provide National leadership in developing technology-based options for advanced materials and processes for the Department of Defense. The COI delivers technology products as well as the scientific and engineering expertise needed to maintain and enhance U.S. Defense capability. The COI achieves these objectives through direct integration and coordination of eight (8) key technology activities and by continuing collaboration with the best expertise available in related activities across the broader materials and manufacturing fields, whether domestic or international. The cross-DoD technology teams currently making up the COI include SMEs in the materials and manufacturing processes for the following Structures and Protection; Propulsion and Extreme Environments; Sensors, Electronics, and Photonics; Power and Energy; Readiness; Individual Warfighter; Civil Engineering; and Corrosion</a:t>
            </a:r>
            <a:r>
              <a:rPr lang="en-US" dirty="0" smtClean="0"/>
              <a:t>.</a:t>
            </a:r>
          </a:p>
          <a:p>
            <a:pPr algn="ctr"/>
            <a:endParaRPr lang="en-US" b="1" dirty="0" smtClean="0"/>
          </a:p>
          <a:p>
            <a:pPr marL="285750" indent="-285750">
              <a:buFont typeface="Arial" panose="020B0604020202020204" pitchFamily="34" charset="0"/>
              <a:buChar char="•"/>
            </a:pPr>
            <a:r>
              <a:rPr lang="en-US" b="1" dirty="0"/>
              <a:t>Materials/Processes For Survivability &amp; Life </a:t>
            </a:r>
            <a:r>
              <a:rPr lang="en-US" b="1" dirty="0" smtClean="0"/>
              <a:t>Extension</a:t>
            </a:r>
          </a:p>
          <a:p>
            <a:pPr marL="285750" indent="-285750">
              <a:buFont typeface="Arial" panose="020B0604020202020204" pitchFamily="34" charset="0"/>
              <a:buChar char="•"/>
            </a:pPr>
            <a:r>
              <a:rPr lang="en-US" b="1" dirty="0"/>
              <a:t>Manufacturing Technology For </a:t>
            </a:r>
            <a:r>
              <a:rPr lang="en-US" b="1" dirty="0" smtClean="0"/>
              <a:t>Affordability</a:t>
            </a:r>
          </a:p>
          <a:p>
            <a:pPr marL="285750" indent="-285750">
              <a:buFont typeface="Arial" panose="020B0604020202020204" pitchFamily="34" charset="0"/>
              <a:buChar char="•"/>
            </a:pPr>
            <a:r>
              <a:rPr lang="en-US" b="1" dirty="0"/>
              <a:t>Environmental </a:t>
            </a:r>
            <a:r>
              <a:rPr lang="en-US" b="1" dirty="0" smtClean="0"/>
              <a:t>Quality</a:t>
            </a:r>
          </a:p>
          <a:p>
            <a:pPr marL="285750" indent="-285750">
              <a:buFont typeface="Arial" panose="020B0604020202020204" pitchFamily="34" charset="0"/>
              <a:buChar char="•"/>
            </a:pPr>
            <a:r>
              <a:rPr lang="en-US" b="1" dirty="0"/>
              <a:t>Civil Engineering</a:t>
            </a: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1316187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smtClean="0"/>
              <a:t>Sensors </a:t>
            </a:r>
            <a:r>
              <a:rPr lang="en-US" dirty="0"/>
              <a:t>(</a:t>
            </a:r>
            <a:r>
              <a:rPr lang="en-US" dirty="0">
                <a:hlinkClick r:id="rId2"/>
              </a:rPr>
              <a:t>http://</a:t>
            </a:r>
            <a:r>
              <a:rPr lang="en-US" dirty="0" smtClean="0">
                <a:hlinkClick r:id="rId2"/>
              </a:rPr>
              <a:t>www.defenseinnovationmarketplace.mil/coi_sensors.html</a:t>
            </a:r>
            <a:r>
              <a:rPr lang="en-US" dirty="0" smtClean="0"/>
              <a:t>):</a:t>
            </a:r>
            <a:endParaRPr lang="en-US" dirty="0"/>
          </a:p>
        </p:txBody>
      </p:sp>
      <p:sp>
        <p:nvSpPr>
          <p:cNvPr id="4" name="TextBox 3"/>
          <p:cNvSpPr txBox="1"/>
          <p:nvPr/>
        </p:nvSpPr>
        <p:spPr>
          <a:xfrm>
            <a:off x="0" y="2306229"/>
            <a:ext cx="12192000" cy="2585323"/>
          </a:xfrm>
          <a:prstGeom prst="rect">
            <a:avLst/>
          </a:prstGeom>
          <a:noFill/>
        </p:spPr>
        <p:txBody>
          <a:bodyPr wrap="square" rtlCol="0">
            <a:spAutoFit/>
          </a:bodyPr>
          <a:lstStyle/>
          <a:p>
            <a:pPr algn="ctr"/>
            <a:r>
              <a:rPr lang="en-US" dirty="0"/>
              <a:t>The Sensors COI provides a forum for sharing new ideas, technical directions and technology opportunities, jointly planning programs, measuring technical progress, and exchanging advances in sensors and surveillance technology</a:t>
            </a:r>
            <a:r>
              <a:rPr lang="en-US" dirty="0" smtClean="0"/>
              <a:t>.</a:t>
            </a:r>
          </a:p>
          <a:p>
            <a:pPr algn="ctr"/>
            <a:endParaRPr lang="en-US" b="1" dirty="0" smtClean="0"/>
          </a:p>
          <a:p>
            <a:pPr marL="285750" indent="-285750">
              <a:buFont typeface="Arial" panose="020B0604020202020204" pitchFamily="34" charset="0"/>
              <a:buChar char="•"/>
            </a:pPr>
            <a:r>
              <a:rPr lang="en-US" b="1" dirty="0"/>
              <a:t>Radio Frequency (RF) (non-EW</a:t>
            </a:r>
            <a:r>
              <a:rPr lang="en-US" b="1" dirty="0" smtClean="0"/>
              <a:t>)</a:t>
            </a:r>
          </a:p>
          <a:p>
            <a:pPr marL="285750" indent="-285750">
              <a:buFont typeface="Arial" panose="020B0604020202020204" pitchFamily="34" charset="0"/>
              <a:buChar char="•"/>
            </a:pPr>
            <a:r>
              <a:rPr lang="en-US" b="1" dirty="0"/>
              <a:t>Acoustic, Seismic and </a:t>
            </a:r>
            <a:r>
              <a:rPr lang="en-US" b="1" dirty="0" smtClean="0"/>
              <a:t>Magnetic</a:t>
            </a:r>
          </a:p>
          <a:p>
            <a:pPr marL="285750" indent="-285750">
              <a:buFont typeface="Arial" panose="020B0604020202020204" pitchFamily="34" charset="0"/>
              <a:buChar char="•"/>
            </a:pPr>
            <a:r>
              <a:rPr lang="en-US" b="1" dirty="0"/>
              <a:t>Electro-Optical/Infrared (</a:t>
            </a:r>
            <a:r>
              <a:rPr lang="en-US" b="1" dirty="0" smtClean="0"/>
              <a:t>EO/IR)</a:t>
            </a:r>
          </a:p>
          <a:p>
            <a:endParaRPr lang="en-US" b="1" dirty="0"/>
          </a:p>
          <a:p>
            <a:endParaRPr lang="en-US" b="1" dirty="0" smtClean="0"/>
          </a:p>
          <a:p>
            <a:endParaRPr lang="en-US"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29947894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a:t>Space </a:t>
            </a:r>
            <a:r>
              <a:rPr lang="en-US" dirty="0"/>
              <a:t>(</a:t>
            </a:r>
            <a:r>
              <a:rPr lang="en-US" dirty="0">
                <a:hlinkClick r:id="rId2"/>
              </a:rPr>
              <a:t>http://</a:t>
            </a:r>
            <a:r>
              <a:rPr lang="en-US" dirty="0" smtClean="0">
                <a:hlinkClick r:id="rId2"/>
              </a:rPr>
              <a:t>www.defenseinnovationmarketplace.mil/coi_space.html</a:t>
            </a:r>
            <a:r>
              <a:rPr lang="en-US" dirty="0" smtClean="0"/>
              <a:t>):</a:t>
            </a:r>
            <a:endParaRPr lang="en-US" dirty="0"/>
          </a:p>
        </p:txBody>
      </p:sp>
      <p:sp>
        <p:nvSpPr>
          <p:cNvPr id="4" name="TextBox 3"/>
          <p:cNvSpPr txBox="1"/>
          <p:nvPr/>
        </p:nvSpPr>
        <p:spPr>
          <a:xfrm>
            <a:off x="0" y="2039193"/>
            <a:ext cx="12192000" cy="5355312"/>
          </a:xfrm>
          <a:prstGeom prst="rect">
            <a:avLst/>
          </a:prstGeom>
          <a:noFill/>
        </p:spPr>
        <p:txBody>
          <a:bodyPr wrap="square" rtlCol="0">
            <a:spAutoFit/>
          </a:bodyPr>
          <a:lstStyle/>
          <a:p>
            <a:pPr algn="ctr"/>
            <a:r>
              <a:rPr lang="en-US" dirty="0"/>
              <a:t>The goal of the Space COI is to: 1) Facilitate collaboration and leveraging of complementary investments of the space S&amp;T efforts performed by the DoD, Intelligence Community, the National Aeronautics and Space Administration (NASA), the Department of Energy (DoE), the National Oceanic and Atmospheric Administration (NOAA), the commercial space industry and, as appropriate, Allied and friendly nations in support of the intent of the nation's Space interests; and 2) Identify gaps, establish and maintain a set of S&amp;T roadmaps to guide Space Community research program investments, perform portfolio assessments, and provide future resource recommendations to leadership</a:t>
            </a:r>
            <a:r>
              <a:rPr lang="en-US" dirty="0" smtClean="0"/>
              <a:t>.</a:t>
            </a:r>
          </a:p>
          <a:p>
            <a:pPr algn="ctr"/>
            <a:endParaRPr lang="en-US" b="1" dirty="0" smtClean="0"/>
          </a:p>
          <a:p>
            <a:pPr marL="285750" indent="-285750">
              <a:buFont typeface="Arial" panose="020B0604020202020204" pitchFamily="34" charset="0"/>
              <a:buChar char="•"/>
            </a:pPr>
            <a:r>
              <a:rPr lang="en-US" b="1" dirty="0"/>
              <a:t>Satellite Communications (SATCOM):</a:t>
            </a:r>
            <a:r>
              <a:rPr lang="en-US" dirty="0"/>
              <a:t> </a:t>
            </a:r>
            <a:endParaRPr lang="en-US" dirty="0" smtClean="0"/>
          </a:p>
          <a:p>
            <a:pPr marL="285750" indent="-285750">
              <a:buFont typeface="Arial" panose="020B0604020202020204" pitchFamily="34" charset="0"/>
              <a:buChar char="•"/>
            </a:pPr>
            <a:r>
              <a:rPr lang="en-US" b="1" dirty="0"/>
              <a:t>Missile Warning, Missile Defense, Kill Assessment and Attack Assessment</a:t>
            </a:r>
            <a:r>
              <a:rPr lang="en-US" b="1" dirty="0" smtClean="0"/>
              <a:t>:</a:t>
            </a:r>
          </a:p>
          <a:p>
            <a:pPr marL="285750" indent="-285750">
              <a:buFont typeface="Arial" panose="020B0604020202020204" pitchFamily="34" charset="0"/>
              <a:buChar char="•"/>
            </a:pPr>
            <a:r>
              <a:rPr lang="en-US" b="1" dirty="0"/>
              <a:t>Positioning, Navigation and Timing (PNT): </a:t>
            </a:r>
            <a:endParaRPr lang="en-US" b="1" dirty="0" smtClean="0"/>
          </a:p>
          <a:p>
            <a:pPr marL="285750" indent="-285750">
              <a:buFont typeface="Arial" panose="020B0604020202020204" pitchFamily="34" charset="0"/>
              <a:buChar char="•"/>
            </a:pPr>
            <a:r>
              <a:rPr lang="fr-FR" b="1" dirty="0"/>
              <a:t>Intelligence, Surveillance and Reconnaissance (ISR):</a:t>
            </a:r>
            <a:r>
              <a:rPr lang="fr-FR" dirty="0"/>
              <a:t> </a:t>
            </a:r>
            <a:endParaRPr lang="fr-FR" dirty="0" smtClean="0"/>
          </a:p>
          <a:p>
            <a:pPr marL="285750" indent="-285750">
              <a:buFont typeface="Arial" panose="020B0604020202020204" pitchFamily="34" charset="0"/>
              <a:buChar char="•"/>
            </a:pPr>
            <a:r>
              <a:rPr lang="en-US" b="1" dirty="0"/>
              <a:t>Space Control (SC) and Space Situational Awareness (SSA</a:t>
            </a:r>
            <a:r>
              <a:rPr lang="en-US" b="1" dirty="0" smtClean="0"/>
              <a:t>):</a:t>
            </a:r>
          </a:p>
          <a:p>
            <a:pPr marL="285750" indent="-285750">
              <a:buFont typeface="Arial" panose="020B0604020202020204" pitchFamily="34" charset="0"/>
              <a:buChar char="•"/>
            </a:pPr>
            <a:r>
              <a:rPr lang="en-US" b="1" dirty="0"/>
              <a:t>Space Access (SA):</a:t>
            </a:r>
            <a:r>
              <a:rPr lang="en-US" dirty="0"/>
              <a:t> </a:t>
            </a:r>
            <a:endParaRPr lang="en-US" dirty="0" smtClean="0"/>
          </a:p>
          <a:p>
            <a:pPr marL="285750" indent="-285750">
              <a:buFont typeface="Arial" panose="020B0604020202020204" pitchFamily="34" charset="0"/>
              <a:buChar char="•"/>
            </a:pPr>
            <a:r>
              <a:rPr lang="en-US" b="1" dirty="0"/>
              <a:t>Space and Terrestrial Environmental Monitoring (EM): </a:t>
            </a:r>
            <a:endParaRPr lang="en-US" b="1" dirty="0" smtClean="0"/>
          </a:p>
          <a:p>
            <a:pPr marL="285750" indent="-285750">
              <a:buFont typeface="Arial" panose="020B0604020202020204" pitchFamily="34" charset="0"/>
              <a:buChar char="•"/>
            </a:pPr>
            <a:r>
              <a:rPr lang="en-US" b="1" dirty="0"/>
              <a:t>Command and Control (C2); and Satellite Operations (SATOPS</a:t>
            </a:r>
            <a:r>
              <a:rPr lang="en-US" b="1" dirty="0" smtClean="0"/>
              <a:t>):</a:t>
            </a:r>
          </a:p>
          <a:p>
            <a:pPr marL="285750" indent="-285750">
              <a:buFont typeface="Arial" panose="020B0604020202020204" pitchFamily="34" charset="0"/>
              <a:buChar char="•"/>
            </a:pPr>
            <a:r>
              <a:rPr lang="en-US" b="1" dirty="0"/>
              <a:t>Space Enablers</a:t>
            </a:r>
            <a:r>
              <a:rPr lang="en-US" b="1" dirty="0" smtClean="0"/>
              <a:t>:</a:t>
            </a:r>
          </a:p>
          <a:p>
            <a:pPr marL="285750" indent="-285750">
              <a:buFont typeface="Arial" panose="020B0604020202020204" pitchFamily="34" charset="0"/>
              <a:buChar char="•"/>
            </a:pPr>
            <a:r>
              <a:rPr lang="en-US" b="1" dirty="0"/>
              <a:t>Space Resilience:</a:t>
            </a:r>
          </a:p>
          <a:p>
            <a:endParaRPr lang="en-US" b="1" dirty="0" smtClean="0"/>
          </a:p>
          <a:p>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5"/>
            <a:ext cx="12192000" cy="1693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665972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1143000"/>
          </a:xfrm>
        </p:spPr>
        <p:txBody>
          <a:bodyPr/>
          <a:lstStyle/>
          <a:p>
            <a:pPr algn="ctr"/>
            <a:r>
              <a:rPr lang="en-US" u="sng" dirty="0" smtClean="0"/>
              <a:t>Who has interest in any of this?</a:t>
            </a:r>
            <a:endParaRPr lang="en-US" u="sng" dirty="0"/>
          </a:p>
        </p:txBody>
      </p:sp>
      <p:grpSp>
        <p:nvGrpSpPr>
          <p:cNvPr id="9" name="Group 8"/>
          <p:cNvGrpSpPr/>
          <p:nvPr/>
        </p:nvGrpSpPr>
        <p:grpSpPr>
          <a:xfrm>
            <a:off x="2290232" y="1261527"/>
            <a:ext cx="7363565" cy="4410990"/>
            <a:chOff x="1794932" y="1219200"/>
            <a:chExt cx="8492068" cy="5397012"/>
          </a:xfrm>
        </p:grpSpPr>
        <p:pic>
          <p:nvPicPr>
            <p:cNvPr id="5" name="Picture 4" descr="Final wordle from the committees as a w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598" y="3962400"/>
              <a:ext cx="4755202" cy="2621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nitial wordle from the committees as a w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4755202" cy="2621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85720" y="1295401"/>
              <a:ext cx="3401280" cy="2585323"/>
            </a:xfrm>
            <a:prstGeom prst="rect">
              <a:avLst/>
            </a:prstGeom>
            <a:noFill/>
            <a:scene3d>
              <a:camera prst="isometricLeftDown"/>
              <a:lightRig rig="threePt" dir="t"/>
            </a:scene3d>
          </p:spPr>
          <p:txBody>
            <a:bodyPr wrap="square" rtlCol="0">
              <a:spAutoFit/>
            </a:bodyPr>
            <a:lstStyle/>
            <a:p>
              <a:pPr algn="ctr"/>
              <a:r>
                <a:rPr lang="en-US" sz="1400" b="1" dirty="0">
                  <a:solidFill>
                    <a:srgbClr val="7030A0"/>
                  </a:solidFill>
                </a:rPr>
                <a:t>Agriculture; Architecture, Planning and Design; Arts and Sciences; Business Administration; Education; Engineering; Human Ecology, Technology and Aviation; Veterinary Medicine;  International/Global Opportunities; Leadership. </a:t>
              </a:r>
            </a:p>
          </p:txBody>
        </p:sp>
        <p:sp>
          <p:nvSpPr>
            <p:cNvPr id="7" name="TextBox 6"/>
            <p:cNvSpPr txBox="1"/>
            <p:nvPr/>
          </p:nvSpPr>
          <p:spPr>
            <a:xfrm>
              <a:off x="1794932" y="4307888"/>
              <a:ext cx="3660666" cy="2308324"/>
            </a:xfrm>
            <a:prstGeom prst="rect">
              <a:avLst/>
            </a:prstGeom>
            <a:noFill/>
            <a:scene3d>
              <a:camera prst="isometricRightUp"/>
              <a:lightRig rig="threePt" dir="t"/>
            </a:scene3d>
          </p:spPr>
          <p:txBody>
            <a:bodyPr wrap="square" rtlCol="0">
              <a:spAutoFit/>
            </a:bodyPr>
            <a:lstStyle/>
            <a:p>
              <a:pPr algn="ctr"/>
              <a:r>
                <a:rPr lang="en-US" sz="1400" b="1" dirty="0">
                  <a:solidFill>
                    <a:srgbClr val="7030A0"/>
                  </a:solidFill>
                </a:rPr>
                <a:t>Stimulation, Collaboration, Innovation, Transformation, Excellence, Talent, Discovery, Grand Challenges, Global Food Systems, Water, Sustainability, Energy, Environment, Education, Service, Engagement, Outreach and on and on and on……</a:t>
              </a:r>
            </a:p>
          </p:txBody>
        </p:sp>
        <p:sp>
          <p:nvSpPr>
            <p:cNvPr id="4" name="Quad Arrow Callout 3"/>
            <p:cNvSpPr/>
            <p:nvPr/>
          </p:nvSpPr>
          <p:spPr>
            <a:xfrm rot="19964293">
              <a:off x="5309769" y="3106721"/>
              <a:ext cx="1664115" cy="1216152"/>
            </a:xfrm>
            <a:prstGeom prst="quadArrowCallout">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Manhattan,</a:t>
              </a:r>
            </a:p>
            <a:p>
              <a:pPr algn="ctr"/>
              <a:r>
                <a:rPr lang="en-US" sz="800" b="1" dirty="0"/>
                <a:t>Salina,</a:t>
              </a:r>
            </a:p>
            <a:p>
              <a:pPr algn="ctr"/>
              <a:r>
                <a:rPr lang="en-US" sz="800" b="1" dirty="0"/>
                <a:t>Olathe</a:t>
              </a:r>
            </a:p>
          </p:txBody>
        </p:sp>
      </p:grpSp>
      <p:sp>
        <p:nvSpPr>
          <p:cNvPr id="10" name="TextBox 9"/>
          <p:cNvSpPr txBox="1"/>
          <p:nvPr/>
        </p:nvSpPr>
        <p:spPr>
          <a:xfrm>
            <a:off x="2177131" y="5960533"/>
            <a:ext cx="7882466" cy="369332"/>
          </a:xfrm>
          <a:prstGeom prst="rect">
            <a:avLst/>
          </a:prstGeom>
          <a:noFill/>
          <a:ln>
            <a:solidFill>
              <a:srgbClr val="7030A0"/>
            </a:solidFill>
          </a:ln>
        </p:spPr>
        <p:txBody>
          <a:bodyPr wrap="square" rtlCol="0">
            <a:spAutoFit/>
          </a:bodyPr>
          <a:lstStyle/>
          <a:p>
            <a:pPr algn="ctr"/>
            <a:r>
              <a:rPr lang="en-US" dirty="0" smtClean="0"/>
              <a:t>So does the Department of Defense!</a:t>
            </a:r>
            <a:endParaRPr lang="en-US" dirty="0"/>
          </a:p>
        </p:txBody>
      </p:sp>
    </p:spTree>
    <p:extLst>
      <p:ext uri="{BB962C8B-B14F-4D97-AF65-F5344CB8AC3E}">
        <p14:creationId xmlns:p14="http://schemas.microsoft.com/office/powerpoint/2010/main" val="179978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7420"/>
            <a:ext cx="12192000" cy="369332"/>
          </a:xfrm>
          <a:prstGeom prst="rect">
            <a:avLst/>
          </a:prstGeom>
          <a:noFill/>
        </p:spPr>
        <p:txBody>
          <a:bodyPr wrap="square" rtlCol="0">
            <a:spAutoFit/>
          </a:bodyPr>
          <a:lstStyle/>
          <a:p>
            <a:pPr algn="ctr"/>
            <a:r>
              <a:rPr lang="en-US" b="1" dirty="0"/>
              <a:t>Weapons Technologies </a:t>
            </a:r>
            <a:r>
              <a:rPr lang="en-US" dirty="0"/>
              <a:t>(</a:t>
            </a:r>
            <a:r>
              <a:rPr lang="en-US" dirty="0">
                <a:hlinkClick r:id="rId2"/>
              </a:rPr>
              <a:t>http://</a:t>
            </a:r>
            <a:r>
              <a:rPr lang="en-US" dirty="0" smtClean="0">
                <a:hlinkClick r:id="rId2"/>
              </a:rPr>
              <a:t>www.defenseinnovationmarketplace.mil/coi_weaponstech.html</a:t>
            </a:r>
            <a:r>
              <a:rPr lang="en-US" dirty="0" smtClean="0"/>
              <a:t>):</a:t>
            </a:r>
            <a:endParaRPr lang="en-US" dirty="0"/>
          </a:p>
        </p:txBody>
      </p:sp>
      <p:sp>
        <p:nvSpPr>
          <p:cNvPr id="4" name="TextBox 3"/>
          <p:cNvSpPr txBox="1"/>
          <p:nvPr/>
        </p:nvSpPr>
        <p:spPr>
          <a:xfrm>
            <a:off x="0" y="2039193"/>
            <a:ext cx="12192000" cy="5078313"/>
          </a:xfrm>
          <a:prstGeom prst="rect">
            <a:avLst/>
          </a:prstGeom>
          <a:noFill/>
        </p:spPr>
        <p:txBody>
          <a:bodyPr wrap="square" rtlCol="0">
            <a:spAutoFit/>
          </a:bodyPr>
          <a:lstStyle/>
          <a:p>
            <a:pPr algn="ctr"/>
            <a:r>
              <a:rPr lang="en-US" dirty="0"/>
              <a:t>The Weapons Technologies COI serves as the mechanism for the Components to understand technical capabilities and roadmap / integrate S&amp;T efforts to address operational challenges, mitigate foreign threats, affordably-extend weapons performance, and develop leap-ahead offsets. Technology development thrusts (subareas) involve </a:t>
            </a:r>
            <a:r>
              <a:rPr lang="en-US" i="1" dirty="0"/>
              <a:t>guidance navigation &amp; control (GN&amp;C) and data links, ordnance</a:t>
            </a:r>
            <a:r>
              <a:rPr lang="en-US" dirty="0"/>
              <a:t>, </a:t>
            </a:r>
            <a:r>
              <a:rPr lang="en-US" i="1" dirty="0"/>
              <a:t>propulsion</a:t>
            </a:r>
            <a:r>
              <a:rPr lang="en-US" dirty="0"/>
              <a:t>, </a:t>
            </a:r>
            <a:r>
              <a:rPr lang="en-US" i="1" dirty="0"/>
              <a:t>undersea weapons</a:t>
            </a:r>
            <a:r>
              <a:rPr lang="en-US" dirty="0"/>
              <a:t>, </a:t>
            </a:r>
            <a:r>
              <a:rPr lang="en-US" i="1" dirty="0"/>
              <a:t>high energy lasers (HEL), radio frequency weapons (RFW), and non-lethal weapons (NLW)</a:t>
            </a:r>
            <a:r>
              <a:rPr lang="en-US" dirty="0"/>
              <a:t>. Advances in technology thrust areas are integrated, prototyped, and demonstrated in the </a:t>
            </a:r>
            <a:r>
              <a:rPr lang="en-US" i="1" dirty="0"/>
              <a:t>Guided Weapon Demonstrators (GWD) </a:t>
            </a:r>
            <a:r>
              <a:rPr lang="en-US" dirty="0"/>
              <a:t>subarea. The applications for the technologies in this COI are air, naval, ground, offensive, defensive, tactical, theater, or strategic weapons including missiles (conventional and hypersonic), bombs, rockets, artillery, mortars, torpedoes, mines, guns, launchers, and projectiles. </a:t>
            </a:r>
            <a:endParaRPr lang="en-US" dirty="0" smtClean="0"/>
          </a:p>
          <a:p>
            <a:pPr algn="ctr"/>
            <a:endParaRPr lang="en-US" b="1" dirty="0" smtClean="0"/>
          </a:p>
          <a:p>
            <a:pPr marL="285750" indent="-285750">
              <a:buFont typeface="Arial" panose="020B0604020202020204" pitchFamily="34" charset="0"/>
              <a:buChar char="•"/>
            </a:pPr>
            <a:r>
              <a:rPr lang="en-US" b="1" dirty="0"/>
              <a:t>Guidance, Navigation &amp; Control (GN&amp;C) and Data </a:t>
            </a:r>
            <a:r>
              <a:rPr lang="en-US" b="1" dirty="0" smtClean="0"/>
              <a:t>Links</a:t>
            </a:r>
          </a:p>
          <a:p>
            <a:pPr marL="285750" indent="-285750">
              <a:buFont typeface="Arial" panose="020B0604020202020204" pitchFamily="34" charset="0"/>
              <a:buChar char="•"/>
            </a:pPr>
            <a:r>
              <a:rPr lang="en-US" b="1" dirty="0"/>
              <a:t>Ordnance</a:t>
            </a:r>
            <a:r>
              <a:rPr lang="en-US" b="1" dirty="0" smtClean="0"/>
              <a:t>:</a:t>
            </a:r>
          </a:p>
          <a:p>
            <a:pPr marL="285750" indent="-285750">
              <a:buFont typeface="Arial" panose="020B0604020202020204" pitchFamily="34" charset="0"/>
              <a:buChar char="•"/>
            </a:pPr>
            <a:r>
              <a:rPr lang="en-US" b="1" dirty="0"/>
              <a:t>Propulsion</a:t>
            </a:r>
            <a:r>
              <a:rPr lang="en-US" b="1" dirty="0" smtClean="0"/>
              <a:t>:</a:t>
            </a:r>
          </a:p>
          <a:p>
            <a:pPr marL="285750" indent="-285750">
              <a:buFont typeface="Arial" panose="020B0604020202020204" pitchFamily="34" charset="0"/>
              <a:buChar char="•"/>
            </a:pPr>
            <a:r>
              <a:rPr lang="en-US" b="1" dirty="0"/>
              <a:t>Undersea Weapons</a:t>
            </a:r>
            <a:r>
              <a:rPr lang="en-US" b="1" dirty="0" smtClean="0"/>
              <a:t>:</a:t>
            </a:r>
          </a:p>
          <a:p>
            <a:pPr marL="285750" indent="-285750">
              <a:buFont typeface="Arial" panose="020B0604020202020204" pitchFamily="34" charset="0"/>
              <a:buChar char="•"/>
            </a:pPr>
            <a:r>
              <a:rPr lang="en-US" b="1" dirty="0"/>
              <a:t>High Energy Lasers (HEL): </a:t>
            </a:r>
            <a:endParaRPr lang="en-US" b="1" dirty="0" smtClean="0"/>
          </a:p>
          <a:p>
            <a:pPr marL="285750" indent="-285750">
              <a:buFont typeface="Arial" panose="020B0604020202020204" pitchFamily="34" charset="0"/>
              <a:buChar char="•"/>
            </a:pPr>
            <a:r>
              <a:rPr lang="en-US" b="1" dirty="0"/>
              <a:t>Radio Frequency Weapons (RFW</a:t>
            </a:r>
            <a:r>
              <a:rPr lang="en-US" b="1" dirty="0" smtClean="0"/>
              <a:t>):</a:t>
            </a:r>
          </a:p>
          <a:p>
            <a:pPr marL="285750" indent="-285750">
              <a:buFont typeface="Arial" panose="020B0604020202020204" pitchFamily="34" charset="0"/>
              <a:buChar char="•"/>
            </a:pPr>
            <a:r>
              <a:rPr lang="en-US" b="1" dirty="0"/>
              <a:t>Non-Lethal Weapons (NLW</a:t>
            </a:r>
            <a:r>
              <a:rPr lang="en-US" b="1" dirty="0" smtClean="0"/>
              <a:t>):</a:t>
            </a:r>
          </a:p>
          <a:p>
            <a:pPr marL="285750" indent="-285750">
              <a:buFont typeface="Arial" panose="020B0604020202020204" pitchFamily="34" charset="0"/>
              <a:buChar char="•"/>
            </a:pPr>
            <a:r>
              <a:rPr lang="en-US" b="1" dirty="0"/>
              <a:t>Guided Weapon Demonstrators (GWD): </a:t>
            </a:r>
            <a:endParaRPr lang="en-US" b="1" dirty="0" smtClean="0"/>
          </a:p>
          <a:p>
            <a:endParaRPr lang="en-US"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7"/>
            <a:ext cx="12192000" cy="1693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638" y="4661012"/>
            <a:ext cx="3940927" cy="2106880"/>
          </a:xfrm>
          <a:prstGeom prst="rect">
            <a:avLst/>
          </a:prstGeom>
        </p:spPr>
      </p:pic>
    </p:spTree>
    <p:extLst>
      <p:ext uri="{BB962C8B-B14F-4D97-AF65-F5344CB8AC3E}">
        <p14:creationId xmlns:p14="http://schemas.microsoft.com/office/powerpoint/2010/main" val="75717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DOD:  Beyond Bullets and Bombs</a:t>
            </a:r>
            <a:endParaRPr lang="en-US" dirty="0"/>
          </a:p>
        </p:txBody>
      </p:sp>
      <p:sp>
        <p:nvSpPr>
          <p:cNvPr id="3" name="Content Placeholder 2"/>
          <p:cNvSpPr>
            <a:spLocks noGrp="1"/>
          </p:cNvSpPr>
          <p:nvPr>
            <p:ph idx="1"/>
          </p:nvPr>
        </p:nvSpPr>
        <p:spPr>
          <a:xfrm>
            <a:off x="838200" y="1429117"/>
            <a:ext cx="10515600" cy="4351338"/>
          </a:xfrm>
          <a:ln>
            <a:solidFill>
              <a:srgbClr val="7030A0"/>
            </a:solidFill>
          </a:ln>
        </p:spPr>
        <p:txBody>
          <a:bodyPr>
            <a:normAutofit/>
          </a:bodyPr>
          <a:lstStyle/>
          <a:p>
            <a:pPr marL="0" indent="0" algn="ctr">
              <a:buNone/>
            </a:pPr>
            <a:r>
              <a:rPr lang="en-US" dirty="0"/>
              <a:t>The foundation of the Department’s technological strength is its wide-ranging Research and Engineering (R&amp;E) Enterprise. The enterprise includes the military departments and their laboratories, all other DoD laboratories and product centers, defense agencies such as the Defense Advanced Research Projects Agency (DARPA), the Defense Threat Reduction Agency (DTRA), and the Missile Defense Agency (MDA), other federal government laboratories, federally funded research and development centers, university affiliated research centers, </a:t>
            </a:r>
            <a:r>
              <a:rPr lang="en-US" dirty="0">
                <a:solidFill>
                  <a:srgbClr val="FF0000"/>
                </a:solidFill>
              </a:rPr>
              <a:t>United States and allied universities</a:t>
            </a:r>
            <a:r>
              <a:rPr lang="en-US" dirty="0"/>
              <a:t>, our allied and partner government laboratories, and the U.S. </a:t>
            </a:r>
            <a:r>
              <a:rPr lang="en-US" dirty="0" smtClean="0"/>
              <a:t>industrial </a:t>
            </a:r>
            <a:r>
              <a:rPr lang="en-US" dirty="0"/>
              <a:t>base. </a:t>
            </a:r>
          </a:p>
        </p:txBody>
      </p:sp>
      <p:sp>
        <p:nvSpPr>
          <p:cNvPr id="4" name="TextBox 3"/>
          <p:cNvSpPr txBox="1"/>
          <p:nvPr/>
        </p:nvSpPr>
        <p:spPr>
          <a:xfrm>
            <a:off x="838200" y="6176963"/>
            <a:ext cx="10515600" cy="369332"/>
          </a:xfrm>
          <a:prstGeom prst="rect">
            <a:avLst/>
          </a:prstGeom>
          <a:noFill/>
          <a:ln>
            <a:solidFill>
              <a:srgbClr val="7030A0"/>
            </a:solidFill>
          </a:ln>
        </p:spPr>
        <p:txBody>
          <a:bodyPr wrap="square" rtlCol="0">
            <a:spAutoFit/>
          </a:bodyPr>
          <a:lstStyle/>
          <a:p>
            <a:pPr algn="ctr"/>
            <a:r>
              <a:rPr lang="en-US" i="1" dirty="0" smtClean="0"/>
              <a:t>Believe it or not, it includes Kansas State University</a:t>
            </a: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080" y="153843"/>
            <a:ext cx="1591164" cy="11835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5" y="153843"/>
            <a:ext cx="1591164" cy="1191837"/>
          </a:xfrm>
          <a:prstGeom prst="rect">
            <a:avLst/>
          </a:prstGeom>
        </p:spPr>
      </p:pic>
    </p:spTree>
    <p:extLst>
      <p:ext uri="{BB962C8B-B14F-4D97-AF65-F5344CB8AC3E}">
        <p14:creationId xmlns:p14="http://schemas.microsoft.com/office/powerpoint/2010/main" val="4018840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377"/>
            <a:ext cx="10515600" cy="1325563"/>
          </a:xfrm>
        </p:spPr>
        <p:txBody>
          <a:bodyPr>
            <a:normAutofit/>
          </a:bodyPr>
          <a:lstStyle/>
          <a:p>
            <a:pPr algn="ctr"/>
            <a:r>
              <a:rPr lang="en-US" sz="3200" dirty="0" smtClean="0"/>
              <a:t>Cast your net widely and leverage your ideas, interests, expertise and focus areas for maximum benefit:</a:t>
            </a:r>
            <a:endParaRPr lang="en-US" sz="3200" dirty="0"/>
          </a:p>
        </p:txBody>
      </p:sp>
      <p:grpSp>
        <p:nvGrpSpPr>
          <p:cNvPr id="3" name="Group 2"/>
          <p:cNvGrpSpPr/>
          <p:nvPr/>
        </p:nvGrpSpPr>
        <p:grpSpPr>
          <a:xfrm>
            <a:off x="9090048" y="1295400"/>
            <a:ext cx="2397710" cy="5410200"/>
            <a:chOff x="5661735" y="838200"/>
            <a:chExt cx="2397710" cy="5410200"/>
          </a:xfrm>
        </p:grpSpPr>
        <p:cxnSp>
          <p:nvCxnSpPr>
            <p:cNvPr id="4" name="Straight Connector 3"/>
            <p:cNvCxnSpPr/>
            <p:nvPr/>
          </p:nvCxnSpPr>
          <p:spPr>
            <a:xfrm>
              <a:off x="6629400" y="838200"/>
              <a:ext cx="0" cy="54102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Pentagon 4"/>
            <p:cNvSpPr/>
            <p:nvPr/>
          </p:nvSpPr>
          <p:spPr>
            <a:xfrm>
              <a:off x="5867400" y="887397"/>
              <a:ext cx="152326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Gov’t</a:t>
              </a:r>
            </a:p>
          </p:txBody>
        </p:sp>
        <p:sp>
          <p:nvSpPr>
            <p:cNvPr id="6" name="Pentagon 5"/>
            <p:cNvSpPr/>
            <p:nvPr/>
          </p:nvSpPr>
          <p:spPr>
            <a:xfrm>
              <a:off x="6096000" y="1208473"/>
              <a:ext cx="18288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White House: OSTP</a:t>
              </a:r>
            </a:p>
          </p:txBody>
        </p:sp>
        <p:sp>
          <p:nvSpPr>
            <p:cNvPr id="7" name="Pentagon 6"/>
            <p:cNvSpPr/>
            <p:nvPr/>
          </p:nvSpPr>
          <p:spPr>
            <a:xfrm>
              <a:off x="5681710" y="1546934"/>
              <a:ext cx="18288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DNI</a:t>
              </a:r>
            </a:p>
          </p:txBody>
        </p:sp>
        <p:sp>
          <p:nvSpPr>
            <p:cNvPr id="8" name="Pentagon 7"/>
            <p:cNvSpPr/>
            <p:nvPr/>
          </p:nvSpPr>
          <p:spPr>
            <a:xfrm>
              <a:off x="5661735" y="2303755"/>
              <a:ext cx="18288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Combatant Commands</a:t>
              </a:r>
            </a:p>
          </p:txBody>
        </p:sp>
        <p:sp>
          <p:nvSpPr>
            <p:cNvPr id="9" name="Pentagon 8"/>
            <p:cNvSpPr/>
            <p:nvPr/>
          </p:nvSpPr>
          <p:spPr>
            <a:xfrm>
              <a:off x="5808955" y="2667000"/>
              <a:ext cx="1844336"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Combat </a:t>
              </a:r>
              <a:r>
                <a:rPr lang="en-US" sz="1200" dirty="0" err="1"/>
                <a:t>Sppt</a:t>
              </a:r>
              <a:r>
                <a:rPr lang="en-US" sz="1200" dirty="0"/>
                <a:t> Agencies</a:t>
              </a:r>
            </a:p>
          </p:txBody>
        </p:sp>
        <p:sp>
          <p:nvSpPr>
            <p:cNvPr id="10" name="Pentagon 9"/>
            <p:cNvSpPr/>
            <p:nvPr/>
          </p:nvSpPr>
          <p:spPr>
            <a:xfrm>
              <a:off x="6155184" y="3062935"/>
              <a:ext cx="18288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Military Services</a:t>
              </a:r>
            </a:p>
          </p:txBody>
        </p:sp>
        <p:sp>
          <p:nvSpPr>
            <p:cNvPr id="11" name="Pentagon 10"/>
            <p:cNvSpPr/>
            <p:nvPr/>
          </p:nvSpPr>
          <p:spPr>
            <a:xfrm>
              <a:off x="5867400" y="3443426"/>
              <a:ext cx="1979720" cy="228600"/>
            </a:xfrm>
            <a:prstGeom prst="homePlate">
              <a:avLst>
                <a:gd name="adj" fmla="val 57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entagon 11"/>
            <p:cNvSpPr/>
            <p:nvPr/>
          </p:nvSpPr>
          <p:spPr>
            <a:xfrm>
              <a:off x="5778992" y="3886200"/>
              <a:ext cx="1904261"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DHS</a:t>
              </a:r>
            </a:p>
          </p:txBody>
        </p:sp>
        <p:sp>
          <p:nvSpPr>
            <p:cNvPr id="13" name="Pentagon 12"/>
            <p:cNvSpPr/>
            <p:nvPr/>
          </p:nvSpPr>
          <p:spPr>
            <a:xfrm>
              <a:off x="5737935" y="5105400"/>
              <a:ext cx="1919058"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FAA</a:t>
              </a:r>
            </a:p>
          </p:txBody>
        </p:sp>
        <p:sp>
          <p:nvSpPr>
            <p:cNvPr id="14" name="Pentagon 13"/>
            <p:cNvSpPr/>
            <p:nvPr/>
          </p:nvSpPr>
          <p:spPr>
            <a:xfrm>
              <a:off x="5808956" y="1952348"/>
              <a:ext cx="18288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DOD</a:t>
              </a:r>
            </a:p>
          </p:txBody>
        </p:sp>
        <p:sp>
          <p:nvSpPr>
            <p:cNvPr id="15" name="Pentagon 14"/>
            <p:cNvSpPr/>
            <p:nvPr/>
          </p:nvSpPr>
          <p:spPr>
            <a:xfrm>
              <a:off x="5901432" y="4724400"/>
              <a:ext cx="1904261"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NASA</a:t>
              </a:r>
            </a:p>
          </p:txBody>
        </p:sp>
        <p:sp>
          <p:nvSpPr>
            <p:cNvPr id="16" name="Pentagon 15"/>
            <p:cNvSpPr/>
            <p:nvPr/>
          </p:nvSpPr>
          <p:spPr>
            <a:xfrm>
              <a:off x="6155184" y="4267200"/>
              <a:ext cx="1904261"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DOS/USAID</a:t>
              </a:r>
            </a:p>
          </p:txBody>
        </p:sp>
      </p:grpSp>
      <p:grpSp>
        <p:nvGrpSpPr>
          <p:cNvPr id="21" name="Group 20"/>
          <p:cNvGrpSpPr/>
          <p:nvPr/>
        </p:nvGrpSpPr>
        <p:grpSpPr>
          <a:xfrm>
            <a:off x="2667000" y="2045997"/>
            <a:ext cx="4724400" cy="4286250"/>
            <a:chOff x="1371600" y="2343150"/>
            <a:chExt cx="3403600" cy="2552700"/>
          </a:xfrm>
        </p:grpSpPr>
        <p:pic>
          <p:nvPicPr>
            <p:cNvPr id="17" name="Picture 2" descr="Caminos cruzados con la cartelera">
              <a:hlinkClick r:id="rId2" tooltip="Download Caminos Cruzados Con La Cartelera Imagen de archivo - Imagen: 2146536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43150"/>
              <a:ext cx="3403600" cy="25527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33600" y="2706201"/>
              <a:ext cx="1828800" cy="274947"/>
            </a:xfrm>
            <a:prstGeom prst="rect">
              <a:avLst/>
            </a:prstGeom>
            <a:noFill/>
          </p:spPr>
          <p:txBody>
            <a:bodyPr wrap="square" rtlCol="0">
              <a:spAutoFit/>
            </a:bodyPr>
            <a:lstStyle/>
            <a:p>
              <a:r>
                <a:rPr lang="en-US" sz="2400" dirty="0"/>
                <a:t>I have an idea! </a:t>
              </a:r>
            </a:p>
          </p:txBody>
        </p:sp>
        <p:pic>
          <p:nvPicPr>
            <p:cNvPr id="7170" name="Picture 2" descr="C:\Users\jdanderson\AppData\Local\Microsoft\Windows\Temporary Internet Files\Content.IE5\86XSU5PN\MC9102159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83462"/>
              <a:ext cx="304800" cy="3048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9299783" y="3828533"/>
            <a:ext cx="1781821" cy="369332"/>
          </a:xfrm>
          <a:prstGeom prst="rect">
            <a:avLst/>
          </a:prstGeom>
        </p:spPr>
        <p:txBody>
          <a:bodyPr wrap="square">
            <a:spAutoFit/>
          </a:bodyPr>
          <a:lstStyle/>
          <a:p>
            <a:pPr algn="ctr"/>
            <a:r>
              <a:rPr lang="en-US" dirty="0" smtClean="0">
                <a:solidFill>
                  <a:schemeClr val="bg1"/>
                </a:solidFill>
              </a:rPr>
              <a:t>    Research </a:t>
            </a:r>
            <a:r>
              <a:rPr lang="en-US" dirty="0">
                <a:solidFill>
                  <a:schemeClr val="bg1"/>
                </a:solidFill>
              </a:rPr>
              <a:t>Labs</a:t>
            </a:r>
          </a:p>
        </p:txBody>
      </p:sp>
      <p:sp>
        <p:nvSpPr>
          <p:cNvPr id="22" name="Pentagon 21"/>
          <p:cNvSpPr/>
          <p:nvPr/>
        </p:nvSpPr>
        <p:spPr>
          <a:xfrm>
            <a:off x="9109034" y="6019800"/>
            <a:ext cx="1919058"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Others participating Agencies</a:t>
            </a:r>
          </a:p>
        </p:txBody>
      </p:sp>
      <p:sp>
        <p:nvSpPr>
          <p:cNvPr id="20" name="TextBox 19"/>
          <p:cNvSpPr txBox="1"/>
          <p:nvPr/>
        </p:nvSpPr>
        <p:spPr>
          <a:xfrm>
            <a:off x="2671474" y="3686932"/>
            <a:ext cx="4702835" cy="830997"/>
          </a:xfrm>
          <a:prstGeom prst="rect">
            <a:avLst/>
          </a:prstGeom>
          <a:noFill/>
        </p:spPr>
        <p:txBody>
          <a:bodyPr wrap="square" rtlCol="0">
            <a:spAutoFit/>
          </a:bodyPr>
          <a:lstStyle/>
          <a:p>
            <a:pPr algn="ctr"/>
            <a:r>
              <a:rPr lang="en-US" sz="4800" dirty="0">
                <a:solidFill>
                  <a:srgbClr val="808080"/>
                </a:solidFill>
              </a:rPr>
              <a:t>O p </a:t>
            </a:r>
            <a:r>
              <a:rPr lang="en-US" sz="4800" dirty="0" err="1">
                <a:solidFill>
                  <a:srgbClr val="808080"/>
                </a:solidFill>
              </a:rPr>
              <a:t>p</a:t>
            </a:r>
            <a:r>
              <a:rPr lang="en-US" sz="4800" dirty="0">
                <a:solidFill>
                  <a:srgbClr val="808080"/>
                </a:solidFill>
              </a:rPr>
              <a:t> o r t u n </a:t>
            </a:r>
            <a:r>
              <a:rPr lang="en-US" sz="4800" dirty="0" err="1">
                <a:solidFill>
                  <a:srgbClr val="808080"/>
                </a:solidFill>
              </a:rPr>
              <a:t>i</a:t>
            </a:r>
            <a:r>
              <a:rPr lang="en-US" sz="4800" dirty="0">
                <a:solidFill>
                  <a:srgbClr val="808080"/>
                </a:solidFill>
              </a:rPr>
              <a:t> t y</a:t>
            </a:r>
          </a:p>
        </p:txBody>
      </p:sp>
    </p:spTree>
    <p:extLst>
      <p:ext uri="{BB962C8B-B14F-4D97-AF65-F5344CB8AC3E}">
        <p14:creationId xmlns:p14="http://schemas.microsoft.com/office/powerpoint/2010/main" val="390224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3315</TotalTime>
  <Words>8528</Words>
  <Application>Microsoft Office PowerPoint</Application>
  <PresentationFormat>Widescreen</PresentationFormat>
  <Paragraphs>845</Paragraphs>
  <Slides>70</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6" baseType="lpstr">
      <vt:lpstr>Arial</vt:lpstr>
      <vt:lpstr>Calibri</vt:lpstr>
      <vt:lpstr>Calibri Light</vt:lpstr>
      <vt:lpstr>Wingdings</vt:lpstr>
      <vt:lpstr>Office Theme</vt:lpstr>
      <vt:lpstr>Worksheet</vt:lpstr>
      <vt:lpstr>Beyond Bullets and Bombs</vt:lpstr>
      <vt:lpstr>PowerPoint Presentation</vt:lpstr>
      <vt:lpstr>Cast your net widely and interactively engage to enhance opportunity development.</vt:lpstr>
      <vt:lpstr>PowerPoint Presentation</vt:lpstr>
      <vt:lpstr>PowerPoint Presentation</vt:lpstr>
      <vt:lpstr>Maximize opportunity that focus on your expertise and interests!</vt:lpstr>
      <vt:lpstr>Who has interest in any of this?</vt:lpstr>
      <vt:lpstr>DOD:  Beyond Bullets and Bombs</vt:lpstr>
      <vt:lpstr>Cast your net widely and leverage your ideas, interests, expertise and focus areas for maximum benefit:</vt:lpstr>
      <vt:lpstr>Where can I find Opportunities?</vt:lpstr>
      <vt:lpstr>Before we start:</vt:lpstr>
      <vt:lpstr>PowerPoint Presentation</vt:lpstr>
      <vt:lpstr>Why start out with a “Valley of Death” slide and then talk about National Strategy/Defense?</vt:lpstr>
      <vt:lpstr>Office of Science and Technology Policy https://www.whitehouse.gov/issues </vt:lpstr>
      <vt:lpstr>Office of Science and Technology Policy (Cont…) https://www.whitehouse.gov/issues </vt:lpstr>
      <vt:lpstr>Science and Technology Priorities for the FY 2016 Budget</vt:lpstr>
      <vt:lpstr>PowerPoint Presentation</vt:lpstr>
      <vt:lpstr>Office of the Secretary of Defense Thrust Areas:</vt:lpstr>
      <vt:lpstr>PowerPoint Presentation</vt:lpstr>
      <vt:lpstr>A snap shot of DOD entities looking for solutions:</vt:lpstr>
      <vt:lpstr>Communities of Interest http://www.defenseinnovationmarketplace.mil/resources/COI_Tier-1_TaxonomyDescriptions-18Mar2015_DistroA_Cleared.pdf </vt:lpstr>
      <vt:lpstr>PowerPoint Presentation</vt:lpstr>
      <vt:lpstr>OK, now what?</vt:lpstr>
      <vt:lpstr>       So what are BAA’s?</vt:lpstr>
      <vt:lpstr>Getting you on target. A short BAA overview: Government needs &amp; interests coupled with your ideas, expertise, focus &amp; strengths</vt:lpstr>
      <vt:lpstr>Understanding the BAA “Landscape”</vt:lpstr>
      <vt:lpstr>What do BAA’s generally look like?</vt:lpstr>
      <vt:lpstr>What an announcement might look like.</vt:lpstr>
      <vt:lpstr>Example BAAs</vt:lpstr>
      <vt:lpstr>University Research &amp; Other Initiatives (URI)</vt:lpstr>
      <vt:lpstr>FY 2016 Defense University Research Instrumentation Program (DURIP) PA-AFRL-AFOSR-2014-0001:  http://www.arl.army.mil/www/pages/8/2016_DURIP_Ann.pdf </vt:lpstr>
      <vt:lpstr>Fiscal Year (FY 2016):  Defense University Research Instrumentation Program (DURIP)</vt:lpstr>
      <vt:lpstr>FY 2016 DoD Multidisciplinary Research Program of the University Research Initiative (MURI)  http://www.arl.army.mil/www/pages/8/2016_MURI_Grants_dot_Gov.pdf </vt:lpstr>
      <vt:lpstr>FY 2016 MURI (Cont…)</vt:lpstr>
      <vt:lpstr> http://minerva.dtic.mil/topics.html </vt:lpstr>
      <vt:lpstr> http://minerva.dtic.mil/topics.html </vt:lpstr>
      <vt:lpstr> http://minerva.dtic.mil/topics.html </vt:lpstr>
      <vt:lpstr>Army Research Laboratory Broad Agency Announcement For Basic and Applied Scientific Research 15 May 2012-31 March 2017 http://www.arl.army.mil/www/pages/8/Mod2_ARL_BAA_revsept13.pdf </vt:lpstr>
      <vt:lpstr>Army Research Office Broad Agency Announcement For Basic and Applied Scientific Research 15 May 2012-31 March 2017 http://www.arl.army.mil/www/pages/8/aro%20baa%20w911nf--12-r-0012-03%20-27%20mar%2015%20finalscrub%20-2-.pdf </vt:lpstr>
      <vt:lpstr>Presidential Early Career Award For Scientists and Engineers (PECASE)</vt:lpstr>
      <vt:lpstr>Example Air Force Opportunities: As a part of the Air Force Research Laboratory (AFRL), AFOSR's technical experts foster and fund research within AFRL, universities, and industry laboratories to ensure the transition of research results to support USAF needs.  To accomplish this task, AFOSR solicits proposals for research through various Broad Agency Announcements (BAAs) as well as various other programs outlined below.  </vt:lpstr>
      <vt:lpstr>So now I have found one, what next? Follow the instructions and Engage! BAAs support a flexible and interactive process between the researcher and agency </vt:lpstr>
      <vt:lpstr>No really, what is the process?  Ok, so it depends!</vt:lpstr>
      <vt:lpstr>White Paper “Executive Summary”: The Heilemeir Catechism/Questions</vt:lpstr>
      <vt:lpstr>Example White Papers </vt:lpstr>
      <vt:lpstr>Example Proposal </vt:lpstr>
      <vt:lpstr>Title</vt:lpstr>
      <vt:lpstr>Award Information</vt:lpstr>
      <vt:lpstr>As you look for opportunities; more places to navigate:</vt:lpstr>
      <vt:lpstr>Questions and Discussion</vt:lpstr>
      <vt:lpstr>BACK UP SLIDES</vt:lpstr>
      <vt:lpstr>PowerPoint Presentation</vt:lpstr>
      <vt:lpstr>Communities of Interest http://www.defenseinnovationmarketplace.mil/resources/COI_Tier-1_TaxonomyDescriptions-18Mar2015_DistroA_Cleared.pdf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Bullets and Bombs</dc:title>
  <dc:creator>Joel Anderson</dc:creator>
  <cp:lastModifiedBy>Allison Stratton</cp:lastModifiedBy>
  <cp:revision>135</cp:revision>
  <cp:lastPrinted>2015-10-20T20:21:27Z</cp:lastPrinted>
  <dcterms:created xsi:type="dcterms:W3CDTF">2015-09-08T18:26:32Z</dcterms:created>
  <dcterms:modified xsi:type="dcterms:W3CDTF">2015-10-21T15:07:42Z</dcterms:modified>
</cp:coreProperties>
</file>