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8"/>
  </p:notesMasterIdLst>
  <p:sldIdLst>
    <p:sldId id="323" r:id="rId5"/>
    <p:sldId id="308" r:id="rId6"/>
    <p:sldId id="346" r:id="rId7"/>
    <p:sldId id="324" r:id="rId8"/>
    <p:sldId id="325" r:id="rId9"/>
    <p:sldId id="327" r:id="rId10"/>
    <p:sldId id="333" r:id="rId11"/>
    <p:sldId id="341" r:id="rId12"/>
    <p:sldId id="326" r:id="rId13"/>
    <p:sldId id="345" r:id="rId14"/>
    <p:sldId id="329" r:id="rId15"/>
    <p:sldId id="342" r:id="rId16"/>
    <p:sldId id="343" r:id="rId17"/>
    <p:sldId id="347" r:id="rId18"/>
    <p:sldId id="348" r:id="rId19"/>
    <p:sldId id="349" r:id="rId20"/>
    <p:sldId id="330" r:id="rId21"/>
    <p:sldId id="332" r:id="rId22"/>
    <p:sldId id="350" r:id="rId23"/>
    <p:sldId id="334" r:id="rId24"/>
    <p:sldId id="328" r:id="rId25"/>
    <p:sldId id="336" r:id="rId26"/>
    <p:sldId id="344" r:id="rId2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C0"/>
    <a:srgbClr val="E1DEC9"/>
    <a:srgbClr val="CCD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74733-6521-4253-A68C-923334DDC9DB}" v="12" dt="2025-10-02T21:00:34.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42" autoAdjust="0"/>
  </p:normalViewPr>
  <p:slideViewPr>
    <p:cSldViewPr snapToGrid="0">
      <p:cViewPr varScale="1">
        <p:scale>
          <a:sx n="117" d="100"/>
          <a:sy n="117" d="100"/>
        </p:scale>
        <p:origin x="474" y="10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Chapman" userId="ae2ce738-b146-4afc-8e15-6b64b9724bf3" providerId="ADAL" clId="{794BADE9-DACF-47C1-9218-D139C72236FF}"/>
    <pc:docChg chg="modSld">
      <pc:chgData name="Grant Chapman" userId="ae2ce738-b146-4afc-8e15-6b64b9724bf3" providerId="ADAL" clId="{794BADE9-DACF-47C1-9218-D139C72236FF}" dt="2025-10-05T00:30:07.846" v="21" actId="20577"/>
      <pc:docMkLst>
        <pc:docMk/>
      </pc:docMkLst>
      <pc:sldChg chg="modSp modAnim">
        <pc:chgData name="Grant Chapman" userId="ae2ce738-b146-4afc-8e15-6b64b9724bf3" providerId="ADAL" clId="{794BADE9-DACF-47C1-9218-D139C72236FF}" dt="2025-10-02T20:58:14.627" v="5" actId="20578"/>
        <pc:sldMkLst>
          <pc:docMk/>
          <pc:sldMk cId="1882628634" sldId="327"/>
        </pc:sldMkLst>
        <pc:spChg chg="mod">
          <ac:chgData name="Grant Chapman" userId="ae2ce738-b146-4afc-8e15-6b64b9724bf3" providerId="ADAL" clId="{794BADE9-DACF-47C1-9218-D139C72236FF}" dt="2025-10-02T20:58:14.627" v="5" actId="20578"/>
          <ac:spMkLst>
            <pc:docMk/>
            <pc:sldMk cId="1882628634" sldId="327"/>
            <ac:spMk id="3" creationId="{C8E252AC-78B4-0B14-BAAF-9844492D86E0}"/>
          </ac:spMkLst>
        </pc:spChg>
      </pc:sldChg>
      <pc:sldChg chg="modNotesTx">
        <pc:chgData name="Grant Chapman" userId="ae2ce738-b146-4afc-8e15-6b64b9724bf3" providerId="ADAL" clId="{794BADE9-DACF-47C1-9218-D139C72236FF}" dt="2025-10-05T00:30:07.846" v="21" actId="20577"/>
        <pc:sldMkLst>
          <pc:docMk/>
          <pc:sldMk cId="2819754783" sldId="328"/>
        </pc:sldMkLst>
      </pc:sldChg>
      <pc:sldChg chg="modSp">
        <pc:chgData name="Grant Chapman" userId="ae2ce738-b146-4afc-8e15-6b64b9724bf3" providerId="ADAL" clId="{794BADE9-DACF-47C1-9218-D139C72236FF}" dt="2025-10-02T21:00:34.064" v="11" actId="20577"/>
        <pc:sldMkLst>
          <pc:docMk/>
          <pc:sldMk cId="3736983222" sldId="330"/>
        </pc:sldMkLst>
        <pc:spChg chg="mod">
          <ac:chgData name="Grant Chapman" userId="ae2ce738-b146-4afc-8e15-6b64b9724bf3" providerId="ADAL" clId="{794BADE9-DACF-47C1-9218-D139C72236FF}" dt="2025-10-02T21:00:34.064" v="11" actId="20577"/>
          <ac:spMkLst>
            <pc:docMk/>
            <pc:sldMk cId="3736983222" sldId="330"/>
            <ac:spMk id="3" creationId="{D8ADAA5B-EA81-C3FF-1735-29FED24F66F9}"/>
          </ac:spMkLst>
        </pc:spChg>
      </pc:sldChg>
      <pc:sldChg chg="modSp mod">
        <pc:chgData name="Grant Chapman" userId="ae2ce738-b146-4afc-8e15-6b64b9724bf3" providerId="ADAL" clId="{794BADE9-DACF-47C1-9218-D139C72236FF}" dt="2025-10-02T21:00:54.605" v="20" actId="20577"/>
        <pc:sldMkLst>
          <pc:docMk/>
          <pc:sldMk cId="2328774461" sldId="350"/>
        </pc:sldMkLst>
        <pc:spChg chg="mod">
          <ac:chgData name="Grant Chapman" userId="ae2ce738-b146-4afc-8e15-6b64b9724bf3" providerId="ADAL" clId="{794BADE9-DACF-47C1-9218-D139C72236FF}" dt="2025-10-02T21:00:54.605" v="20" actId="20577"/>
          <ac:spMkLst>
            <pc:docMk/>
            <pc:sldMk cId="2328774461" sldId="350"/>
            <ac:spMk id="6" creationId="{ABC6EC32-999D-3455-CC9E-34EDF6CCBA68}"/>
          </ac:spMkLst>
        </pc:spChg>
      </pc:sldChg>
    </pc:docChg>
  </pc:docChgLst>
  <pc:docChgLst>
    <pc:chgData name="Grant Chapman" userId="S::grantchapman@ksu.edu::ae2ce738-b146-4afc-8e15-6b64b9724bf3" providerId="AD" clId="Web-{E5CC1DD4-A785-52B4-A1DE-02EDCF411EBC}"/>
    <pc:docChg chg="modSld">
      <pc:chgData name="Grant Chapman" userId="S::grantchapman@ksu.edu::ae2ce738-b146-4afc-8e15-6b64b9724bf3" providerId="AD" clId="Web-{E5CC1DD4-A785-52B4-A1DE-02EDCF411EBC}" dt="2025-10-02T16:44:58.324" v="618" actId="20577"/>
      <pc:docMkLst>
        <pc:docMk/>
      </pc:docMkLst>
      <pc:sldChg chg="modSp modNotes">
        <pc:chgData name="Grant Chapman" userId="S::grantchapman@ksu.edu::ae2ce738-b146-4afc-8e15-6b64b9724bf3" providerId="AD" clId="Web-{E5CC1DD4-A785-52B4-A1DE-02EDCF411EBC}" dt="2025-10-02T16:44:58.324" v="618" actId="20577"/>
        <pc:sldMkLst>
          <pc:docMk/>
          <pc:sldMk cId="2328774461" sldId="350"/>
        </pc:sldMkLst>
        <pc:spChg chg="mod">
          <ac:chgData name="Grant Chapman" userId="S::grantchapman@ksu.edu::ae2ce738-b146-4afc-8e15-6b64b9724bf3" providerId="AD" clId="Web-{E5CC1DD4-A785-52B4-A1DE-02EDCF411EBC}" dt="2025-10-02T16:44:58.324" v="618" actId="20577"/>
          <ac:spMkLst>
            <pc:docMk/>
            <pc:sldMk cId="2328774461" sldId="350"/>
            <ac:spMk id="6" creationId="{ABC6EC32-999D-3455-CC9E-34EDF6CCBA68}"/>
          </ac:spMkLst>
        </pc:spChg>
      </pc:sldChg>
    </pc:docChg>
  </pc:docChgLst>
  <pc:docChgLst>
    <pc:chgData name="Stefan Yates" userId="bbe71aea-9a87-4b4c-9057-becb161b221c" providerId="ADAL" clId="{007E60AB-CD12-4042-8C3D-DBB41DE0C044}"/>
    <pc:docChg chg="undo custSel addSld modSld sldOrd">
      <pc:chgData name="Stefan Yates" userId="bbe71aea-9a87-4b4c-9057-becb161b221c" providerId="ADAL" clId="{007E60AB-CD12-4042-8C3D-DBB41DE0C044}" dt="2025-10-02T17:44:25.879" v="1469"/>
      <pc:docMkLst>
        <pc:docMk/>
      </pc:docMkLst>
      <pc:sldChg chg="modSp mod">
        <pc:chgData name="Stefan Yates" userId="bbe71aea-9a87-4b4c-9057-becb161b221c" providerId="ADAL" clId="{007E60AB-CD12-4042-8C3D-DBB41DE0C044}" dt="2025-10-02T17:36:14.320" v="1465" actId="113"/>
        <pc:sldMkLst>
          <pc:docMk/>
          <pc:sldMk cId="1651995051" sldId="323"/>
        </pc:sldMkLst>
        <pc:spChg chg="mod">
          <ac:chgData name="Stefan Yates" userId="bbe71aea-9a87-4b4c-9057-becb161b221c" providerId="ADAL" clId="{007E60AB-CD12-4042-8C3D-DBB41DE0C044}" dt="2025-10-02T17:36:14.320" v="1465" actId="113"/>
          <ac:spMkLst>
            <pc:docMk/>
            <pc:sldMk cId="1651995051" sldId="323"/>
            <ac:spMk id="5" creationId="{C918E84A-5496-94CF-4B8C-A72B52B253CF}"/>
          </ac:spMkLst>
        </pc:spChg>
      </pc:sldChg>
      <pc:sldChg chg="modNotesTx">
        <pc:chgData name="Stefan Yates" userId="bbe71aea-9a87-4b4c-9057-becb161b221c" providerId="ADAL" clId="{007E60AB-CD12-4042-8C3D-DBB41DE0C044}" dt="2025-10-01T15:54:03.074" v="383" actId="20577"/>
        <pc:sldMkLst>
          <pc:docMk/>
          <pc:sldMk cId="2819754783" sldId="328"/>
        </pc:sldMkLst>
      </pc:sldChg>
      <pc:sldChg chg="modSp modNotesTx">
        <pc:chgData name="Stefan Yates" userId="bbe71aea-9a87-4b4c-9057-becb161b221c" providerId="ADAL" clId="{007E60AB-CD12-4042-8C3D-DBB41DE0C044}" dt="2025-10-02T16:49:38.026" v="1463" actId="20577"/>
        <pc:sldMkLst>
          <pc:docMk/>
          <pc:sldMk cId="1676281494" sldId="329"/>
        </pc:sldMkLst>
        <pc:spChg chg="mod">
          <ac:chgData name="Stefan Yates" userId="bbe71aea-9a87-4b4c-9057-becb161b221c" providerId="ADAL" clId="{007E60AB-CD12-4042-8C3D-DBB41DE0C044}" dt="2025-09-24T15:15:52.041" v="0" actId="313"/>
          <ac:spMkLst>
            <pc:docMk/>
            <pc:sldMk cId="1676281494" sldId="329"/>
            <ac:spMk id="14" creationId="{10D2ABA1-653F-D0C8-8E58-15B1FECA04B6}"/>
          </ac:spMkLst>
        </pc:spChg>
      </pc:sldChg>
      <pc:sldChg chg="modSp">
        <pc:chgData name="Stefan Yates" userId="bbe71aea-9a87-4b4c-9057-becb161b221c" providerId="ADAL" clId="{007E60AB-CD12-4042-8C3D-DBB41DE0C044}" dt="2025-10-02T17:43:41.411" v="1467" actId="33524"/>
        <pc:sldMkLst>
          <pc:docMk/>
          <pc:sldMk cId="3736983222" sldId="330"/>
        </pc:sldMkLst>
        <pc:spChg chg="mod">
          <ac:chgData name="Stefan Yates" userId="bbe71aea-9a87-4b4c-9057-becb161b221c" providerId="ADAL" clId="{007E60AB-CD12-4042-8C3D-DBB41DE0C044}" dt="2025-10-02T17:43:41.411" v="1467" actId="33524"/>
          <ac:spMkLst>
            <pc:docMk/>
            <pc:sldMk cId="3736983222" sldId="330"/>
            <ac:spMk id="3" creationId="{D8ADAA5B-EA81-C3FF-1735-29FED24F66F9}"/>
          </ac:spMkLst>
        </pc:spChg>
      </pc:sldChg>
      <pc:sldChg chg="ord">
        <pc:chgData name="Stefan Yates" userId="bbe71aea-9a87-4b4c-9057-becb161b221c" providerId="ADAL" clId="{007E60AB-CD12-4042-8C3D-DBB41DE0C044}" dt="2025-10-02T17:44:25.879" v="1469"/>
        <pc:sldMkLst>
          <pc:docMk/>
          <pc:sldMk cId="3001259538" sldId="334"/>
        </pc:sldMkLst>
      </pc:sldChg>
      <pc:sldChg chg="modNotesTx">
        <pc:chgData name="Stefan Yates" userId="bbe71aea-9a87-4b4c-9057-becb161b221c" providerId="ADAL" clId="{007E60AB-CD12-4042-8C3D-DBB41DE0C044}" dt="2025-10-01T15:55:41.397" v="414" actId="20577"/>
        <pc:sldMkLst>
          <pc:docMk/>
          <pc:sldMk cId="1547489455" sldId="336"/>
        </pc:sldMkLst>
      </pc:sldChg>
      <pc:sldChg chg="modSp mod">
        <pc:chgData name="Stefan Yates" userId="bbe71aea-9a87-4b4c-9057-becb161b221c" providerId="ADAL" clId="{007E60AB-CD12-4042-8C3D-DBB41DE0C044}" dt="2025-10-02T17:42:02.918" v="1466" actId="13926"/>
        <pc:sldMkLst>
          <pc:docMk/>
          <pc:sldMk cId="2728638883" sldId="341"/>
        </pc:sldMkLst>
        <pc:spChg chg="mod">
          <ac:chgData name="Stefan Yates" userId="bbe71aea-9a87-4b4c-9057-becb161b221c" providerId="ADAL" clId="{007E60AB-CD12-4042-8C3D-DBB41DE0C044}" dt="2025-10-02T17:42:02.918" v="1466" actId="13926"/>
          <ac:spMkLst>
            <pc:docMk/>
            <pc:sldMk cId="2728638883" sldId="341"/>
            <ac:spMk id="3" creationId="{D8ADAA5B-EA81-C3FF-1735-29FED24F66F9}"/>
          </ac:spMkLst>
        </pc:spChg>
      </pc:sldChg>
      <pc:sldChg chg="addSp delSp modSp add mod ord modAnim modNotesTx">
        <pc:chgData name="Stefan Yates" userId="bbe71aea-9a87-4b4c-9057-becb161b221c" providerId="ADAL" clId="{007E60AB-CD12-4042-8C3D-DBB41DE0C044}" dt="2025-10-02T16:22:58.344" v="515" actId="20577"/>
        <pc:sldMkLst>
          <pc:docMk/>
          <pc:sldMk cId="1970645636" sldId="347"/>
        </pc:sldMkLst>
        <pc:spChg chg="mod">
          <ac:chgData name="Stefan Yates" userId="bbe71aea-9a87-4b4c-9057-becb161b221c" providerId="ADAL" clId="{007E60AB-CD12-4042-8C3D-DBB41DE0C044}" dt="2025-10-01T15:50:37.268" v="77" actId="20577"/>
          <ac:spMkLst>
            <pc:docMk/>
            <pc:sldMk cId="1970645636" sldId="347"/>
            <ac:spMk id="2" creationId="{CC153120-AD29-38B5-8B21-95BA587618EA}"/>
          </ac:spMkLst>
        </pc:spChg>
        <pc:spChg chg="add mod">
          <ac:chgData name="Stefan Yates" userId="bbe71aea-9a87-4b4c-9057-becb161b221c" providerId="ADAL" clId="{007E60AB-CD12-4042-8C3D-DBB41DE0C044}" dt="2025-10-02T16:21:18.313" v="458" actId="20577"/>
          <ac:spMkLst>
            <pc:docMk/>
            <pc:sldMk cId="1970645636" sldId="347"/>
            <ac:spMk id="6" creationId="{197B5950-E28E-61D6-407E-A5A4DBC495E5}"/>
          </ac:spMkLst>
        </pc:spChg>
        <pc:picChg chg="add mod ord">
          <ac:chgData name="Stefan Yates" userId="bbe71aea-9a87-4b4c-9057-becb161b221c" providerId="ADAL" clId="{007E60AB-CD12-4042-8C3D-DBB41DE0C044}" dt="2025-10-02T16:21:35.364" v="459" actId="171"/>
          <ac:picMkLst>
            <pc:docMk/>
            <pc:sldMk cId="1970645636" sldId="347"/>
            <ac:picMk id="8" creationId="{1D0368BC-ED3B-9F06-CF60-FF69B74F39EF}"/>
          </ac:picMkLst>
        </pc:picChg>
      </pc:sldChg>
      <pc:sldChg chg="addSp modSp add mod modNotesTx">
        <pc:chgData name="Stefan Yates" userId="bbe71aea-9a87-4b4c-9057-becb161b221c" providerId="ADAL" clId="{007E60AB-CD12-4042-8C3D-DBB41DE0C044}" dt="2025-10-02T16:30:41.765" v="805" actId="20577"/>
        <pc:sldMkLst>
          <pc:docMk/>
          <pc:sldMk cId="855566568" sldId="348"/>
        </pc:sldMkLst>
        <pc:spChg chg="mod">
          <ac:chgData name="Stefan Yates" userId="bbe71aea-9a87-4b4c-9057-becb161b221c" providerId="ADAL" clId="{007E60AB-CD12-4042-8C3D-DBB41DE0C044}" dt="2025-10-01T15:51:54.335" v="163" actId="20577"/>
          <ac:spMkLst>
            <pc:docMk/>
            <pc:sldMk cId="855566568" sldId="348"/>
            <ac:spMk id="2" creationId="{EAE0F04B-F04A-5905-6455-0411002E92FF}"/>
          </ac:spMkLst>
        </pc:spChg>
        <pc:spChg chg="mod">
          <ac:chgData name="Stefan Yates" userId="bbe71aea-9a87-4b4c-9057-becb161b221c" providerId="ADAL" clId="{007E60AB-CD12-4042-8C3D-DBB41DE0C044}" dt="2025-10-02T16:26:10.329" v="723" actId="255"/>
          <ac:spMkLst>
            <pc:docMk/>
            <pc:sldMk cId="855566568" sldId="348"/>
            <ac:spMk id="6" creationId="{CB8FC16A-B433-DBC5-D573-C0E11E6CBD7E}"/>
          </ac:spMkLst>
        </pc:spChg>
        <pc:picChg chg="add mod ord">
          <ac:chgData name="Stefan Yates" userId="bbe71aea-9a87-4b4c-9057-becb161b221c" providerId="ADAL" clId="{007E60AB-CD12-4042-8C3D-DBB41DE0C044}" dt="2025-10-02T16:28:24.064" v="733" actId="1076"/>
          <ac:picMkLst>
            <pc:docMk/>
            <pc:sldMk cId="855566568" sldId="348"/>
            <ac:picMk id="5" creationId="{AAE92658-C0C1-E185-55B2-1CFC37D5CDB0}"/>
          </ac:picMkLst>
        </pc:picChg>
      </pc:sldChg>
      <pc:sldChg chg="addSp delSp modSp add mod ord modNotesTx">
        <pc:chgData name="Stefan Yates" userId="bbe71aea-9a87-4b4c-9057-becb161b221c" providerId="ADAL" clId="{007E60AB-CD12-4042-8C3D-DBB41DE0C044}" dt="2025-10-02T16:44:28.856" v="1429" actId="20577"/>
        <pc:sldMkLst>
          <pc:docMk/>
          <pc:sldMk cId="3366006580" sldId="349"/>
        </pc:sldMkLst>
        <pc:spChg chg="mod">
          <ac:chgData name="Stefan Yates" userId="bbe71aea-9a87-4b4c-9057-becb161b221c" providerId="ADAL" clId="{007E60AB-CD12-4042-8C3D-DBB41DE0C044}" dt="2025-10-02T16:33:37.549" v="854" actId="20577"/>
          <ac:spMkLst>
            <pc:docMk/>
            <pc:sldMk cId="3366006580" sldId="349"/>
            <ac:spMk id="2" creationId="{A6CA9EB7-A578-1CD6-880A-86607CA3D03E}"/>
          </ac:spMkLst>
        </pc:spChg>
        <pc:spChg chg="mod">
          <ac:chgData name="Stefan Yates" userId="bbe71aea-9a87-4b4c-9057-becb161b221c" providerId="ADAL" clId="{007E60AB-CD12-4042-8C3D-DBB41DE0C044}" dt="2025-10-02T16:40:37.266" v="956" actId="167"/>
          <ac:spMkLst>
            <pc:docMk/>
            <pc:sldMk cId="3366006580" sldId="349"/>
            <ac:spMk id="3" creationId="{8B93108C-03C2-6002-9C42-CE0D76D33E6F}"/>
          </ac:spMkLst>
        </pc:spChg>
        <pc:spChg chg="add mod ord">
          <ac:chgData name="Stefan Yates" userId="bbe71aea-9a87-4b4c-9057-becb161b221c" providerId="ADAL" clId="{007E60AB-CD12-4042-8C3D-DBB41DE0C044}" dt="2025-10-02T16:41:12.554" v="962" actId="1076"/>
          <ac:spMkLst>
            <pc:docMk/>
            <pc:sldMk cId="3366006580" sldId="349"/>
            <ac:spMk id="5" creationId="{138A0604-5618-AD2E-2430-8D0644980ECC}"/>
          </ac:spMkLst>
        </pc:spChg>
      </pc:sldChg>
      <pc:sldChg chg="addSp delSp modSp add mod modAnim modNotesTx">
        <pc:chgData name="Stefan Yates" userId="bbe71aea-9a87-4b4c-9057-becb161b221c" providerId="ADAL" clId="{007E60AB-CD12-4042-8C3D-DBB41DE0C044}" dt="2025-10-02T16:37:09.700" v="946" actId="20577"/>
        <pc:sldMkLst>
          <pc:docMk/>
          <pc:sldMk cId="2328774461" sldId="350"/>
        </pc:sldMkLst>
        <pc:spChg chg="mod">
          <ac:chgData name="Stefan Yates" userId="bbe71aea-9a87-4b4c-9057-becb161b221c" providerId="ADAL" clId="{007E60AB-CD12-4042-8C3D-DBB41DE0C044}" dt="2025-10-02T16:36:20.949" v="910" actId="20577"/>
          <ac:spMkLst>
            <pc:docMk/>
            <pc:sldMk cId="2328774461" sldId="350"/>
            <ac:spMk id="2" creationId="{9A90DEC4-CEF3-C90F-1414-D2B05AAC1172}"/>
          </ac:spMkLst>
        </pc:spChg>
        <pc:spChg chg="mod">
          <ac:chgData name="Stefan Yates" userId="bbe71aea-9a87-4b4c-9057-becb161b221c" providerId="ADAL" clId="{007E60AB-CD12-4042-8C3D-DBB41DE0C044}" dt="2025-10-02T16:36:28.276" v="912" actId="6549"/>
          <ac:spMkLst>
            <pc:docMk/>
            <pc:sldMk cId="2328774461" sldId="350"/>
            <ac:spMk id="3" creationId="{0050E6E7-E995-2139-6A48-251A2FDFF189}"/>
          </ac:spMkLst>
        </pc:spChg>
        <pc:spChg chg="add mod">
          <ac:chgData name="Stefan Yates" userId="bbe71aea-9a87-4b4c-9057-becb161b221c" providerId="ADAL" clId="{007E60AB-CD12-4042-8C3D-DBB41DE0C044}" dt="2025-10-02T16:37:09.700" v="946" actId="20577"/>
          <ac:spMkLst>
            <pc:docMk/>
            <pc:sldMk cId="2328774461" sldId="350"/>
            <ac:spMk id="6" creationId="{ABC6EC32-999D-3455-CC9E-34EDF6CCBA68}"/>
          </ac:spMkLst>
        </pc:sp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ksuemailprod-my.sharepoint.com/personal/earles_ksu_edu/Documents/International%20Engagement%20research/Distinguished%20Professors%20International%20Collaboration.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'[Distinguished Professors International Collaboration.xlsx]desc. ord.&amp; pareto &amp; histogram '!$A$4:$B$38</cx:f>
        <cx:lvl ptCount="35">
          <cx:pt idx="0">Plant Pathology</cx:pt>
          <cx:pt idx="1">Agronomy</cx:pt>
          <cx:pt idx="2">Entomology</cx:pt>
          <cx:pt idx="3">Entomology</cx:pt>
          <cx:pt idx="4">Physics</cx:pt>
          <cx:pt idx="5">Plant Pathology</cx:pt>
          <cx:pt idx="6">Mathematics</cx:pt>
          <cx:pt idx="7">Chemical Engineering</cx:pt>
          <cx:pt idx="8">Agronomy</cx:pt>
          <cx:pt idx="9">Physics</cx:pt>
          <cx:pt idx="10">Biology</cx:pt>
          <cx:pt idx="11">Physics</cx:pt>
          <cx:pt idx="12">Regents Distinguished Professor of Diagnostic Medicine/Pathology</cx:pt>
          <cx:pt idx="13">Plant Pathology</cx:pt>
          <cx:pt idx="14">Kinesiology, Anatomy &amp; Physiology</cx:pt>
          <cx:pt idx="15">Agronomy</cx:pt>
          <cx:pt idx="16">Biology</cx:pt>
          <cx:pt idx="17">Biochemistry &amp; Molecular Biophysics</cx:pt>
          <cx:pt idx="18">Biochemistry</cx:pt>
          <cx:pt idx="19">Physics</cx:pt>
          <cx:pt idx="20">Chemistry</cx:pt>
          <cx:pt idx="21">Biology</cx:pt>
          <cx:pt idx="22">Human Nutrition</cx:pt>
          <cx:pt idx="23">Biology</cx:pt>
          <cx:pt idx="24">Diagnostic Medicine and Pathology</cx:pt>
          <cx:pt idx="25">Grain Science &amp; Industry</cx:pt>
          <cx:pt idx="26">Kinesiology &amp; Anatomy &amp; Physiology</cx:pt>
          <cx:pt idx="27">Chemistry</cx:pt>
          <cx:pt idx="28">Diagnostic Medicine and Pathology</cx:pt>
          <cx:pt idx="29">Kinesiology</cx:pt>
          <cx:pt idx="30">Biosecurity Research Institute</cx:pt>
          <cx:pt idx="31">Chemistry</cx:pt>
          <cx:pt idx="32">Electrical &amp; Computer Engineering</cx:pt>
          <cx:pt idx="33">Anatomy &amp; Physiology</cx:pt>
          <cx:pt idx="34">Biology</cx:pt>
        </cx:lvl>
        <cx:lvl ptCount="35">
          <cx:pt idx="0">John F. Leslie</cx:pt>
          <cx:pt idx="1">Mary Beth Kirkham</cx:pt>
          <cx:pt idx="2">Kun Yan Zhu</cx:pt>
          <cx:pt idx="3">Yoonseong Park</cx:pt>
          <cx:pt idx="4">Itzik Ben-Itzhak</cx:pt>
          <cx:pt idx="5">Barbara Valent</cx:pt>
          <cx:pt idx="6">Yan S. Soibelman</cx:pt>
          <cx:pt idx="7">James H. Edgar</cx:pt>
          <cx:pt idx="8">Vara Prasad</cx:pt>
          <cx:pt idx="9">Bharat Ratra</cx:pt>
          <cx:pt idx="10">Walter K. Dodds</cx:pt>
          <cx:pt idx="11">Brett Esry</cx:pt>
          <cx:pt idx="12">Juergen A.Richt</cx:pt>
          <cx:pt idx="13">Eduard D. Akhunov</cx:pt>
          <cx:pt idx="14">David Poole</cx:pt>
          <cx:pt idx="15">Charles W. Rice</cx:pt>
          <cx:pt idx="16">Susan J.Brown</cx:pt>
          <cx:pt idx="17">Brian V. Geisbrecht</cx:pt>
          <cx:pt idx="18">Michael R. Kanost</cx:pt>
          <cx:pt idx="19">Uwe Thumm</cx:pt>
          <cx:pt idx="20">Jun Li</cx:pt>
          <cx:pt idx="21">Ari Jumpponen</cx:pt>
          <cx:pt idx="22">Edgar I.V.</cx:pt>
          <cx:pt idx="23">Ruth Welti</cx:pt>
          <cx:pt idx="24">T.G. Nagaraja</cx:pt>
          <cx:pt idx="25">Bhadriraju Subramanyam</cx:pt>
          <cx:pt idx="26">Timothy I. Musch</cx:pt>
          <cx:pt idx="27">Christer B.Aakeroy</cx:pt>
          <cx:pt idx="28">Roman Reddy Ganta</cx:pt>
          <cx:pt idx="29">Thomas J. Barstow</cx:pt>
          <cx:pt idx="30">Stephen T.Higgs</cx:pt>
          <cx:pt idx="31">Christine M. Aikens</cx:pt>
          <cx:pt idx="32">Caterina M. Scoglio</cx:pt>
          <cx:pt idx="33">Frank Blecha</cx:pt>
          <cx:pt idx="34">John M. Blair</cx:pt>
        </cx:lvl>
      </cx:strDim>
      <cx:numDim type="val">
        <cx:f>'[Distinguished Professors International Collaboration.xlsx]desc. ord.&amp; pareto &amp; histogram '!$C$4:$C$38</cx:f>
        <cx:lvl ptCount="35" formatCode="General">
          <cx:pt idx="0">89.299999999999997</cx:pt>
          <cx:pt idx="1">78.299999999999997</cx:pt>
          <cx:pt idx="2">67</cx:pt>
          <cx:pt idx="3">66.700000000000003</cx:pt>
          <cx:pt idx="4">64.5</cx:pt>
          <cx:pt idx="5">63.799999999999997</cx:pt>
          <cx:pt idx="6">63.600000000000001</cx:pt>
          <cx:pt idx="7">62.5</cx:pt>
          <cx:pt idx="8">59.399999999999999</cx:pt>
          <cx:pt idx="9">58.200000000000003</cx:pt>
          <cx:pt idx="10">55.700000000000003</cx:pt>
          <cx:pt idx="11">54.5</cx:pt>
          <cx:pt idx="12">54.5</cx:pt>
          <cx:pt idx="13">54.100000000000001</cx:pt>
          <cx:pt idx="14">53.600000000000001</cx:pt>
          <cx:pt idx="15">53.399999999999999</cx:pt>
          <cx:pt idx="16">52.399999999999999</cx:pt>
          <cx:pt idx="17">48.100000000000001</cx:pt>
          <cx:pt idx="18">45.5</cx:pt>
          <cx:pt idx="19">40.799999999999997</cx:pt>
          <cx:pt idx="20">38.399999999999999</cx:pt>
          <cx:pt idx="21">38.200000000000003</cx:pt>
          <cx:pt idx="22">34.5</cx:pt>
          <cx:pt idx="23">33.299999999999997</cx:pt>
          <cx:pt idx="24">33.299999999999997</cx:pt>
          <cx:pt idx="25">32</cx:pt>
          <cx:pt idx="26">31.899999999999999</cx:pt>
          <cx:pt idx="27">28.800000000000001</cx:pt>
          <cx:pt idx="28">26.899999999999999</cx:pt>
          <cx:pt idx="29">26.5</cx:pt>
          <cx:pt idx="30">26.300000000000001</cx:pt>
          <cx:pt idx="31">25.699999999999999</cx:pt>
          <cx:pt idx="32">25</cx:pt>
          <cx:pt idx="33">23.100000000000001</cx:pt>
          <cx:pt idx="34">20.5</cx:pt>
        </cx:lvl>
      </cx:numDim>
    </cx:data>
  </cx:chartData>
  <cx:chart>
    <cx:title pos="t" align="ctr" overlay="0">
      <cx:tx>
        <cx:txData>
          <cx:v>International Collaboration by %: Distinguished Professors 2001-2024 (excludes emeritus and deceased)</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International Collaboration by %: Distinguished Professors 2001-2024 (excludes emeritus and deceased)</a:t>
          </a:r>
        </a:p>
      </cx:txPr>
    </cx:title>
    <cx:plotArea>
      <cx:plotAreaRegion>
        <cx:series layoutId="clusteredColumn" uniqueId="{85B46996-829C-404F-B556-A60314553580}">
          <cx:dataLabels>
            <cx:visibility seriesName="0" categoryName="0" value="1"/>
          </cx:dataLabels>
          <cx:dataId val="0"/>
          <cx:layoutPr>
            <cx:binning intervalClosed="r"/>
          </cx:layoutPr>
        </cx:series>
      </cx:plotAreaRegion>
      <cx:axis id="0">
        <cx:catScaling gapWidth="0"/>
        <cx:title>
          <cx:tx>
            <cx:txData>
              <cx:v>% Ranges in Increments</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Aptos Narrow" panose="02110004020202020204"/>
                </a:rPr>
                <a:t>% Ranges in Increments</a:t>
              </a:r>
            </a:p>
          </cx:txPr>
        </cx:title>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title>
          <cx:tx>
            <cx:txData>
              <cx:v>Number of Professors  </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Aptos Narrow" panose="02110004020202020204"/>
                </a:rPr>
                <a:t>Number of Professors  </a:t>
              </a:r>
            </a:p>
          </cx:txPr>
        </cx:title>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83C7D-D151-4F55-984C-7A7DD56CF1C9}"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572F4-48FE-4604-A7CF-80184D4FB9E9}" type="slidenum">
              <a:rPr lang="en-US" smtClean="0"/>
              <a:t>‹#›</a:t>
            </a:fld>
            <a:endParaRPr lang="en-US"/>
          </a:p>
        </p:txBody>
      </p:sp>
    </p:spTree>
    <p:extLst>
      <p:ext uri="{BB962C8B-B14F-4D97-AF65-F5344CB8AC3E}">
        <p14:creationId xmlns:p14="http://schemas.microsoft.com/office/powerpoint/2010/main" val="95166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4B0572F4-48FE-4604-A7CF-80184D4FB9E9}" type="slidenum">
              <a:rPr lang="en-US" smtClean="0"/>
              <a:t>1</a:t>
            </a:fld>
            <a:endParaRPr lang="en-US"/>
          </a:p>
        </p:txBody>
      </p:sp>
    </p:spTree>
    <p:extLst>
      <p:ext uri="{BB962C8B-B14F-4D97-AF65-F5344CB8AC3E}">
        <p14:creationId xmlns:p14="http://schemas.microsoft.com/office/powerpoint/2010/main" val="183914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example that we get in the international programs office all the time – these happen to be requests from August 2024 into my office</a:t>
            </a:r>
          </a:p>
        </p:txBody>
      </p:sp>
      <p:sp>
        <p:nvSpPr>
          <p:cNvPr id="4" name="Slide Number Placeholder 3"/>
          <p:cNvSpPr>
            <a:spLocks noGrp="1"/>
          </p:cNvSpPr>
          <p:nvPr>
            <p:ph type="sldNum" sz="quarter" idx="5"/>
          </p:nvPr>
        </p:nvSpPr>
        <p:spPr/>
        <p:txBody>
          <a:bodyPr/>
          <a:lstStyle/>
          <a:p>
            <a:fld id="{4B0572F4-48FE-4604-A7CF-80184D4FB9E9}" type="slidenum">
              <a:rPr lang="en-US" smtClean="0"/>
              <a:t>10</a:t>
            </a:fld>
            <a:endParaRPr lang="en-US"/>
          </a:p>
        </p:txBody>
      </p:sp>
    </p:spTree>
    <p:extLst>
      <p:ext uri="{BB962C8B-B14F-4D97-AF65-F5344CB8AC3E}">
        <p14:creationId xmlns:p14="http://schemas.microsoft.com/office/powerpoint/2010/main" val="64519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Stefan - One Case Study – Football team played Iowa State in Ireland - August 2025.  The It’s more than a game idea as a prototype of what a one page overview of a country could look like with data and photos generated by the Global Engagement Directory possible one pager by country  - students from Ireland, Travel to Ireland (employees), students to Ireland, Agreements, Alumni, we don’t have a current research project, however, in the future we could identify Irish collaborators with K-State, cited K-State publications by Irish authors, both by faculty/authors and by institution.  As far as engagement, we had the Football game as an engagement highlight.  As far as students and travel – we can go in depth, demographics, purpose, academic college, department, program.  We will utilize photos of K-State in Ireland or Irish at K-State in Kansas. Agreements (by type, purpose – will have contacts at K-State and the Irish entity, when established, when it will expire, and some outcomes – students and faculty to/from institution.  Information is current and real time.  Faculty and staff from Ireland, Irish citizenships and those who had a post secondary academic credential from an Irish institution.  Cumulative  information versus down to the individual.</a:t>
            </a:r>
          </a:p>
        </p:txBody>
      </p:sp>
      <p:sp>
        <p:nvSpPr>
          <p:cNvPr id="4" name="Slide Number Placeholder 3"/>
          <p:cNvSpPr>
            <a:spLocks noGrp="1"/>
          </p:cNvSpPr>
          <p:nvPr>
            <p:ph type="sldNum" sz="quarter" idx="5"/>
          </p:nvPr>
        </p:nvSpPr>
        <p:spPr/>
        <p:txBody>
          <a:bodyPr/>
          <a:lstStyle/>
          <a:p>
            <a:fld id="{4B0572F4-48FE-4604-A7CF-80184D4FB9E9}" type="slidenum">
              <a:rPr lang="en-US" smtClean="0"/>
              <a:t>11</a:t>
            </a:fld>
            <a:endParaRPr lang="en-US"/>
          </a:p>
        </p:txBody>
      </p:sp>
    </p:spTree>
    <p:extLst>
      <p:ext uri="{BB962C8B-B14F-4D97-AF65-F5344CB8AC3E}">
        <p14:creationId xmlns:p14="http://schemas.microsoft.com/office/powerpoint/2010/main" val="338393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Sample – wish I could show you the dynamic global engagement directory, the spinning globe, zoom in and out, cursor over features, downloaded page, and looking into the detail of each measure (demographics, and by college, department and program, types and purposes of items. Real time and then archived per census date for trend and comparison analysis, </a:t>
            </a:r>
          </a:p>
          <a:p>
            <a:r>
              <a:rPr lang="en-US"/>
              <a:t># of staff or faculty  that have travelled, established an agreement/relationship, hosted visitors, conducted special workshops/training, led a faculty-led trip, researched, This is Power </a:t>
            </a:r>
          </a:p>
          <a:p>
            <a:r>
              <a:rPr lang="en-US"/>
              <a:t>BI based on a rotating globe as well as curser over functions, zoom in and zoom out functions, (finite detail on a particular area versus more general detail on a larger area). click throughs, ctrl click, downloading one pagers, and other visuals – Purple is where we have connections.  Any idea - It might be light to bold purple depending upon some set of connection factors (just an idea).  This is a work in process and will be a continual work in progress throughout the three years as problem continual. </a:t>
            </a:r>
          </a:p>
        </p:txBody>
      </p:sp>
      <p:sp>
        <p:nvSpPr>
          <p:cNvPr id="4" name="Slide Number Placeholder 3"/>
          <p:cNvSpPr>
            <a:spLocks noGrp="1"/>
          </p:cNvSpPr>
          <p:nvPr>
            <p:ph type="sldNum" sz="quarter" idx="5"/>
          </p:nvPr>
        </p:nvSpPr>
        <p:spPr/>
        <p:txBody>
          <a:bodyPr/>
          <a:lstStyle/>
          <a:p>
            <a:fld id="{4B0572F4-48FE-4604-A7CF-80184D4FB9E9}" type="slidenum">
              <a:rPr lang="en-US" smtClean="0"/>
              <a:t>12</a:t>
            </a:fld>
            <a:endParaRPr lang="en-US"/>
          </a:p>
        </p:txBody>
      </p:sp>
    </p:spTree>
    <p:extLst>
      <p:ext uri="{BB962C8B-B14F-4D97-AF65-F5344CB8AC3E}">
        <p14:creationId xmlns:p14="http://schemas.microsoft.com/office/powerpoint/2010/main" val="6197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We have graphic views, but we will also have text and text search – we will have general summaries and data public, one pagers public, then more detailed data under the K-State eID protection so only K-State employees could see the data.</a:t>
            </a:r>
          </a:p>
        </p:txBody>
      </p:sp>
      <p:sp>
        <p:nvSpPr>
          <p:cNvPr id="4" name="Slide Number Placeholder 3"/>
          <p:cNvSpPr>
            <a:spLocks noGrp="1"/>
          </p:cNvSpPr>
          <p:nvPr>
            <p:ph type="sldNum" sz="quarter" idx="5"/>
          </p:nvPr>
        </p:nvSpPr>
        <p:spPr/>
        <p:txBody>
          <a:bodyPr/>
          <a:lstStyle/>
          <a:p>
            <a:fld id="{4B0572F4-48FE-4604-A7CF-80184D4FB9E9}" type="slidenum">
              <a:rPr lang="en-US" smtClean="0"/>
              <a:t>13</a:t>
            </a:fld>
            <a:endParaRPr lang="en-US"/>
          </a:p>
        </p:txBody>
      </p:sp>
    </p:spTree>
    <p:extLst>
      <p:ext uri="{BB962C8B-B14F-4D97-AF65-F5344CB8AC3E}">
        <p14:creationId xmlns:p14="http://schemas.microsoft.com/office/powerpoint/2010/main" val="634681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E588-6ECE-DEB8-8C35-2E65A824A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8B15B-641A-F926-DE30-DB693B023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02E8E-70BC-14D6-6F9B-554D287B81C8}"/>
              </a:ext>
            </a:extLst>
          </p:cNvPr>
          <p:cNvSpPr>
            <a:spLocks noGrp="1"/>
          </p:cNvSpPr>
          <p:nvPr>
            <p:ph type="body" idx="1"/>
          </p:nvPr>
        </p:nvSpPr>
        <p:spPr/>
        <p:txBody>
          <a:bodyPr/>
          <a:lstStyle/>
          <a:p>
            <a:r>
              <a:rPr lang="en-US" dirty="0"/>
              <a:t>Grant – Exit the Slide show and open the </a:t>
            </a:r>
            <a:r>
              <a:rPr lang="en-US" dirty="0" err="1"/>
              <a:t>PowerBI</a:t>
            </a:r>
            <a:r>
              <a:rPr lang="en-US" dirty="0"/>
              <a:t> tab. Demo the directory</a:t>
            </a:r>
          </a:p>
        </p:txBody>
      </p:sp>
      <p:sp>
        <p:nvSpPr>
          <p:cNvPr id="4" name="Slide Number Placeholder 3">
            <a:extLst>
              <a:ext uri="{FF2B5EF4-FFF2-40B4-BE49-F238E27FC236}">
                <a16:creationId xmlns:a16="http://schemas.microsoft.com/office/drawing/2014/main" id="{F4A0CDAB-CF0C-B7F5-AD7E-C571BE5C32A8}"/>
              </a:ext>
            </a:extLst>
          </p:cNvPr>
          <p:cNvSpPr>
            <a:spLocks noGrp="1"/>
          </p:cNvSpPr>
          <p:nvPr>
            <p:ph type="sldNum" sz="quarter" idx="5"/>
          </p:nvPr>
        </p:nvSpPr>
        <p:spPr/>
        <p:txBody>
          <a:bodyPr/>
          <a:lstStyle/>
          <a:p>
            <a:fld id="{4B0572F4-48FE-4604-A7CF-80184D4FB9E9}" type="slidenum">
              <a:rPr lang="en-US" smtClean="0"/>
              <a:t>14</a:t>
            </a:fld>
            <a:endParaRPr lang="en-US"/>
          </a:p>
        </p:txBody>
      </p:sp>
    </p:spTree>
    <p:extLst>
      <p:ext uri="{BB962C8B-B14F-4D97-AF65-F5344CB8AC3E}">
        <p14:creationId xmlns:p14="http://schemas.microsoft.com/office/powerpoint/2010/main" val="2690375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CFC86-871A-9D6A-C5FB-3CD19E195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92B3A-71DB-52AE-7113-2D6334BD0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7798E-93E0-4152-B562-872660D34E9C}"/>
              </a:ext>
            </a:extLst>
          </p:cNvPr>
          <p:cNvSpPr>
            <a:spLocks noGrp="1"/>
          </p:cNvSpPr>
          <p:nvPr>
            <p:ph type="body" idx="1"/>
          </p:nvPr>
        </p:nvSpPr>
        <p:spPr/>
        <p:txBody>
          <a:bodyPr/>
          <a:lstStyle/>
          <a:p>
            <a:r>
              <a:rPr lang="en-US" dirty="0"/>
              <a:t>Stefan – Refresh team assembly from earlier</a:t>
            </a:r>
          </a:p>
        </p:txBody>
      </p:sp>
      <p:sp>
        <p:nvSpPr>
          <p:cNvPr id="4" name="Slide Number Placeholder 3">
            <a:extLst>
              <a:ext uri="{FF2B5EF4-FFF2-40B4-BE49-F238E27FC236}">
                <a16:creationId xmlns:a16="http://schemas.microsoft.com/office/drawing/2014/main" id="{95C5BC7B-08FC-B702-2BAD-97E66382A23A}"/>
              </a:ext>
            </a:extLst>
          </p:cNvPr>
          <p:cNvSpPr>
            <a:spLocks noGrp="1"/>
          </p:cNvSpPr>
          <p:nvPr>
            <p:ph type="sldNum" sz="quarter" idx="5"/>
          </p:nvPr>
        </p:nvSpPr>
        <p:spPr/>
        <p:txBody>
          <a:bodyPr/>
          <a:lstStyle/>
          <a:p>
            <a:fld id="{4B0572F4-48FE-4604-A7CF-80184D4FB9E9}" type="slidenum">
              <a:rPr lang="en-US" smtClean="0"/>
              <a:t>15</a:t>
            </a:fld>
            <a:endParaRPr lang="en-US"/>
          </a:p>
        </p:txBody>
      </p:sp>
    </p:spTree>
    <p:extLst>
      <p:ext uri="{BB962C8B-B14F-4D97-AF65-F5344CB8AC3E}">
        <p14:creationId xmlns:p14="http://schemas.microsoft.com/office/powerpoint/2010/main" val="3929242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BF4B2-05F2-99BE-615F-06EB8C587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9C22E-7688-1CD8-3D34-A37685853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576BC-C6CC-B545-0E18-203260A7A829}"/>
              </a:ext>
            </a:extLst>
          </p:cNvPr>
          <p:cNvSpPr>
            <a:spLocks noGrp="1"/>
          </p:cNvSpPr>
          <p:nvPr>
            <p:ph type="body" idx="1"/>
          </p:nvPr>
        </p:nvSpPr>
        <p:spPr/>
        <p:txBody>
          <a:bodyPr/>
          <a:lstStyle/>
          <a:p>
            <a:r>
              <a:rPr lang="en-US" dirty="0"/>
              <a:t>Stefan – It’s important to identify the stakeholders in your own university who will have the most use of a tool like this and make sure that those areas are represented on your development team. Having these areas represented will increase buy-in at the university from the get-go. Be sure to obtain the support of university leadership for funding and support for the project from the top.</a:t>
            </a:r>
          </a:p>
        </p:txBody>
      </p:sp>
      <p:sp>
        <p:nvSpPr>
          <p:cNvPr id="4" name="Slide Number Placeholder 3">
            <a:extLst>
              <a:ext uri="{FF2B5EF4-FFF2-40B4-BE49-F238E27FC236}">
                <a16:creationId xmlns:a16="http://schemas.microsoft.com/office/drawing/2014/main" id="{8E13BAAE-BF89-5100-B00D-AB5DFD25F5ED}"/>
              </a:ext>
            </a:extLst>
          </p:cNvPr>
          <p:cNvSpPr>
            <a:spLocks noGrp="1"/>
          </p:cNvSpPr>
          <p:nvPr>
            <p:ph type="sldNum" sz="quarter" idx="5"/>
          </p:nvPr>
        </p:nvSpPr>
        <p:spPr/>
        <p:txBody>
          <a:bodyPr/>
          <a:lstStyle/>
          <a:p>
            <a:fld id="{4B0572F4-48FE-4604-A7CF-80184D4FB9E9}" type="slidenum">
              <a:rPr lang="en-US" smtClean="0"/>
              <a:t>16</a:t>
            </a:fld>
            <a:endParaRPr lang="en-US"/>
          </a:p>
        </p:txBody>
      </p:sp>
    </p:spTree>
    <p:extLst>
      <p:ext uri="{BB962C8B-B14F-4D97-AF65-F5344CB8AC3E}">
        <p14:creationId xmlns:p14="http://schemas.microsoft.com/office/powerpoint/2010/main" val="3234173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-diffrence between a global engagement directory and an international inventory is the global engagement directory is more than a list of agreements or numbers of students – the directory can measure both breadth of items and depth of items.  So, the WG development some guidelines for useful measures and definitions.  We did not want to ask faculty, staff, students or administrators for items if the items were already collected in some form around campus.  We would develop what we would like to measure, see if any of the measures are already collected, collated those collections into a useful data base, identify gaps and see how best to find or collect the appropriate data.</a:t>
            </a:r>
          </a:p>
        </p:txBody>
      </p:sp>
      <p:sp>
        <p:nvSpPr>
          <p:cNvPr id="4" name="Slide Number Placeholder 3"/>
          <p:cNvSpPr>
            <a:spLocks noGrp="1"/>
          </p:cNvSpPr>
          <p:nvPr>
            <p:ph type="sldNum" sz="quarter" idx="5"/>
          </p:nvPr>
        </p:nvSpPr>
        <p:spPr/>
        <p:txBody>
          <a:bodyPr/>
          <a:lstStyle/>
          <a:p>
            <a:fld id="{4B0572F4-48FE-4604-A7CF-80184D4FB9E9}" type="slidenum">
              <a:rPr lang="en-US" smtClean="0"/>
              <a:t>17</a:t>
            </a:fld>
            <a:endParaRPr lang="en-US"/>
          </a:p>
        </p:txBody>
      </p:sp>
    </p:spTree>
    <p:extLst>
      <p:ext uri="{BB962C8B-B14F-4D97-AF65-F5344CB8AC3E}">
        <p14:creationId xmlns:p14="http://schemas.microsoft.com/office/powerpoint/2010/main" val="3220965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The WG worked all year getting measures down to management categories, defining categories, and understand that these will have subset to each – there are many types of international agreements, there are many types of visiting scholars, short term, long term, sponsored, who it the sponsor, with college, department and program, duties (research, teaching, academic collaboration, planning a grant), </a:t>
            </a:r>
          </a:p>
        </p:txBody>
      </p:sp>
      <p:sp>
        <p:nvSpPr>
          <p:cNvPr id="4" name="Slide Number Placeholder 3"/>
          <p:cNvSpPr>
            <a:spLocks noGrp="1"/>
          </p:cNvSpPr>
          <p:nvPr>
            <p:ph type="sldNum" sz="quarter" idx="5"/>
          </p:nvPr>
        </p:nvSpPr>
        <p:spPr/>
        <p:txBody>
          <a:bodyPr/>
          <a:lstStyle/>
          <a:p>
            <a:fld id="{4B0572F4-48FE-4604-A7CF-80184D4FB9E9}" type="slidenum">
              <a:rPr lang="en-US" smtClean="0"/>
              <a:t>18</a:t>
            </a:fld>
            <a:endParaRPr lang="en-US"/>
          </a:p>
        </p:txBody>
      </p:sp>
    </p:spTree>
    <p:extLst>
      <p:ext uri="{BB962C8B-B14F-4D97-AF65-F5344CB8AC3E}">
        <p14:creationId xmlns:p14="http://schemas.microsoft.com/office/powerpoint/2010/main" val="72206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46010-4B1A-133B-D20A-6152AB0E0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5C593-07B5-BDE8-CC74-28A0CEA4B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65C28-BED8-FBBC-B5AC-AF30F75A3CD6}"/>
              </a:ext>
            </a:extLst>
          </p:cNvPr>
          <p:cNvSpPr>
            <a:spLocks noGrp="1"/>
          </p:cNvSpPr>
          <p:nvPr>
            <p:ph type="body" idx="1"/>
          </p:nvPr>
        </p:nvSpPr>
        <p:spPr/>
        <p:txBody>
          <a:bodyPr/>
          <a:lstStyle/>
          <a:p>
            <a:r>
              <a:rPr lang="en-US" dirty="0"/>
              <a:t>Grant – Talk about the need for </a:t>
            </a:r>
            <a:r>
              <a:rPr lang="en-US"/>
              <a:t>sustainability as you develop your inventory.  We decided to use software and data that already existed somewhere at Kansas State.  We cultivated relationship between OIP and our DAIR office with expectations for both on how to sustain the inventory.</a:t>
            </a:r>
            <a:endParaRPr lang="en-US" dirty="0"/>
          </a:p>
        </p:txBody>
      </p:sp>
      <p:sp>
        <p:nvSpPr>
          <p:cNvPr id="4" name="Slide Number Placeholder 3">
            <a:extLst>
              <a:ext uri="{FF2B5EF4-FFF2-40B4-BE49-F238E27FC236}">
                <a16:creationId xmlns:a16="http://schemas.microsoft.com/office/drawing/2014/main" id="{A7EBEE59-D3C3-931E-6870-F04C434C24CC}"/>
              </a:ext>
            </a:extLst>
          </p:cNvPr>
          <p:cNvSpPr>
            <a:spLocks noGrp="1"/>
          </p:cNvSpPr>
          <p:nvPr>
            <p:ph type="sldNum" sz="quarter" idx="5"/>
          </p:nvPr>
        </p:nvSpPr>
        <p:spPr/>
        <p:txBody>
          <a:bodyPr/>
          <a:lstStyle/>
          <a:p>
            <a:fld id="{4B0572F4-48FE-4604-A7CF-80184D4FB9E9}" type="slidenum">
              <a:rPr lang="en-US" smtClean="0"/>
              <a:t>19</a:t>
            </a:fld>
            <a:endParaRPr lang="en-US"/>
          </a:p>
        </p:txBody>
      </p:sp>
    </p:spTree>
    <p:extLst>
      <p:ext uri="{BB962C8B-B14F-4D97-AF65-F5344CB8AC3E}">
        <p14:creationId xmlns:p14="http://schemas.microsoft.com/office/powerpoint/2010/main" val="169148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about context, implicit bias, getting to know the speaker</a:t>
            </a:r>
          </a:p>
        </p:txBody>
      </p:sp>
      <p:sp>
        <p:nvSpPr>
          <p:cNvPr id="4" name="Slide Number Placeholder 3"/>
          <p:cNvSpPr>
            <a:spLocks noGrp="1"/>
          </p:cNvSpPr>
          <p:nvPr>
            <p:ph type="sldNum" sz="quarter" idx="5"/>
          </p:nvPr>
        </p:nvSpPr>
        <p:spPr/>
        <p:txBody>
          <a:bodyPr/>
          <a:lstStyle/>
          <a:p>
            <a:fld id="{4B0572F4-48FE-4604-A7CF-80184D4FB9E9}" type="slidenum">
              <a:rPr lang="en-US" smtClean="0"/>
              <a:t>2</a:t>
            </a:fld>
            <a:endParaRPr lang="en-US"/>
          </a:p>
        </p:txBody>
      </p:sp>
    </p:spTree>
    <p:extLst>
      <p:ext uri="{BB962C8B-B14F-4D97-AF65-F5344CB8AC3E}">
        <p14:creationId xmlns:p14="http://schemas.microsoft.com/office/powerpoint/2010/main" val="398799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We are finding gaps in our database collections at the University.  We have information on students (incoming and outgoing) by all demographics, college, department, programs.  We have information on all research awards.  We have information on incoming scholars J-1, O, H visas, we have data on international travel (we have a mandatory registry because of insurance and compliance), we have data on current agreements and archived past expired agreements, we have data on alumni if they are part of our alumni association through self-reported measures, we have employee (faculty and staff) data (citizenship, where they receive their post-secondary degree, visa holders).  We are have a gap in short term visits – delegations visiting, people visiting if not a scholar or student,  we have a gap on the outcomes of research publications (international collaboration, international citations), outcomes of arts and humanities international engagement, and outcomes the focuses on international research that gets applied to Kansas or international researchers working in Kansas for Kansans.  As a land grant – we want to focus on research and an engagement – we are a research one University and a Carnegie Rated Engaged University. </a:t>
            </a:r>
          </a:p>
        </p:txBody>
      </p:sp>
      <p:sp>
        <p:nvSpPr>
          <p:cNvPr id="4" name="Slide Number Placeholder 3"/>
          <p:cNvSpPr>
            <a:spLocks noGrp="1"/>
          </p:cNvSpPr>
          <p:nvPr>
            <p:ph type="sldNum" sz="quarter" idx="5"/>
          </p:nvPr>
        </p:nvSpPr>
        <p:spPr/>
        <p:txBody>
          <a:bodyPr/>
          <a:lstStyle/>
          <a:p>
            <a:fld id="{4B0572F4-48FE-4604-A7CF-80184D4FB9E9}" type="slidenum">
              <a:rPr lang="en-US" smtClean="0"/>
              <a:t>20</a:t>
            </a:fld>
            <a:endParaRPr lang="en-US"/>
          </a:p>
        </p:txBody>
      </p:sp>
    </p:spTree>
    <p:extLst>
      <p:ext uri="{BB962C8B-B14F-4D97-AF65-F5344CB8AC3E}">
        <p14:creationId xmlns:p14="http://schemas.microsoft.com/office/powerpoint/2010/main" val="3265776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 Scopus but also mention Web of Science – mention other measures – citations to a K-State publication from outside the US – by country, places of collaboration by Country and University, Weighted impact scores, and then information that we know is out there from sources that are not licensed by K-State – one is </a:t>
            </a:r>
            <a:r>
              <a:rPr lang="en-US" dirty="0" err="1"/>
              <a:t>SciVal</a:t>
            </a:r>
            <a:r>
              <a:rPr lang="en-US" dirty="0"/>
              <a:t>.  Explain UDP, many types of measures, for faculty, for institutions. Moving forward we will use Digital Science’s Simplectic modules Dimensions and </a:t>
            </a:r>
            <a:r>
              <a:rPr lang="en-US" dirty="0" err="1"/>
              <a:t>Altmetric</a:t>
            </a:r>
            <a:r>
              <a:rPr lang="en-US" dirty="0"/>
              <a:t> to provide international research impact data.</a:t>
            </a:r>
          </a:p>
        </p:txBody>
      </p:sp>
      <p:sp>
        <p:nvSpPr>
          <p:cNvPr id="4" name="Slide Number Placeholder 3"/>
          <p:cNvSpPr>
            <a:spLocks noGrp="1"/>
          </p:cNvSpPr>
          <p:nvPr>
            <p:ph type="sldNum" sz="quarter" idx="5"/>
          </p:nvPr>
        </p:nvSpPr>
        <p:spPr/>
        <p:txBody>
          <a:bodyPr/>
          <a:lstStyle/>
          <a:p>
            <a:fld id="{4B0572F4-48FE-4604-A7CF-80184D4FB9E9}" type="slidenum">
              <a:rPr lang="en-US" smtClean="0"/>
              <a:t>21</a:t>
            </a:fld>
            <a:endParaRPr lang="en-US"/>
          </a:p>
        </p:txBody>
      </p:sp>
    </p:spTree>
    <p:extLst>
      <p:ext uri="{BB962C8B-B14F-4D97-AF65-F5344CB8AC3E}">
        <p14:creationId xmlns:p14="http://schemas.microsoft.com/office/powerpoint/2010/main" val="3128042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Warehouse, </a:t>
            </a:r>
            <a:r>
              <a:rPr lang="en-US" dirty="0" err="1"/>
              <a:t>PowerBI</a:t>
            </a:r>
            <a:endParaRPr lang="en-US" dirty="0"/>
          </a:p>
        </p:txBody>
      </p:sp>
      <p:sp>
        <p:nvSpPr>
          <p:cNvPr id="4" name="Slide Number Placeholder 3"/>
          <p:cNvSpPr>
            <a:spLocks noGrp="1"/>
          </p:cNvSpPr>
          <p:nvPr>
            <p:ph type="sldNum" sz="quarter" idx="5"/>
          </p:nvPr>
        </p:nvSpPr>
        <p:spPr/>
        <p:txBody>
          <a:bodyPr/>
          <a:lstStyle/>
          <a:p>
            <a:fld id="{4B0572F4-48FE-4604-A7CF-80184D4FB9E9}" type="slidenum">
              <a:rPr lang="en-US" smtClean="0"/>
              <a:t>22</a:t>
            </a:fld>
            <a:endParaRPr lang="en-US"/>
          </a:p>
        </p:txBody>
      </p:sp>
    </p:spTree>
    <p:extLst>
      <p:ext uri="{BB962C8B-B14F-4D97-AF65-F5344CB8AC3E}">
        <p14:creationId xmlns:p14="http://schemas.microsoft.com/office/powerpoint/2010/main" val="79163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572F4-48FE-4604-A7CF-80184D4FB9E9}" type="slidenum">
              <a:rPr lang="en-US" smtClean="0"/>
              <a:t>23</a:t>
            </a:fld>
            <a:endParaRPr lang="en-US"/>
          </a:p>
        </p:txBody>
      </p:sp>
    </p:spTree>
    <p:extLst>
      <p:ext uri="{BB962C8B-B14F-4D97-AF65-F5344CB8AC3E}">
        <p14:creationId xmlns:p14="http://schemas.microsoft.com/office/powerpoint/2010/main" val="402943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BD80-9028-AC93-AEF4-5795254F5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94CB1-62A5-3AF3-4DE6-22CE5E0C0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49EB5-6040-740A-5143-76F70483E1E4}"/>
              </a:ext>
            </a:extLst>
          </p:cNvPr>
          <p:cNvSpPr>
            <a:spLocks noGrp="1"/>
          </p:cNvSpPr>
          <p:nvPr>
            <p:ph type="body" idx="1"/>
          </p:nvPr>
        </p:nvSpPr>
        <p:spPr/>
        <p:txBody>
          <a:bodyPr/>
          <a:lstStyle/>
          <a:p>
            <a:r>
              <a:rPr lang="en-US"/>
              <a:t>All about context, implicit bias, getting to know the speaker</a:t>
            </a:r>
          </a:p>
        </p:txBody>
      </p:sp>
      <p:sp>
        <p:nvSpPr>
          <p:cNvPr id="4" name="Slide Number Placeholder 3">
            <a:extLst>
              <a:ext uri="{FF2B5EF4-FFF2-40B4-BE49-F238E27FC236}">
                <a16:creationId xmlns:a16="http://schemas.microsoft.com/office/drawing/2014/main" id="{C9A86425-531C-76A1-EE44-F0691E1B8E31}"/>
              </a:ext>
            </a:extLst>
          </p:cNvPr>
          <p:cNvSpPr>
            <a:spLocks noGrp="1"/>
          </p:cNvSpPr>
          <p:nvPr>
            <p:ph type="sldNum" sz="quarter" idx="5"/>
          </p:nvPr>
        </p:nvSpPr>
        <p:spPr/>
        <p:txBody>
          <a:bodyPr/>
          <a:lstStyle/>
          <a:p>
            <a:fld id="{4B0572F4-48FE-4604-A7CF-80184D4FB9E9}" type="slidenum">
              <a:rPr lang="en-US" smtClean="0"/>
              <a:t>3</a:t>
            </a:fld>
            <a:endParaRPr lang="en-US"/>
          </a:p>
        </p:txBody>
      </p:sp>
    </p:spTree>
    <p:extLst>
      <p:ext uri="{BB962C8B-B14F-4D97-AF65-F5344CB8AC3E}">
        <p14:creationId xmlns:p14="http://schemas.microsoft.com/office/powerpoint/2010/main" val="211264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 Plan for Today</a:t>
            </a:r>
          </a:p>
          <a:p>
            <a:r>
              <a:rPr lang="en-US" dirty="0"/>
              <a:t>There are many types of database and software tools just focused for international programs </a:t>
            </a:r>
          </a:p>
          <a:p>
            <a:r>
              <a:rPr lang="en-US" dirty="0"/>
              <a:t>QS, Terra Dotta, Synapsis</a:t>
            </a:r>
          </a:p>
          <a:p>
            <a:r>
              <a:rPr lang="en-US" dirty="0"/>
              <a:t>CRM – slate, salesforce</a:t>
            </a:r>
          </a:p>
        </p:txBody>
      </p:sp>
      <p:sp>
        <p:nvSpPr>
          <p:cNvPr id="4" name="Slide Number Placeholder 3"/>
          <p:cNvSpPr>
            <a:spLocks noGrp="1"/>
          </p:cNvSpPr>
          <p:nvPr>
            <p:ph type="sldNum" sz="quarter" idx="5"/>
          </p:nvPr>
        </p:nvSpPr>
        <p:spPr/>
        <p:txBody>
          <a:bodyPr/>
          <a:lstStyle/>
          <a:p>
            <a:fld id="{4B0572F4-48FE-4604-A7CF-80184D4FB9E9}" type="slidenum">
              <a:rPr lang="en-US" smtClean="0"/>
              <a:t>4</a:t>
            </a:fld>
            <a:endParaRPr lang="en-US"/>
          </a:p>
        </p:txBody>
      </p:sp>
    </p:spTree>
    <p:extLst>
      <p:ext uri="{BB962C8B-B14F-4D97-AF65-F5344CB8AC3E}">
        <p14:creationId xmlns:p14="http://schemas.microsoft.com/office/powerpoint/2010/main" val="254105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-The Office of International Programs is place for centralized internationalization at a very de-centralized University – Education Abroad, English Language Program, Faculty International Collaboration and research, Global Partnerships, International Student and Scholar Services.  The University went through a strategic planning process and is renewing commitment as a land-grant University.  We were the first land-grant University – first one started after the Morrill Act (1863).  Relatively new President and new Executive Vice President for External Engagement and President’s Chief of Staff are both life long land-grant people – from students and throughout their careers. Our strategic plan K-State Next Gen guides our thoughts on the international inventory.</a:t>
            </a:r>
          </a:p>
        </p:txBody>
      </p:sp>
      <p:sp>
        <p:nvSpPr>
          <p:cNvPr id="4" name="Slide Number Placeholder 3"/>
          <p:cNvSpPr>
            <a:spLocks noGrp="1"/>
          </p:cNvSpPr>
          <p:nvPr>
            <p:ph type="sldNum" sz="quarter" idx="5"/>
          </p:nvPr>
        </p:nvSpPr>
        <p:spPr/>
        <p:txBody>
          <a:bodyPr/>
          <a:lstStyle/>
          <a:p>
            <a:fld id="{4B0572F4-48FE-4604-A7CF-80184D4FB9E9}" type="slidenum">
              <a:rPr lang="en-US" smtClean="0"/>
              <a:t>5</a:t>
            </a:fld>
            <a:endParaRPr lang="en-US"/>
          </a:p>
        </p:txBody>
      </p:sp>
    </p:spTree>
    <p:extLst>
      <p:ext uri="{BB962C8B-B14F-4D97-AF65-F5344CB8AC3E}">
        <p14:creationId xmlns:p14="http://schemas.microsoft.com/office/powerpoint/2010/main" val="72392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Our project started out to make sure I could answer the President’s question or at least send the President or Senior Leadership somewhere to find the answer.  “Started out” – through our Working Group and first year of the project – the tool is more than an inventory so the working group decided on the term “Global Engagement Directory.”  The first year of the working group – we discussed the question why do we need a global engagement directory and how will it be used.   We ended up relying on our institutional research and effectiveness office and their ability to bridge many databases and software.  We will use Power BI as the prototype tool</a:t>
            </a:r>
          </a:p>
        </p:txBody>
      </p:sp>
      <p:sp>
        <p:nvSpPr>
          <p:cNvPr id="4" name="Slide Number Placeholder 3"/>
          <p:cNvSpPr>
            <a:spLocks noGrp="1"/>
          </p:cNvSpPr>
          <p:nvPr>
            <p:ph type="sldNum" sz="quarter" idx="5"/>
          </p:nvPr>
        </p:nvSpPr>
        <p:spPr/>
        <p:txBody>
          <a:bodyPr/>
          <a:lstStyle/>
          <a:p>
            <a:fld id="{4B0572F4-48FE-4604-A7CF-80184D4FB9E9}" type="slidenum">
              <a:rPr lang="en-US" smtClean="0"/>
              <a:t>6</a:t>
            </a:fld>
            <a:endParaRPr lang="en-US"/>
          </a:p>
        </p:txBody>
      </p:sp>
    </p:spTree>
    <p:extLst>
      <p:ext uri="{BB962C8B-B14F-4D97-AF65-F5344CB8AC3E}">
        <p14:creationId xmlns:p14="http://schemas.microsoft.com/office/powerpoint/2010/main" val="1692808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Our design and process</a:t>
            </a:r>
          </a:p>
          <a:p>
            <a:r>
              <a:rPr lang="en-US"/>
              <a:t>Year One – define purpose, measures and finding where the information exists at the University (if it does exist),  identify gaps where it does not exist – during this process it was determined that many people were unsure what an international inventory actually was so we renamed it as the Global Engagement Directory to better identify what we are trying to measure.</a:t>
            </a:r>
          </a:p>
        </p:txBody>
      </p:sp>
      <p:sp>
        <p:nvSpPr>
          <p:cNvPr id="4" name="Slide Number Placeholder 3"/>
          <p:cNvSpPr>
            <a:spLocks noGrp="1"/>
          </p:cNvSpPr>
          <p:nvPr>
            <p:ph type="sldNum" sz="quarter" idx="5"/>
          </p:nvPr>
        </p:nvSpPr>
        <p:spPr/>
        <p:txBody>
          <a:bodyPr/>
          <a:lstStyle/>
          <a:p>
            <a:fld id="{4B0572F4-48FE-4604-A7CF-80184D4FB9E9}" type="slidenum">
              <a:rPr lang="en-US" smtClean="0"/>
              <a:t>7</a:t>
            </a:fld>
            <a:endParaRPr lang="en-US"/>
          </a:p>
        </p:txBody>
      </p:sp>
    </p:spTree>
    <p:extLst>
      <p:ext uri="{BB962C8B-B14F-4D97-AF65-F5344CB8AC3E}">
        <p14:creationId xmlns:p14="http://schemas.microsoft.com/office/powerpoint/2010/main" val="50091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Important to have a good WG – not too large.  Probably, another one or two faculty members and someone from the library would be my preference.  You can see that reps from President’s office VP for Research, VP for Finance and Operations, Provost Office, and the only associate dean of international from any of our colleges.  Chief Data Officer is probably one the most important members of the WG.</a:t>
            </a:r>
          </a:p>
        </p:txBody>
      </p:sp>
      <p:sp>
        <p:nvSpPr>
          <p:cNvPr id="4" name="Slide Number Placeholder 3"/>
          <p:cNvSpPr>
            <a:spLocks noGrp="1"/>
          </p:cNvSpPr>
          <p:nvPr>
            <p:ph type="sldNum" sz="quarter" idx="5"/>
          </p:nvPr>
        </p:nvSpPr>
        <p:spPr/>
        <p:txBody>
          <a:bodyPr/>
          <a:lstStyle/>
          <a:p>
            <a:fld id="{4B0572F4-48FE-4604-A7CF-80184D4FB9E9}" type="slidenum">
              <a:rPr lang="en-US" smtClean="0"/>
              <a:t>8</a:t>
            </a:fld>
            <a:endParaRPr lang="en-US"/>
          </a:p>
        </p:txBody>
      </p:sp>
    </p:spTree>
    <p:extLst>
      <p:ext uri="{BB962C8B-B14F-4D97-AF65-F5344CB8AC3E}">
        <p14:creationId xmlns:p14="http://schemas.microsoft.com/office/powerpoint/2010/main" val="198610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Working Group – asked WG how they might use tool – thought about the constituents or the audience for such a directory – each area may use the global engagement directory for different purposes.  Faculty member – grant proposals, do we already have an agreement with an institution? President and Leadership – complete picture about relations with a particular country, organization, or institution.  What do you think international programs will use such a tool? – Holistic data, connecting people, looking at trends, providing impact statements, preparations for visiting delegations or leading delegations abroad  -  The big picture items like the President – Funding, Research, Mobility, Engagement</a:t>
            </a:r>
          </a:p>
        </p:txBody>
      </p:sp>
      <p:sp>
        <p:nvSpPr>
          <p:cNvPr id="4" name="Slide Number Placeholder 3"/>
          <p:cNvSpPr>
            <a:spLocks noGrp="1"/>
          </p:cNvSpPr>
          <p:nvPr>
            <p:ph type="sldNum" sz="quarter" idx="5"/>
          </p:nvPr>
        </p:nvSpPr>
        <p:spPr/>
        <p:txBody>
          <a:bodyPr/>
          <a:lstStyle/>
          <a:p>
            <a:fld id="{4B0572F4-48FE-4604-A7CF-80184D4FB9E9}" type="slidenum">
              <a:rPr lang="en-US" smtClean="0"/>
              <a:t>9</a:t>
            </a:fld>
            <a:endParaRPr lang="en-US"/>
          </a:p>
        </p:txBody>
      </p:sp>
    </p:spTree>
    <p:extLst>
      <p:ext uri="{BB962C8B-B14F-4D97-AF65-F5344CB8AC3E}">
        <p14:creationId xmlns:p14="http://schemas.microsoft.com/office/powerpoint/2010/main" val="206298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CBC20-67F4-9243-B263-111679245A4B}"/>
              </a:ext>
            </a:extLst>
          </p:cNvPr>
          <p:cNvSpPr>
            <a:spLocks noGrp="1"/>
          </p:cNvSpPr>
          <p:nvPr>
            <p:ph type="dt" sz="half" idx="10"/>
          </p:nvPr>
        </p:nvSpPr>
        <p:spPr/>
        <p:txBody>
          <a:bodyPr/>
          <a:lstStyle>
            <a:lvl1pPr>
              <a:defRPr/>
            </a:lvl1pPr>
          </a:lstStyle>
          <a:p>
            <a:fld id="{4DCE8448-A88E-AB46-9A66-F23B5FD57EB2}" type="datetimeFigureOut">
              <a:rPr lang="en-US" altLang="en-US"/>
              <a:pPr/>
              <a:t>10/4/2025</a:t>
            </a:fld>
            <a:endParaRPr lang="en-US" altLang="en-US"/>
          </a:p>
        </p:txBody>
      </p:sp>
      <p:sp>
        <p:nvSpPr>
          <p:cNvPr id="5" name="Footer Placeholder 4">
            <a:extLst>
              <a:ext uri="{FF2B5EF4-FFF2-40B4-BE49-F238E27FC236}">
                <a16:creationId xmlns:a16="http://schemas.microsoft.com/office/drawing/2014/main" id="{CC1F7EBE-3D90-A040-A930-BCC21C53B2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5F6DE8-E370-CE41-B1AF-6D852D04C39F}"/>
              </a:ext>
            </a:extLst>
          </p:cNvPr>
          <p:cNvSpPr>
            <a:spLocks noGrp="1"/>
          </p:cNvSpPr>
          <p:nvPr>
            <p:ph type="sldNum" sz="quarter" idx="12"/>
          </p:nvPr>
        </p:nvSpPr>
        <p:spPr/>
        <p:txBody>
          <a:bodyPr/>
          <a:lstStyle>
            <a:lvl1pPr>
              <a:defRPr/>
            </a:lvl1pPr>
          </a:lstStyle>
          <a:p>
            <a:fld id="{CDE7390B-674D-D84A-8D8C-4EDA7BBD065D}" type="slidenum">
              <a:rPr lang="en-US" altLang="en-US"/>
              <a:pPr/>
              <a:t>‹#›</a:t>
            </a:fld>
            <a:endParaRPr lang="en-US" altLang="en-US"/>
          </a:p>
        </p:txBody>
      </p:sp>
    </p:spTree>
    <p:extLst>
      <p:ext uri="{BB962C8B-B14F-4D97-AF65-F5344CB8AC3E}">
        <p14:creationId xmlns:p14="http://schemas.microsoft.com/office/powerpoint/2010/main" val="62381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82880" y="874712"/>
            <a:ext cx="8229600" cy="339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DED75-D61C-084A-83A2-D163F59251B7}"/>
              </a:ext>
            </a:extLst>
          </p:cNvPr>
          <p:cNvSpPr>
            <a:spLocks noGrp="1"/>
          </p:cNvSpPr>
          <p:nvPr>
            <p:ph type="dt" sz="half" idx="10"/>
          </p:nvPr>
        </p:nvSpPr>
        <p:spPr/>
        <p:txBody>
          <a:bodyPr/>
          <a:lstStyle>
            <a:lvl1pPr>
              <a:defRPr/>
            </a:lvl1pPr>
          </a:lstStyle>
          <a:p>
            <a:fld id="{0481C123-CB2B-F048-B263-9106CD039471}" type="datetimeFigureOut">
              <a:rPr lang="en-US" altLang="en-US"/>
              <a:pPr/>
              <a:t>10/4/2025</a:t>
            </a:fld>
            <a:endParaRPr lang="en-US" altLang="en-US"/>
          </a:p>
        </p:txBody>
      </p:sp>
      <p:sp>
        <p:nvSpPr>
          <p:cNvPr id="5" name="Footer Placeholder 4">
            <a:extLst>
              <a:ext uri="{FF2B5EF4-FFF2-40B4-BE49-F238E27FC236}">
                <a16:creationId xmlns:a16="http://schemas.microsoft.com/office/drawing/2014/main" id="{3A7B7CDA-1DB4-8D42-8893-703BAB5044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BAED9B-CD5F-8C48-B667-3FEB330B83FC}"/>
              </a:ext>
            </a:extLst>
          </p:cNvPr>
          <p:cNvSpPr>
            <a:spLocks noGrp="1"/>
          </p:cNvSpPr>
          <p:nvPr>
            <p:ph type="sldNum" sz="quarter" idx="12"/>
          </p:nvPr>
        </p:nvSpPr>
        <p:spPr/>
        <p:txBody>
          <a:bodyPr/>
          <a:lstStyle>
            <a:lvl1pPr>
              <a:defRPr/>
            </a:lvl1pPr>
          </a:lstStyle>
          <a:p>
            <a:fld id="{BF0F2238-E2A9-3646-AE36-254516B2E636}" type="slidenum">
              <a:rPr lang="en-US" altLang="en-US"/>
              <a:pPr/>
              <a:t>‹#›</a:t>
            </a:fld>
            <a:endParaRPr lang="en-US" altLang="en-US"/>
          </a:p>
        </p:txBody>
      </p:sp>
      <p:sp>
        <p:nvSpPr>
          <p:cNvPr id="7" name="Title 1">
            <a:extLst>
              <a:ext uri="{FF2B5EF4-FFF2-40B4-BE49-F238E27FC236}">
                <a16:creationId xmlns:a16="http://schemas.microsoft.com/office/drawing/2014/main" id="{8647BA73-4DAF-5E4A-8534-9D9645673830}"/>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93742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7693"/>
            <a:ext cx="1913351" cy="386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37693"/>
            <a:ext cx="5598323" cy="386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3FF10-CAF0-1E47-A1F2-D858F49B6B4F}"/>
              </a:ext>
            </a:extLst>
          </p:cNvPr>
          <p:cNvSpPr>
            <a:spLocks noGrp="1"/>
          </p:cNvSpPr>
          <p:nvPr>
            <p:ph type="dt" sz="half" idx="10"/>
          </p:nvPr>
        </p:nvSpPr>
        <p:spPr/>
        <p:txBody>
          <a:bodyPr/>
          <a:lstStyle>
            <a:lvl1pPr>
              <a:defRPr/>
            </a:lvl1pPr>
          </a:lstStyle>
          <a:p>
            <a:fld id="{F8CAE6E5-B3C4-5A44-97F8-7B12003D20D5}" type="datetimeFigureOut">
              <a:rPr lang="en-US" altLang="en-US"/>
              <a:pPr/>
              <a:t>10/4/2025</a:t>
            </a:fld>
            <a:endParaRPr lang="en-US" altLang="en-US"/>
          </a:p>
        </p:txBody>
      </p:sp>
      <p:sp>
        <p:nvSpPr>
          <p:cNvPr id="5" name="Footer Placeholder 4">
            <a:extLst>
              <a:ext uri="{FF2B5EF4-FFF2-40B4-BE49-F238E27FC236}">
                <a16:creationId xmlns:a16="http://schemas.microsoft.com/office/drawing/2014/main" id="{3B9AF80A-262F-864D-A0AC-3538E56A5D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A23A50-6A54-2848-9209-ACEB220117B8}"/>
              </a:ext>
            </a:extLst>
          </p:cNvPr>
          <p:cNvSpPr>
            <a:spLocks noGrp="1"/>
          </p:cNvSpPr>
          <p:nvPr>
            <p:ph type="sldNum" sz="quarter" idx="12"/>
          </p:nvPr>
        </p:nvSpPr>
        <p:spPr/>
        <p:txBody>
          <a:bodyPr/>
          <a:lstStyle>
            <a:lvl1pPr>
              <a:defRPr/>
            </a:lvl1pPr>
          </a:lstStyle>
          <a:p>
            <a:fld id="{01850282-A637-A841-BAC6-6E5B26841DEF}" type="slidenum">
              <a:rPr lang="en-US" altLang="en-US"/>
              <a:pPr/>
              <a:t>‹#›</a:t>
            </a:fld>
            <a:endParaRPr lang="en-US" altLang="en-US"/>
          </a:p>
        </p:txBody>
      </p:sp>
    </p:spTree>
    <p:extLst>
      <p:ext uri="{BB962C8B-B14F-4D97-AF65-F5344CB8AC3E}">
        <p14:creationId xmlns:p14="http://schemas.microsoft.com/office/powerpoint/2010/main" val="256585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 y="731520"/>
            <a:ext cx="8229600"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5D826-DDB8-D24E-A84F-4467C2022B5D}"/>
              </a:ext>
            </a:extLst>
          </p:cNvPr>
          <p:cNvSpPr>
            <a:spLocks noGrp="1"/>
          </p:cNvSpPr>
          <p:nvPr>
            <p:ph type="dt" sz="half" idx="10"/>
          </p:nvPr>
        </p:nvSpPr>
        <p:spPr/>
        <p:txBody>
          <a:bodyPr/>
          <a:lstStyle>
            <a:lvl1pPr>
              <a:defRPr/>
            </a:lvl1pPr>
          </a:lstStyle>
          <a:p>
            <a:fld id="{303E1852-93B0-1946-A33E-7F18731D88E2}" type="datetimeFigureOut">
              <a:rPr lang="en-US" altLang="en-US"/>
              <a:pPr/>
              <a:t>10/4/2025</a:t>
            </a:fld>
            <a:endParaRPr lang="en-US" altLang="en-US"/>
          </a:p>
        </p:txBody>
      </p:sp>
      <p:sp>
        <p:nvSpPr>
          <p:cNvPr id="5" name="Footer Placeholder 4">
            <a:extLst>
              <a:ext uri="{FF2B5EF4-FFF2-40B4-BE49-F238E27FC236}">
                <a16:creationId xmlns:a16="http://schemas.microsoft.com/office/drawing/2014/main" id="{94344CCA-174A-3744-8C6E-A9DBF9F5BA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2DC80-B586-3042-8549-42FC550DECD5}"/>
              </a:ext>
            </a:extLst>
          </p:cNvPr>
          <p:cNvSpPr>
            <a:spLocks noGrp="1"/>
          </p:cNvSpPr>
          <p:nvPr>
            <p:ph type="sldNum" sz="quarter" idx="12"/>
          </p:nvPr>
        </p:nvSpPr>
        <p:spPr/>
        <p:txBody>
          <a:bodyPr/>
          <a:lstStyle>
            <a:lvl1pPr>
              <a:defRPr/>
            </a:lvl1pPr>
          </a:lstStyle>
          <a:p>
            <a:fld id="{05E21D09-E2E8-7442-AC2A-C17B561ACE37}" type="slidenum">
              <a:rPr lang="en-US" altLang="en-US"/>
              <a:pPr/>
              <a:t>‹#›</a:t>
            </a:fld>
            <a:endParaRPr lang="en-US" altLang="en-US"/>
          </a:p>
        </p:txBody>
      </p:sp>
    </p:spTree>
    <p:extLst>
      <p:ext uri="{BB962C8B-B14F-4D97-AF65-F5344CB8AC3E}">
        <p14:creationId xmlns:p14="http://schemas.microsoft.com/office/powerpoint/2010/main" val="136619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2FCCE-3C5A-614F-A602-EB991E250F9D}"/>
              </a:ext>
            </a:extLst>
          </p:cNvPr>
          <p:cNvSpPr>
            <a:spLocks noGrp="1"/>
          </p:cNvSpPr>
          <p:nvPr>
            <p:ph type="dt" sz="half" idx="10"/>
          </p:nvPr>
        </p:nvSpPr>
        <p:spPr/>
        <p:txBody>
          <a:bodyPr/>
          <a:lstStyle>
            <a:lvl1pPr>
              <a:defRPr/>
            </a:lvl1pPr>
          </a:lstStyle>
          <a:p>
            <a:fld id="{233843F1-E09E-B542-AB96-0B7E36679D62}" type="datetimeFigureOut">
              <a:rPr lang="en-US" altLang="en-US"/>
              <a:pPr/>
              <a:t>10/4/2025</a:t>
            </a:fld>
            <a:endParaRPr lang="en-US" altLang="en-US"/>
          </a:p>
        </p:txBody>
      </p:sp>
      <p:sp>
        <p:nvSpPr>
          <p:cNvPr id="5" name="Footer Placeholder 4">
            <a:extLst>
              <a:ext uri="{FF2B5EF4-FFF2-40B4-BE49-F238E27FC236}">
                <a16:creationId xmlns:a16="http://schemas.microsoft.com/office/drawing/2014/main" id="{AAF31562-1A7A-3543-AB21-C73AB5D13D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B04326-FD0D-AC44-9A85-FC045F1DE732}"/>
              </a:ext>
            </a:extLst>
          </p:cNvPr>
          <p:cNvSpPr>
            <a:spLocks noGrp="1"/>
          </p:cNvSpPr>
          <p:nvPr>
            <p:ph type="sldNum" sz="quarter" idx="12"/>
          </p:nvPr>
        </p:nvSpPr>
        <p:spPr/>
        <p:txBody>
          <a:bodyPr/>
          <a:lstStyle>
            <a:lvl1pPr>
              <a:defRPr/>
            </a:lvl1pPr>
          </a:lstStyle>
          <a:p>
            <a:fld id="{4F7DD229-A6E0-1C4B-BC37-3197B08B8F75}" type="slidenum">
              <a:rPr lang="en-US" altLang="en-US"/>
              <a:pPr/>
              <a:t>‹#›</a:t>
            </a:fld>
            <a:endParaRPr lang="en-US" altLang="en-US"/>
          </a:p>
        </p:txBody>
      </p:sp>
    </p:spTree>
    <p:extLst>
      <p:ext uri="{BB962C8B-B14F-4D97-AF65-F5344CB8AC3E}">
        <p14:creationId xmlns:p14="http://schemas.microsoft.com/office/powerpoint/2010/main" val="50245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2880" y="73152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3152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125851C-65AE-3945-B4A4-5C6CBFF418F0}"/>
              </a:ext>
            </a:extLst>
          </p:cNvPr>
          <p:cNvSpPr>
            <a:spLocks noGrp="1"/>
          </p:cNvSpPr>
          <p:nvPr>
            <p:ph type="dt" sz="half" idx="10"/>
          </p:nvPr>
        </p:nvSpPr>
        <p:spPr/>
        <p:txBody>
          <a:bodyPr/>
          <a:lstStyle>
            <a:lvl1pPr>
              <a:defRPr/>
            </a:lvl1pPr>
          </a:lstStyle>
          <a:p>
            <a:fld id="{BC357D90-1EDC-9249-913E-90E6B08BBB25}" type="datetimeFigureOut">
              <a:rPr lang="en-US" altLang="en-US"/>
              <a:pPr/>
              <a:t>10/4/2025</a:t>
            </a:fld>
            <a:endParaRPr lang="en-US" altLang="en-US"/>
          </a:p>
        </p:txBody>
      </p:sp>
      <p:sp>
        <p:nvSpPr>
          <p:cNvPr id="6" name="Footer Placeholder 4">
            <a:extLst>
              <a:ext uri="{FF2B5EF4-FFF2-40B4-BE49-F238E27FC236}">
                <a16:creationId xmlns:a16="http://schemas.microsoft.com/office/drawing/2014/main" id="{6F5E22F4-F371-9C4B-B108-979D62B608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4DE5FD-9DDF-3349-B8BB-8B8EC66E70D7}"/>
              </a:ext>
            </a:extLst>
          </p:cNvPr>
          <p:cNvSpPr>
            <a:spLocks noGrp="1"/>
          </p:cNvSpPr>
          <p:nvPr>
            <p:ph type="sldNum" sz="quarter" idx="12"/>
          </p:nvPr>
        </p:nvSpPr>
        <p:spPr/>
        <p:txBody>
          <a:bodyPr/>
          <a:lstStyle>
            <a:lvl1pPr>
              <a:defRPr/>
            </a:lvl1pPr>
          </a:lstStyle>
          <a:p>
            <a:fld id="{4E46EA69-1F00-A645-9A0D-A4775062045E}" type="slidenum">
              <a:rPr lang="en-US" altLang="en-US"/>
              <a:pPr/>
              <a:t>‹#›</a:t>
            </a:fld>
            <a:endParaRPr lang="en-US" altLang="en-US"/>
          </a:p>
        </p:txBody>
      </p:sp>
      <p:sp>
        <p:nvSpPr>
          <p:cNvPr id="8" name="Title 1">
            <a:extLst>
              <a:ext uri="{FF2B5EF4-FFF2-40B4-BE49-F238E27FC236}">
                <a16:creationId xmlns:a16="http://schemas.microsoft.com/office/drawing/2014/main" id="{C9637ADE-912B-734C-A8CD-86C46C1A2345}"/>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89895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79" y="7315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79" y="125537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58803" y="7315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8803" y="125537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B1F3CC-1B08-334B-B713-35390EA88793}"/>
              </a:ext>
            </a:extLst>
          </p:cNvPr>
          <p:cNvSpPr>
            <a:spLocks noGrp="1"/>
          </p:cNvSpPr>
          <p:nvPr>
            <p:ph type="dt" sz="half" idx="10"/>
          </p:nvPr>
        </p:nvSpPr>
        <p:spPr/>
        <p:txBody>
          <a:bodyPr/>
          <a:lstStyle>
            <a:lvl1pPr>
              <a:defRPr/>
            </a:lvl1pPr>
          </a:lstStyle>
          <a:p>
            <a:fld id="{8F12E8AB-2B34-D84C-82A8-85702B3AA2F4}" type="datetimeFigureOut">
              <a:rPr lang="en-US" altLang="en-US"/>
              <a:pPr/>
              <a:t>10/4/2025</a:t>
            </a:fld>
            <a:endParaRPr lang="en-US" altLang="en-US"/>
          </a:p>
        </p:txBody>
      </p:sp>
      <p:sp>
        <p:nvSpPr>
          <p:cNvPr id="8" name="Footer Placeholder 4">
            <a:extLst>
              <a:ext uri="{FF2B5EF4-FFF2-40B4-BE49-F238E27FC236}">
                <a16:creationId xmlns:a16="http://schemas.microsoft.com/office/drawing/2014/main" id="{DCD32E90-BE10-4444-B774-07B30C10758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C877E1B-3927-6A41-A15B-CAEE6E7A06C0}"/>
              </a:ext>
            </a:extLst>
          </p:cNvPr>
          <p:cNvSpPr>
            <a:spLocks noGrp="1"/>
          </p:cNvSpPr>
          <p:nvPr>
            <p:ph type="sldNum" sz="quarter" idx="12"/>
          </p:nvPr>
        </p:nvSpPr>
        <p:spPr/>
        <p:txBody>
          <a:bodyPr/>
          <a:lstStyle>
            <a:lvl1pPr>
              <a:defRPr/>
            </a:lvl1pPr>
          </a:lstStyle>
          <a:p>
            <a:fld id="{810896CB-93B7-014E-847C-141759764309}" type="slidenum">
              <a:rPr lang="en-US" altLang="en-US"/>
              <a:pPr/>
              <a:t>‹#›</a:t>
            </a:fld>
            <a:endParaRPr lang="en-US" altLang="en-US"/>
          </a:p>
        </p:txBody>
      </p:sp>
      <p:sp>
        <p:nvSpPr>
          <p:cNvPr id="10" name="Title 1">
            <a:extLst>
              <a:ext uri="{FF2B5EF4-FFF2-40B4-BE49-F238E27FC236}">
                <a16:creationId xmlns:a16="http://schemas.microsoft.com/office/drawing/2014/main" id="{F3EA321B-18B6-7A43-A72C-5E49A9E54982}"/>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76229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EDD99CF7-CC34-6C47-8149-8ED08EB2CCCB}"/>
              </a:ext>
            </a:extLst>
          </p:cNvPr>
          <p:cNvSpPr>
            <a:spLocks noGrp="1"/>
          </p:cNvSpPr>
          <p:nvPr>
            <p:ph type="dt" sz="half" idx="10"/>
          </p:nvPr>
        </p:nvSpPr>
        <p:spPr/>
        <p:txBody>
          <a:bodyPr/>
          <a:lstStyle>
            <a:lvl1pPr>
              <a:defRPr/>
            </a:lvl1pPr>
          </a:lstStyle>
          <a:p>
            <a:fld id="{9663704A-350A-754E-AE9C-DF2CDD6F9266}" type="datetimeFigureOut">
              <a:rPr lang="en-US" altLang="en-US"/>
              <a:pPr/>
              <a:t>10/4/2025</a:t>
            </a:fld>
            <a:endParaRPr lang="en-US" altLang="en-US"/>
          </a:p>
        </p:txBody>
      </p:sp>
      <p:sp>
        <p:nvSpPr>
          <p:cNvPr id="4" name="Footer Placeholder 4">
            <a:extLst>
              <a:ext uri="{FF2B5EF4-FFF2-40B4-BE49-F238E27FC236}">
                <a16:creationId xmlns:a16="http://schemas.microsoft.com/office/drawing/2014/main" id="{AB964ABC-BF4C-A448-A4B8-3151471857A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CA85D2B-0440-8842-BD95-E6B02ADF796A}"/>
              </a:ext>
            </a:extLst>
          </p:cNvPr>
          <p:cNvSpPr>
            <a:spLocks noGrp="1"/>
          </p:cNvSpPr>
          <p:nvPr>
            <p:ph type="sldNum" sz="quarter" idx="12"/>
          </p:nvPr>
        </p:nvSpPr>
        <p:spPr/>
        <p:txBody>
          <a:bodyPr/>
          <a:lstStyle>
            <a:lvl1pPr>
              <a:defRPr/>
            </a:lvl1pPr>
          </a:lstStyle>
          <a:p>
            <a:fld id="{FAE4DBB1-8D62-814E-8556-58D32545C968}" type="slidenum">
              <a:rPr lang="en-US" altLang="en-US"/>
              <a:pPr/>
              <a:t>‹#›</a:t>
            </a:fld>
            <a:endParaRPr lang="en-US" altLang="en-US"/>
          </a:p>
        </p:txBody>
      </p:sp>
      <p:sp>
        <p:nvSpPr>
          <p:cNvPr id="6" name="Title 1">
            <a:extLst>
              <a:ext uri="{FF2B5EF4-FFF2-40B4-BE49-F238E27FC236}">
                <a16:creationId xmlns:a16="http://schemas.microsoft.com/office/drawing/2014/main" id="{FEE95A1E-349E-9548-8E92-7E8A37A6A1E4}"/>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61423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889C9F1-16AD-9C4F-8BF3-AB0A70D5A386}"/>
              </a:ext>
            </a:extLst>
          </p:cNvPr>
          <p:cNvSpPr>
            <a:spLocks noGrp="1"/>
          </p:cNvSpPr>
          <p:nvPr>
            <p:ph type="dt" sz="half" idx="10"/>
          </p:nvPr>
        </p:nvSpPr>
        <p:spPr/>
        <p:txBody>
          <a:bodyPr/>
          <a:lstStyle>
            <a:lvl1pPr>
              <a:defRPr/>
            </a:lvl1pPr>
          </a:lstStyle>
          <a:p>
            <a:fld id="{7BE24966-E0DC-704E-B898-13BDFB90F73D}" type="datetimeFigureOut">
              <a:rPr lang="en-US" altLang="en-US"/>
              <a:pPr/>
              <a:t>10/4/2025</a:t>
            </a:fld>
            <a:endParaRPr lang="en-US" altLang="en-US"/>
          </a:p>
        </p:txBody>
      </p:sp>
      <p:sp>
        <p:nvSpPr>
          <p:cNvPr id="3" name="Footer Placeholder 4">
            <a:extLst>
              <a:ext uri="{FF2B5EF4-FFF2-40B4-BE49-F238E27FC236}">
                <a16:creationId xmlns:a16="http://schemas.microsoft.com/office/drawing/2014/main" id="{07663ACA-88E8-7546-B7FD-CDEA8A63877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1D6CB0-70C9-BB45-B929-333854925001}"/>
              </a:ext>
            </a:extLst>
          </p:cNvPr>
          <p:cNvSpPr>
            <a:spLocks noGrp="1"/>
          </p:cNvSpPr>
          <p:nvPr>
            <p:ph type="sldNum" sz="quarter" idx="12"/>
          </p:nvPr>
        </p:nvSpPr>
        <p:spPr/>
        <p:txBody>
          <a:bodyPr/>
          <a:lstStyle>
            <a:lvl1pPr>
              <a:defRPr/>
            </a:lvl1pPr>
          </a:lstStyle>
          <a:p>
            <a:fld id="{BC959AE8-BD6F-0C46-A207-5E6713068192}" type="slidenum">
              <a:rPr lang="en-US" altLang="en-US"/>
              <a:pPr/>
              <a:t>‹#›</a:t>
            </a:fld>
            <a:endParaRPr lang="en-US" altLang="en-US"/>
          </a:p>
        </p:txBody>
      </p:sp>
    </p:spTree>
    <p:extLst>
      <p:ext uri="{BB962C8B-B14F-4D97-AF65-F5344CB8AC3E}">
        <p14:creationId xmlns:p14="http://schemas.microsoft.com/office/powerpoint/2010/main" val="41241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31520"/>
            <a:ext cx="3008313" cy="52744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0415" y="731520"/>
            <a:ext cx="5111750" cy="37806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291537"/>
            <a:ext cx="3008313" cy="32206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D229153-9613-AA47-A7D4-114473C51EF6}"/>
              </a:ext>
            </a:extLst>
          </p:cNvPr>
          <p:cNvSpPr>
            <a:spLocks noGrp="1"/>
          </p:cNvSpPr>
          <p:nvPr>
            <p:ph type="dt" sz="half" idx="10"/>
          </p:nvPr>
        </p:nvSpPr>
        <p:spPr/>
        <p:txBody>
          <a:bodyPr/>
          <a:lstStyle>
            <a:lvl1pPr>
              <a:defRPr/>
            </a:lvl1pPr>
          </a:lstStyle>
          <a:p>
            <a:fld id="{5C6E6720-7A2E-2948-871E-3E72CB55A6FA}" type="datetimeFigureOut">
              <a:rPr lang="en-US" altLang="en-US"/>
              <a:pPr/>
              <a:t>10/4/2025</a:t>
            </a:fld>
            <a:endParaRPr lang="en-US" altLang="en-US"/>
          </a:p>
        </p:txBody>
      </p:sp>
      <p:sp>
        <p:nvSpPr>
          <p:cNvPr id="6" name="Footer Placeholder 5">
            <a:extLst>
              <a:ext uri="{FF2B5EF4-FFF2-40B4-BE49-F238E27FC236}">
                <a16:creationId xmlns:a16="http://schemas.microsoft.com/office/drawing/2014/main" id="{A50D1BCB-CA1E-1544-BCA5-14287C746D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EDA78F6-3507-9540-B2EC-5F9506C60BD7}"/>
              </a:ext>
            </a:extLst>
          </p:cNvPr>
          <p:cNvSpPr>
            <a:spLocks noGrp="1"/>
          </p:cNvSpPr>
          <p:nvPr>
            <p:ph type="sldNum" sz="quarter" idx="12"/>
          </p:nvPr>
        </p:nvSpPr>
        <p:spPr/>
        <p:txBody>
          <a:bodyPr/>
          <a:lstStyle>
            <a:lvl1pPr>
              <a:defRPr/>
            </a:lvl1pPr>
          </a:lstStyle>
          <a:p>
            <a:fld id="{3C730543-ED1C-8347-B378-D5C6CDC9BA71}" type="slidenum">
              <a:rPr lang="en-US" altLang="en-US"/>
              <a:pPr/>
              <a:t>‹#›</a:t>
            </a:fld>
            <a:endParaRPr lang="en-US" altLang="en-US">
              <a:solidFill>
                <a:srgbClr val="88A44D"/>
              </a:solidFill>
            </a:endParaRPr>
          </a:p>
        </p:txBody>
      </p:sp>
    </p:spTree>
    <p:extLst>
      <p:ext uri="{BB962C8B-B14F-4D97-AF65-F5344CB8AC3E}">
        <p14:creationId xmlns:p14="http://schemas.microsoft.com/office/powerpoint/2010/main" val="188029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38028"/>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31520"/>
            <a:ext cx="5486400" cy="28567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113186"/>
            <a:ext cx="5486400" cy="4250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E325AE-F0E8-3341-970A-FB5B18F12B67}"/>
              </a:ext>
            </a:extLst>
          </p:cNvPr>
          <p:cNvSpPr>
            <a:spLocks noGrp="1"/>
          </p:cNvSpPr>
          <p:nvPr>
            <p:ph type="dt" sz="half" idx="10"/>
          </p:nvPr>
        </p:nvSpPr>
        <p:spPr/>
        <p:txBody>
          <a:bodyPr/>
          <a:lstStyle>
            <a:lvl1pPr>
              <a:defRPr/>
            </a:lvl1pPr>
          </a:lstStyle>
          <a:p>
            <a:fld id="{9F5020AA-D055-E84B-804C-1D6315DE4DAD}" type="datetimeFigureOut">
              <a:rPr lang="en-US" altLang="en-US"/>
              <a:pPr/>
              <a:t>10/4/2025</a:t>
            </a:fld>
            <a:endParaRPr lang="en-US" altLang="en-US"/>
          </a:p>
        </p:txBody>
      </p:sp>
      <p:sp>
        <p:nvSpPr>
          <p:cNvPr id="6" name="Footer Placeholder 4">
            <a:extLst>
              <a:ext uri="{FF2B5EF4-FFF2-40B4-BE49-F238E27FC236}">
                <a16:creationId xmlns:a16="http://schemas.microsoft.com/office/drawing/2014/main" id="{C820830B-8BD9-9B49-AC9D-1AA4478E88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E43D2D-9BF6-2B41-ACCF-21DB937EFBE1}"/>
              </a:ext>
            </a:extLst>
          </p:cNvPr>
          <p:cNvSpPr>
            <a:spLocks noGrp="1"/>
          </p:cNvSpPr>
          <p:nvPr>
            <p:ph type="sldNum" sz="quarter" idx="12"/>
          </p:nvPr>
        </p:nvSpPr>
        <p:spPr/>
        <p:txBody>
          <a:bodyPr/>
          <a:lstStyle>
            <a:lvl1pPr>
              <a:defRPr/>
            </a:lvl1pPr>
          </a:lstStyle>
          <a:p>
            <a:fld id="{49A32602-62F0-F143-8054-55F6804BD169}" type="slidenum">
              <a:rPr lang="en-US" altLang="en-US"/>
              <a:pPr/>
              <a:t>‹#›</a:t>
            </a:fld>
            <a:endParaRPr lang="en-US" altLang="en-US"/>
          </a:p>
        </p:txBody>
      </p:sp>
    </p:spTree>
    <p:extLst>
      <p:ext uri="{BB962C8B-B14F-4D97-AF65-F5344CB8AC3E}">
        <p14:creationId xmlns:p14="http://schemas.microsoft.com/office/powerpoint/2010/main" val="241858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3581A9-911B-FD40-98B6-FA0387892E08}"/>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F78568A-2587-8742-839A-071B4E580395}"/>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429EB8-F11E-DA46-B960-62BDA450A5B5}"/>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D8DCDD0-5186-234A-8E91-AAC2CD221893}" type="datetimeFigureOut">
              <a:rPr lang="en-US" altLang="en-US"/>
              <a:pPr/>
              <a:t>10/4/2025</a:t>
            </a:fld>
            <a:endParaRPr lang="en-US" altLang="en-US"/>
          </a:p>
        </p:txBody>
      </p:sp>
      <p:sp>
        <p:nvSpPr>
          <p:cNvPr id="5" name="Footer Placeholder 4">
            <a:extLst>
              <a:ext uri="{FF2B5EF4-FFF2-40B4-BE49-F238E27FC236}">
                <a16:creationId xmlns:a16="http://schemas.microsoft.com/office/drawing/2014/main" id="{70528A48-F085-6B43-96BB-9267014825BF}"/>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708BBE-DF4D-8944-9C72-48CEA76914B5}"/>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D67083-FF9E-A349-B938-AD7B1239AE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4" r:id="rId8"/>
    <p:sldLayoutId id="2147493511" r:id="rId9"/>
    <p:sldLayoutId id="2147493512" r:id="rId10"/>
    <p:sldLayoutId id="214749351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Lucida Sans"/>
        </a:defRPr>
      </a:lvl1pPr>
      <a:lvl2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Lucida San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Lucida San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Lucida San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Lucida San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k-state.edu/next-g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26A82-C218-92FF-7F8B-44610DF1E870}"/>
              </a:ext>
            </a:extLst>
          </p:cNvPr>
          <p:cNvSpPr>
            <a:spLocks noGrp="1"/>
          </p:cNvSpPr>
          <p:nvPr>
            <p:ph type="ctrTitle"/>
          </p:nvPr>
        </p:nvSpPr>
        <p:spPr>
          <a:xfrm>
            <a:off x="685800" y="664492"/>
            <a:ext cx="7772400" cy="1102519"/>
          </a:xfrm>
        </p:spPr>
        <p:txBody>
          <a:bodyPr/>
          <a:lstStyle/>
          <a:p>
            <a:r>
              <a:rPr lang="en-US" dirty="0"/>
              <a:t>Measuring Global Engagement at the University:</a:t>
            </a:r>
          </a:p>
        </p:txBody>
      </p:sp>
      <p:sp>
        <p:nvSpPr>
          <p:cNvPr id="5" name="Subtitle 4">
            <a:extLst>
              <a:ext uri="{FF2B5EF4-FFF2-40B4-BE49-F238E27FC236}">
                <a16:creationId xmlns:a16="http://schemas.microsoft.com/office/drawing/2014/main" id="{C918E84A-5496-94CF-4B8C-A72B52B253CF}"/>
              </a:ext>
            </a:extLst>
          </p:cNvPr>
          <p:cNvSpPr>
            <a:spLocks noGrp="1"/>
          </p:cNvSpPr>
          <p:nvPr>
            <p:ph type="subTitle" idx="1"/>
          </p:nvPr>
        </p:nvSpPr>
        <p:spPr>
          <a:xfrm>
            <a:off x="1371600" y="1914524"/>
            <a:ext cx="6400800" cy="2564483"/>
          </a:xfrm>
        </p:spPr>
        <p:txBody>
          <a:bodyPr/>
          <a:lstStyle/>
          <a:p>
            <a:r>
              <a:rPr lang="en-US" dirty="0">
                <a:solidFill>
                  <a:schemeClr val="tx1"/>
                </a:solidFill>
              </a:rPr>
              <a:t>The Global Engagement Directory</a:t>
            </a:r>
          </a:p>
          <a:p>
            <a:r>
              <a:rPr lang="en-US" dirty="0">
                <a:solidFill>
                  <a:schemeClr val="tx1"/>
                </a:solidFill>
                <a:ea typeface="ＭＳ Ｐゴシック"/>
              </a:rPr>
              <a:t>MAUI Annual Group Meeting 2025</a:t>
            </a:r>
            <a:endParaRPr lang="en-US" dirty="0">
              <a:solidFill>
                <a:schemeClr val="tx1"/>
              </a:solidFill>
            </a:endParaRPr>
          </a:p>
          <a:p>
            <a:r>
              <a:rPr lang="en-US" sz="2000" b="1" dirty="0">
                <a:solidFill>
                  <a:schemeClr val="tx1"/>
                </a:solidFill>
              </a:rPr>
              <a:t>Grant Chapman</a:t>
            </a:r>
            <a:r>
              <a:rPr lang="en-US" sz="2000" dirty="0">
                <a:solidFill>
                  <a:schemeClr val="tx1"/>
                </a:solidFill>
              </a:rPr>
              <a:t>, Associate Provost for International</a:t>
            </a:r>
          </a:p>
          <a:p>
            <a:r>
              <a:rPr lang="en-US" sz="2000" dirty="0">
                <a:solidFill>
                  <a:schemeClr val="tx1"/>
                </a:solidFill>
              </a:rPr>
              <a:t>Programs at Kansas State University</a:t>
            </a:r>
          </a:p>
          <a:p>
            <a:r>
              <a:rPr lang="en-US" sz="2000" b="1" dirty="0">
                <a:solidFill>
                  <a:schemeClr val="tx1"/>
                </a:solidFill>
              </a:rPr>
              <a:t>Stefan Yates</a:t>
            </a:r>
            <a:r>
              <a:rPr lang="en-US" sz="2000" dirty="0">
                <a:solidFill>
                  <a:schemeClr val="tx1"/>
                </a:solidFill>
              </a:rPr>
              <a:t>, Global Engagement Manager,</a:t>
            </a:r>
          </a:p>
          <a:p>
            <a:r>
              <a:rPr lang="en-US" sz="2000" dirty="0">
                <a:solidFill>
                  <a:schemeClr val="tx1"/>
                </a:solidFill>
              </a:rPr>
              <a:t>Kansas State University</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a:t>
            </a:fld>
            <a:endParaRPr lang="en-US" altLang="en-US"/>
          </a:p>
        </p:txBody>
      </p:sp>
    </p:spTree>
    <p:extLst>
      <p:ext uri="{BB962C8B-B14F-4D97-AF65-F5344CB8AC3E}">
        <p14:creationId xmlns:p14="http://schemas.microsoft.com/office/powerpoint/2010/main" val="165199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football and clovers falling from a white background&#10;&#10;AI-generated content may be incorrect.">
            <a:extLst>
              <a:ext uri="{FF2B5EF4-FFF2-40B4-BE49-F238E27FC236}">
                <a16:creationId xmlns:a16="http://schemas.microsoft.com/office/drawing/2014/main" id="{EF3B329E-7374-CDE4-F8C9-B24A4B32AF82}"/>
              </a:ext>
            </a:extLst>
          </p:cNvPr>
          <p:cNvPicPr>
            <a:picLocks noChangeAspect="1"/>
          </p:cNvPicPr>
          <p:nvPr/>
        </p:nvPicPr>
        <p:blipFill>
          <a:blip r:embed="rId3"/>
          <a:stretch>
            <a:fillRect/>
          </a:stretch>
        </p:blipFill>
        <p:spPr>
          <a:xfrm>
            <a:off x="865654" y="2454088"/>
            <a:ext cx="7421096" cy="1882589"/>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ea typeface="ＭＳ Ｐゴシック"/>
              </a:rPr>
              <a:t>Actual Request</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187625" y="726731"/>
            <a:ext cx="8218817" cy="430241"/>
          </a:xfrm>
        </p:spPr>
        <p:txBody>
          <a:bodyPr/>
          <a:lstStyle/>
          <a:p>
            <a:pPr marL="0" indent="0">
              <a:buNone/>
            </a:pPr>
            <a:r>
              <a:rPr lang="en-US" sz="1800">
                <a:ea typeface="ＭＳ Ｐゴシック"/>
              </a:rPr>
              <a:t>Request from Leadership and Athletics – </a:t>
            </a:r>
            <a:endParaRPr lang="en-US"/>
          </a:p>
          <a:p>
            <a:pPr marL="0" indent="0">
              <a:buNone/>
            </a:pPr>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10</a:t>
            </a:fld>
            <a:endParaRPr lang="en-US" altLang="en-US"/>
          </a:p>
        </p:txBody>
      </p:sp>
      <p:sp>
        <p:nvSpPr>
          <p:cNvPr id="9" name="TextBox 8">
            <a:extLst>
              <a:ext uri="{FF2B5EF4-FFF2-40B4-BE49-F238E27FC236}">
                <a16:creationId xmlns:a16="http://schemas.microsoft.com/office/drawing/2014/main" id="{12207BC8-24E0-35A6-10E7-B49E4A5D6163}"/>
              </a:ext>
            </a:extLst>
          </p:cNvPr>
          <p:cNvSpPr txBox="1"/>
          <p:nvPr/>
        </p:nvSpPr>
        <p:spPr>
          <a:xfrm>
            <a:off x="2784433" y="1282131"/>
            <a:ext cx="51290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ckwell"/>
                <a:ea typeface="Calibri"/>
                <a:cs typeface="Calibri"/>
              </a:rPr>
              <a:t>"Our (American) football team is traveling to Ireland in August of 2025 to play in the College Football Classic football game against Iowa State, what, if anything, is the university doing with Ireland?"</a:t>
            </a:r>
          </a:p>
          <a:p>
            <a:pPr algn="l"/>
            <a:endParaRPr lang="en-US">
              <a:cs typeface="Calibri"/>
            </a:endParaRPr>
          </a:p>
        </p:txBody>
      </p:sp>
      <p:pic>
        <p:nvPicPr>
          <p:cNvPr id="11" name="Picture 10" descr="A green and white logo with a football and a clover">
            <a:extLst>
              <a:ext uri="{FF2B5EF4-FFF2-40B4-BE49-F238E27FC236}">
                <a16:creationId xmlns:a16="http://schemas.microsoft.com/office/drawing/2014/main" id="{CE86EDB2-515F-7D40-51A7-C6367363D51B}"/>
              </a:ext>
            </a:extLst>
          </p:cNvPr>
          <p:cNvPicPr>
            <a:picLocks noChangeAspect="1"/>
          </p:cNvPicPr>
          <p:nvPr/>
        </p:nvPicPr>
        <p:blipFill>
          <a:blip r:embed="rId4"/>
          <a:stretch>
            <a:fillRect/>
          </a:stretch>
        </p:blipFill>
        <p:spPr>
          <a:xfrm>
            <a:off x="674595" y="989199"/>
            <a:ext cx="2105025" cy="2106146"/>
          </a:xfrm>
          <a:prstGeom prst="rect">
            <a:avLst/>
          </a:prstGeom>
        </p:spPr>
      </p:pic>
    </p:spTree>
    <p:extLst>
      <p:ext uri="{BB962C8B-B14F-4D97-AF65-F5344CB8AC3E}">
        <p14:creationId xmlns:p14="http://schemas.microsoft.com/office/powerpoint/2010/main" val="416639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11</a:t>
            </a:fld>
            <a:endParaRPr lang="en-US" altLang="en-US"/>
          </a:p>
        </p:txBody>
      </p:sp>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Actual Case Study</a:t>
            </a:r>
            <a:endParaRPr lang="en-US" b="1">
              <a:solidFill>
                <a:schemeClr val="bg1"/>
              </a:solidFill>
            </a:endParaRPr>
          </a:p>
        </p:txBody>
      </p:sp>
      <p:pic>
        <p:nvPicPr>
          <p:cNvPr id="3" name="Picture 2" descr="A screenshot of a website&#10;&#10;AI-generated content may be incorrect.">
            <a:extLst>
              <a:ext uri="{FF2B5EF4-FFF2-40B4-BE49-F238E27FC236}">
                <a16:creationId xmlns:a16="http://schemas.microsoft.com/office/drawing/2014/main" id="{DE8301B5-42E8-1151-F189-B5E09F4B909C}"/>
              </a:ext>
            </a:extLst>
          </p:cNvPr>
          <p:cNvPicPr>
            <a:picLocks noChangeAspect="1"/>
          </p:cNvPicPr>
          <p:nvPr/>
        </p:nvPicPr>
        <p:blipFill>
          <a:blip r:embed="rId3"/>
          <a:stretch>
            <a:fillRect/>
          </a:stretch>
        </p:blipFill>
        <p:spPr>
          <a:xfrm>
            <a:off x="5385577" y="621631"/>
            <a:ext cx="3025058" cy="3900238"/>
          </a:xfrm>
          <a:prstGeom prst="rect">
            <a:avLst/>
          </a:prstGeom>
        </p:spPr>
      </p:pic>
      <p:pic>
        <p:nvPicPr>
          <p:cNvPr id="5" name="Picture 4" descr="A purple and white logo&#10;&#10;AI-generated content may be incorrect.">
            <a:extLst>
              <a:ext uri="{FF2B5EF4-FFF2-40B4-BE49-F238E27FC236}">
                <a16:creationId xmlns:a16="http://schemas.microsoft.com/office/drawing/2014/main" id="{C718CA25-740C-AE6C-6011-3B95AF3AF523}"/>
              </a:ext>
            </a:extLst>
          </p:cNvPr>
          <p:cNvPicPr>
            <a:picLocks noChangeAspect="1"/>
          </p:cNvPicPr>
          <p:nvPr/>
        </p:nvPicPr>
        <p:blipFill>
          <a:blip r:embed="rId4"/>
          <a:stretch>
            <a:fillRect/>
          </a:stretch>
        </p:blipFill>
        <p:spPr>
          <a:xfrm>
            <a:off x="2247" y="552605"/>
            <a:ext cx="2378187" cy="2215817"/>
          </a:xfrm>
          <a:prstGeom prst="rect">
            <a:avLst/>
          </a:prstGeom>
        </p:spPr>
      </p:pic>
      <p:pic>
        <p:nvPicPr>
          <p:cNvPr id="7" name="Picture 6" descr="A purple arrow drawn on a black background&#10;&#10;AI-generated content may be incorrect.">
            <a:extLst>
              <a:ext uri="{FF2B5EF4-FFF2-40B4-BE49-F238E27FC236}">
                <a16:creationId xmlns:a16="http://schemas.microsoft.com/office/drawing/2014/main" id="{4C16B0A6-7451-8B25-578F-FD65BB0820BA}"/>
              </a:ext>
            </a:extLst>
          </p:cNvPr>
          <p:cNvPicPr>
            <a:picLocks noChangeAspect="1"/>
          </p:cNvPicPr>
          <p:nvPr/>
        </p:nvPicPr>
        <p:blipFill>
          <a:blip r:embed="rId5"/>
          <a:stretch>
            <a:fillRect/>
          </a:stretch>
        </p:blipFill>
        <p:spPr>
          <a:xfrm rot="13560000">
            <a:off x="1671177" y="509087"/>
            <a:ext cx="998033" cy="852239"/>
          </a:xfrm>
          <a:prstGeom prst="rect">
            <a:avLst/>
          </a:prstGeom>
        </p:spPr>
      </p:pic>
      <p:sp>
        <p:nvSpPr>
          <p:cNvPr id="8" name="TextBox 7">
            <a:extLst>
              <a:ext uri="{FF2B5EF4-FFF2-40B4-BE49-F238E27FC236}">
                <a16:creationId xmlns:a16="http://schemas.microsoft.com/office/drawing/2014/main" id="{EA9739A2-D4B9-52D9-67F7-3142CDDCD743}"/>
              </a:ext>
            </a:extLst>
          </p:cNvPr>
          <p:cNvSpPr txBox="1"/>
          <p:nvPr/>
        </p:nvSpPr>
        <p:spPr>
          <a:xfrm>
            <a:off x="1826731" y="1216610"/>
            <a:ext cx="1601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Created a logo</a:t>
            </a:r>
            <a:endParaRPr lang="en-US" b="1">
              <a:solidFill>
                <a:srgbClr val="7030A0"/>
              </a:solidFill>
              <a:latin typeface="Bradley Hand ITC"/>
            </a:endParaRPr>
          </a:p>
        </p:txBody>
      </p:sp>
      <p:pic>
        <p:nvPicPr>
          <p:cNvPr id="9" name="Picture 8" descr="A purple arrow drawn on a black background&#10;&#10;AI-generated content may be incorrect.">
            <a:extLst>
              <a:ext uri="{FF2B5EF4-FFF2-40B4-BE49-F238E27FC236}">
                <a16:creationId xmlns:a16="http://schemas.microsoft.com/office/drawing/2014/main" id="{85D57D91-A727-0717-BD03-48A4704A8CF4}"/>
              </a:ext>
            </a:extLst>
          </p:cNvPr>
          <p:cNvPicPr>
            <a:picLocks noChangeAspect="1"/>
          </p:cNvPicPr>
          <p:nvPr/>
        </p:nvPicPr>
        <p:blipFill>
          <a:blip r:embed="rId5"/>
          <a:stretch>
            <a:fillRect/>
          </a:stretch>
        </p:blipFill>
        <p:spPr>
          <a:xfrm rot="2520000">
            <a:off x="4891394" y="2150011"/>
            <a:ext cx="998033" cy="852239"/>
          </a:xfrm>
          <a:prstGeom prst="rect">
            <a:avLst/>
          </a:prstGeom>
        </p:spPr>
      </p:pic>
      <p:sp>
        <p:nvSpPr>
          <p:cNvPr id="10" name="TextBox 9">
            <a:extLst>
              <a:ext uri="{FF2B5EF4-FFF2-40B4-BE49-F238E27FC236}">
                <a16:creationId xmlns:a16="http://schemas.microsoft.com/office/drawing/2014/main" id="{6FC92742-AA81-B70F-FFBB-D83D650BD10E}"/>
              </a:ext>
            </a:extLst>
          </p:cNvPr>
          <p:cNvSpPr txBox="1"/>
          <p:nvPr/>
        </p:nvSpPr>
        <p:spPr>
          <a:xfrm>
            <a:off x="2059549" y="1726773"/>
            <a:ext cx="36601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Images of K-staters in Ireland and the Irish delegation visiting K-State</a:t>
            </a:r>
            <a:endParaRPr lang="en-US" b="1">
              <a:solidFill>
                <a:srgbClr val="7030A0"/>
              </a:solidFill>
              <a:latin typeface="Bradley Hand ITC"/>
            </a:endParaRPr>
          </a:p>
        </p:txBody>
      </p:sp>
      <p:pic>
        <p:nvPicPr>
          <p:cNvPr id="11" name="Picture 10" descr="A purple arrow drawn on a black background&#10;&#10;AI-generated content may be incorrect.">
            <a:extLst>
              <a:ext uri="{FF2B5EF4-FFF2-40B4-BE49-F238E27FC236}">
                <a16:creationId xmlns:a16="http://schemas.microsoft.com/office/drawing/2014/main" id="{1678C352-4E31-ED59-9872-E5242607F2AD}"/>
              </a:ext>
            </a:extLst>
          </p:cNvPr>
          <p:cNvPicPr>
            <a:picLocks noChangeAspect="1"/>
          </p:cNvPicPr>
          <p:nvPr/>
        </p:nvPicPr>
        <p:blipFill>
          <a:blip r:embed="rId5"/>
          <a:stretch>
            <a:fillRect/>
          </a:stretch>
        </p:blipFill>
        <p:spPr>
          <a:xfrm rot="12840000">
            <a:off x="7804831" y="2148975"/>
            <a:ext cx="737496" cy="692555"/>
          </a:xfrm>
          <a:prstGeom prst="rect">
            <a:avLst/>
          </a:prstGeom>
        </p:spPr>
      </p:pic>
      <p:sp>
        <p:nvSpPr>
          <p:cNvPr id="12" name="TextBox 11">
            <a:extLst>
              <a:ext uri="{FF2B5EF4-FFF2-40B4-BE49-F238E27FC236}">
                <a16:creationId xmlns:a16="http://schemas.microsoft.com/office/drawing/2014/main" id="{D85241A7-9234-4268-A5C4-E5ED900587CF}"/>
              </a:ext>
            </a:extLst>
          </p:cNvPr>
          <p:cNvSpPr txBox="1"/>
          <p:nvPr/>
        </p:nvSpPr>
        <p:spPr>
          <a:xfrm>
            <a:off x="8096422" y="2578124"/>
            <a:ext cx="811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Flags!</a:t>
            </a:r>
            <a:endParaRPr lang="en-US" b="1">
              <a:solidFill>
                <a:srgbClr val="7030A0"/>
              </a:solidFill>
              <a:latin typeface="Bradley Hand ITC"/>
            </a:endParaRPr>
          </a:p>
        </p:txBody>
      </p:sp>
      <p:pic>
        <p:nvPicPr>
          <p:cNvPr id="13" name="Picture 12" descr="A purple arrow drawn on a black background&#10;&#10;AI-generated content may be incorrect.">
            <a:extLst>
              <a:ext uri="{FF2B5EF4-FFF2-40B4-BE49-F238E27FC236}">
                <a16:creationId xmlns:a16="http://schemas.microsoft.com/office/drawing/2014/main" id="{71AD0540-92DF-540F-CFE4-679E172A18B9}"/>
              </a:ext>
            </a:extLst>
          </p:cNvPr>
          <p:cNvPicPr>
            <a:picLocks noChangeAspect="1"/>
          </p:cNvPicPr>
          <p:nvPr/>
        </p:nvPicPr>
        <p:blipFill>
          <a:blip r:embed="rId5"/>
          <a:stretch>
            <a:fillRect/>
          </a:stretch>
        </p:blipFill>
        <p:spPr>
          <a:xfrm rot="2100000">
            <a:off x="4454364" y="3847701"/>
            <a:ext cx="998033" cy="852239"/>
          </a:xfrm>
          <a:prstGeom prst="rect">
            <a:avLst/>
          </a:prstGeom>
        </p:spPr>
      </p:pic>
      <p:sp>
        <p:nvSpPr>
          <p:cNvPr id="14" name="TextBox 13">
            <a:extLst>
              <a:ext uri="{FF2B5EF4-FFF2-40B4-BE49-F238E27FC236}">
                <a16:creationId xmlns:a16="http://schemas.microsoft.com/office/drawing/2014/main" id="{10D2ABA1-653F-D0C8-8E58-15B1FECA04B6}"/>
              </a:ext>
            </a:extLst>
          </p:cNvPr>
          <p:cNvSpPr txBox="1"/>
          <p:nvPr/>
        </p:nvSpPr>
        <p:spPr>
          <a:xfrm>
            <a:off x="185366" y="2684876"/>
            <a:ext cx="49795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7030A0"/>
                </a:solidFill>
                <a:latin typeface="Bradley Hand ITC"/>
                <a:ea typeface="ＭＳ Ｐゴシック"/>
                <a:cs typeface="Calibri"/>
              </a:rPr>
              <a:t>Relevant data about K-State and K-stater activities involving Ireland including travel, </a:t>
            </a:r>
            <a:r>
              <a:rPr lang="en-US" b="1">
                <a:solidFill>
                  <a:srgbClr val="7030A0"/>
                </a:solidFill>
                <a:latin typeface="Bradley Hand ITC"/>
                <a:ea typeface="ＭＳ Ｐゴシック"/>
                <a:cs typeface="Calibri"/>
              </a:rPr>
              <a:t>Study abroad, </a:t>
            </a:r>
            <a:r>
              <a:rPr lang="en-US" b="1" dirty="0">
                <a:solidFill>
                  <a:srgbClr val="7030A0"/>
                </a:solidFill>
                <a:latin typeface="Bradley Hand ITC"/>
                <a:ea typeface="ＭＳ Ｐゴシック"/>
                <a:cs typeface="Calibri"/>
              </a:rPr>
              <a:t>nationality of students/faculty/staff, </a:t>
            </a:r>
            <a:r>
              <a:rPr lang="en-US" b="1" dirty="0" err="1">
                <a:solidFill>
                  <a:srgbClr val="7030A0"/>
                </a:solidFill>
                <a:latin typeface="Bradley Hand ITC"/>
                <a:ea typeface="ＭＳ Ｐゴシック"/>
                <a:cs typeface="Calibri"/>
              </a:rPr>
              <a:t>Alumi</a:t>
            </a:r>
            <a:r>
              <a:rPr lang="en-US" b="1" dirty="0">
                <a:solidFill>
                  <a:srgbClr val="7030A0"/>
                </a:solidFill>
                <a:latin typeface="Bradley Hand ITC"/>
                <a:ea typeface="ＭＳ Ｐゴシック"/>
                <a:cs typeface="Calibri"/>
              </a:rPr>
              <a:t> from Ireland or that live in Ireland, Partnerships, Projects, Funds</a:t>
            </a:r>
            <a:endParaRPr lang="en-US" b="1" dirty="0">
              <a:solidFill>
                <a:srgbClr val="7030A0"/>
              </a:solidFill>
              <a:latin typeface="Bradley Hand ITC"/>
              <a:cs typeface="Calibri"/>
            </a:endParaRPr>
          </a:p>
        </p:txBody>
      </p:sp>
      <p:pic>
        <p:nvPicPr>
          <p:cNvPr id="15" name="Picture 14" descr="A purple arrow drawn on a black background&#10;&#10;AI-generated content may be incorrect.">
            <a:extLst>
              <a:ext uri="{FF2B5EF4-FFF2-40B4-BE49-F238E27FC236}">
                <a16:creationId xmlns:a16="http://schemas.microsoft.com/office/drawing/2014/main" id="{C302BAF0-8145-0E1F-CF01-7D27E5E85E4A}"/>
              </a:ext>
            </a:extLst>
          </p:cNvPr>
          <p:cNvPicPr>
            <a:picLocks noChangeAspect="1"/>
          </p:cNvPicPr>
          <p:nvPr/>
        </p:nvPicPr>
        <p:blipFill>
          <a:blip r:embed="rId5"/>
          <a:stretch>
            <a:fillRect/>
          </a:stretch>
        </p:blipFill>
        <p:spPr>
          <a:xfrm rot="-5040000">
            <a:off x="8157816" y="3695386"/>
            <a:ext cx="737496" cy="692555"/>
          </a:xfrm>
          <a:prstGeom prst="rect">
            <a:avLst/>
          </a:prstGeom>
        </p:spPr>
      </p:pic>
      <p:sp>
        <p:nvSpPr>
          <p:cNvPr id="16" name="TextBox 15">
            <a:extLst>
              <a:ext uri="{FF2B5EF4-FFF2-40B4-BE49-F238E27FC236}">
                <a16:creationId xmlns:a16="http://schemas.microsoft.com/office/drawing/2014/main" id="{BB77A272-8EC0-2B24-414D-EC04C750506F}"/>
              </a:ext>
            </a:extLst>
          </p:cNvPr>
          <p:cNvSpPr txBox="1"/>
          <p:nvPr/>
        </p:nvSpPr>
        <p:spPr>
          <a:xfrm>
            <a:off x="7861098" y="4166557"/>
            <a:ext cx="811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Stats!</a:t>
            </a:r>
            <a:endParaRPr lang="en-US" b="1">
              <a:solidFill>
                <a:srgbClr val="7030A0"/>
              </a:solidFill>
              <a:latin typeface="Bradley Hand ITC"/>
            </a:endParaRPr>
          </a:p>
        </p:txBody>
      </p:sp>
      <p:pic>
        <p:nvPicPr>
          <p:cNvPr id="17" name="Picture 16" descr="A purple arrow drawn on a black background&#10;&#10;AI-generated content may be incorrect.">
            <a:extLst>
              <a:ext uri="{FF2B5EF4-FFF2-40B4-BE49-F238E27FC236}">
                <a16:creationId xmlns:a16="http://schemas.microsoft.com/office/drawing/2014/main" id="{CFA347D2-7F0C-B1D8-AA35-CE0E746E1AF0}"/>
              </a:ext>
            </a:extLst>
          </p:cNvPr>
          <p:cNvPicPr>
            <a:picLocks noChangeAspect="1"/>
          </p:cNvPicPr>
          <p:nvPr/>
        </p:nvPicPr>
        <p:blipFill>
          <a:blip r:embed="rId5"/>
          <a:stretch>
            <a:fillRect/>
          </a:stretch>
        </p:blipFill>
        <p:spPr>
          <a:xfrm rot="12840000">
            <a:off x="7821640" y="560540"/>
            <a:ext cx="737496" cy="692555"/>
          </a:xfrm>
          <a:prstGeom prst="rect">
            <a:avLst/>
          </a:prstGeom>
        </p:spPr>
      </p:pic>
      <p:sp>
        <p:nvSpPr>
          <p:cNvPr id="18" name="TextBox 17">
            <a:extLst>
              <a:ext uri="{FF2B5EF4-FFF2-40B4-BE49-F238E27FC236}">
                <a16:creationId xmlns:a16="http://schemas.microsoft.com/office/drawing/2014/main" id="{45A2F5F5-DAC8-6234-63DC-3FF4C35E4022}"/>
              </a:ext>
            </a:extLst>
          </p:cNvPr>
          <p:cNvSpPr txBox="1"/>
          <p:nvPr/>
        </p:nvSpPr>
        <p:spPr>
          <a:xfrm>
            <a:off x="7953546" y="947668"/>
            <a:ext cx="12984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latin typeface="Bradley Hand ITC"/>
                <a:ea typeface="ＭＳ Ｐゴシック"/>
                <a:cs typeface="Calibri"/>
              </a:rPr>
              <a:t>Personalized OIP Willie</a:t>
            </a:r>
            <a:endParaRPr lang="en-US" sz="1600" b="1">
              <a:solidFill>
                <a:srgbClr val="7030A0"/>
              </a:solidFill>
              <a:latin typeface="Bradley Hand ITC"/>
            </a:endParaRPr>
          </a:p>
        </p:txBody>
      </p:sp>
    </p:spTree>
    <p:extLst>
      <p:ext uri="{BB962C8B-B14F-4D97-AF65-F5344CB8AC3E}">
        <p14:creationId xmlns:p14="http://schemas.microsoft.com/office/powerpoint/2010/main" val="167628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p:tgtEl>
                                          <p:spTgt spid="13"/>
                                        </p:tgtEl>
                                        <p:attrNameLst>
                                          <p:attrName>ppt_y</p:attrName>
                                        </p:attrNameLst>
                                      </p:cBhvr>
                                      <p:tavLst>
                                        <p:tav tm="0">
                                          <p:val>
                                            <p:strVal val="#ppt_y+#ppt_h*1.125000"/>
                                          </p:val>
                                        </p:tav>
                                        <p:tav tm="100000">
                                          <p:val>
                                            <p:strVal val="#ppt_y"/>
                                          </p:val>
                                        </p:tav>
                                      </p:tavLst>
                                    </p:anim>
                                    <p:animEffect transition="in" filter="wipe(up)">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p:tgtEl>
                                          <p:spTgt spid="15"/>
                                        </p:tgtEl>
                                        <p:attrNameLst>
                                          <p:attrName>ppt_y</p:attrName>
                                        </p:attrNameLst>
                                      </p:cBhvr>
                                      <p:tavLst>
                                        <p:tav tm="0">
                                          <p:val>
                                            <p:strVal val="#ppt_y+#ppt_h*1.125000"/>
                                          </p:val>
                                        </p:tav>
                                        <p:tav tm="100000">
                                          <p:val>
                                            <p:strVal val="#ppt_y"/>
                                          </p:val>
                                        </p:tav>
                                      </p:tavLst>
                                    </p:anim>
                                    <p:animEffect transition="in" filter="wipe(up)">
                                      <p:cBhvr>
                                        <p:cTn id="58" dur="500"/>
                                        <p:tgtEl>
                                          <p:spTgt spid="15"/>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p:tgtEl>
                                          <p:spTgt spid="16"/>
                                        </p:tgtEl>
                                        <p:attrNameLst>
                                          <p:attrName>ppt_y</p:attrName>
                                        </p:attrNameLst>
                                      </p:cBhvr>
                                      <p:tavLst>
                                        <p:tav tm="0">
                                          <p:val>
                                            <p:strVal val="#ppt_y+#ppt_h*1.125000"/>
                                          </p:val>
                                        </p:tav>
                                        <p:tav tm="100000">
                                          <p:val>
                                            <p:strVal val="#ppt_y"/>
                                          </p:val>
                                        </p:tav>
                                      </p:tavLst>
                                    </p:anim>
                                    <p:animEffect transition="in" filter="wipe(up)">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1800" b="1">
                <a:solidFill>
                  <a:schemeClr val="bg1"/>
                </a:solidFill>
              </a:rPr>
              <a:t>First Prototype combining international data – student, employee, and agreements</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12</a:t>
            </a:fld>
            <a:endParaRPr lang="en-US" altLang="en-US"/>
          </a:p>
        </p:txBody>
      </p:sp>
      <p:pic>
        <p:nvPicPr>
          <p:cNvPr id="7" name="Content Placeholder 6" descr="A screenshot of a computer&#10;&#10;Description automatically generated">
            <a:extLst>
              <a:ext uri="{FF2B5EF4-FFF2-40B4-BE49-F238E27FC236}">
                <a16:creationId xmlns:a16="http://schemas.microsoft.com/office/drawing/2014/main" id="{745161B1-B08F-D02C-73D9-44024B398ED9}"/>
              </a:ext>
            </a:extLst>
          </p:cNvPr>
          <p:cNvPicPr>
            <a:picLocks noGrp="1" noChangeAspect="1"/>
          </p:cNvPicPr>
          <p:nvPr>
            <p:ph idx="1"/>
          </p:nvPr>
        </p:nvPicPr>
        <p:blipFill>
          <a:blip r:embed="rId3"/>
          <a:stretch>
            <a:fillRect/>
          </a:stretch>
        </p:blipFill>
        <p:spPr>
          <a:xfrm>
            <a:off x="4367290" y="630381"/>
            <a:ext cx="4776710" cy="3780909"/>
          </a:xfrm>
        </p:spPr>
      </p:pic>
      <p:pic>
        <p:nvPicPr>
          <p:cNvPr id="9" name="Picture 8" descr="A screenshot of a computer&#10;&#10;Description automatically generated">
            <a:extLst>
              <a:ext uri="{FF2B5EF4-FFF2-40B4-BE49-F238E27FC236}">
                <a16:creationId xmlns:a16="http://schemas.microsoft.com/office/drawing/2014/main" id="{7AB020C7-1A86-5507-B103-39C3D165DA6E}"/>
              </a:ext>
            </a:extLst>
          </p:cNvPr>
          <p:cNvPicPr>
            <a:picLocks noChangeAspect="1"/>
          </p:cNvPicPr>
          <p:nvPr/>
        </p:nvPicPr>
        <p:blipFill>
          <a:blip r:embed="rId4"/>
          <a:stretch>
            <a:fillRect/>
          </a:stretch>
        </p:blipFill>
        <p:spPr>
          <a:xfrm>
            <a:off x="0" y="630381"/>
            <a:ext cx="4367290" cy="3780909"/>
          </a:xfrm>
          <a:prstGeom prst="rect">
            <a:avLst/>
          </a:prstGeom>
        </p:spPr>
      </p:pic>
    </p:spTree>
    <p:extLst>
      <p:ext uri="{BB962C8B-B14F-4D97-AF65-F5344CB8AC3E}">
        <p14:creationId xmlns:p14="http://schemas.microsoft.com/office/powerpoint/2010/main" val="148241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1800" b="1">
                <a:solidFill>
                  <a:schemeClr val="bg1"/>
                </a:solidFill>
              </a:rPr>
              <a:t>First Prototype combining international data – student, employee, research, travel, agreements</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13</a:t>
            </a:fld>
            <a:endParaRPr lang="en-US" altLang="en-US"/>
          </a:p>
        </p:txBody>
      </p:sp>
      <p:pic>
        <p:nvPicPr>
          <p:cNvPr id="6" name="Content Placeholder 5" descr="A screenshot of a computer screen&#10;&#10;Description automatically generated">
            <a:extLst>
              <a:ext uri="{FF2B5EF4-FFF2-40B4-BE49-F238E27FC236}">
                <a16:creationId xmlns:a16="http://schemas.microsoft.com/office/drawing/2014/main" id="{EA850FC4-3DB8-E9EB-9E63-113B9D8DDE9D}"/>
              </a:ext>
            </a:extLst>
          </p:cNvPr>
          <p:cNvPicPr>
            <a:picLocks noGrp="1" noChangeAspect="1"/>
          </p:cNvPicPr>
          <p:nvPr>
            <p:ph idx="1"/>
          </p:nvPr>
        </p:nvPicPr>
        <p:blipFill>
          <a:blip r:embed="rId3"/>
          <a:stretch>
            <a:fillRect/>
          </a:stretch>
        </p:blipFill>
        <p:spPr>
          <a:xfrm>
            <a:off x="26415" y="742520"/>
            <a:ext cx="4493534" cy="3808854"/>
          </a:xfrm>
        </p:spPr>
      </p:pic>
      <p:pic>
        <p:nvPicPr>
          <p:cNvPr id="10" name="Picture 9" descr="A screenshot of a computer">
            <a:extLst>
              <a:ext uri="{FF2B5EF4-FFF2-40B4-BE49-F238E27FC236}">
                <a16:creationId xmlns:a16="http://schemas.microsoft.com/office/drawing/2014/main" id="{E22F2717-51AE-E925-9FCC-7C761CF635B6}"/>
              </a:ext>
            </a:extLst>
          </p:cNvPr>
          <p:cNvPicPr>
            <a:picLocks noChangeAspect="1"/>
          </p:cNvPicPr>
          <p:nvPr/>
        </p:nvPicPr>
        <p:blipFill>
          <a:blip r:embed="rId4"/>
          <a:stretch>
            <a:fillRect/>
          </a:stretch>
        </p:blipFill>
        <p:spPr>
          <a:xfrm>
            <a:off x="4611618" y="742520"/>
            <a:ext cx="4505967" cy="3808855"/>
          </a:xfrm>
          <a:prstGeom prst="rect">
            <a:avLst/>
          </a:prstGeom>
        </p:spPr>
      </p:pic>
    </p:spTree>
    <p:extLst>
      <p:ext uri="{BB962C8B-B14F-4D97-AF65-F5344CB8AC3E}">
        <p14:creationId xmlns:p14="http://schemas.microsoft.com/office/powerpoint/2010/main" val="13125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34EC-D5C9-F5D3-8D94-3A939DE94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53120-AD29-38B5-8B21-95BA587618EA}"/>
              </a:ext>
            </a:extLst>
          </p:cNvPr>
          <p:cNvSpPr>
            <a:spLocks noGrp="1"/>
          </p:cNvSpPr>
          <p:nvPr>
            <p:ph type="title"/>
          </p:nvPr>
        </p:nvSpPr>
        <p:spPr/>
        <p:txBody>
          <a:bodyPr/>
          <a:lstStyle/>
          <a:p>
            <a:pPr algn="l"/>
            <a:r>
              <a:rPr lang="en-US" b="1" dirty="0"/>
              <a:t>Global Engagement Directory Demo</a:t>
            </a:r>
            <a:endParaRPr lang="en-US" b="1" dirty="0">
              <a:solidFill>
                <a:schemeClr val="bg1"/>
              </a:solidFill>
            </a:endParaRPr>
          </a:p>
        </p:txBody>
      </p:sp>
      <p:sp>
        <p:nvSpPr>
          <p:cNvPr id="4" name="Slide Number Placeholder 3">
            <a:extLst>
              <a:ext uri="{FF2B5EF4-FFF2-40B4-BE49-F238E27FC236}">
                <a16:creationId xmlns:a16="http://schemas.microsoft.com/office/drawing/2014/main" id="{8BE51497-F743-2EA5-F895-12588FBF83A1}"/>
              </a:ext>
            </a:extLst>
          </p:cNvPr>
          <p:cNvSpPr>
            <a:spLocks noGrp="1"/>
          </p:cNvSpPr>
          <p:nvPr>
            <p:ph type="sldNum" sz="quarter" idx="12"/>
          </p:nvPr>
        </p:nvSpPr>
        <p:spPr/>
        <p:txBody>
          <a:bodyPr/>
          <a:lstStyle/>
          <a:p>
            <a:fld id="{6B7D611F-8B40-4D10-8246-5A03AAFDC302}" type="slidenum">
              <a:rPr lang="en-US" altLang="en-US" smtClean="0"/>
              <a:pPr/>
              <a:t>14</a:t>
            </a:fld>
            <a:endParaRPr lang="en-US" altLang="en-US"/>
          </a:p>
        </p:txBody>
      </p:sp>
      <p:pic>
        <p:nvPicPr>
          <p:cNvPr id="8" name="Picture 7" descr="A globe with a purple surface&#10;&#10;AI-generated content may be incorrect.">
            <a:extLst>
              <a:ext uri="{FF2B5EF4-FFF2-40B4-BE49-F238E27FC236}">
                <a16:creationId xmlns:a16="http://schemas.microsoft.com/office/drawing/2014/main" id="{1D0368BC-ED3B-9F06-CF60-FF69B74F39EF}"/>
              </a:ext>
            </a:extLst>
          </p:cNvPr>
          <p:cNvPicPr>
            <a:picLocks noChangeAspect="1"/>
          </p:cNvPicPr>
          <p:nvPr/>
        </p:nvPicPr>
        <p:blipFill>
          <a:blip r:embed="rId3"/>
          <a:stretch>
            <a:fillRect/>
          </a:stretch>
        </p:blipFill>
        <p:spPr>
          <a:xfrm>
            <a:off x="5848052" y="908866"/>
            <a:ext cx="2756737" cy="3216729"/>
          </a:xfrm>
          <a:prstGeom prst="rect">
            <a:avLst/>
          </a:prstGeom>
        </p:spPr>
      </p:pic>
      <p:sp>
        <p:nvSpPr>
          <p:cNvPr id="6" name="Content Placeholder 5">
            <a:extLst>
              <a:ext uri="{FF2B5EF4-FFF2-40B4-BE49-F238E27FC236}">
                <a16:creationId xmlns:a16="http://schemas.microsoft.com/office/drawing/2014/main" id="{197B5950-E28E-61D6-407E-A5A4DBC495E5}"/>
              </a:ext>
            </a:extLst>
          </p:cNvPr>
          <p:cNvSpPr>
            <a:spLocks noGrp="1"/>
          </p:cNvSpPr>
          <p:nvPr>
            <p:ph idx="1"/>
          </p:nvPr>
        </p:nvSpPr>
        <p:spPr>
          <a:xfrm>
            <a:off x="648245" y="1531621"/>
            <a:ext cx="8229600" cy="2411730"/>
          </a:xfrm>
        </p:spPr>
        <p:txBody>
          <a:bodyPr/>
          <a:lstStyle/>
          <a:p>
            <a:r>
              <a:rPr lang="en-US" sz="4500" dirty="0"/>
              <a:t>Time to play!</a:t>
            </a:r>
          </a:p>
          <a:p>
            <a:pPr marL="0" indent="0">
              <a:buNone/>
            </a:pPr>
            <a:endParaRPr lang="en-US" dirty="0"/>
          </a:p>
          <a:p>
            <a:pPr marL="0" indent="0">
              <a:buNone/>
            </a:pPr>
            <a:endParaRPr lang="en-US" dirty="0"/>
          </a:p>
          <a:p>
            <a:r>
              <a:rPr lang="en-US" dirty="0"/>
              <a:t>Brief Q&amp;A about product demo</a:t>
            </a:r>
          </a:p>
          <a:p>
            <a:endParaRPr lang="en-US" dirty="0"/>
          </a:p>
        </p:txBody>
      </p:sp>
    </p:spTree>
    <p:extLst>
      <p:ext uri="{BB962C8B-B14F-4D97-AF65-F5344CB8AC3E}">
        <p14:creationId xmlns:p14="http://schemas.microsoft.com/office/powerpoint/2010/main" val="197064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1CDE-E105-6123-C674-6514E2E86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0F04B-F04A-5905-6455-0411002E92FF}"/>
              </a:ext>
            </a:extLst>
          </p:cNvPr>
          <p:cNvSpPr>
            <a:spLocks noGrp="1"/>
          </p:cNvSpPr>
          <p:nvPr>
            <p:ph type="title"/>
          </p:nvPr>
        </p:nvSpPr>
        <p:spPr/>
        <p:txBody>
          <a:bodyPr/>
          <a:lstStyle/>
          <a:p>
            <a:pPr algn="l"/>
            <a:r>
              <a:rPr lang="en-US" b="1" dirty="0">
                <a:solidFill>
                  <a:schemeClr val="bg1"/>
                </a:solidFill>
              </a:rPr>
              <a:t>Take aways</a:t>
            </a:r>
          </a:p>
        </p:txBody>
      </p:sp>
      <p:sp>
        <p:nvSpPr>
          <p:cNvPr id="4" name="Slide Number Placeholder 3">
            <a:extLst>
              <a:ext uri="{FF2B5EF4-FFF2-40B4-BE49-F238E27FC236}">
                <a16:creationId xmlns:a16="http://schemas.microsoft.com/office/drawing/2014/main" id="{855136A8-038B-7D68-4C82-E9E2C6D7D619}"/>
              </a:ext>
            </a:extLst>
          </p:cNvPr>
          <p:cNvSpPr>
            <a:spLocks noGrp="1"/>
          </p:cNvSpPr>
          <p:nvPr>
            <p:ph type="sldNum" sz="quarter" idx="12"/>
          </p:nvPr>
        </p:nvSpPr>
        <p:spPr/>
        <p:txBody>
          <a:bodyPr/>
          <a:lstStyle/>
          <a:p>
            <a:fld id="{6B7D611F-8B40-4D10-8246-5A03AAFDC302}" type="slidenum">
              <a:rPr lang="en-US" altLang="en-US" smtClean="0"/>
              <a:pPr/>
              <a:t>15</a:t>
            </a:fld>
            <a:endParaRPr lang="en-US" altLang="en-US"/>
          </a:p>
        </p:txBody>
      </p:sp>
      <p:pic>
        <p:nvPicPr>
          <p:cNvPr id="5" name="Picture 4" descr="A helmet with a logo on it&#10;&#10;AI-generated content may be incorrect.">
            <a:extLst>
              <a:ext uri="{FF2B5EF4-FFF2-40B4-BE49-F238E27FC236}">
                <a16:creationId xmlns:a16="http://schemas.microsoft.com/office/drawing/2014/main" id="{AAE92658-C0C1-E185-55B2-1CFC37D5CDB0}"/>
              </a:ext>
            </a:extLst>
          </p:cNvPr>
          <p:cNvPicPr>
            <a:picLocks noChangeAspect="1"/>
          </p:cNvPicPr>
          <p:nvPr/>
        </p:nvPicPr>
        <p:blipFill>
          <a:blip r:embed="rId3"/>
          <a:stretch>
            <a:fillRect/>
          </a:stretch>
        </p:blipFill>
        <p:spPr>
          <a:xfrm>
            <a:off x="6425293" y="2314864"/>
            <a:ext cx="2658291" cy="2294852"/>
          </a:xfrm>
          <a:prstGeom prst="rect">
            <a:avLst/>
          </a:prstGeom>
        </p:spPr>
      </p:pic>
      <p:sp>
        <p:nvSpPr>
          <p:cNvPr id="6" name="Content Placeholder 5">
            <a:extLst>
              <a:ext uri="{FF2B5EF4-FFF2-40B4-BE49-F238E27FC236}">
                <a16:creationId xmlns:a16="http://schemas.microsoft.com/office/drawing/2014/main" id="{CB8FC16A-B433-DBC5-D573-C0E11E6CBD7E}"/>
              </a:ext>
            </a:extLst>
          </p:cNvPr>
          <p:cNvSpPr>
            <a:spLocks noGrp="1"/>
          </p:cNvSpPr>
          <p:nvPr>
            <p:ph idx="1"/>
          </p:nvPr>
        </p:nvSpPr>
        <p:spPr/>
        <p:txBody>
          <a:bodyPr/>
          <a:lstStyle/>
          <a:p>
            <a:pPr marL="0" indent="0" algn="ctr">
              <a:buNone/>
            </a:pPr>
            <a:r>
              <a:rPr lang="en-US" dirty="0"/>
              <a:t>How to Create an International Inventory for your university</a:t>
            </a:r>
          </a:p>
          <a:p>
            <a:pPr marL="0" indent="0" algn="ctr">
              <a:buNone/>
            </a:pPr>
            <a:endParaRPr lang="en-US" sz="1500" dirty="0"/>
          </a:p>
          <a:p>
            <a:r>
              <a:rPr lang="en-US" sz="2500" dirty="0"/>
              <a:t>Define your Metrics. What measures are important for you?</a:t>
            </a:r>
          </a:p>
          <a:p>
            <a:r>
              <a:rPr lang="en-US" sz="2500" dirty="0"/>
              <a:t>Assemble the right team</a:t>
            </a:r>
          </a:p>
          <a:p>
            <a:r>
              <a:rPr lang="en-US" sz="2500" dirty="0"/>
              <a:t>Develop &amp; Sustain the Inventory</a:t>
            </a:r>
          </a:p>
          <a:p>
            <a:endParaRPr lang="en-US" dirty="0"/>
          </a:p>
        </p:txBody>
      </p:sp>
    </p:spTree>
    <p:extLst>
      <p:ext uri="{BB962C8B-B14F-4D97-AF65-F5344CB8AC3E}">
        <p14:creationId xmlns:p14="http://schemas.microsoft.com/office/powerpoint/2010/main" val="855566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0A2B-2DE8-A669-B17B-1D69BA7EAA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3108C-03C2-6002-9C42-CE0D76D33E6F}"/>
              </a:ext>
            </a:extLst>
          </p:cNvPr>
          <p:cNvSpPr>
            <a:spLocks noGrp="1"/>
          </p:cNvSpPr>
          <p:nvPr>
            <p:ph idx="1"/>
          </p:nvPr>
        </p:nvSpPr>
        <p:spPr>
          <a:xfrm>
            <a:off x="182880" y="594360"/>
            <a:ext cx="8503920" cy="3840480"/>
          </a:xfrm>
        </p:spPr>
        <p:txBody>
          <a:bodyPr/>
          <a:lstStyle/>
          <a:p>
            <a:pPr marL="0" indent="0">
              <a:buNone/>
            </a:pPr>
            <a:r>
              <a:rPr lang="en-US" sz="1800" dirty="0">
                <a:ea typeface="ＭＳ Ｐゴシック"/>
              </a:rPr>
              <a:t>Kansas State University Working Group</a:t>
            </a:r>
          </a:p>
          <a:p>
            <a:r>
              <a:rPr lang="en-US" sz="1500" dirty="0">
                <a:ea typeface="ＭＳ Ｐゴシック"/>
              </a:rPr>
              <a:t>Project Manager</a:t>
            </a:r>
          </a:p>
          <a:p>
            <a:r>
              <a:rPr lang="en-US" sz="1500" dirty="0">
                <a:ea typeface="ＭＳ Ｐゴシック"/>
              </a:rPr>
              <a:t>Associate Director Global Partnerships</a:t>
            </a:r>
          </a:p>
          <a:p>
            <a:r>
              <a:rPr lang="en-US" sz="1500" dirty="0">
                <a:ea typeface="ＭＳ Ｐゴシック"/>
              </a:rPr>
              <a:t>Associate Provost and Chief Data Officer - Data, Assessment and Institutional Research</a:t>
            </a:r>
          </a:p>
          <a:p>
            <a:r>
              <a:rPr lang="en-US" sz="1500" dirty="0">
                <a:ea typeface="ＭＳ Ｐゴシック"/>
              </a:rPr>
              <a:t>Associate Dean for International – College of Agriculture</a:t>
            </a:r>
          </a:p>
          <a:p>
            <a:r>
              <a:rPr lang="en-US" sz="1500" dirty="0">
                <a:ea typeface="ＭＳ Ｐゴシック"/>
              </a:rPr>
              <a:t>Faculty Member – Distinguished professor / Nobel Peace Prize co-winner /highly involved in international research </a:t>
            </a:r>
            <a:endParaRPr lang="en-US" sz="1500" dirty="0"/>
          </a:p>
          <a:p>
            <a:r>
              <a:rPr lang="en-US" sz="1500" dirty="0">
                <a:ea typeface="ＭＳ Ｐゴシック"/>
              </a:rPr>
              <a:t>Vice Provost and Dean of the Graduate School</a:t>
            </a:r>
          </a:p>
          <a:p>
            <a:r>
              <a:rPr lang="en-US" sz="1500" dirty="0">
                <a:ea typeface="ＭＳ Ｐゴシック"/>
              </a:rPr>
              <a:t>Associate Director for Research and Sponsored Programs- Vice President for Research Office</a:t>
            </a:r>
          </a:p>
          <a:p>
            <a:r>
              <a:rPr lang="en-US" sz="1500" dirty="0">
                <a:ea typeface="ＭＳ Ｐゴシック"/>
              </a:rPr>
              <a:t>Assistant Vice President and University Risk and Compliance Officer – Vice President for Finance and Operations Office / Dean of University Libraries</a:t>
            </a:r>
          </a:p>
          <a:p>
            <a:r>
              <a:rPr lang="en-US" sz="1500" dirty="0">
                <a:ea typeface="ＭＳ Ｐゴシック"/>
              </a:rPr>
              <a:t>Assistant Vice President and Director of Engagement &amp; Outreach – President’s Office</a:t>
            </a:r>
          </a:p>
          <a:p>
            <a:r>
              <a:rPr lang="en-US" sz="1500" dirty="0">
                <a:ea typeface="+mn-lt"/>
                <a:cs typeface="+mn-lt"/>
              </a:rPr>
              <a:t>Associate Director for International Planning and Analysis</a:t>
            </a:r>
            <a:endParaRPr lang="en-US" sz="1500" dirty="0">
              <a:ea typeface="ＭＳ Ｐゴシック"/>
            </a:endParaRPr>
          </a:p>
          <a:p>
            <a:r>
              <a:rPr lang="en-US" sz="1500" dirty="0">
                <a:ea typeface="ＭＳ Ｐゴシック"/>
              </a:rPr>
              <a:t>Associate Provost for International Programs</a:t>
            </a:r>
          </a:p>
          <a:p>
            <a:endParaRPr lang="en-US" sz="1500" dirty="0"/>
          </a:p>
          <a:p>
            <a:pPr marL="0" indent="0">
              <a:buNone/>
            </a:pPr>
            <a:endParaRPr lang="en-US" sz="1500" dirty="0"/>
          </a:p>
          <a:p>
            <a:pPr marL="0" indent="0">
              <a:buNone/>
            </a:pPr>
            <a:endParaRPr lang="en-US" sz="1500" dirty="0"/>
          </a:p>
          <a:p>
            <a:pPr marL="0" indent="0">
              <a:buNone/>
            </a:pPr>
            <a:endParaRPr lang="en-US" sz="1500" dirty="0"/>
          </a:p>
        </p:txBody>
      </p:sp>
      <p:sp>
        <p:nvSpPr>
          <p:cNvPr id="5" name="Rectangle 4">
            <a:extLst>
              <a:ext uri="{FF2B5EF4-FFF2-40B4-BE49-F238E27FC236}">
                <a16:creationId xmlns:a16="http://schemas.microsoft.com/office/drawing/2014/main" id="{138A0604-5618-AD2E-2430-8D0644980ECC}"/>
              </a:ext>
            </a:extLst>
          </p:cNvPr>
          <p:cNvSpPr/>
          <p:nvPr/>
        </p:nvSpPr>
        <p:spPr>
          <a:xfrm rot="20839638">
            <a:off x="3988491" y="188260"/>
            <a:ext cx="5129417" cy="1200329"/>
          </a:xfrm>
          <a:prstGeom prst="rect">
            <a:avLst/>
          </a:prstGeom>
          <a:noFill/>
          <a:ln>
            <a:noFill/>
          </a:ln>
        </p:spPr>
        <p:txBody>
          <a:bodyPr wrap="square" lIns="91440" tIns="45720" rIns="91440" bIns="45720">
            <a:spAutoFit/>
          </a:bodyPr>
          <a:lstStyle/>
          <a:p>
            <a:pPr algn="ctr"/>
            <a:r>
              <a:rPr lang="en-US" sz="3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rPr>
              <a:t>This is our Team. </a:t>
            </a:r>
          </a:p>
          <a:p>
            <a:pPr algn="ct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Who’s on Yours?</a:t>
            </a:r>
            <a:endParaRPr lang="en-US" sz="3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endParaRPr>
          </a:p>
        </p:txBody>
      </p:sp>
      <p:sp>
        <p:nvSpPr>
          <p:cNvPr id="2" name="Title 1">
            <a:extLst>
              <a:ext uri="{FF2B5EF4-FFF2-40B4-BE49-F238E27FC236}">
                <a16:creationId xmlns:a16="http://schemas.microsoft.com/office/drawing/2014/main" id="{A6CA9EB7-A578-1CD6-880A-86607CA3D03E}"/>
              </a:ext>
            </a:extLst>
          </p:cNvPr>
          <p:cNvSpPr>
            <a:spLocks noGrp="1"/>
          </p:cNvSpPr>
          <p:nvPr>
            <p:ph type="title"/>
          </p:nvPr>
        </p:nvSpPr>
        <p:spPr/>
        <p:txBody>
          <a:bodyPr/>
          <a:lstStyle/>
          <a:p>
            <a:pPr algn="l"/>
            <a:r>
              <a:rPr lang="en-US" b="1" dirty="0"/>
              <a:t>Assemble Your Team</a:t>
            </a:r>
            <a:endParaRPr lang="en-US" b="1" dirty="0">
              <a:solidFill>
                <a:schemeClr val="bg1"/>
              </a:solidFill>
            </a:endParaRPr>
          </a:p>
        </p:txBody>
      </p:sp>
      <p:sp>
        <p:nvSpPr>
          <p:cNvPr id="4" name="Slide Number Placeholder 3">
            <a:extLst>
              <a:ext uri="{FF2B5EF4-FFF2-40B4-BE49-F238E27FC236}">
                <a16:creationId xmlns:a16="http://schemas.microsoft.com/office/drawing/2014/main" id="{C91575BF-C07D-2937-482C-0468B9670645}"/>
              </a:ext>
            </a:extLst>
          </p:cNvPr>
          <p:cNvSpPr>
            <a:spLocks noGrp="1"/>
          </p:cNvSpPr>
          <p:nvPr>
            <p:ph type="sldNum" sz="quarter" idx="12"/>
          </p:nvPr>
        </p:nvSpPr>
        <p:spPr/>
        <p:txBody>
          <a:bodyPr/>
          <a:lstStyle/>
          <a:p>
            <a:fld id="{6B7D611F-8B40-4D10-8246-5A03AAFDC302}" type="slidenum">
              <a:rPr lang="en-US" altLang="en-US" smtClean="0"/>
              <a:pPr/>
              <a:t>16</a:t>
            </a:fld>
            <a:endParaRPr lang="en-US" altLang="en-US"/>
          </a:p>
        </p:txBody>
      </p:sp>
    </p:spTree>
    <p:extLst>
      <p:ext uri="{BB962C8B-B14F-4D97-AF65-F5344CB8AC3E}">
        <p14:creationId xmlns:p14="http://schemas.microsoft.com/office/powerpoint/2010/main" val="3366006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What to measure?</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011" y="503221"/>
            <a:ext cx="7192173" cy="4265777"/>
          </a:xfrm>
        </p:spPr>
        <p:txBody>
          <a:bodyPr/>
          <a:lstStyle/>
          <a:p>
            <a:r>
              <a:rPr lang="en-US" sz="1800" dirty="0">
                <a:ea typeface="ＭＳ Ｐゴシック"/>
              </a:rPr>
              <a:t>It is important to measure what you want, not what others measure.</a:t>
            </a:r>
          </a:p>
          <a:p>
            <a:endParaRPr lang="en-US" sz="1400" dirty="0"/>
          </a:p>
          <a:p>
            <a:r>
              <a:rPr lang="en-US" sz="1800" dirty="0"/>
              <a:t>It is important to think about how to sustain the Global Engagement Directory.</a:t>
            </a:r>
          </a:p>
          <a:p>
            <a:endParaRPr lang="en-US" sz="1400" dirty="0"/>
          </a:p>
          <a:p>
            <a:r>
              <a:rPr lang="en-US" sz="1800" dirty="0"/>
              <a:t>It is important to think about the measures’ data integrity and validity.</a:t>
            </a:r>
          </a:p>
          <a:p>
            <a:endParaRPr lang="en-US" sz="1400" dirty="0"/>
          </a:p>
          <a:p>
            <a:r>
              <a:rPr lang="en-US" sz="1800" dirty="0"/>
              <a:t>For Kansas State University, we wanted to follow our land-grant mission/vision, and we wanted to use measures from data already collected or available at the University</a:t>
            </a:r>
          </a:p>
          <a:p>
            <a:endParaRPr lang="en-US" sz="1400" dirty="0"/>
          </a:p>
          <a:p>
            <a:r>
              <a:rPr lang="en-US" sz="1800" dirty="0"/>
              <a:t>Throughout the first-year process, we added a third principle – to showcase or highlight the connection between global engagement and impact for Kansas</a:t>
            </a:r>
          </a:p>
          <a:p>
            <a:pPr marL="0" indent="0">
              <a:buNone/>
            </a:pPr>
            <a:endParaRPr lang="en-US" sz="1800" dirty="0"/>
          </a:p>
          <a:p>
            <a:pPr marL="0" indent="0">
              <a:buNone/>
            </a:pPr>
            <a:endParaRPr lang="en-US" sz="2400" dirty="0"/>
          </a:p>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17</a:t>
            </a:fld>
            <a:endParaRPr lang="en-US" altLang="en-US"/>
          </a:p>
        </p:txBody>
      </p:sp>
      <p:pic>
        <p:nvPicPr>
          <p:cNvPr id="5" name="Picture 4" descr="A person measuring a graph on a chalkboard&#10;&#10;AI-generated content may be incorrect.">
            <a:extLst>
              <a:ext uri="{FF2B5EF4-FFF2-40B4-BE49-F238E27FC236}">
                <a16:creationId xmlns:a16="http://schemas.microsoft.com/office/drawing/2014/main" id="{7825B80D-431E-E127-8015-948DD8E9E682}"/>
              </a:ext>
            </a:extLst>
          </p:cNvPr>
          <p:cNvPicPr>
            <a:picLocks noChangeAspect="1"/>
          </p:cNvPicPr>
          <p:nvPr/>
        </p:nvPicPr>
        <p:blipFill>
          <a:blip r:embed="rId3"/>
          <a:stretch>
            <a:fillRect/>
          </a:stretch>
        </p:blipFill>
        <p:spPr>
          <a:xfrm>
            <a:off x="7018215" y="671764"/>
            <a:ext cx="1995649" cy="2416342"/>
          </a:xfrm>
          <a:prstGeom prst="rect">
            <a:avLst/>
          </a:prstGeom>
        </p:spPr>
      </p:pic>
    </p:spTree>
    <p:extLst>
      <p:ext uri="{BB962C8B-B14F-4D97-AF65-F5344CB8AC3E}">
        <p14:creationId xmlns:p14="http://schemas.microsoft.com/office/powerpoint/2010/main" val="37369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Measures</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Agreements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Research (RSCAD) - inputs and outputs</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Student Mobility - both ways, includes student demographics, impact data</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Faculty/Scholar/Professional Mobility -both ways</a:t>
            </a:r>
          </a:p>
          <a:p>
            <a:pPr algn="l" rtl="0" fontAlgn="base">
              <a:buFont typeface="Arial" panose="020B0604020202020204" pitchFamily="34" charset="0"/>
              <a:buChar char="•"/>
            </a:pPr>
            <a:r>
              <a:rPr lang="en-US" sz="1600">
                <a:solidFill>
                  <a:srgbClr val="000000"/>
                </a:solidFill>
                <a:latin typeface="Aptos" panose="020B0004020202020204" pitchFamily="34" charset="0"/>
              </a:rPr>
              <a:t>Faculty and Staff/Demographics</a:t>
            </a:r>
            <a:endParaRPr lang="en-US" sz="1600" b="0" i="0">
              <a:solidFill>
                <a:srgbClr val="000000"/>
              </a:solidFill>
              <a:effectLst/>
              <a:latin typeface="Aptos" panose="020B0004020202020204" pitchFamily="34" charset="0"/>
            </a:endParaRP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Academic Programs (credit and/or credential partnerships)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engagement/outreach learning (i.e. non-credit bearing programs, hosted workshops, conferences, training)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Visitors (visiting delegations, short term visits)  </a:t>
            </a:r>
          </a:p>
          <a:p>
            <a:r>
              <a:rPr lang="en-US" sz="1600"/>
              <a:t>International Alumni</a:t>
            </a:r>
          </a:p>
          <a:p>
            <a:r>
              <a:rPr lang="en-US" sz="1600" b="1" i="0">
                <a:solidFill>
                  <a:srgbClr val="000000"/>
                </a:solidFill>
                <a:effectLst/>
                <a:latin typeface="Aptos" panose="020B0004020202020204" pitchFamily="34" charset="0"/>
              </a:rPr>
              <a:t>Special attention </a:t>
            </a:r>
            <a:r>
              <a:rPr lang="en-US" sz="1600" b="0" i="0">
                <a:solidFill>
                  <a:srgbClr val="000000"/>
                </a:solidFill>
                <a:effectLst/>
                <a:latin typeface="Aptos" panose="020B0004020202020204" pitchFamily="34" charset="0"/>
              </a:rPr>
              <a:t>– global engagement impact on Kansas, with Kansans, within the world. Data based impact stories – the value proposition of K-State global engagement, the qualitative stories (photo, video, podcasts) of global engagement </a:t>
            </a:r>
            <a:endParaRPr lang="en-US" sz="16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18</a:t>
            </a:fld>
            <a:endParaRPr lang="en-US" altLang="en-US"/>
          </a:p>
        </p:txBody>
      </p:sp>
    </p:spTree>
    <p:extLst>
      <p:ext uri="{BB962C8B-B14F-4D97-AF65-F5344CB8AC3E}">
        <p14:creationId xmlns:p14="http://schemas.microsoft.com/office/powerpoint/2010/main" val="6418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3B011-54E8-2F61-9360-206A69DFB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0DEC4-CEF3-C90F-1414-D2B05AAC1172}"/>
              </a:ext>
            </a:extLst>
          </p:cNvPr>
          <p:cNvSpPr>
            <a:spLocks noGrp="1"/>
          </p:cNvSpPr>
          <p:nvPr>
            <p:ph type="title"/>
          </p:nvPr>
        </p:nvSpPr>
        <p:spPr/>
        <p:txBody>
          <a:bodyPr/>
          <a:lstStyle/>
          <a:p>
            <a:pPr algn="l"/>
            <a:r>
              <a:rPr lang="en-US" b="1" dirty="0">
                <a:solidFill>
                  <a:schemeClr val="bg1"/>
                </a:solidFill>
              </a:rPr>
              <a:t>Sustainability</a:t>
            </a:r>
          </a:p>
        </p:txBody>
      </p:sp>
      <p:sp>
        <p:nvSpPr>
          <p:cNvPr id="3" name="Content Placeholder 2">
            <a:extLst>
              <a:ext uri="{FF2B5EF4-FFF2-40B4-BE49-F238E27FC236}">
                <a16:creationId xmlns:a16="http://schemas.microsoft.com/office/drawing/2014/main" id="{0050E6E7-E995-2139-6A48-251A2FDFF189}"/>
              </a:ext>
            </a:extLst>
          </p:cNvPr>
          <p:cNvSpPr>
            <a:spLocks noGrp="1"/>
          </p:cNvSpPr>
          <p:nvPr>
            <p:ph idx="1"/>
          </p:nvPr>
        </p:nvSpPr>
        <p:spPr>
          <a:xfrm>
            <a:off x="457200" y="651510"/>
            <a:ext cx="6178924" cy="3840480"/>
          </a:xfrm>
        </p:spPr>
        <p:txBody>
          <a:bodyPr/>
          <a:lstStyle/>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B454F9CA-B134-28A1-BE1B-F6697D4FA4EB}"/>
              </a:ext>
            </a:extLst>
          </p:cNvPr>
          <p:cNvSpPr>
            <a:spLocks noGrp="1"/>
          </p:cNvSpPr>
          <p:nvPr>
            <p:ph type="sldNum" sz="quarter" idx="12"/>
          </p:nvPr>
        </p:nvSpPr>
        <p:spPr/>
        <p:txBody>
          <a:bodyPr/>
          <a:lstStyle/>
          <a:p>
            <a:fld id="{6B7D611F-8B40-4D10-8246-5A03AAFDC302}" type="slidenum">
              <a:rPr lang="en-US" altLang="en-US" smtClean="0"/>
              <a:pPr/>
              <a:t>19</a:t>
            </a:fld>
            <a:endParaRPr lang="en-US" altLang="en-US"/>
          </a:p>
        </p:txBody>
      </p:sp>
      <p:sp>
        <p:nvSpPr>
          <p:cNvPr id="6" name="TextBox 5">
            <a:extLst>
              <a:ext uri="{FF2B5EF4-FFF2-40B4-BE49-F238E27FC236}">
                <a16:creationId xmlns:a16="http://schemas.microsoft.com/office/drawing/2014/main" id="{ABC6EC32-999D-3455-CC9E-34EDF6CCBA68}"/>
              </a:ext>
            </a:extLst>
          </p:cNvPr>
          <p:cNvSpPr txBox="1"/>
          <p:nvPr/>
        </p:nvSpPr>
        <p:spPr>
          <a:xfrm>
            <a:off x="1387929" y="1159329"/>
            <a:ext cx="6180362"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Calibri"/>
                <a:ea typeface="ＭＳ Ｐゴシック"/>
                <a:cs typeface="Calibri"/>
              </a:rPr>
              <a:t>Important to plan for sustainability of the global engagement directory as you develop the tool</a:t>
            </a:r>
            <a:endParaRPr lang="en-US" dirty="0">
              <a:cs typeface="Calibri"/>
            </a:endParaRPr>
          </a:p>
          <a:p>
            <a:endParaRPr lang="en-US" dirty="0">
              <a:latin typeface="Calibri"/>
              <a:ea typeface="ＭＳ Ｐゴシック"/>
              <a:cs typeface="Calibri"/>
            </a:endParaRPr>
          </a:p>
          <a:p>
            <a:pPr marL="285750" indent="-285750">
              <a:buFont typeface="Arial" panose="020B0604020202020204" pitchFamily="34" charset="0"/>
              <a:buChar char="•"/>
            </a:pPr>
            <a:r>
              <a:rPr lang="en-US" dirty="0">
                <a:latin typeface="Calibri"/>
                <a:ea typeface="ＭＳ Ｐゴシック"/>
                <a:cs typeface="Calibri"/>
              </a:rPr>
              <a:t>Import to build and sustain relations including open and constant communications with your partner(s)</a:t>
            </a:r>
          </a:p>
          <a:p>
            <a:endParaRPr lang="en-US" dirty="0">
              <a:cs typeface="Calibri" panose="020F0502020204030204" pitchFamily="34" charset="0"/>
            </a:endParaRPr>
          </a:p>
          <a:p>
            <a:pPr marL="285750" indent="-285750">
              <a:buFont typeface="Arial" panose="020B0604020202020204" pitchFamily="34" charset="0"/>
              <a:buChar char="•"/>
            </a:pPr>
            <a:r>
              <a:rPr lang="en-US" dirty="0">
                <a:latin typeface="Calibri"/>
                <a:ea typeface="ＭＳ Ｐゴシック"/>
                <a:cs typeface="Calibri"/>
              </a:rPr>
              <a:t>We decided to use software and data that already existed at Kansas State University</a:t>
            </a:r>
          </a:p>
          <a:p>
            <a:pPr marL="285750" indent="-285750">
              <a:buFont typeface="Arial" panose="020B0604020202020204" pitchFamily="34" charset="0"/>
              <a:buChar char="•"/>
            </a:pPr>
            <a:endParaRPr lang="en-US" dirty="0">
              <a:latin typeface="Calibri"/>
              <a:ea typeface="ＭＳ Ｐゴシック"/>
              <a:cs typeface="Calibri"/>
            </a:endParaRPr>
          </a:p>
          <a:p>
            <a:pPr marL="285750" indent="-285750">
              <a:buFont typeface="Arial" panose="020B0604020202020204" pitchFamily="34" charset="0"/>
              <a:buChar char="•"/>
            </a:pPr>
            <a:r>
              <a:rPr lang="en-US" dirty="0">
                <a:latin typeface="Calibri"/>
                <a:ea typeface="ＭＳ Ｐゴシック"/>
                <a:cs typeface="Calibri"/>
              </a:rPr>
              <a:t>We built and will </a:t>
            </a:r>
            <a:r>
              <a:rPr lang="en-US" dirty="0" err="1">
                <a:latin typeface="Calibri"/>
                <a:ea typeface="ＭＳ Ｐゴシック"/>
                <a:cs typeface="Calibri"/>
              </a:rPr>
              <a:t>sustan</a:t>
            </a:r>
            <a:r>
              <a:rPr lang="en-US" dirty="0">
                <a:latin typeface="Calibri"/>
                <a:ea typeface="ＭＳ Ｐゴシック"/>
                <a:cs typeface="Calibri"/>
              </a:rPr>
              <a:t> a partnership with our Data, Assessment and </a:t>
            </a:r>
            <a:r>
              <a:rPr lang="en-US" dirty="0" err="1">
                <a:latin typeface="Calibri"/>
                <a:ea typeface="ＭＳ Ｐゴシック"/>
                <a:cs typeface="Calibri"/>
              </a:rPr>
              <a:t>Institutinal</a:t>
            </a:r>
            <a:r>
              <a:rPr lang="en-US" dirty="0">
                <a:latin typeface="Calibri"/>
                <a:ea typeface="ＭＳ Ｐゴシック"/>
                <a:cs typeface="Calibri"/>
              </a:rPr>
              <a:t> Research (DAIR) team</a:t>
            </a:r>
            <a:endParaRPr lang="en-US" dirty="0">
              <a:cs typeface="Calibri"/>
            </a:endParaRPr>
          </a:p>
        </p:txBody>
      </p:sp>
    </p:spTree>
    <p:extLst>
      <p:ext uri="{BB962C8B-B14F-4D97-AF65-F5344CB8AC3E}">
        <p14:creationId xmlns:p14="http://schemas.microsoft.com/office/powerpoint/2010/main" val="232877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3200"/>
              <a:t>Introduction – A little about Grant</a:t>
            </a:r>
            <a:endParaRPr lang="en-US" b="1"/>
          </a:p>
        </p:txBody>
      </p:sp>
      <p:sp>
        <p:nvSpPr>
          <p:cNvPr id="3" name="Content Placeholder 2">
            <a:extLst>
              <a:ext uri="{FF2B5EF4-FFF2-40B4-BE49-F238E27FC236}">
                <a16:creationId xmlns:a16="http://schemas.microsoft.com/office/drawing/2014/main" id="{A034B849-6CEB-F659-7A5A-D39B03335D6D}"/>
              </a:ext>
            </a:extLst>
          </p:cNvPr>
          <p:cNvSpPr>
            <a:spLocks noGrp="1"/>
          </p:cNvSpPr>
          <p:nvPr>
            <p:ph idx="1"/>
          </p:nvPr>
        </p:nvSpPr>
        <p:spPr>
          <a:xfrm>
            <a:off x="278694" y="649860"/>
            <a:ext cx="8229600" cy="1845126"/>
          </a:xfrm>
        </p:spPr>
        <p:txBody>
          <a:bodyPr/>
          <a:lstStyle/>
          <a:p>
            <a:r>
              <a:rPr lang="en-US" sz="2000"/>
              <a:t>Born in Oklahoma attended Oklahoma State University</a:t>
            </a:r>
          </a:p>
          <a:p>
            <a:r>
              <a:rPr lang="en-US" sz="2000"/>
              <a:t>Formative years in London; returned later to live and work in London</a:t>
            </a:r>
          </a:p>
          <a:p>
            <a:r>
              <a:rPr lang="en-US" sz="2000"/>
              <a:t>Graduate Degree and Doctorate in Law at St. Louis University</a:t>
            </a:r>
          </a:p>
          <a:p>
            <a:r>
              <a:rPr lang="en-US" sz="2000"/>
              <a:t>Thirty years in international higher education at Ottawa University, Webster University, and Kansas State University</a:t>
            </a:r>
          </a:p>
          <a:p>
            <a:pPr lvl="5"/>
            <a:endParaRPr lang="en-US" sz="800">
              <a:solidFill>
                <a:srgbClr val="7030A0"/>
              </a:solidFill>
            </a:endParaRPr>
          </a:p>
          <a:p>
            <a:pPr marL="0" indent="0">
              <a:buNone/>
            </a:pPr>
            <a:r>
              <a:rPr lang="en-US"/>
              <a:t>													</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a:t>
            </a:fld>
            <a:endParaRPr lang="en-US" altLang="en-US"/>
          </a:p>
        </p:txBody>
      </p:sp>
      <p:pic>
        <p:nvPicPr>
          <p:cNvPr id="6" name="Picture 5">
            <a:extLst>
              <a:ext uri="{FF2B5EF4-FFF2-40B4-BE49-F238E27FC236}">
                <a16:creationId xmlns:a16="http://schemas.microsoft.com/office/drawing/2014/main" id="{7E73E859-087E-EA67-5ABA-ABF71B16A8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2599827"/>
            <a:ext cx="2232752" cy="1447800"/>
          </a:xfrm>
          <a:prstGeom prst="rect">
            <a:avLst/>
          </a:prstGeom>
        </p:spPr>
      </p:pic>
      <p:pic>
        <p:nvPicPr>
          <p:cNvPr id="7" name="Picture 6">
            <a:extLst>
              <a:ext uri="{FF2B5EF4-FFF2-40B4-BE49-F238E27FC236}">
                <a16:creationId xmlns:a16="http://schemas.microsoft.com/office/drawing/2014/main" id="{D38DEFE9-9625-C478-EBFB-C59E740A8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144" y="2512784"/>
            <a:ext cx="3416701" cy="1921895"/>
          </a:xfrm>
          <a:prstGeom prst="rect">
            <a:avLst/>
          </a:prstGeom>
        </p:spPr>
      </p:pic>
      <p:pic>
        <p:nvPicPr>
          <p:cNvPr id="9" name="Picture 8">
            <a:extLst>
              <a:ext uri="{FF2B5EF4-FFF2-40B4-BE49-F238E27FC236}">
                <a16:creationId xmlns:a16="http://schemas.microsoft.com/office/drawing/2014/main" id="{A8314FAC-55CB-2317-A2D5-1F5F56750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7162" y="2389882"/>
            <a:ext cx="1835318" cy="2167698"/>
          </a:xfrm>
          <a:prstGeom prst="rect">
            <a:avLst/>
          </a:prstGeom>
        </p:spPr>
      </p:pic>
    </p:spTree>
    <p:extLst>
      <p:ext uri="{BB962C8B-B14F-4D97-AF65-F5344CB8AC3E}">
        <p14:creationId xmlns:p14="http://schemas.microsoft.com/office/powerpoint/2010/main" val="3210544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rget with arrows in the center&#10;&#10;AI-generated content may be incorrect.">
            <a:extLst>
              <a:ext uri="{FF2B5EF4-FFF2-40B4-BE49-F238E27FC236}">
                <a16:creationId xmlns:a16="http://schemas.microsoft.com/office/drawing/2014/main" id="{3FF3E0A4-134E-FC5B-92E0-B364E790C357}"/>
              </a:ext>
            </a:extLst>
          </p:cNvPr>
          <p:cNvPicPr>
            <a:picLocks noChangeAspect="1"/>
          </p:cNvPicPr>
          <p:nvPr/>
        </p:nvPicPr>
        <p:blipFill>
          <a:blip r:embed="rId3"/>
          <a:stretch>
            <a:fillRect/>
          </a:stretch>
        </p:blipFill>
        <p:spPr>
          <a:xfrm>
            <a:off x="5985711" y="759640"/>
            <a:ext cx="3158288" cy="3138237"/>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solidFill>
                  <a:schemeClr val="bg1"/>
                </a:solidFill>
              </a:rPr>
              <a:t>Research </a:t>
            </a:r>
            <a:r>
              <a:rPr lang="en-US" b="1"/>
              <a:t>Outputs and Impact</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6178924" cy="3840480"/>
          </a:xfrm>
        </p:spPr>
        <p:txBody>
          <a:bodyPr/>
          <a:lstStyle/>
          <a:p>
            <a:pPr marL="0" indent="0">
              <a:buNone/>
            </a:pPr>
            <a:r>
              <a:rPr lang="en-US" sz="2400" dirty="0">
                <a:ea typeface="ＭＳ Ｐゴシック"/>
              </a:rPr>
              <a:t>How do you find the impact of international research at your university?</a:t>
            </a:r>
          </a:p>
          <a:p>
            <a:pPr marL="0" indent="0">
              <a:buNone/>
            </a:pPr>
            <a:endParaRPr lang="en-US" sz="2400" dirty="0"/>
          </a:p>
          <a:p>
            <a:pPr marL="0" indent="0">
              <a:buNone/>
            </a:pPr>
            <a:r>
              <a:rPr lang="en-US" sz="2400" dirty="0">
                <a:ea typeface="ＭＳ Ｐゴシック"/>
              </a:rPr>
              <a:t>How do you find the impact of international research in Kansas, with Kansans? </a:t>
            </a:r>
          </a:p>
          <a:p>
            <a:pPr marL="0" indent="0">
              <a:buNone/>
            </a:pPr>
            <a:endParaRPr lang="en-US" sz="2400" dirty="0"/>
          </a:p>
          <a:p>
            <a:pPr marL="0" indent="0">
              <a:buNone/>
            </a:pPr>
            <a:r>
              <a:rPr lang="en-US" sz="2400" dirty="0"/>
              <a:t>How do we find international creative activities and performance?  How do we measure arts and humanities global impact?</a:t>
            </a:r>
          </a:p>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20</a:t>
            </a:fld>
            <a:endParaRPr lang="en-US" altLang="en-US"/>
          </a:p>
        </p:txBody>
      </p:sp>
    </p:spTree>
    <p:extLst>
      <p:ext uri="{BB962C8B-B14F-4D97-AF65-F5344CB8AC3E}">
        <p14:creationId xmlns:p14="http://schemas.microsoft.com/office/powerpoint/2010/main" val="300125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Research Impact – International Collaboration</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16259" y="1109980"/>
            <a:ext cx="8096221" cy="3445350"/>
          </a:xfrm>
        </p:spPr>
        <p:txBody>
          <a:bodyPr/>
          <a:lstStyle/>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21</a:t>
            </a:fld>
            <a:endParaRPr lang="en-US" altLang="en-US"/>
          </a:p>
        </p:txBody>
      </p:sp>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929E7B37-DDC7-6936-BA21-F65F279893CC}"/>
                  </a:ext>
                </a:extLst>
              </p:cNvPr>
              <p:cNvGraphicFramePr/>
              <p:nvPr>
                <p:extLst>
                  <p:ext uri="{D42A27DB-BD31-4B8C-83A1-F6EECF244321}">
                    <p14:modId xmlns:p14="http://schemas.microsoft.com/office/powerpoint/2010/main" val="2084285944"/>
                  </p:ext>
                </p:extLst>
              </p:nvPr>
            </p:nvGraphicFramePr>
            <p:xfrm>
              <a:off x="899560" y="1126647"/>
              <a:ext cx="5260607" cy="308096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hart 7">
                <a:extLst>
                  <a:ext uri="{FF2B5EF4-FFF2-40B4-BE49-F238E27FC236}">
                    <a16:creationId xmlns:a16="http://schemas.microsoft.com/office/drawing/2014/main" id="{929E7B37-DDC7-6936-BA21-F65F279893CC}"/>
                  </a:ext>
                </a:extLst>
              </p:cNvPr>
              <p:cNvPicPr>
                <a:picLocks noGrp="1" noRot="1" noChangeAspect="1" noMove="1" noResize="1" noEditPoints="1" noAdjustHandles="1" noChangeArrowheads="1" noChangeShapeType="1"/>
              </p:cNvPicPr>
              <p:nvPr/>
            </p:nvPicPr>
            <p:blipFill>
              <a:blip r:embed="rId4"/>
              <a:stretch>
                <a:fillRect/>
              </a:stretch>
            </p:blipFill>
            <p:spPr>
              <a:xfrm>
                <a:off x="899560" y="1126647"/>
                <a:ext cx="5260607" cy="3080968"/>
              </a:xfrm>
              <a:prstGeom prst="rect">
                <a:avLst/>
              </a:prstGeom>
            </p:spPr>
          </p:pic>
        </mc:Fallback>
      </mc:AlternateContent>
      <p:sp>
        <p:nvSpPr>
          <p:cNvPr id="10" name="Rectangle 3">
            <a:extLst>
              <a:ext uri="{FF2B5EF4-FFF2-40B4-BE49-F238E27FC236}">
                <a16:creationId xmlns:a16="http://schemas.microsoft.com/office/drawing/2014/main" id="{7ECCD5AB-F2CC-95E4-67F0-05AE920E6B44}"/>
              </a:ext>
            </a:extLst>
          </p:cNvPr>
          <p:cNvSpPr>
            <a:spLocks noChangeArrowheads="1"/>
          </p:cNvSpPr>
          <p:nvPr/>
        </p:nvSpPr>
        <p:spPr bwMode="auto">
          <a:xfrm>
            <a:off x="123752" y="546665"/>
            <a:ext cx="889649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Graphic Illustrations KSU Distinguished Professors (n= 57) International Collaborations</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5">
            <a:extLst>
              <a:ext uri="{FF2B5EF4-FFF2-40B4-BE49-F238E27FC236}">
                <a16:creationId xmlns:a16="http://schemas.microsoft.com/office/drawing/2014/main" id="{A3D83CD9-3E51-7EB8-EA74-65CE660375B4}"/>
              </a:ext>
            </a:extLst>
          </p:cNvPr>
          <p:cNvSpPr>
            <a:spLocks noChangeArrowheads="1"/>
          </p:cNvSpPr>
          <p:nvPr/>
        </p:nvSpPr>
        <p:spPr bwMode="auto">
          <a:xfrm>
            <a:off x="123752" y="767242"/>
            <a:ext cx="71176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Excludes anyone below 20%. Excludes anyone with fewer than 100 papers as per Scopus. Exception 1 person at 97</a:t>
            </a:r>
            <a:endParaRPr kumimoji="0" lang="en-US" altLang="en-US" sz="1800" b="0" i="0" u="none" strike="noStrike" cap="none" normalizeH="0" baseline="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81975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2800" b="1">
                <a:ea typeface="ＭＳ Ｐゴシック"/>
              </a:rPr>
              <a:t>Global Engagement and Internationalization</a:t>
            </a:r>
            <a:endParaRPr lang="en-US" sz="2800" b="1">
              <a:solidFill>
                <a:schemeClr val="bg1"/>
              </a:solidFill>
            </a:endParaRP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22</a:t>
            </a:fld>
            <a:endParaRPr lang="en-US" altLang="en-US"/>
          </a:p>
        </p:txBody>
      </p:sp>
      <p:sp>
        <p:nvSpPr>
          <p:cNvPr id="5" name="AutoShape 2" descr="Virginia Commonwealth University seal">
            <a:extLst>
              <a:ext uri="{FF2B5EF4-FFF2-40B4-BE49-F238E27FC236}">
                <a16:creationId xmlns:a16="http://schemas.microsoft.com/office/drawing/2014/main" id="{F0514801-B095-20CD-E3CA-89F000989E40}"/>
              </a:ext>
            </a:extLst>
          </p:cNvPr>
          <p:cNvSpPr>
            <a:spLocks noChangeAspect="1" noChangeArrowheads="1"/>
          </p:cNvSpPr>
          <p:nvPr/>
        </p:nvSpPr>
        <p:spPr bwMode="auto">
          <a:xfrm>
            <a:off x="4419599" y="2419349"/>
            <a:ext cx="1919323" cy="19193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407CCB2-700E-A25E-2884-E1839BF468A3}"/>
              </a:ext>
            </a:extLst>
          </p:cNvPr>
          <p:cNvSpPr txBox="1"/>
          <p:nvPr/>
        </p:nvSpPr>
        <p:spPr>
          <a:xfrm>
            <a:off x="-184143" y="3381884"/>
            <a:ext cx="7269418" cy="441670"/>
          </a:xfrm>
          <a:prstGeom prst="rect">
            <a:avLst/>
          </a:prstGeom>
          <a:noFill/>
        </p:spPr>
        <p:txBody>
          <a:bodyPr wrap="square" lIns="91440" tIns="45720" rIns="91440" bIns="45720" rtlCol="0" anchor="t">
            <a:spAutoFit/>
          </a:bodyPr>
          <a:lstStyle/>
          <a:p>
            <a:pPr lvl="1"/>
            <a:r>
              <a:rPr lang="en-US" sz="2200">
                <a:latin typeface="Calibri"/>
                <a:ea typeface="ＭＳ Ｐゴシック"/>
                <a:cs typeface="Calibri"/>
              </a:rPr>
              <a:t>What would be important for your institution to measure?</a:t>
            </a:r>
            <a:endParaRPr lang="en-US" sz="2200">
              <a:cs typeface="Calibri" panose="020F0502020204030204" pitchFamily="34" charset="0"/>
            </a:endParaRPr>
          </a:p>
        </p:txBody>
      </p:sp>
      <p:sp>
        <p:nvSpPr>
          <p:cNvPr id="3" name="TextBox 2">
            <a:extLst>
              <a:ext uri="{FF2B5EF4-FFF2-40B4-BE49-F238E27FC236}">
                <a16:creationId xmlns:a16="http://schemas.microsoft.com/office/drawing/2014/main" id="{D47A7DF5-0B43-9700-8424-45BF6DA95265}"/>
              </a:ext>
            </a:extLst>
          </p:cNvPr>
          <p:cNvSpPr txBox="1"/>
          <p:nvPr/>
        </p:nvSpPr>
        <p:spPr>
          <a:xfrm>
            <a:off x="228520" y="1067593"/>
            <a:ext cx="8458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0" i="0" u="none" strike="noStrike" baseline="0">
                <a:solidFill>
                  <a:srgbClr val="000000"/>
                </a:solidFill>
                <a:latin typeface="Calibri"/>
                <a:ea typeface="Calibri"/>
                <a:cs typeface="Calibri"/>
              </a:rPr>
              <a:t>What international data tools do you have and use at your institution?</a:t>
            </a:r>
            <a:r>
              <a:rPr lang="en-US" sz="2200" b="0" i="0">
                <a:solidFill>
                  <a:srgbClr val="000000"/>
                </a:solidFill>
                <a:latin typeface="Calibri"/>
                <a:ea typeface="Calibri"/>
                <a:cs typeface="Calibri"/>
              </a:rPr>
              <a:t>​</a:t>
            </a:r>
            <a:endParaRPr lang="en-US"/>
          </a:p>
        </p:txBody>
      </p:sp>
      <p:sp>
        <p:nvSpPr>
          <p:cNvPr id="8" name="TextBox 7">
            <a:extLst>
              <a:ext uri="{FF2B5EF4-FFF2-40B4-BE49-F238E27FC236}">
                <a16:creationId xmlns:a16="http://schemas.microsoft.com/office/drawing/2014/main" id="{65FD4CD5-5758-A1A6-6F7D-DA48F329AE83}"/>
              </a:ext>
            </a:extLst>
          </p:cNvPr>
          <p:cNvSpPr txBox="1"/>
          <p:nvPr/>
        </p:nvSpPr>
        <p:spPr>
          <a:xfrm>
            <a:off x="235070" y="2030442"/>
            <a:ext cx="84905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ea typeface="Calibri"/>
                <a:cs typeface="Calibri"/>
              </a:rPr>
              <a:t>What would be your institution's principles for a global engagement digital tool if you had a holistic global engagement digital tool?</a:t>
            </a:r>
            <a:endParaRPr lang="en-US"/>
          </a:p>
        </p:txBody>
      </p:sp>
    </p:spTree>
    <p:extLst>
      <p:ext uri="{BB962C8B-B14F-4D97-AF65-F5344CB8AC3E}">
        <p14:creationId xmlns:p14="http://schemas.microsoft.com/office/powerpoint/2010/main" val="15474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2800" b="1">
                <a:ea typeface="ＭＳ Ｐゴシック"/>
              </a:rPr>
              <a:t>Global Engagement and Internationalization</a:t>
            </a:r>
            <a:endParaRPr lang="en-US" sz="2800"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000553" y="3171023"/>
            <a:ext cx="3150798" cy="566991"/>
          </a:xfrm>
        </p:spPr>
        <p:txBody>
          <a:bodyPr/>
          <a:lstStyle/>
          <a:p>
            <a:pPr marL="0" indent="0" algn="ctr">
              <a:buNone/>
            </a:pPr>
            <a:r>
              <a:rPr lang="en-US" sz="4800">
                <a:ea typeface="ＭＳ Ｐゴシック"/>
              </a:rPr>
              <a:t>Thank You!</a:t>
            </a:r>
            <a:endParaRPr lang="en-US" sz="48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23</a:t>
            </a:fld>
            <a:endParaRPr lang="en-US" altLang="en-US"/>
          </a:p>
        </p:txBody>
      </p:sp>
      <p:sp>
        <p:nvSpPr>
          <p:cNvPr id="5" name="AutoShape 2" descr="Virginia Commonwealth University seal">
            <a:extLst>
              <a:ext uri="{FF2B5EF4-FFF2-40B4-BE49-F238E27FC236}">
                <a16:creationId xmlns:a16="http://schemas.microsoft.com/office/drawing/2014/main" id="{F0514801-B095-20CD-E3CA-89F000989E40}"/>
              </a:ext>
            </a:extLst>
          </p:cNvPr>
          <p:cNvSpPr>
            <a:spLocks noChangeAspect="1" noChangeArrowheads="1"/>
          </p:cNvSpPr>
          <p:nvPr/>
        </p:nvSpPr>
        <p:spPr bwMode="auto">
          <a:xfrm>
            <a:off x="4419599" y="2419349"/>
            <a:ext cx="1919323" cy="19193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urple and white logo&#10;&#10;AI-generated content may be incorrect.">
            <a:extLst>
              <a:ext uri="{FF2B5EF4-FFF2-40B4-BE49-F238E27FC236}">
                <a16:creationId xmlns:a16="http://schemas.microsoft.com/office/drawing/2014/main" id="{001B3BB8-7EE0-01B3-A028-174ECEA349A4}"/>
              </a:ext>
            </a:extLst>
          </p:cNvPr>
          <p:cNvPicPr>
            <a:picLocks noChangeAspect="1"/>
          </p:cNvPicPr>
          <p:nvPr/>
        </p:nvPicPr>
        <p:blipFill>
          <a:blip r:embed="rId3"/>
          <a:stretch>
            <a:fillRect/>
          </a:stretch>
        </p:blipFill>
        <p:spPr>
          <a:xfrm>
            <a:off x="-111264" y="2386262"/>
            <a:ext cx="2398238" cy="2135607"/>
          </a:xfrm>
          <a:prstGeom prst="rect">
            <a:avLst/>
          </a:prstGeom>
        </p:spPr>
      </p:pic>
      <p:pic>
        <p:nvPicPr>
          <p:cNvPr id="7" name="Picture 6" descr="A cartoon cat carrying a briefcase&#10;&#10;AI-generated content may be incorrect.">
            <a:extLst>
              <a:ext uri="{FF2B5EF4-FFF2-40B4-BE49-F238E27FC236}">
                <a16:creationId xmlns:a16="http://schemas.microsoft.com/office/drawing/2014/main" id="{ADDA0EA5-5C6D-AAAD-BF43-B2DFF79B447C}"/>
              </a:ext>
            </a:extLst>
          </p:cNvPr>
          <p:cNvPicPr>
            <a:picLocks noChangeAspect="1"/>
          </p:cNvPicPr>
          <p:nvPr/>
        </p:nvPicPr>
        <p:blipFill>
          <a:blip r:embed="rId4"/>
          <a:stretch>
            <a:fillRect/>
          </a:stretch>
        </p:blipFill>
        <p:spPr>
          <a:xfrm>
            <a:off x="7153319" y="1814762"/>
            <a:ext cx="1986123" cy="1513975"/>
          </a:xfrm>
          <a:prstGeom prst="rect">
            <a:avLst/>
          </a:prstGeom>
        </p:spPr>
      </p:pic>
      <p:sp>
        <p:nvSpPr>
          <p:cNvPr id="10" name="TextBox 9">
            <a:extLst>
              <a:ext uri="{FF2B5EF4-FFF2-40B4-BE49-F238E27FC236}">
                <a16:creationId xmlns:a16="http://schemas.microsoft.com/office/drawing/2014/main" id="{92814EC6-75A5-E31F-4AB7-5569AA1FC592}"/>
              </a:ext>
            </a:extLst>
          </p:cNvPr>
          <p:cNvSpPr txBox="1"/>
          <p:nvPr/>
        </p:nvSpPr>
        <p:spPr>
          <a:xfrm>
            <a:off x="1259458" y="1016839"/>
            <a:ext cx="60751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ea typeface="Calibri"/>
                <a:cs typeface="Calibri"/>
              </a:rPr>
              <a:t>Are we missing any measure or dataset?</a:t>
            </a:r>
            <a:endParaRPr lang="en-US" sz="2800">
              <a:latin typeface="Calibri"/>
            </a:endParaRPr>
          </a:p>
        </p:txBody>
      </p:sp>
      <p:sp>
        <p:nvSpPr>
          <p:cNvPr id="12" name="TextBox 11">
            <a:extLst>
              <a:ext uri="{FF2B5EF4-FFF2-40B4-BE49-F238E27FC236}">
                <a16:creationId xmlns:a16="http://schemas.microsoft.com/office/drawing/2014/main" id="{B364413B-CE1A-D6DA-B040-8B5B89F8FD7E}"/>
              </a:ext>
            </a:extLst>
          </p:cNvPr>
          <p:cNvSpPr txBox="1"/>
          <p:nvPr/>
        </p:nvSpPr>
        <p:spPr>
          <a:xfrm>
            <a:off x="1690778" y="2116706"/>
            <a:ext cx="54497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a:ea typeface="ＭＳ Ｐゴシック"/>
                <a:cs typeface="Segoe UI"/>
              </a:rPr>
              <a:t>​Thoughts, Comments, Questions???</a:t>
            </a:r>
            <a:endParaRPr lang="en-US" sz="2800">
              <a:latin typeface="Calibri"/>
              <a:ea typeface="ＭＳ Ｐゴシック"/>
              <a:cs typeface="Calibri"/>
            </a:endParaRPr>
          </a:p>
        </p:txBody>
      </p:sp>
    </p:spTree>
    <p:extLst>
      <p:ext uri="{BB962C8B-B14F-4D97-AF65-F5344CB8AC3E}">
        <p14:creationId xmlns:p14="http://schemas.microsoft.com/office/powerpoint/2010/main" val="2228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986B-5742-25B9-CD20-E549AF1AF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0A562-9ED0-75B7-8CAA-5990984C8728}"/>
              </a:ext>
            </a:extLst>
          </p:cNvPr>
          <p:cNvSpPr>
            <a:spLocks noGrp="1"/>
          </p:cNvSpPr>
          <p:nvPr>
            <p:ph type="title"/>
          </p:nvPr>
        </p:nvSpPr>
        <p:spPr/>
        <p:txBody>
          <a:bodyPr/>
          <a:lstStyle/>
          <a:p>
            <a:pPr algn="l"/>
            <a:r>
              <a:rPr lang="en-US" sz="3200"/>
              <a:t>Introduction – A little about Stefan</a:t>
            </a:r>
            <a:endParaRPr lang="en-US" b="1"/>
          </a:p>
        </p:txBody>
      </p:sp>
      <p:sp>
        <p:nvSpPr>
          <p:cNvPr id="3" name="Content Placeholder 2">
            <a:extLst>
              <a:ext uri="{FF2B5EF4-FFF2-40B4-BE49-F238E27FC236}">
                <a16:creationId xmlns:a16="http://schemas.microsoft.com/office/drawing/2014/main" id="{78699182-10B2-19B0-9023-3FE9F41F5678}"/>
              </a:ext>
            </a:extLst>
          </p:cNvPr>
          <p:cNvSpPr>
            <a:spLocks noGrp="1"/>
          </p:cNvSpPr>
          <p:nvPr>
            <p:ph idx="1"/>
          </p:nvPr>
        </p:nvSpPr>
        <p:spPr>
          <a:xfrm>
            <a:off x="533861" y="617411"/>
            <a:ext cx="8229600" cy="2135998"/>
          </a:xfrm>
        </p:spPr>
        <p:txBody>
          <a:bodyPr/>
          <a:lstStyle/>
          <a:p>
            <a:r>
              <a:rPr lang="en-US" sz="2000"/>
              <a:t>Born in Kansas City, MO attended Kansas State University</a:t>
            </a:r>
          </a:p>
          <a:p>
            <a:r>
              <a:rPr lang="en-US" sz="2000"/>
              <a:t>Formative years split between urban Kansas City and rural central Kansas</a:t>
            </a:r>
          </a:p>
          <a:p>
            <a:r>
              <a:rPr lang="en-US" sz="2000"/>
              <a:t>Master’s Degree in Counseling and Student Services at Kansas State University (Doctorate in-progress)</a:t>
            </a:r>
          </a:p>
          <a:p>
            <a:r>
              <a:rPr lang="en-US" sz="2000"/>
              <a:t>Twenty years in higher education in student services, academic advising, DEIB, the Office of the President, and the Office of International Programs</a:t>
            </a:r>
          </a:p>
          <a:p>
            <a:pPr lvl="5"/>
            <a:endParaRPr lang="en-US" sz="800">
              <a:solidFill>
                <a:srgbClr val="7030A0"/>
              </a:solidFill>
            </a:endParaRPr>
          </a:p>
          <a:p>
            <a:pPr marL="0" indent="0">
              <a:buNone/>
            </a:pPr>
            <a:r>
              <a:rPr lang="en-US"/>
              <a:t>													</a:t>
            </a:r>
          </a:p>
        </p:txBody>
      </p:sp>
      <p:sp>
        <p:nvSpPr>
          <p:cNvPr id="4" name="Slide Number Placeholder 3">
            <a:extLst>
              <a:ext uri="{FF2B5EF4-FFF2-40B4-BE49-F238E27FC236}">
                <a16:creationId xmlns:a16="http://schemas.microsoft.com/office/drawing/2014/main" id="{8F7EEB59-F98F-62F1-AF3A-0DE1B90C8C98}"/>
              </a:ext>
            </a:extLst>
          </p:cNvPr>
          <p:cNvSpPr>
            <a:spLocks noGrp="1"/>
          </p:cNvSpPr>
          <p:nvPr>
            <p:ph type="sldNum" sz="quarter" idx="12"/>
          </p:nvPr>
        </p:nvSpPr>
        <p:spPr/>
        <p:txBody>
          <a:bodyPr/>
          <a:lstStyle/>
          <a:p>
            <a:fld id="{6B7D611F-8B40-4D10-8246-5A03AAFDC302}" type="slidenum">
              <a:rPr lang="en-US" altLang="en-US" smtClean="0"/>
              <a:pPr/>
              <a:t>3</a:t>
            </a:fld>
            <a:endParaRPr lang="en-US" altLang="en-US"/>
          </a:p>
        </p:txBody>
      </p:sp>
      <p:pic>
        <p:nvPicPr>
          <p:cNvPr id="6" name="Picture 5">
            <a:extLst>
              <a:ext uri="{FF2B5EF4-FFF2-40B4-BE49-F238E27FC236}">
                <a16:creationId xmlns:a16="http://schemas.microsoft.com/office/drawing/2014/main" id="{B969D67A-6C22-14FB-FF42-06F3EF2FC78D}"/>
              </a:ext>
            </a:extLst>
          </p:cNvPr>
          <p:cNvPicPr>
            <a:picLocks noChangeAspect="1"/>
          </p:cNvPicPr>
          <p:nvPr/>
        </p:nvPicPr>
        <p:blipFill>
          <a:blip r:embed="rId3"/>
          <a:srcRect/>
          <a:stretch/>
        </p:blipFill>
        <p:spPr>
          <a:xfrm>
            <a:off x="531501" y="2836391"/>
            <a:ext cx="1912026" cy="1696046"/>
          </a:xfrm>
          <a:prstGeom prst="rect">
            <a:avLst/>
          </a:prstGeom>
        </p:spPr>
      </p:pic>
      <p:pic>
        <p:nvPicPr>
          <p:cNvPr id="7" name="Picture 6">
            <a:extLst>
              <a:ext uri="{FF2B5EF4-FFF2-40B4-BE49-F238E27FC236}">
                <a16:creationId xmlns:a16="http://schemas.microsoft.com/office/drawing/2014/main" id="{09E02A6F-ABA6-9255-B955-2CC1C9FE5EEC}"/>
              </a:ext>
            </a:extLst>
          </p:cNvPr>
          <p:cNvPicPr>
            <a:picLocks noChangeAspect="1"/>
          </p:cNvPicPr>
          <p:nvPr/>
        </p:nvPicPr>
        <p:blipFill>
          <a:blip r:embed="rId4"/>
          <a:srcRect/>
          <a:stretch/>
        </p:blipFill>
        <p:spPr>
          <a:xfrm>
            <a:off x="3028558" y="2812945"/>
            <a:ext cx="2604745" cy="1732156"/>
          </a:xfrm>
          <a:prstGeom prst="rect">
            <a:avLst/>
          </a:prstGeom>
        </p:spPr>
      </p:pic>
      <p:pic>
        <p:nvPicPr>
          <p:cNvPr id="9" name="Picture 8">
            <a:extLst>
              <a:ext uri="{FF2B5EF4-FFF2-40B4-BE49-F238E27FC236}">
                <a16:creationId xmlns:a16="http://schemas.microsoft.com/office/drawing/2014/main" id="{2E27D92D-C394-05F6-0FBD-CBBECF51B25B}"/>
              </a:ext>
            </a:extLst>
          </p:cNvPr>
          <p:cNvPicPr>
            <a:picLocks noChangeAspect="1"/>
          </p:cNvPicPr>
          <p:nvPr/>
        </p:nvPicPr>
        <p:blipFill>
          <a:blip r:embed="rId5"/>
          <a:srcRect/>
          <a:stretch/>
        </p:blipFill>
        <p:spPr>
          <a:xfrm>
            <a:off x="6629861" y="2971380"/>
            <a:ext cx="2133600" cy="1415287"/>
          </a:xfrm>
          <a:prstGeom prst="rect">
            <a:avLst/>
          </a:prstGeom>
        </p:spPr>
      </p:pic>
    </p:spTree>
    <p:extLst>
      <p:ext uri="{BB962C8B-B14F-4D97-AF65-F5344CB8AC3E}">
        <p14:creationId xmlns:p14="http://schemas.microsoft.com/office/powerpoint/2010/main" val="426895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globe with continents&#10;&#10;AI-generated content may be incorrect.">
            <a:extLst>
              <a:ext uri="{FF2B5EF4-FFF2-40B4-BE49-F238E27FC236}">
                <a16:creationId xmlns:a16="http://schemas.microsoft.com/office/drawing/2014/main" id="{B84345B8-3FBF-4A7C-091C-C8794D4E96BB}"/>
              </a:ext>
            </a:extLst>
          </p:cNvPr>
          <p:cNvPicPr>
            <a:picLocks noChangeAspect="1"/>
          </p:cNvPicPr>
          <p:nvPr/>
        </p:nvPicPr>
        <p:blipFill>
          <a:blip r:embed="rId3"/>
          <a:stretch>
            <a:fillRect/>
          </a:stretch>
        </p:blipFill>
        <p:spPr>
          <a:xfrm>
            <a:off x="6196193" y="713028"/>
            <a:ext cx="2854804" cy="2876370"/>
          </a:xfrm>
          <a:prstGeom prst="rect">
            <a:avLst/>
          </a:prstGeom>
          <a:ln>
            <a:solidFill>
              <a:schemeClr val="bg1"/>
            </a:solidFill>
          </a:ln>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Plan for this Presentation</a:t>
            </a:r>
            <a:endParaRPr lang="en-US" b="1">
              <a:solidFill>
                <a:schemeClr val="bg1"/>
              </a:solidFill>
            </a:endParaRPr>
          </a:p>
        </p:txBody>
      </p:sp>
      <p:sp>
        <p:nvSpPr>
          <p:cNvPr id="6" name="Content Placeholder 5">
            <a:extLst>
              <a:ext uri="{FF2B5EF4-FFF2-40B4-BE49-F238E27FC236}">
                <a16:creationId xmlns:a16="http://schemas.microsoft.com/office/drawing/2014/main" id="{64CB37AF-5E85-2F86-A016-01286AB010F7}"/>
              </a:ext>
            </a:extLst>
          </p:cNvPr>
          <p:cNvSpPr>
            <a:spLocks noGrp="1"/>
          </p:cNvSpPr>
          <p:nvPr>
            <p:ph idx="1"/>
          </p:nvPr>
        </p:nvSpPr>
        <p:spPr>
          <a:xfrm>
            <a:off x="457200" y="1270346"/>
            <a:ext cx="8229600" cy="2602807"/>
          </a:xfrm>
        </p:spPr>
        <p:txBody>
          <a:bodyPr/>
          <a:lstStyle/>
          <a:p>
            <a:r>
              <a:rPr lang="en-US" sz="2000"/>
              <a:t>Introduction</a:t>
            </a:r>
          </a:p>
          <a:p>
            <a:r>
              <a:rPr lang="en-US" sz="2000"/>
              <a:t>International Inventory Context</a:t>
            </a:r>
          </a:p>
          <a:p>
            <a:r>
              <a:rPr lang="en-US" sz="2000"/>
              <a:t>Global Engagement Directory Purpose</a:t>
            </a:r>
          </a:p>
          <a:p>
            <a:r>
              <a:rPr lang="en-US" sz="2000"/>
              <a:t>Global Engagement Directory Measures</a:t>
            </a:r>
          </a:p>
          <a:p>
            <a:r>
              <a:rPr lang="en-US" sz="2000"/>
              <a:t>Designing a Global Engagement Directory – process</a:t>
            </a:r>
          </a:p>
          <a:p>
            <a:r>
              <a:rPr lang="en-US" sz="2000">
                <a:ea typeface="ＭＳ Ｐゴシック"/>
              </a:rPr>
              <a:t>Getting from inputs to impact and research output</a:t>
            </a:r>
          </a:p>
          <a:p>
            <a:r>
              <a:rPr lang="en-US" sz="2000">
                <a:ea typeface="ＭＳ Ｐゴシック"/>
                <a:cs typeface="Calibri" panose="020F0502020204030204"/>
              </a:rPr>
              <a:t>Q &amp; A</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4</a:t>
            </a:fld>
            <a:endParaRPr lang="en-US" altLang="en-US"/>
          </a:p>
        </p:txBody>
      </p:sp>
    </p:spTree>
    <p:extLst>
      <p:ext uri="{BB962C8B-B14F-4D97-AF65-F5344CB8AC3E}">
        <p14:creationId xmlns:p14="http://schemas.microsoft.com/office/powerpoint/2010/main" val="142068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a:xfrm>
            <a:off x="189571" y="0"/>
            <a:ext cx="8229600" cy="548878"/>
          </a:xfrm>
        </p:spPr>
        <p:txBody>
          <a:bodyPr/>
          <a:lstStyle/>
          <a:p>
            <a:pPr algn="l"/>
            <a:r>
              <a:rPr lang="en-US" b="1"/>
              <a:t> </a:t>
            </a:r>
            <a:endParaRPr lang="en-US" b="1">
              <a:solidFill>
                <a:schemeClr val="bg1"/>
              </a:solidFill>
            </a:endParaRP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5</a:t>
            </a:fld>
            <a:endParaRPr lang="en-US" altLang="en-US"/>
          </a:p>
        </p:txBody>
      </p:sp>
      <p:pic>
        <p:nvPicPr>
          <p:cNvPr id="10" name="Picture 9">
            <a:extLst>
              <a:ext uri="{FF2B5EF4-FFF2-40B4-BE49-F238E27FC236}">
                <a16:creationId xmlns:a16="http://schemas.microsoft.com/office/drawing/2014/main" id="{404F8DC6-511C-496D-BBA5-7946ABA6D81D}"/>
              </a:ext>
            </a:extLst>
          </p:cNvPr>
          <p:cNvPicPr>
            <a:picLocks noChangeAspect="1"/>
          </p:cNvPicPr>
          <p:nvPr/>
        </p:nvPicPr>
        <p:blipFill>
          <a:blip r:embed="rId3"/>
          <a:stretch>
            <a:fillRect/>
          </a:stretch>
        </p:blipFill>
        <p:spPr>
          <a:xfrm>
            <a:off x="4977641" y="548878"/>
            <a:ext cx="163977" cy="1692518"/>
          </a:xfrm>
          <a:prstGeom prst="rect">
            <a:avLst/>
          </a:prstGeom>
        </p:spPr>
      </p:pic>
      <p:sp>
        <p:nvSpPr>
          <p:cNvPr id="5" name="TextBox 4">
            <a:extLst>
              <a:ext uri="{FF2B5EF4-FFF2-40B4-BE49-F238E27FC236}">
                <a16:creationId xmlns:a16="http://schemas.microsoft.com/office/drawing/2014/main" id="{3B6B742B-F0B6-2FDE-C476-05F6C84A8BB0}"/>
              </a:ext>
            </a:extLst>
          </p:cNvPr>
          <p:cNvSpPr txBox="1"/>
          <p:nvPr/>
        </p:nvSpPr>
        <p:spPr>
          <a:xfrm>
            <a:off x="138043" y="925145"/>
            <a:ext cx="4839598" cy="3293209"/>
          </a:xfrm>
          <a:prstGeom prst="rect">
            <a:avLst/>
          </a:prstGeom>
          <a:noFill/>
        </p:spPr>
        <p:txBody>
          <a:bodyPr wrap="square" lIns="91440" tIns="45720" rIns="91440" bIns="45720" anchor="t">
            <a:spAutoFit/>
          </a:bodyPr>
          <a:lstStyle/>
          <a:p>
            <a:pPr marR="0" lvl="0" fontAlgn="base">
              <a:spcBef>
                <a:spcPts val="0"/>
              </a:spcBef>
              <a:spcAft>
                <a:spcPts val="0"/>
              </a:spcAft>
              <a:buSzPts val="1000"/>
              <a:tabLst>
                <a:tab pos="457200" algn="l"/>
              </a:tabLst>
            </a:pPr>
            <a:r>
              <a:rPr lang="en-US" sz="1600">
                <a:effectLst/>
                <a:latin typeface="Calibri"/>
                <a:ea typeface="Calibri"/>
                <a:cs typeface="Calibri"/>
              </a:rPr>
              <a:t>“Do you know all of the international activities, programs and agreements at the University?” asked the President of the University.</a:t>
            </a:r>
            <a:endParaRPr lang="en-US" sz="1600">
              <a:latin typeface="Calibri"/>
              <a:ea typeface="Calibri"/>
              <a:cs typeface="Calibri"/>
            </a:endParaRPr>
          </a:p>
          <a:p>
            <a:pPr marR="0" lvl="0" fontAlgn="base">
              <a:spcBef>
                <a:spcPts val="0"/>
              </a:spcBef>
              <a:spcAft>
                <a:spcPts val="0"/>
              </a:spcAft>
              <a:buSzPts val="1000"/>
              <a:tabLst>
                <a:tab pos="457200" algn="l"/>
              </a:tabLst>
            </a:pPr>
            <a:endParaRPr lang="en-US" sz="1600">
              <a:effectLst/>
              <a:latin typeface="Calibri" panose="020F0502020204030204" pitchFamily="34" charset="0"/>
              <a:ea typeface="Calibri" panose="020F0502020204030204" pitchFamily="34" charset="0"/>
            </a:endParaRPr>
          </a:p>
          <a:p>
            <a:pPr marR="0" lvl="0" fontAlgn="base">
              <a:spcBef>
                <a:spcPts val="0"/>
              </a:spcBef>
              <a:spcAft>
                <a:spcPts val="0"/>
              </a:spcAft>
              <a:buSzPts val="1000"/>
              <a:tabLst>
                <a:tab pos="457200" algn="l"/>
              </a:tabLst>
            </a:pPr>
            <a:r>
              <a:rPr lang="en-US" sz="1600">
                <a:latin typeface="Calibri"/>
                <a:ea typeface="Calibri"/>
                <a:cs typeface="Calibri"/>
              </a:rPr>
              <a:t>I answered…</a:t>
            </a:r>
          </a:p>
          <a:p>
            <a:pPr marR="0" lvl="0" fontAlgn="base">
              <a:spcBef>
                <a:spcPts val="0"/>
              </a:spcBef>
              <a:spcAft>
                <a:spcPts val="0"/>
              </a:spcAft>
              <a:buSzPts val="1000"/>
              <a:tabLst>
                <a:tab pos="457200" algn="l"/>
              </a:tabLst>
            </a:pPr>
            <a:r>
              <a:rPr lang="en-US" sz="1600">
                <a:effectLst/>
                <a:latin typeface="Calibri"/>
                <a:ea typeface="Calibri"/>
                <a:cs typeface="Calibri"/>
              </a:rPr>
              <a:t>“I only know about the activities that the </a:t>
            </a:r>
            <a:r>
              <a:rPr lang="en-US" sz="1600">
                <a:latin typeface="Calibri"/>
                <a:ea typeface="Calibri"/>
                <a:cs typeface="Calibri"/>
              </a:rPr>
              <a:t>Office</a:t>
            </a:r>
            <a:r>
              <a:rPr lang="en-US" sz="1600">
                <a:effectLst/>
                <a:latin typeface="Calibri"/>
                <a:ea typeface="Calibri"/>
                <a:cs typeface="Calibri"/>
              </a:rPr>
              <a:t> of </a:t>
            </a:r>
            <a:r>
              <a:rPr lang="en-US" sz="1600">
                <a:latin typeface="Calibri"/>
                <a:ea typeface="Calibri"/>
                <a:cs typeface="Calibri"/>
              </a:rPr>
              <a:t>International</a:t>
            </a:r>
            <a:r>
              <a:rPr lang="en-US" sz="1600">
                <a:effectLst/>
                <a:latin typeface="Calibri"/>
                <a:ea typeface="Calibri"/>
                <a:cs typeface="Calibri"/>
              </a:rPr>
              <a:t> </a:t>
            </a:r>
            <a:r>
              <a:rPr lang="en-US" sz="1600">
                <a:latin typeface="Calibri"/>
                <a:ea typeface="Calibri"/>
                <a:cs typeface="Calibri"/>
              </a:rPr>
              <a:t>Programs</a:t>
            </a:r>
            <a:r>
              <a:rPr lang="en-US" sz="1600">
                <a:effectLst/>
                <a:latin typeface="Calibri"/>
                <a:ea typeface="Calibri"/>
                <a:cs typeface="Calibri"/>
              </a:rPr>
              <a:t> sponsor or staff and a few others as individuals or departments tell me”</a:t>
            </a:r>
          </a:p>
          <a:p>
            <a:pPr marR="0" lvl="0" fontAlgn="base">
              <a:spcBef>
                <a:spcPts val="0"/>
              </a:spcBef>
              <a:spcAft>
                <a:spcPts val="0"/>
              </a:spcAft>
              <a:buSzPts val="1000"/>
              <a:tabLst>
                <a:tab pos="457200" algn="l"/>
              </a:tabLst>
            </a:pPr>
            <a:endParaRPr lang="en-US" sz="1600">
              <a:ea typeface="Calibri" panose="020F0502020204030204" pitchFamily="34" charset="0"/>
            </a:endParaRPr>
          </a:p>
          <a:p>
            <a:pPr marR="0" lvl="0" fontAlgn="base">
              <a:spcBef>
                <a:spcPts val="0"/>
              </a:spcBef>
              <a:spcAft>
                <a:spcPts val="0"/>
              </a:spcAft>
              <a:buSzPts val="1000"/>
              <a:tabLst>
                <a:tab pos="457200" algn="l"/>
              </a:tabLst>
            </a:pPr>
            <a:r>
              <a:rPr lang="en-US" sz="1600">
                <a:latin typeface="Calibri"/>
                <a:ea typeface="Calibri"/>
                <a:cs typeface="Calibri"/>
              </a:rPr>
              <a:t>Result…</a:t>
            </a:r>
          </a:p>
          <a:p>
            <a:pPr lvl="0">
              <a:spcBef>
                <a:spcPts val="0"/>
              </a:spcBef>
              <a:spcAft>
                <a:spcPts val="0"/>
              </a:spcAft>
              <a:buSzPts val="1000"/>
              <a:tabLst>
                <a:tab pos="457200" algn="l"/>
              </a:tabLst>
            </a:pPr>
            <a:r>
              <a:rPr lang="en-US" sz="1600">
                <a:effectLst/>
                <a:latin typeface="Calibri"/>
                <a:ea typeface="Calibri"/>
                <a:cs typeface="Calibri"/>
              </a:rPr>
              <a:t>The new </a:t>
            </a:r>
            <a:r>
              <a:rPr lang="en-US" sz="1600">
                <a:effectLst/>
                <a:latin typeface="Calibri"/>
                <a:ea typeface="Calibri"/>
                <a:cs typeface="Calibri"/>
                <a:hlinkClick r:id="rId4">
                  <a:extLst>
                    <a:ext uri="{A12FA001-AC4F-418D-AE19-62706E023703}">
                      <ahyp:hlinkClr xmlns:ahyp="http://schemas.microsoft.com/office/drawing/2018/hyperlinkcolor" val="tx"/>
                    </a:ext>
                  </a:extLst>
                </a:hlinkClick>
              </a:rPr>
              <a:t>Next Gen</a:t>
            </a:r>
            <a:r>
              <a:rPr lang="en-US" sz="1600">
                <a:latin typeface="Calibri"/>
                <a:ea typeface="Calibri"/>
                <a:cs typeface="Calibri"/>
                <a:hlinkClick r:id="rId4">
                  <a:extLst>
                    <a:ext uri="{A12FA001-AC4F-418D-AE19-62706E023703}">
                      <ahyp:hlinkClr xmlns:ahyp="http://schemas.microsoft.com/office/drawing/2018/hyperlinkcolor" val="tx"/>
                    </a:ext>
                  </a:extLst>
                </a:hlinkClick>
              </a:rPr>
              <a:t> K-State Strategic Plan</a:t>
            </a:r>
            <a:r>
              <a:rPr lang="en-US" sz="1600">
                <a:effectLst/>
                <a:latin typeface="Calibri"/>
                <a:ea typeface="Calibri"/>
                <a:cs typeface="Calibri"/>
                <a:hlinkClick r:id="rId4">
                  <a:extLst>
                    <a:ext uri="{A12FA001-AC4F-418D-AE19-62706E023703}">
                      <ahyp:hlinkClr xmlns:ahyp="http://schemas.microsoft.com/office/drawing/2018/hyperlinkcolor" val="tx"/>
                    </a:ext>
                  </a:extLst>
                </a:hlinkClick>
              </a:rPr>
              <a:t> </a:t>
            </a:r>
            <a:r>
              <a:rPr lang="en-US" sz="1600">
                <a:effectLst/>
                <a:latin typeface="Calibri"/>
                <a:ea typeface="Calibri"/>
                <a:cs typeface="Calibri"/>
              </a:rPr>
              <a:t>includes funding to develop an international inventory of all things international at Kansas State University.</a:t>
            </a:r>
          </a:p>
        </p:txBody>
      </p:sp>
      <p:sp>
        <p:nvSpPr>
          <p:cNvPr id="3" name="TextBox 2">
            <a:extLst>
              <a:ext uri="{FF2B5EF4-FFF2-40B4-BE49-F238E27FC236}">
                <a16:creationId xmlns:a16="http://schemas.microsoft.com/office/drawing/2014/main" id="{26BC0ACD-8295-C05B-B522-3BC6DEEBF5DB}"/>
              </a:ext>
            </a:extLst>
          </p:cNvPr>
          <p:cNvSpPr txBox="1"/>
          <p:nvPr/>
        </p:nvSpPr>
        <p:spPr>
          <a:xfrm>
            <a:off x="347626" y="34039"/>
            <a:ext cx="6633029" cy="584775"/>
          </a:xfrm>
          <a:prstGeom prst="rect">
            <a:avLst/>
          </a:prstGeom>
          <a:noFill/>
        </p:spPr>
        <p:txBody>
          <a:bodyPr wrap="square" rtlCol="0">
            <a:spAutoFit/>
          </a:bodyPr>
          <a:lstStyle/>
          <a:p>
            <a:r>
              <a:rPr lang="en-US" sz="3200">
                <a:solidFill>
                  <a:schemeClr val="bg1"/>
                </a:solidFill>
              </a:rPr>
              <a:t>Context</a:t>
            </a:r>
          </a:p>
        </p:txBody>
      </p:sp>
      <p:pic>
        <p:nvPicPr>
          <p:cNvPr id="8" name="Picture 7" descr="A building with a tower">
            <a:hlinkClick r:id="rId4"/>
            <a:extLst>
              <a:ext uri="{FF2B5EF4-FFF2-40B4-BE49-F238E27FC236}">
                <a16:creationId xmlns:a16="http://schemas.microsoft.com/office/drawing/2014/main" id="{AE5DB0D0-4015-6E88-08AF-490BF9DCD8C8}"/>
              </a:ext>
            </a:extLst>
          </p:cNvPr>
          <p:cNvPicPr>
            <a:picLocks noChangeAspect="1"/>
          </p:cNvPicPr>
          <p:nvPr/>
        </p:nvPicPr>
        <p:blipFill>
          <a:blip r:embed="rId5"/>
          <a:stretch>
            <a:fillRect/>
          </a:stretch>
        </p:blipFill>
        <p:spPr>
          <a:xfrm>
            <a:off x="5059629" y="1474299"/>
            <a:ext cx="3902048" cy="2194902"/>
          </a:xfrm>
          <a:prstGeom prst="rect">
            <a:avLst/>
          </a:prstGeom>
        </p:spPr>
      </p:pic>
    </p:spTree>
    <p:extLst>
      <p:ext uri="{BB962C8B-B14F-4D97-AF65-F5344CB8AC3E}">
        <p14:creationId xmlns:p14="http://schemas.microsoft.com/office/powerpoint/2010/main" val="177710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252AC-78B4-0B14-BAAF-9844492D86E0}"/>
              </a:ext>
            </a:extLst>
          </p:cNvPr>
          <p:cNvSpPr txBox="1"/>
          <p:nvPr/>
        </p:nvSpPr>
        <p:spPr>
          <a:xfrm>
            <a:off x="457200" y="694313"/>
            <a:ext cx="8229600" cy="3754874"/>
          </a:xfrm>
          <a:prstGeom prst="rect">
            <a:avLst/>
          </a:prstGeom>
          <a:noFill/>
        </p:spPr>
        <p:txBody>
          <a:bodyPr wrap="square" rtlCol="0">
            <a:spAutoFit/>
          </a:bodyPr>
          <a:lstStyle/>
          <a:p>
            <a:r>
              <a:rPr lang="en-US" sz="2000" dirty="0"/>
              <a:t>A central place to showcase all international activities, partnerships and programs at the University. </a:t>
            </a:r>
          </a:p>
          <a:p>
            <a:endParaRPr lang="en-US" sz="1600" dirty="0"/>
          </a:p>
          <a:p>
            <a:pPr>
              <a:buFont typeface="Arial" panose="020B0604020202020204" pitchFamily="34" charset="0"/>
              <a:buChar char="•"/>
            </a:pPr>
            <a:r>
              <a:rPr lang="en-US" sz="1400" dirty="0">
                <a:solidFill>
                  <a:srgbClr val="000000"/>
                </a:solidFill>
                <a:latin typeface="Aptos" panose="020B0004020202020204" pitchFamily="34" charset="0"/>
              </a:rPr>
              <a:t>Promotion of the internationalization of K-State </a:t>
            </a:r>
          </a:p>
          <a:p>
            <a:pPr>
              <a:buFont typeface="Arial" panose="020B0604020202020204" pitchFamily="34" charset="0"/>
              <a:buChar char="•"/>
            </a:pPr>
            <a:r>
              <a:rPr lang="en-US" sz="1400" dirty="0">
                <a:solidFill>
                  <a:srgbClr val="000000"/>
                </a:solidFill>
                <a:latin typeface="Aptos" panose="020B0004020202020204" pitchFamily="34" charset="0"/>
              </a:rPr>
              <a:t>Background for impact (value proposition) stories </a:t>
            </a:r>
          </a:p>
          <a:p>
            <a:pPr>
              <a:buFont typeface="Arial" panose="020B0604020202020204" pitchFamily="34" charset="0"/>
              <a:buChar char="•"/>
            </a:pPr>
            <a:r>
              <a:rPr lang="en-US" sz="1400" dirty="0">
                <a:solidFill>
                  <a:srgbClr val="000000"/>
                </a:solidFill>
                <a:latin typeface="Aptos" panose="020B0004020202020204" pitchFamily="34" charset="0"/>
              </a:rPr>
              <a:t>Branding</a:t>
            </a:r>
          </a:p>
          <a:p>
            <a:pPr>
              <a:buFont typeface="Arial" panose="020B0604020202020204" pitchFamily="34" charset="0"/>
              <a:buChar char="•"/>
            </a:pPr>
            <a:r>
              <a:rPr lang="en-US" sz="1400" dirty="0">
                <a:solidFill>
                  <a:srgbClr val="000000"/>
                </a:solidFill>
                <a:latin typeface="Aptos" panose="020B0004020202020204" pitchFamily="34" charset="0"/>
              </a:rPr>
              <a:t>Understanding and analyzing trends </a:t>
            </a:r>
          </a:p>
          <a:p>
            <a:pPr>
              <a:buFont typeface="Arial" panose="020B0604020202020204" pitchFamily="34" charset="0"/>
              <a:buChar char="•"/>
            </a:pPr>
            <a:r>
              <a:rPr lang="en-US" sz="1400" dirty="0">
                <a:solidFill>
                  <a:srgbClr val="000000"/>
                </a:solidFill>
                <a:latin typeface="Aptos" panose="020B0004020202020204" pitchFamily="34" charset="0"/>
              </a:rPr>
              <a:t>Background information for international enrollment decisions</a:t>
            </a:r>
          </a:p>
          <a:p>
            <a:pPr>
              <a:buFont typeface="Arial" panose="020B0604020202020204" pitchFamily="34" charset="0"/>
              <a:buChar char="•"/>
            </a:pPr>
            <a:r>
              <a:rPr lang="en-US" sz="1400" dirty="0">
                <a:solidFill>
                  <a:srgbClr val="000000"/>
                </a:solidFill>
                <a:latin typeface="Aptos" panose="020B0004020202020204" pitchFamily="34" charset="0"/>
              </a:rPr>
              <a:t>Background information for education abroad decisions </a:t>
            </a:r>
          </a:p>
          <a:p>
            <a:pPr>
              <a:buFont typeface="Arial" panose="020B0604020202020204" pitchFamily="34" charset="0"/>
              <a:buChar char="•"/>
            </a:pPr>
            <a:r>
              <a:rPr lang="en-US" sz="1400" dirty="0">
                <a:solidFill>
                  <a:srgbClr val="000000"/>
                </a:solidFill>
                <a:latin typeface="Aptos" panose="020B0004020202020204" pitchFamily="34" charset="0"/>
              </a:rPr>
              <a:t>Background information for grant proposals</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Compliance </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Accreditation </a:t>
            </a:r>
          </a:p>
          <a:p>
            <a:pPr algn="l" rtl="0" fontAlgn="base">
              <a:buFont typeface="Arial" panose="020B0604020202020204" pitchFamily="34" charset="0"/>
              <a:buChar char="•"/>
            </a:pPr>
            <a:r>
              <a:rPr lang="en-US" sz="1400" dirty="0">
                <a:solidFill>
                  <a:srgbClr val="000000"/>
                </a:solidFill>
                <a:latin typeface="Aptos" panose="020B0004020202020204" pitchFamily="34" charset="0"/>
              </a:rPr>
              <a:t>Rankings</a:t>
            </a:r>
            <a:r>
              <a:rPr lang="en-US" sz="1400" b="0" i="0" dirty="0">
                <a:solidFill>
                  <a:srgbClr val="000000"/>
                </a:solidFill>
                <a:effectLst/>
                <a:latin typeface="Aptos" panose="020B0004020202020204" pitchFamily="34" charset="0"/>
              </a:rPr>
              <a:t> </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Security/Safety/Insurance </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Networking </a:t>
            </a:r>
          </a:p>
          <a:p>
            <a:pPr>
              <a:buFont typeface="Arial" panose="020B0604020202020204" pitchFamily="34" charset="0"/>
              <a:buChar char="•"/>
            </a:pPr>
            <a:r>
              <a:rPr lang="en-US" sz="1400" dirty="0">
                <a:solidFill>
                  <a:srgbClr val="000000"/>
                </a:solidFill>
                <a:latin typeface="Aptos" panose="020B0004020202020204" pitchFamily="34" charset="0"/>
              </a:rPr>
              <a:t>Benchmarking</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6</a:t>
            </a:fld>
            <a:endParaRPr lang="en-US" altLang="en-US"/>
          </a:p>
        </p:txBody>
      </p:sp>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Why an international inventory? </a:t>
            </a:r>
            <a:endParaRPr lang="en-US" b="1">
              <a:solidFill>
                <a:schemeClr val="bg1"/>
              </a:solidFill>
            </a:endParaRPr>
          </a:p>
        </p:txBody>
      </p:sp>
      <p:grpSp>
        <p:nvGrpSpPr>
          <p:cNvPr id="10" name="Group 9">
            <a:extLst>
              <a:ext uri="{FF2B5EF4-FFF2-40B4-BE49-F238E27FC236}">
                <a16:creationId xmlns:a16="http://schemas.microsoft.com/office/drawing/2014/main" id="{0D223B6D-AF8B-0F23-0E83-50DD4FBDFB74}"/>
              </a:ext>
            </a:extLst>
          </p:cNvPr>
          <p:cNvGrpSpPr/>
          <p:nvPr/>
        </p:nvGrpSpPr>
        <p:grpSpPr>
          <a:xfrm rot="900000">
            <a:off x="6354965" y="571498"/>
            <a:ext cx="2631056" cy="4075983"/>
            <a:chOff x="6354965" y="571498"/>
            <a:chExt cx="2631056" cy="4075983"/>
          </a:xfrm>
        </p:grpSpPr>
        <p:pic>
          <p:nvPicPr>
            <p:cNvPr id="9" name="Picture 8" descr="A purple paw print on a black background&#10;&#10;AI-generated content may be incorrect.">
              <a:extLst>
                <a:ext uri="{FF2B5EF4-FFF2-40B4-BE49-F238E27FC236}">
                  <a16:creationId xmlns:a16="http://schemas.microsoft.com/office/drawing/2014/main" id="{7E1141D7-3125-625D-4C23-9DEEB9C9F7BE}"/>
                </a:ext>
              </a:extLst>
            </p:cNvPr>
            <p:cNvPicPr>
              <a:picLocks noChangeAspect="1"/>
            </p:cNvPicPr>
            <p:nvPr/>
          </p:nvPicPr>
          <p:blipFill>
            <a:blip r:embed="rId3"/>
            <a:stretch>
              <a:fillRect/>
            </a:stretch>
          </p:blipFill>
          <p:spPr>
            <a:xfrm rot="720000">
              <a:off x="7508747" y="571498"/>
              <a:ext cx="962936" cy="1218482"/>
            </a:xfrm>
            <a:prstGeom prst="rect">
              <a:avLst/>
            </a:prstGeom>
          </p:spPr>
        </p:pic>
        <p:pic>
          <p:nvPicPr>
            <p:cNvPr id="5" name="Picture 4" descr="A purple paw print on a black background&#10;&#10;AI-generated content may be incorrect.">
              <a:extLst>
                <a:ext uri="{FF2B5EF4-FFF2-40B4-BE49-F238E27FC236}">
                  <a16:creationId xmlns:a16="http://schemas.microsoft.com/office/drawing/2014/main" id="{8F1DD087-C710-F683-8A7C-A83E9E9D5E4B}"/>
                </a:ext>
              </a:extLst>
            </p:cNvPr>
            <p:cNvPicPr>
              <a:picLocks noChangeAspect="1"/>
            </p:cNvPicPr>
            <p:nvPr/>
          </p:nvPicPr>
          <p:blipFill>
            <a:blip r:embed="rId3"/>
            <a:stretch>
              <a:fillRect/>
            </a:stretch>
          </p:blipFill>
          <p:spPr>
            <a:xfrm rot="480000">
              <a:off x="6354965" y="3428999"/>
              <a:ext cx="962936" cy="1218482"/>
            </a:xfrm>
            <a:prstGeom prst="rect">
              <a:avLst/>
            </a:prstGeom>
          </p:spPr>
        </p:pic>
        <p:pic>
          <p:nvPicPr>
            <p:cNvPr id="6" name="Picture 5" descr="A purple paw print on a black background&#10;&#10;AI-generated content may be incorrect.">
              <a:extLst>
                <a:ext uri="{FF2B5EF4-FFF2-40B4-BE49-F238E27FC236}">
                  <a16:creationId xmlns:a16="http://schemas.microsoft.com/office/drawing/2014/main" id="{863ED29C-F3F1-FBAD-E2E6-2DED4D6D59D8}"/>
                </a:ext>
              </a:extLst>
            </p:cNvPr>
            <p:cNvPicPr>
              <a:picLocks noChangeAspect="1"/>
            </p:cNvPicPr>
            <p:nvPr/>
          </p:nvPicPr>
          <p:blipFill>
            <a:blip r:embed="rId3"/>
            <a:stretch>
              <a:fillRect/>
            </a:stretch>
          </p:blipFill>
          <p:spPr>
            <a:xfrm rot="1260000" flipH="1">
              <a:off x="7393381" y="2846716"/>
              <a:ext cx="978008" cy="1196916"/>
            </a:xfrm>
            <a:prstGeom prst="rect">
              <a:avLst/>
            </a:prstGeom>
          </p:spPr>
        </p:pic>
        <p:pic>
          <p:nvPicPr>
            <p:cNvPr id="7" name="Picture 6" descr="A purple paw print on a black background&#10;&#10;AI-generated content may be incorrect.">
              <a:extLst>
                <a:ext uri="{FF2B5EF4-FFF2-40B4-BE49-F238E27FC236}">
                  <a16:creationId xmlns:a16="http://schemas.microsoft.com/office/drawing/2014/main" id="{BB37C423-B730-4ADB-C73F-14665E7E5529}"/>
                </a:ext>
              </a:extLst>
            </p:cNvPr>
            <p:cNvPicPr>
              <a:picLocks noChangeAspect="1"/>
            </p:cNvPicPr>
            <p:nvPr/>
          </p:nvPicPr>
          <p:blipFill>
            <a:blip r:embed="rId3"/>
            <a:stretch>
              <a:fillRect/>
            </a:stretch>
          </p:blipFill>
          <p:spPr>
            <a:xfrm rot="480000">
              <a:off x="6700021" y="1908593"/>
              <a:ext cx="962936" cy="1218482"/>
            </a:xfrm>
            <a:prstGeom prst="rect">
              <a:avLst/>
            </a:prstGeom>
          </p:spPr>
        </p:pic>
        <p:pic>
          <p:nvPicPr>
            <p:cNvPr id="8" name="Picture 7" descr="A purple paw print on a black background&#10;&#10;AI-generated content may be incorrect.">
              <a:extLst>
                <a:ext uri="{FF2B5EF4-FFF2-40B4-BE49-F238E27FC236}">
                  <a16:creationId xmlns:a16="http://schemas.microsoft.com/office/drawing/2014/main" id="{155EE842-0CC8-00D2-61C0-C2DE5501E40A}"/>
                </a:ext>
              </a:extLst>
            </p:cNvPr>
            <p:cNvPicPr>
              <a:picLocks noChangeAspect="1"/>
            </p:cNvPicPr>
            <p:nvPr/>
          </p:nvPicPr>
          <p:blipFill>
            <a:blip r:embed="rId3"/>
            <a:stretch>
              <a:fillRect/>
            </a:stretch>
          </p:blipFill>
          <p:spPr>
            <a:xfrm rot="2220000" flipH="1">
              <a:off x="8008013" y="1520404"/>
              <a:ext cx="978008" cy="1196916"/>
            </a:xfrm>
            <a:prstGeom prst="rect">
              <a:avLst/>
            </a:prstGeom>
          </p:spPr>
        </p:pic>
      </p:grpSp>
    </p:spTree>
    <p:extLst>
      <p:ext uri="{BB962C8B-B14F-4D97-AF65-F5344CB8AC3E}">
        <p14:creationId xmlns:p14="http://schemas.microsoft.com/office/powerpoint/2010/main" val="188262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a:xfrm>
            <a:off x="182880" y="21657"/>
            <a:ext cx="8229600" cy="457200"/>
          </a:xfrm>
        </p:spPr>
        <p:txBody>
          <a:bodyPr/>
          <a:lstStyle/>
          <a:p>
            <a:pPr algn="l"/>
            <a:r>
              <a:rPr lang="en-US" b="1"/>
              <a:t>K-State Design and Process</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r>
              <a:rPr lang="en-US" sz="2000"/>
              <a:t>Funding for the project (time, organization and research)</a:t>
            </a:r>
          </a:p>
          <a:p>
            <a:r>
              <a:rPr lang="en-US" sz="2000"/>
              <a:t>Setting a timeline – 3 years</a:t>
            </a:r>
          </a:p>
          <a:p>
            <a:r>
              <a:rPr lang="en-US" sz="2000"/>
              <a:t>Setting up a University Working Group</a:t>
            </a:r>
          </a:p>
          <a:p>
            <a:r>
              <a:rPr lang="en-US" sz="2000">
                <a:ea typeface="ＭＳ Ｐゴシック"/>
              </a:rPr>
              <a:t>Finding the Project Manager (Me)</a:t>
            </a:r>
            <a:endParaRPr lang="en-US" sz="2000"/>
          </a:p>
          <a:p>
            <a:r>
              <a:rPr lang="en-US" sz="2000"/>
              <a:t>Year one – working group deciding purpose, measures, what is already available at the University, and where are the gaps?</a:t>
            </a:r>
          </a:p>
          <a:p>
            <a:r>
              <a:rPr lang="en-US" sz="2000"/>
              <a:t>Year two – prototype development, share to groups for feedback and continued development</a:t>
            </a:r>
          </a:p>
          <a:p>
            <a:r>
              <a:rPr lang="en-US" sz="2000"/>
              <a:t>Year three – share to community, feedback, more development and final product, implement a system to use the quantitative to tell K-State’s global engagement stories (the qualitative – the real impact)</a:t>
            </a:r>
          </a:p>
          <a:p>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7</a:t>
            </a:fld>
            <a:endParaRPr lang="en-US" altLang="en-US"/>
          </a:p>
        </p:txBody>
      </p:sp>
    </p:spTree>
    <p:extLst>
      <p:ext uri="{BB962C8B-B14F-4D97-AF65-F5344CB8AC3E}">
        <p14:creationId xmlns:p14="http://schemas.microsoft.com/office/powerpoint/2010/main" val="12386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solidFill>
                  <a:schemeClr val="bg1"/>
                </a:solidFill>
              </a:rPr>
              <a:t>University Working Group</a:t>
            </a: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20040" y="651510"/>
            <a:ext cx="8503920" cy="3840480"/>
          </a:xfrm>
        </p:spPr>
        <p:txBody>
          <a:bodyPr/>
          <a:lstStyle/>
          <a:p>
            <a:pPr marL="0" indent="0">
              <a:buNone/>
            </a:pPr>
            <a:r>
              <a:rPr lang="en-US" sz="1800" dirty="0">
                <a:ea typeface="ＭＳ Ｐゴシック"/>
              </a:rPr>
              <a:t>Kansas State University Working Group</a:t>
            </a:r>
          </a:p>
          <a:p>
            <a:r>
              <a:rPr lang="en-US" sz="1500" dirty="0">
                <a:ea typeface="ＭＳ Ｐゴシック"/>
              </a:rPr>
              <a:t>Project Manager</a:t>
            </a:r>
          </a:p>
          <a:p>
            <a:r>
              <a:rPr lang="en-US" sz="1500" dirty="0">
                <a:ea typeface="ＭＳ Ｐゴシック"/>
              </a:rPr>
              <a:t>Associate Director Global Partnerships</a:t>
            </a:r>
          </a:p>
          <a:p>
            <a:r>
              <a:rPr lang="en-US" sz="1500" dirty="0">
                <a:ea typeface="ＭＳ Ｐゴシック"/>
              </a:rPr>
              <a:t>Associate Provost and Chief Data Officer - Data, Assessment and Institutional Research</a:t>
            </a:r>
          </a:p>
          <a:p>
            <a:r>
              <a:rPr lang="en-US" sz="1500" dirty="0">
                <a:ea typeface="ＭＳ Ｐゴシック"/>
              </a:rPr>
              <a:t>Associate Dean for International – College of Agriculture</a:t>
            </a:r>
          </a:p>
          <a:p>
            <a:r>
              <a:rPr lang="en-US" sz="1500" dirty="0">
                <a:ea typeface="ＭＳ Ｐゴシック"/>
              </a:rPr>
              <a:t>Faculty Member – Distinguished professor / Nobel Peace Prize co-winner /highly involved in international research </a:t>
            </a:r>
            <a:endParaRPr lang="en-US" sz="1500" dirty="0"/>
          </a:p>
          <a:p>
            <a:r>
              <a:rPr lang="en-US" sz="1500" dirty="0">
                <a:ea typeface="ＭＳ Ｐゴシック"/>
              </a:rPr>
              <a:t>Vice Provost and Dean of the Graduate School</a:t>
            </a:r>
          </a:p>
          <a:p>
            <a:r>
              <a:rPr lang="en-US" sz="1500" dirty="0">
                <a:ea typeface="ＭＳ Ｐゴシック"/>
              </a:rPr>
              <a:t>Associate Director for Research and Sponsored Programs- Vice President for Research Office</a:t>
            </a:r>
          </a:p>
          <a:p>
            <a:r>
              <a:rPr lang="en-US" sz="1500" dirty="0">
                <a:highlight>
                  <a:srgbClr val="FFFF00"/>
                </a:highlight>
                <a:ea typeface="ＭＳ Ｐゴシック"/>
              </a:rPr>
              <a:t>Assistant Vice President and University Risk and Compliance Officer – Vice President for Finance and Operations Office / Dean of University Libraries</a:t>
            </a:r>
          </a:p>
          <a:p>
            <a:r>
              <a:rPr lang="en-US" sz="1500" dirty="0">
                <a:ea typeface="ＭＳ Ｐゴシック"/>
              </a:rPr>
              <a:t>Assistant Vice President and Director of Engagement &amp; Outreach – President’s Office</a:t>
            </a:r>
          </a:p>
          <a:p>
            <a:r>
              <a:rPr lang="en-US" sz="1500" dirty="0">
                <a:ea typeface="+mn-lt"/>
                <a:cs typeface="+mn-lt"/>
              </a:rPr>
              <a:t>Associate Director for International Planning and Analysis</a:t>
            </a:r>
            <a:endParaRPr lang="en-US" sz="1500" dirty="0">
              <a:ea typeface="ＭＳ Ｐゴシック"/>
            </a:endParaRPr>
          </a:p>
          <a:p>
            <a:r>
              <a:rPr lang="en-US" sz="1500" dirty="0">
                <a:ea typeface="ＭＳ Ｐゴシック"/>
              </a:rPr>
              <a:t>Associate Provost for International Programs</a:t>
            </a:r>
          </a:p>
          <a:p>
            <a:endParaRPr lang="en-US" sz="1500" dirty="0"/>
          </a:p>
          <a:p>
            <a:pPr marL="0" indent="0">
              <a:buNone/>
            </a:pPr>
            <a:endParaRPr lang="en-US" sz="1500" dirty="0"/>
          </a:p>
          <a:p>
            <a:pPr marL="0" indent="0">
              <a:buNone/>
            </a:pPr>
            <a:endParaRPr lang="en-US" sz="1500" dirty="0"/>
          </a:p>
          <a:p>
            <a:pPr marL="0" indent="0">
              <a:buNone/>
            </a:pPr>
            <a:endParaRPr lang="en-US" sz="1500" dirty="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8</a:t>
            </a:fld>
            <a:endParaRPr lang="en-US" altLang="en-US"/>
          </a:p>
        </p:txBody>
      </p:sp>
    </p:spTree>
    <p:extLst>
      <p:ext uri="{BB962C8B-B14F-4D97-AF65-F5344CB8AC3E}">
        <p14:creationId xmlns:p14="http://schemas.microsoft.com/office/powerpoint/2010/main" val="272863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flags&#10;&#10;AI-generated content may be incorrect.">
            <a:extLst>
              <a:ext uri="{FF2B5EF4-FFF2-40B4-BE49-F238E27FC236}">
                <a16:creationId xmlns:a16="http://schemas.microsoft.com/office/drawing/2014/main" id="{B92CBC25-3D80-F2B0-BE29-DB7918F49EB2}"/>
              </a:ext>
            </a:extLst>
          </p:cNvPr>
          <p:cNvPicPr>
            <a:picLocks noChangeAspect="1"/>
          </p:cNvPicPr>
          <p:nvPr/>
        </p:nvPicPr>
        <p:blipFill>
          <a:blip r:embed="rId3"/>
          <a:stretch>
            <a:fillRect/>
          </a:stretch>
        </p:blipFill>
        <p:spPr>
          <a:xfrm rot="-600000">
            <a:off x="4005513" y="1282115"/>
            <a:ext cx="2426369" cy="1305929"/>
          </a:xfrm>
          <a:prstGeom prst="rect">
            <a:avLst/>
          </a:prstGeom>
        </p:spPr>
      </p:pic>
      <p:pic>
        <p:nvPicPr>
          <p:cNvPr id="7" name="Picture 6" descr="A group of people standing in front of a purple ribbon&#10;&#10;AI-generated content may be incorrect.">
            <a:extLst>
              <a:ext uri="{FF2B5EF4-FFF2-40B4-BE49-F238E27FC236}">
                <a16:creationId xmlns:a16="http://schemas.microsoft.com/office/drawing/2014/main" id="{F4A47C0E-FFF9-1C22-A115-DBA17DF12C0F}"/>
              </a:ext>
            </a:extLst>
          </p:cNvPr>
          <p:cNvPicPr>
            <a:picLocks noChangeAspect="1"/>
          </p:cNvPicPr>
          <p:nvPr/>
        </p:nvPicPr>
        <p:blipFill>
          <a:blip r:embed="rId4"/>
          <a:stretch>
            <a:fillRect/>
          </a:stretch>
        </p:blipFill>
        <p:spPr>
          <a:xfrm rot="720000">
            <a:off x="5873034" y="1487781"/>
            <a:ext cx="2887458" cy="1854871"/>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Audience</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pPr marL="0" indent="0">
              <a:buNone/>
            </a:pPr>
            <a:r>
              <a:rPr lang="en-US" sz="2400"/>
              <a:t>A global engagement directory is a tool for a multi-audience environment</a:t>
            </a:r>
          </a:p>
          <a:p>
            <a:r>
              <a:rPr lang="en-US" sz="1600"/>
              <a:t>President and Senior Leadership</a:t>
            </a:r>
          </a:p>
          <a:p>
            <a:r>
              <a:rPr lang="en-US" sz="1600"/>
              <a:t>International Programs</a:t>
            </a:r>
          </a:p>
          <a:p>
            <a:r>
              <a:rPr lang="en-US" sz="1600"/>
              <a:t>Faculty</a:t>
            </a:r>
          </a:p>
          <a:p>
            <a:r>
              <a:rPr lang="en-US" sz="1600"/>
              <a:t>Compliance and Risk Staff</a:t>
            </a:r>
          </a:p>
          <a:p>
            <a:r>
              <a:rPr lang="en-US" sz="1600"/>
              <a:t>Enrollment Management</a:t>
            </a:r>
          </a:p>
          <a:p>
            <a:r>
              <a:rPr lang="en-US" sz="1600"/>
              <a:t>Research</a:t>
            </a:r>
          </a:p>
          <a:p>
            <a:r>
              <a:rPr lang="en-US" sz="1600"/>
              <a:t>Procurement</a:t>
            </a:r>
          </a:p>
          <a:p>
            <a:r>
              <a:rPr lang="en-US" sz="1600"/>
              <a:t>Marketing</a:t>
            </a:r>
          </a:p>
          <a:p>
            <a:r>
              <a:rPr lang="en-US" sz="1600"/>
              <a:t>Student Services</a:t>
            </a:r>
          </a:p>
          <a:p>
            <a:r>
              <a:rPr lang="en-US" sz="1600"/>
              <a:t>External	</a:t>
            </a:r>
            <a:r>
              <a:rPr lang="en-US" sz="1800"/>
              <a:t>	</a:t>
            </a:r>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9</a:t>
            </a:fld>
            <a:endParaRPr lang="en-US" altLang="en-US"/>
          </a:p>
        </p:txBody>
      </p:sp>
      <p:pic>
        <p:nvPicPr>
          <p:cNvPr id="8" name="Picture 7" descr="A group of people posing for a photo&#10;&#10;AI-generated content may be incorrect.">
            <a:extLst>
              <a:ext uri="{FF2B5EF4-FFF2-40B4-BE49-F238E27FC236}">
                <a16:creationId xmlns:a16="http://schemas.microsoft.com/office/drawing/2014/main" id="{EE001E9C-C9D4-00A3-F8C7-6E257F6036E0}"/>
              </a:ext>
            </a:extLst>
          </p:cNvPr>
          <p:cNvPicPr>
            <a:picLocks noChangeAspect="1"/>
          </p:cNvPicPr>
          <p:nvPr/>
        </p:nvPicPr>
        <p:blipFill>
          <a:blip r:embed="rId5"/>
          <a:stretch>
            <a:fillRect/>
          </a:stretch>
        </p:blipFill>
        <p:spPr>
          <a:xfrm>
            <a:off x="3769894" y="2865019"/>
            <a:ext cx="2907633" cy="1529014"/>
          </a:xfrm>
          <a:prstGeom prst="rect">
            <a:avLst/>
          </a:prstGeom>
        </p:spPr>
      </p:pic>
      <p:pic>
        <p:nvPicPr>
          <p:cNvPr id="6" name="Picture 5" descr="A group of people holding a certificate and a flag&#10;&#10;AI-generated content may be incorrect.">
            <a:extLst>
              <a:ext uri="{FF2B5EF4-FFF2-40B4-BE49-F238E27FC236}">
                <a16:creationId xmlns:a16="http://schemas.microsoft.com/office/drawing/2014/main" id="{86CFF246-DE0C-C171-F9F6-67ABDE851AFC}"/>
              </a:ext>
            </a:extLst>
          </p:cNvPr>
          <p:cNvPicPr>
            <a:picLocks noChangeAspect="1"/>
          </p:cNvPicPr>
          <p:nvPr/>
        </p:nvPicPr>
        <p:blipFill>
          <a:blip r:embed="rId6"/>
          <a:stretch>
            <a:fillRect/>
          </a:stretch>
        </p:blipFill>
        <p:spPr>
          <a:xfrm rot="-780000">
            <a:off x="6689118" y="2877552"/>
            <a:ext cx="2312950" cy="1493922"/>
          </a:xfrm>
          <a:prstGeom prst="rect">
            <a:avLst/>
          </a:prstGeom>
        </p:spPr>
      </p:pic>
    </p:spTree>
    <p:extLst>
      <p:ext uri="{BB962C8B-B14F-4D97-AF65-F5344CB8AC3E}">
        <p14:creationId xmlns:p14="http://schemas.microsoft.com/office/powerpoint/2010/main" val="28130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iversity_Widescreen_Template_Horiz_July2020.potx" id="{3459171C-7422-D447-8EC6-0D4BD2EA01CB}" vid="{0E0B95AE-4A22-BB4E-AFBE-94B43768EE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368f7d7-f39c-4c49-aa5b-d8a0a82d03ea">
      <UserInfo>
        <DisplayName>Karen Pedersen</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4F3C676D2D57418664D622D831A4A4" ma:contentTypeVersion="4" ma:contentTypeDescription="Create a new document." ma:contentTypeScope="" ma:versionID="33d9c89946761b682e2fe9b2516c27c7">
  <xsd:schema xmlns:xsd="http://www.w3.org/2001/XMLSchema" xmlns:xs="http://www.w3.org/2001/XMLSchema" xmlns:p="http://schemas.microsoft.com/office/2006/metadata/properties" xmlns:ns2="f5bdfacd-59bf-4fe6-ac7b-97cece6a5f2b" xmlns:ns3="1368f7d7-f39c-4c49-aa5b-d8a0a82d03ea" targetNamespace="http://schemas.microsoft.com/office/2006/metadata/properties" ma:root="true" ma:fieldsID="bf10ae57efef152e2db4ba2591bb49ad" ns2:_="" ns3:_="">
    <xsd:import namespace="f5bdfacd-59bf-4fe6-ac7b-97cece6a5f2b"/>
    <xsd:import namespace="1368f7d7-f39c-4c49-aa5b-d8a0a82d03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dfacd-59bf-4fe6-ac7b-97cece6a5f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68f7d7-f39c-4c49-aa5b-d8a0a82d03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dcmitype/"/>
    <ds:schemaRef ds:uri="http://purl.org/dc/terms/"/>
    <ds:schemaRef ds:uri="1368f7d7-f39c-4c49-aa5b-d8a0a82d03ea"/>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f5bdfacd-59bf-4fe6-ac7b-97cece6a5f2b"/>
    <ds:schemaRef ds:uri="http://schemas.microsoft.com/office/2006/metadata/properties"/>
  </ds:schemaRefs>
</ds:datastoreItem>
</file>

<file path=customXml/itemProps2.xml><?xml version="1.0" encoding="utf-8"?>
<ds:datastoreItem xmlns:ds="http://schemas.openxmlformats.org/officeDocument/2006/customXml" ds:itemID="{E7CC708A-4AF0-4991-B76C-AAAFA3D6DDF1}">
  <ds:schemaRefs>
    <ds:schemaRef ds:uri="1368f7d7-f39c-4c49-aa5b-d8a0a82d03ea"/>
    <ds:schemaRef ds:uri="f5bdfacd-59bf-4fe6-ac7b-97cece6a5f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Horizontal-PPT-Template</Template>
  <TotalTime>1568</TotalTime>
  <Words>3196</Words>
  <Application>Microsoft Office PowerPoint</Application>
  <PresentationFormat>On-screen Show (16:9)</PresentationFormat>
  <Paragraphs>255</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Aptos</vt:lpstr>
      <vt:lpstr>Aptos Narrow</vt:lpstr>
      <vt:lpstr>Arial</vt:lpstr>
      <vt:lpstr>Bradley Hand ITC</vt:lpstr>
      <vt:lpstr>Calibri</vt:lpstr>
      <vt:lpstr>Lucida Sans</vt:lpstr>
      <vt:lpstr>Rockwell</vt:lpstr>
      <vt:lpstr>Office Theme</vt:lpstr>
      <vt:lpstr>Measuring Global Engagement at the University:</vt:lpstr>
      <vt:lpstr>Introduction – A little about Grant</vt:lpstr>
      <vt:lpstr>Introduction – A little about Stefan</vt:lpstr>
      <vt:lpstr>Plan for this Presentation</vt:lpstr>
      <vt:lpstr> </vt:lpstr>
      <vt:lpstr>Why an international inventory? </vt:lpstr>
      <vt:lpstr>K-State Design and Process</vt:lpstr>
      <vt:lpstr>University Working Group</vt:lpstr>
      <vt:lpstr>Audience</vt:lpstr>
      <vt:lpstr>Actual Request</vt:lpstr>
      <vt:lpstr>Actual Case Study</vt:lpstr>
      <vt:lpstr>First Prototype combining international data – student, employee, and agreements</vt:lpstr>
      <vt:lpstr>First Prototype combining international data – student, employee, research, travel, agreements</vt:lpstr>
      <vt:lpstr>Global Engagement Directory Demo</vt:lpstr>
      <vt:lpstr>Take aways</vt:lpstr>
      <vt:lpstr>Assemble Your Team</vt:lpstr>
      <vt:lpstr>What to measure?</vt:lpstr>
      <vt:lpstr>Measures</vt:lpstr>
      <vt:lpstr>Sustainability</vt:lpstr>
      <vt:lpstr>Research Outputs and Impact</vt:lpstr>
      <vt:lpstr>Research Impact – International Collaboration</vt:lpstr>
      <vt:lpstr>Global Engagement and Internationalization</vt:lpstr>
      <vt:lpstr>Global Engagement and Internationalization</vt:lpstr>
    </vt:vector>
  </TitlesOfParts>
  <Company>Kansas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Microcredential Pilot Orientation</dc:title>
  <dc:creator>Karen Pedersen</dc:creator>
  <cp:lastModifiedBy>Grant Chapman</cp:lastModifiedBy>
  <cp:revision>3</cp:revision>
  <dcterms:created xsi:type="dcterms:W3CDTF">2022-07-20T19:56:45Z</dcterms:created>
  <dcterms:modified xsi:type="dcterms:W3CDTF">2025-10-05T00:30:18Z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0x010100E34F3C676D2D57418664D622D831A4A4</vt:lpwstr>
  </property>
</Properties>
</file>