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FfXPfRFDFuU+w1md6iCwNg==" hashData="h0OW8D5s4PcrMud56AjnScEmot4PobSFctsWK3xeeZCkwqNd0cpz66oqAxsYaytid9Jdy9nOMbVCPwQaewXO5A=="/>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2" autoAdjust="0"/>
    <p:restoredTop sz="94660"/>
  </p:normalViewPr>
  <p:slideViewPr>
    <p:cSldViewPr snapToGrid="0" snapToObjects="1">
      <p:cViewPr>
        <p:scale>
          <a:sx n="75" d="100"/>
          <a:sy n="75" d="100"/>
        </p:scale>
        <p:origin x="614" y="-77"/>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6.jpg"/><Relationship Id="rId5" Type="http://schemas.openxmlformats.org/officeDocument/2006/relationships/hyperlink" Target="http://www.k-state.edu/nabc/" TargetMode="Externa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jpg"/><Relationship Id="rId5" Type="http://schemas.openxmlformats.org/officeDocument/2006/relationships/hyperlink" Target="http://www.k-state.edu/nabc/" TargetMode="External"/><Relationship Id="rId4" Type="http://schemas.openxmlformats.org/officeDocument/2006/relationships/image" Target="../media/image4.gif"/></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9" name="Freeform 8"/>
          <p:cNvSpPr/>
          <p:nvPr/>
        </p:nvSpPr>
        <p:spPr>
          <a:xfrm>
            <a:off x="-3012" y="5570590"/>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2" name="Title 1"/>
          <p:cNvSpPr>
            <a:spLocks noGrp="1"/>
          </p:cNvSpPr>
          <p:nvPr>
            <p:ph type="ctrTitle"/>
          </p:nvPr>
        </p:nvSpPr>
        <p:spPr>
          <a:xfrm>
            <a:off x="924726" y="1364691"/>
            <a:ext cx="7533474" cy="875701"/>
          </a:xfrm>
        </p:spPr>
        <p:txBody>
          <a:bodyPr anchor="b" anchorCtr="0"/>
          <a:lstStyle>
            <a:lvl1pPr algn="ctr">
              <a:defRPr/>
            </a:lvl1pPr>
          </a:lstStyle>
          <a:p>
            <a:r>
              <a:rPr lang="en-US"/>
              <a:t>Click to edit Master title style</a:t>
            </a:r>
            <a:endParaRPr lang="en-US" dirty="0"/>
          </a:p>
        </p:txBody>
      </p:sp>
      <p:sp>
        <p:nvSpPr>
          <p:cNvPr id="3" name="Subtitle 2"/>
          <p:cNvSpPr>
            <a:spLocks noGrp="1"/>
          </p:cNvSpPr>
          <p:nvPr>
            <p:ph type="subTitle" idx="1"/>
          </p:nvPr>
        </p:nvSpPr>
        <p:spPr>
          <a:xfrm>
            <a:off x="924726" y="2366095"/>
            <a:ext cx="7533474" cy="1825625"/>
          </a:xfrm>
        </p:spPr>
        <p:txBody>
          <a:bodyPr>
            <a:normAutofit/>
          </a:bodyPr>
          <a:lstStyle>
            <a:lvl1pPr marL="0" indent="0" algn="ctr">
              <a:buNone/>
              <a:defRPr sz="2000">
                <a:solidFill>
                  <a:srgbClr val="FFFFFF"/>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2383" y="5570590"/>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9112" y="5472014"/>
            <a:ext cx="3866827" cy="700989"/>
          </a:xfrm>
          <a:prstGeom prst="rect">
            <a:avLst/>
          </a:prstGeom>
        </p:spPr>
      </p:pic>
      <p:pic>
        <p:nvPicPr>
          <p:cNvPr id="8" name="Picture 7" descr="ksulogo_purple.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538" y="6413743"/>
            <a:ext cx="1484759" cy="403467"/>
          </a:xfrm>
          <a:prstGeom prst="rect">
            <a:avLst/>
          </a:prstGeom>
        </p:spPr>
      </p:pic>
      <p:pic>
        <p:nvPicPr>
          <p:cNvPr id="20" name="Picture 19" descr="DHS.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62741" y="6035689"/>
            <a:ext cx="674564" cy="681177"/>
          </a:xfrm>
          <a:prstGeom prst="rect">
            <a:avLst/>
          </a:prstGeom>
        </p:spPr>
      </p:pic>
      <p:pic>
        <p:nvPicPr>
          <p:cNvPr id="13" name="Picture 12" descr="NABC_Kstate logo">
            <a:hlinkClick r:id="rId5"/>
            <a:extLst>
              <a:ext uri="{FF2B5EF4-FFF2-40B4-BE49-F238E27FC236}">
                <a16:creationId xmlns:a16="http://schemas.microsoft.com/office/drawing/2014/main" id="{1B9EDBEE-24F2-4657-9CC4-6C618F119D9F}"/>
              </a:ext>
            </a:extLst>
          </p:cNvPr>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39189" y="5970957"/>
            <a:ext cx="1273758" cy="465412"/>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8066" y="1405822"/>
            <a:ext cx="7772400" cy="1143000"/>
          </a:xfrm>
        </p:spPr>
        <p:txBody>
          <a:bodyPr>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685800" y="2946627"/>
            <a:ext cx="7772400" cy="2387373"/>
          </a:xfrm>
        </p:spPr>
        <p:txBody>
          <a:bodyPr/>
          <a:lstStyle>
            <a:lvl1pPr marL="457200" indent="-457200">
              <a:buClr>
                <a:schemeClr val="tx1"/>
              </a:buClr>
              <a:buSzPct val="100000"/>
              <a:buFont typeface="+mj-lt"/>
              <a:buAutoNum type="arabicPeriod"/>
              <a:defRPr sz="2400"/>
            </a:lvl1pPr>
            <a:lvl2pPr>
              <a:defRPr sz="2000"/>
            </a:lvl2pPr>
            <a:lvl3pPr>
              <a:defRPr sz="1800"/>
            </a:lvl3pPr>
          </a:lstStyle>
          <a:p>
            <a:pPr lvl="0"/>
            <a:r>
              <a:rPr lang="en-US"/>
              <a:t>Click to edit Master text styles</a:t>
            </a:r>
          </a:p>
        </p:txBody>
      </p:sp>
      <p:sp>
        <p:nvSpPr>
          <p:cNvPr id="14" name="Freeform 13"/>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15" name="Freeform 14"/>
          <p:cNvSpPr/>
          <p:nvPr/>
        </p:nvSpPr>
        <p:spPr>
          <a:xfrm>
            <a:off x="-3012" y="5570590"/>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16" name="Rectangle 15"/>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2383" y="5570590"/>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pic>
        <p:nvPicPr>
          <p:cNvPr id="19" name="Picture 18" descr="DH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62741" y="6035689"/>
            <a:ext cx="674564" cy="681177"/>
          </a:xfrm>
          <a:prstGeom prst="rect">
            <a:avLst/>
          </a:prstGeom>
        </p:spPr>
      </p:pic>
      <p:pic>
        <p:nvPicPr>
          <p:cNvPr id="20" name="Picture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49112" y="5472014"/>
            <a:ext cx="3866827" cy="700989"/>
          </a:xfrm>
          <a:prstGeom prst="rect">
            <a:avLst/>
          </a:prstGeom>
        </p:spPr>
      </p:pic>
      <p:pic>
        <p:nvPicPr>
          <p:cNvPr id="13" name="Picture 12" descr="ksulogo_purple.g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306" y="6413979"/>
            <a:ext cx="1484759" cy="403467"/>
          </a:xfrm>
          <a:prstGeom prst="rect">
            <a:avLst/>
          </a:prstGeom>
        </p:spPr>
      </p:pic>
      <p:pic>
        <p:nvPicPr>
          <p:cNvPr id="21" name="Picture 20" descr="NABC_Kstate logo">
            <a:hlinkClick r:id="rId5"/>
            <a:extLst>
              <a:ext uri="{FF2B5EF4-FFF2-40B4-BE49-F238E27FC236}">
                <a16:creationId xmlns:a16="http://schemas.microsoft.com/office/drawing/2014/main" id="{1B9EDBEE-24F2-4657-9CC4-6C618F119D9F}"/>
              </a:ext>
            </a:extLst>
          </p:cNvPr>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51182" y="5970957"/>
            <a:ext cx="1273758" cy="46541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4">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1290993"/>
            <a:ext cx="7772400" cy="1143000"/>
          </a:xfrm>
          <a:prstGeom prst="rect">
            <a:avLst/>
          </a:prstGeom>
        </p:spPr>
        <p:txBody>
          <a:bodyPr vert="horz" lIns="0" tIns="45720" rIns="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502785"/>
            <a:ext cx="7772400" cy="3623378"/>
          </a:xfrm>
          <a:prstGeom prst="rect">
            <a:avLst/>
          </a:prstGeom>
        </p:spPr>
        <p:txBody>
          <a:bodyPr vert="horz" lIns="0" tIns="45720" rIns="0" bIns="45720" rtlCol="0">
            <a:normAutofit/>
          </a:bodyPr>
          <a:lstStyle/>
          <a:p>
            <a:pPr lvl="0"/>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76EFCFE1-E3EC-BA47-BBA5-F59436AF6A23}" type="datetimeFigureOut">
              <a:rPr lang="en-US" smtClean="0"/>
              <a:t>11/21/2017</a:t>
            </a:fld>
            <a:endParaRPr lang="en-US"/>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US"/>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553BCEBF-93EB-394E-928F-929C69B5C5A6}" type="slidenum">
              <a:rPr lang="en-US" smtClean="0"/>
              <a:t>‹#›</a:t>
            </a:fld>
            <a:endParaRPr lang="en-US"/>
          </a:p>
        </p:txBody>
      </p:sp>
      <p:pic>
        <p:nvPicPr>
          <p:cNvPr id="11" name="Picture 2" descr="image00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11430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dk1" tx1="lt1" bg2="dk2" tx2="lt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454025" indent="-385763" algn="l" defTabSz="914400" rtl="0" eaLnBrk="1" latinLnBrk="0" hangingPunct="1">
        <a:lnSpc>
          <a:spcPct val="100000"/>
        </a:lnSpc>
        <a:spcBef>
          <a:spcPts val="700"/>
        </a:spcBef>
        <a:buClr>
          <a:schemeClr val="accent1"/>
        </a:buClr>
        <a:buSzPct val="85000"/>
        <a:buFont typeface="Wingdings 3" pitchFamily="18" charset="2"/>
        <a:buNone/>
        <a:defRPr sz="2000" kern="1200" baseline="0">
          <a:solidFill>
            <a:schemeClr val="tx1"/>
          </a:solidFill>
          <a:latin typeface="+mn-lt"/>
          <a:ea typeface="+mn-ea"/>
          <a:cs typeface="+mn-cs"/>
        </a:defRPr>
      </a:lvl1pPr>
      <a:lvl2pPr marL="468630" indent="0" algn="l" defTabSz="914400" rtl="0" eaLnBrk="1" latinLnBrk="0" hangingPunct="1">
        <a:lnSpc>
          <a:spcPct val="100000"/>
        </a:lnSpc>
        <a:spcBef>
          <a:spcPts val="700"/>
        </a:spcBef>
        <a:buClr>
          <a:schemeClr val="accent1"/>
        </a:buClr>
        <a:buSzPct val="85000"/>
        <a:buFont typeface="Wingdings 3" pitchFamily="18" charset="2"/>
        <a:buNone/>
        <a:defRPr sz="1600" kern="1200" baseline="0">
          <a:solidFill>
            <a:schemeClr val="tx1"/>
          </a:solidFill>
          <a:latin typeface="+mn-lt"/>
          <a:ea typeface="+mn-ea"/>
          <a:cs typeface="+mn-cs"/>
        </a:defRPr>
      </a:lvl2pPr>
      <a:lvl3pPr marL="868680" indent="0" algn="l" defTabSz="914400" rtl="0" eaLnBrk="1" latinLnBrk="0" hangingPunct="1">
        <a:lnSpc>
          <a:spcPct val="100000"/>
        </a:lnSpc>
        <a:spcBef>
          <a:spcPts val="700"/>
        </a:spcBef>
        <a:buClr>
          <a:schemeClr val="accent1"/>
        </a:buClr>
        <a:buSzPct val="85000"/>
        <a:buFont typeface="Wingdings 3" pitchFamily="18" charset="2"/>
        <a:buNone/>
        <a:defRPr sz="1400" kern="1200" baseline="0">
          <a:solidFill>
            <a:schemeClr val="tx1"/>
          </a:solidFill>
          <a:latin typeface="+mn-lt"/>
          <a:ea typeface="+mn-ea"/>
          <a:cs typeface="+mn-cs"/>
        </a:defRPr>
      </a:lvl3pPr>
      <a:lvl4pPr marL="1325880" indent="0" algn="l" defTabSz="914400" rtl="0" eaLnBrk="1" latinLnBrk="0" hangingPunct="1">
        <a:lnSpc>
          <a:spcPct val="100000"/>
        </a:lnSpc>
        <a:spcBef>
          <a:spcPts val="700"/>
        </a:spcBef>
        <a:buClr>
          <a:schemeClr val="accent1"/>
        </a:buClr>
        <a:buSzPct val="85000"/>
        <a:buFont typeface="Wingdings 3" pitchFamily="18" charset="2"/>
        <a:buNone/>
        <a:defRPr sz="1400" kern="1200" baseline="0">
          <a:solidFill>
            <a:schemeClr val="tx1"/>
          </a:solidFill>
          <a:latin typeface="+mn-lt"/>
          <a:ea typeface="+mn-ea"/>
          <a:cs typeface="+mn-cs"/>
        </a:defRPr>
      </a:lvl4pPr>
      <a:lvl5pPr marL="1783080" indent="0" algn="l" defTabSz="914400" rtl="0" eaLnBrk="1" latinLnBrk="0" hangingPunct="1">
        <a:lnSpc>
          <a:spcPct val="100000"/>
        </a:lnSpc>
        <a:spcBef>
          <a:spcPts val="700"/>
        </a:spcBef>
        <a:buClr>
          <a:schemeClr val="accent1"/>
        </a:buClr>
        <a:buSzPct val="85000"/>
        <a:buFont typeface="Wingdings 3" pitchFamily="18" charset="2"/>
        <a:buNone/>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5950" y="1533876"/>
            <a:ext cx="8646770" cy="480120"/>
          </a:xfrm>
        </p:spPr>
        <p:txBody>
          <a:bodyPr anchor="b">
            <a:noAutofit/>
          </a:bodyPr>
          <a:lstStyle/>
          <a:p>
            <a:r>
              <a:rPr lang="en-US" sz="2800" dirty="0"/>
              <a:t>X. DIRECTION, CONTROL, AND COORDINATION</a:t>
            </a:r>
          </a:p>
        </p:txBody>
      </p:sp>
      <p:sp>
        <p:nvSpPr>
          <p:cNvPr id="3" name="Subtitle 2"/>
          <p:cNvSpPr>
            <a:spLocks noGrp="1"/>
          </p:cNvSpPr>
          <p:nvPr>
            <p:ph type="subTitle" idx="1"/>
          </p:nvPr>
        </p:nvSpPr>
        <p:spPr>
          <a:xfrm>
            <a:off x="798302" y="2381079"/>
            <a:ext cx="7533474" cy="2320958"/>
          </a:xfrm>
        </p:spPr>
        <p:txBody>
          <a:bodyPr anchor="ctr">
            <a:noAutofit/>
          </a:bodyPr>
          <a:lstStyle/>
          <a:p>
            <a:r>
              <a:rPr lang="en-US" sz="1800" dirty="0"/>
              <a:t> </a:t>
            </a:r>
            <a:r>
              <a:rPr lang="en-US" sz="1900" dirty="0"/>
              <a:t>This section should describe the framework for all FEAD response related direction, control, and coordination. It should identify the authorities responsible for initiating the response and recovery activities relating to a FEAD incident. Information in this section should include a description of the conditions which, when present, triggers the lead agency to take command of an incident. This section should also clearly identify who has operational and tactical control of available response assets. </a:t>
            </a:r>
          </a:p>
        </p:txBody>
      </p:sp>
    </p:spTree>
    <p:extLst>
      <p:ext uri="{BB962C8B-B14F-4D97-AF65-F5344CB8AC3E}">
        <p14:creationId xmlns:p14="http://schemas.microsoft.com/office/powerpoint/2010/main" val="17220995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 INFORMATION, COLLECTION, AND RESOURCES</a:t>
            </a:r>
          </a:p>
        </p:txBody>
      </p:sp>
      <p:sp>
        <p:nvSpPr>
          <p:cNvPr id="3" name="Content Placeholder 2"/>
          <p:cNvSpPr>
            <a:spLocks noGrp="1"/>
          </p:cNvSpPr>
          <p:nvPr>
            <p:ph idx="1"/>
          </p:nvPr>
        </p:nvSpPr>
        <p:spPr>
          <a:xfrm>
            <a:off x="986750" y="3164849"/>
            <a:ext cx="7772400" cy="1943526"/>
          </a:xfrm>
        </p:spPr>
        <p:txBody>
          <a:bodyPr anchor="t">
            <a:normAutofit/>
          </a:bodyPr>
          <a:lstStyle/>
          <a:p>
            <a:pPr marL="0" indent="0">
              <a:buNone/>
            </a:pPr>
            <a:r>
              <a:rPr lang="en-US" dirty="0"/>
              <a:t>2.  Who is responsible for content development?</a:t>
            </a:r>
          </a:p>
        </p:txBody>
      </p:sp>
    </p:spTree>
    <p:extLst>
      <p:ext uri="{BB962C8B-B14F-4D97-AF65-F5344CB8AC3E}">
        <p14:creationId xmlns:p14="http://schemas.microsoft.com/office/powerpoint/2010/main" val="2224305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 INFORMATION, COLLECTION, AND RESOURCES</a:t>
            </a:r>
          </a:p>
        </p:txBody>
      </p:sp>
      <p:sp>
        <p:nvSpPr>
          <p:cNvPr id="3" name="Content Placeholder 2"/>
          <p:cNvSpPr>
            <a:spLocks noGrp="1"/>
          </p:cNvSpPr>
          <p:nvPr>
            <p:ph idx="1"/>
          </p:nvPr>
        </p:nvSpPr>
        <p:spPr>
          <a:xfrm>
            <a:off x="986750" y="2906899"/>
            <a:ext cx="7772400" cy="1807926"/>
          </a:xfrm>
        </p:spPr>
        <p:txBody>
          <a:bodyPr anchor="t">
            <a:normAutofit/>
          </a:bodyPr>
          <a:lstStyle/>
          <a:p>
            <a:pPr marL="0" indent="0">
              <a:buNone/>
            </a:pPr>
            <a:r>
              <a:rPr lang="en-US" dirty="0"/>
              <a:t>3.  What medium for delivery needs to be utilized for dissemination of public information during incident response and recovery?</a:t>
            </a:r>
          </a:p>
        </p:txBody>
      </p:sp>
    </p:spTree>
    <p:extLst>
      <p:ext uri="{BB962C8B-B14F-4D97-AF65-F5344CB8AC3E}">
        <p14:creationId xmlns:p14="http://schemas.microsoft.com/office/powerpoint/2010/main" val="1668293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 INFORMATION, COLLECTION, AND RESOURCES</a:t>
            </a:r>
          </a:p>
        </p:txBody>
      </p:sp>
      <p:sp>
        <p:nvSpPr>
          <p:cNvPr id="3" name="Content Placeholder 2"/>
          <p:cNvSpPr>
            <a:spLocks noGrp="1"/>
          </p:cNvSpPr>
          <p:nvPr>
            <p:ph idx="1"/>
          </p:nvPr>
        </p:nvSpPr>
        <p:spPr>
          <a:xfrm>
            <a:off x="963600" y="2887057"/>
            <a:ext cx="7772400" cy="2047693"/>
          </a:xfrm>
        </p:spPr>
        <p:txBody>
          <a:bodyPr anchor="t">
            <a:normAutofit/>
          </a:bodyPr>
          <a:lstStyle/>
          <a:p>
            <a:pPr marL="0" indent="0">
              <a:buNone/>
            </a:pPr>
            <a:r>
              <a:rPr lang="en-US" dirty="0"/>
              <a:t>4.  Who acts as the spokesperson for dissemination of public information?</a:t>
            </a:r>
          </a:p>
        </p:txBody>
      </p:sp>
    </p:spTree>
    <p:extLst>
      <p:ext uri="{BB962C8B-B14F-4D97-AF65-F5344CB8AC3E}">
        <p14:creationId xmlns:p14="http://schemas.microsoft.com/office/powerpoint/2010/main" val="22282615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 INFORMATION, COLLECTION, AND RESOURCES</a:t>
            </a:r>
          </a:p>
        </p:txBody>
      </p:sp>
      <p:sp>
        <p:nvSpPr>
          <p:cNvPr id="3" name="Content Placeholder 2"/>
          <p:cNvSpPr>
            <a:spLocks noGrp="1"/>
          </p:cNvSpPr>
          <p:nvPr>
            <p:ph idx="1"/>
          </p:nvPr>
        </p:nvSpPr>
        <p:spPr>
          <a:xfrm>
            <a:off x="998325" y="2827530"/>
            <a:ext cx="7772400" cy="1898870"/>
          </a:xfrm>
        </p:spPr>
        <p:txBody>
          <a:bodyPr anchor="t">
            <a:normAutofit/>
          </a:bodyPr>
          <a:lstStyle/>
          <a:p>
            <a:pPr marL="0" indent="0">
              <a:buNone/>
            </a:pPr>
            <a:r>
              <a:rPr lang="en-US" dirty="0"/>
              <a:t>5.  Who will be responsible for creating Incident Action Plans (IAPs) and Situation Reports (</a:t>
            </a:r>
            <a:r>
              <a:rPr lang="en-US" dirty="0" err="1"/>
              <a:t>SitReps</a:t>
            </a:r>
            <a:r>
              <a:rPr lang="en-US" dirty="0"/>
              <a:t>)? Who updates these reports and how often will they be updated?</a:t>
            </a:r>
          </a:p>
        </p:txBody>
      </p:sp>
    </p:spTree>
    <p:extLst>
      <p:ext uri="{BB962C8B-B14F-4D97-AF65-F5344CB8AC3E}">
        <p14:creationId xmlns:p14="http://schemas.microsoft.com/office/powerpoint/2010/main" val="2512893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 INFORMATION, COLLECTION, AND RESOURCES</a:t>
            </a:r>
          </a:p>
        </p:txBody>
      </p:sp>
      <p:sp>
        <p:nvSpPr>
          <p:cNvPr id="3" name="Content Placeholder 2"/>
          <p:cNvSpPr>
            <a:spLocks noGrp="1"/>
          </p:cNvSpPr>
          <p:nvPr>
            <p:ph idx="1"/>
          </p:nvPr>
        </p:nvSpPr>
        <p:spPr>
          <a:xfrm>
            <a:off x="986750" y="3125165"/>
            <a:ext cx="7772400" cy="1983210"/>
          </a:xfrm>
        </p:spPr>
        <p:txBody>
          <a:bodyPr anchor="t">
            <a:normAutofit/>
          </a:bodyPr>
          <a:lstStyle/>
          <a:p>
            <a:pPr marL="0" indent="0">
              <a:buNone/>
            </a:pPr>
            <a:r>
              <a:rPr lang="en-US" dirty="0"/>
              <a:t>6.  Who will receive the IAPs and </a:t>
            </a:r>
            <a:r>
              <a:rPr lang="en-US" dirty="0" err="1"/>
              <a:t>SitReps</a:t>
            </a:r>
            <a:r>
              <a:rPr lang="en-US" dirty="0"/>
              <a:t>?</a:t>
            </a:r>
          </a:p>
        </p:txBody>
      </p:sp>
    </p:spTree>
    <p:extLst>
      <p:ext uri="{BB962C8B-B14F-4D97-AF65-F5344CB8AC3E}">
        <p14:creationId xmlns:p14="http://schemas.microsoft.com/office/powerpoint/2010/main" val="382783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 INFORMATION, COLLECTION, AND RESOURCES</a:t>
            </a:r>
          </a:p>
        </p:txBody>
      </p:sp>
      <p:sp>
        <p:nvSpPr>
          <p:cNvPr id="3" name="Content Placeholder 2"/>
          <p:cNvSpPr>
            <a:spLocks noGrp="1"/>
          </p:cNvSpPr>
          <p:nvPr>
            <p:ph idx="1"/>
          </p:nvPr>
        </p:nvSpPr>
        <p:spPr>
          <a:xfrm>
            <a:off x="986750" y="3055716"/>
            <a:ext cx="7772400" cy="1855884"/>
          </a:xfrm>
        </p:spPr>
        <p:txBody>
          <a:bodyPr anchor="t">
            <a:normAutofit/>
          </a:bodyPr>
          <a:lstStyle/>
          <a:p>
            <a:pPr marL="0" indent="0">
              <a:buNone/>
            </a:pPr>
            <a:r>
              <a:rPr lang="en-US" dirty="0"/>
              <a:t>7.  Identify data systems that will be utilized by response  agencies (EMRS, </a:t>
            </a:r>
            <a:r>
              <a:rPr lang="en-US" dirty="0" err="1"/>
              <a:t>WebEOC</a:t>
            </a:r>
            <a:r>
              <a:rPr lang="en-US" dirty="0"/>
              <a:t>, </a:t>
            </a:r>
            <a:r>
              <a:rPr lang="en-US" dirty="0" err="1"/>
              <a:t>USAHerds</a:t>
            </a:r>
            <a:r>
              <a:rPr lang="en-US" dirty="0"/>
              <a:t>, etc.)</a:t>
            </a:r>
          </a:p>
        </p:txBody>
      </p:sp>
    </p:spTree>
    <p:extLst>
      <p:ext uri="{BB962C8B-B14F-4D97-AF65-F5344CB8AC3E}">
        <p14:creationId xmlns:p14="http://schemas.microsoft.com/office/powerpoint/2010/main" val="16789785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1225" y="1328392"/>
            <a:ext cx="8646770" cy="875701"/>
          </a:xfrm>
        </p:spPr>
        <p:txBody>
          <a:bodyPr anchor="b">
            <a:noAutofit/>
          </a:bodyPr>
          <a:lstStyle/>
          <a:p>
            <a:r>
              <a:rPr lang="en-US" dirty="0"/>
              <a:t>XII. COMMUNICATIONS</a:t>
            </a:r>
          </a:p>
        </p:txBody>
      </p:sp>
      <p:sp>
        <p:nvSpPr>
          <p:cNvPr id="3" name="Subtitle 2"/>
          <p:cNvSpPr>
            <a:spLocks noGrp="1"/>
          </p:cNvSpPr>
          <p:nvPr>
            <p:ph type="subTitle" idx="1"/>
          </p:nvPr>
        </p:nvSpPr>
        <p:spPr>
          <a:xfrm>
            <a:off x="786727" y="2744720"/>
            <a:ext cx="7533474" cy="1264491"/>
          </a:xfrm>
        </p:spPr>
        <p:txBody>
          <a:bodyPr anchor="ctr">
            <a:noAutofit/>
          </a:bodyPr>
          <a:lstStyle/>
          <a:p>
            <a:r>
              <a:rPr lang="en-US" sz="2200" dirty="0"/>
              <a:t>This section describes communication protocols between response organizations and coordination procedures used during emergencies and disasters.</a:t>
            </a:r>
          </a:p>
        </p:txBody>
      </p:sp>
    </p:spTree>
    <p:extLst>
      <p:ext uri="{BB962C8B-B14F-4D97-AF65-F5344CB8AC3E}">
        <p14:creationId xmlns:p14="http://schemas.microsoft.com/office/powerpoint/2010/main" val="1019881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XII. communications</a:t>
            </a:r>
          </a:p>
        </p:txBody>
      </p:sp>
      <p:sp>
        <p:nvSpPr>
          <p:cNvPr id="3" name="Content Placeholder 2"/>
          <p:cNvSpPr>
            <a:spLocks noGrp="1"/>
          </p:cNvSpPr>
          <p:nvPr>
            <p:ph idx="1"/>
          </p:nvPr>
        </p:nvSpPr>
        <p:spPr>
          <a:xfrm>
            <a:off x="975175" y="2827530"/>
            <a:ext cx="7772400" cy="2060920"/>
          </a:xfrm>
        </p:spPr>
        <p:txBody>
          <a:bodyPr anchor="t">
            <a:normAutofit/>
          </a:bodyPr>
          <a:lstStyle/>
          <a:p>
            <a:pPr marL="0" indent="0">
              <a:buNone/>
            </a:pPr>
            <a:r>
              <a:rPr lang="en-US" dirty="0"/>
              <a:t>1.  Are all of the parties involved in the response plan aware of existing communications channels?</a:t>
            </a:r>
          </a:p>
        </p:txBody>
      </p:sp>
    </p:spTree>
    <p:extLst>
      <p:ext uri="{BB962C8B-B14F-4D97-AF65-F5344CB8AC3E}">
        <p14:creationId xmlns:p14="http://schemas.microsoft.com/office/powerpoint/2010/main" val="20010196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XII. communications</a:t>
            </a:r>
          </a:p>
        </p:txBody>
      </p:sp>
      <p:sp>
        <p:nvSpPr>
          <p:cNvPr id="3" name="Content Placeholder 2"/>
          <p:cNvSpPr>
            <a:spLocks noGrp="1"/>
          </p:cNvSpPr>
          <p:nvPr>
            <p:ph idx="1"/>
          </p:nvPr>
        </p:nvSpPr>
        <p:spPr>
          <a:xfrm>
            <a:off x="998325" y="2946584"/>
            <a:ext cx="7772400" cy="1976591"/>
          </a:xfrm>
        </p:spPr>
        <p:txBody>
          <a:bodyPr anchor="t">
            <a:normAutofit/>
          </a:bodyPr>
          <a:lstStyle/>
          <a:p>
            <a:pPr marL="0" indent="0">
              <a:buNone/>
            </a:pPr>
            <a:r>
              <a:rPr lang="en-US" dirty="0"/>
              <a:t>2.  What methods will be used to coordinate communication between response agencies?</a:t>
            </a:r>
          </a:p>
        </p:txBody>
      </p:sp>
    </p:spTree>
    <p:extLst>
      <p:ext uri="{BB962C8B-B14F-4D97-AF65-F5344CB8AC3E}">
        <p14:creationId xmlns:p14="http://schemas.microsoft.com/office/powerpoint/2010/main" val="36127795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XII. communications</a:t>
            </a:r>
          </a:p>
        </p:txBody>
      </p:sp>
      <p:sp>
        <p:nvSpPr>
          <p:cNvPr id="3" name="Content Placeholder 2"/>
          <p:cNvSpPr>
            <a:spLocks noGrp="1"/>
          </p:cNvSpPr>
          <p:nvPr>
            <p:ph idx="1"/>
          </p:nvPr>
        </p:nvSpPr>
        <p:spPr>
          <a:xfrm>
            <a:off x="986750" y="3145007"/>
            <a:ext cx="7772400" cy="1766593"/>
          </a:xfrm>
        </p:spPr>
        <p:txBody>
          <a:bodyPr anchor="t">
            <a:normAutofit/>
          </a:bodyPr>
          <a:lstStyle/>
          <a:p>
            <a:pPr marL="0" indent="0">
              <a:buNone/>
            </a:pPr>
            <a:r>
              <a:rPr lang="en-US" dirty="0"/>
              <a:t>3.  What techniques and technologies will be utilized for communications between response agencies?</a:t>
            </a:r>
          </a:p>
        </p:txBody>
      </p:sp>
    </p:spTree>
    <p:extLst>
      <p:ext uri="{BB962C8B-B14F-4D97-AF65-F5344CB8AC3E}">
        <p14:creationId xmlns:p14="http://schemas.microsoft.com/office/powerpoint/2010/main" val="2080756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 DIRECTION, CONTROL, AND COORDINATION</a:t>
            </a:r>
          </a:p>
        </p:txBody>
      </p:sp>
      <p:sp>
        <p:nvSpPr>
          <p:cNvPr id="3" name="Content Placeholder 2"/>
          <p:cNvSpPr>
            <a:spLocks noGrp="1"/>
          </p:cNvSpPr>
          <p:nvPr>
            <p:ph idx="1"/>
          </p:nvPr>
        </p:nvSpPr>
        <p:spPr>
          <a:xfrm>
            <a:off x="986750" y="3194613"/>
            <a:ext cx="7772400" cy="1902187"/>
          </a:xfrm>
        </p:spPr>
        <p:txBody>
          <a:bodyPr anchor="t">
            <a:normAutofit/>
          </a:bodyPr>
          <a:lstStyle/>
          <a:p>
            <a:pPr marL="0" indent="0">
              <a:buNone/>
            </a:pPr>
            <a:r>
              <a:rPr lang="en-US" dirty="0"/>
              <a:t>1.  What authorities are required to implement the LERP?</a:t>
            </a:r>
          </a:p>
        </p:txBody>
      </p:sp>
    </p:spTree>
    <p:extLst>
      <p:ext uri="{BB962C8B-B14F-4D97-AF65-F5344CB8AC3E}">
        <p14:creationId xmlns:p14="http://schemas.microsoft.com/office/powerpoint/2010/main" val="15489180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XII. communications</a:t>
            </a:r>
          </a:p>
        </p:txBody>
      </p:sp>
      <p:sp>
        <p:nvSpPr>
          <p:cNvPr id="3" name="Content Placeholder 2"/>
          <p:cNvSpPr>
            <a:spLocks noGrp="1"/>
          </p:cNvSpPr>
          <p:nvPr>
            <p:ph idx="1"/>
          </p:nvPr>
        </p:nvSpPr>
        <p:spPr>
          <a:xfrm>
            <a:off x="998325" y="3105322"/>
            <a:ext cx="7772400" cy="1806278"/>
          </a:xfrm>
        </p:spPr>
        <p:txBody>
          <a:bodyPr anchor="t">
            <a:normAutofit/>
          </a:bodyPr>
          <a:lstStyle/>
          <a:p>
            <a:pPr marL="0" indent="0">
              <a:buNone/>
            </a:pPr>
            <a:r>
              <a:rPr lang="en-US" dirty="0"/>
              <a:t>4.  Is there a secure system in place to handle sensitive information?</a:t>
            </a:r>
          </a:p>
        </p:txBody>
      </p:sp>
    </p:spTree>
    <p:extLst>
      <p:ext uri="{BB962C8B-B14F-4D97-AF65-F5344CB8AC3E}">
        <p14:creationId xmlns:p14="http://schemas.microsoft.com/office/powerpoint/2010/main" val="1180038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8075" y="1799492"/>
            <a:ext cx="8646770" cy="561743"/>
          </a:xfrm>
        </p:spPr>
        <p:txBody>
          <a:bodyPr anchor="b">
            <a:noAutofit/>
          </a:bodyPr>
          <a:lstStyle/>
          <a:p>
            <a:r>
              <a:rPr lang="en-US" sz="2800" dirty="0"/>
              <a:t>XIII.  ADMNISTRATION, FINANCE, and LOGISTICS</a:t>
            </a:r>
          </a:p>
        </p:txBody>
      </p:sp>
      <p:sp>
        <p:nvSpPr>
          <p:cNvPr id="3" name="Subtitle 2"/>
          <p:cNvSpPr>
            <a:spLocks noGrp="1"/>
          </p:cNvSpPr>
          <p:nvPr>
            <p:ph type="subTitle" idx="1"/>
          </p:nvPr>
        </p:nvSpPr>
        <p:spPr>
          <a:xfrm>
            <a:off x="798302" y="3190870"/>
            <a:ext cx="7533474" cy="1264491"/>
          </a:xfrm>
        </p:spPr>
        <p:txBody>
          <a:bodyPr anchor="ctr">
            <a:noAutofit/>
          </a:bodyPr>
          <a:lstStyle/>
          <a:p>
            <a:r>
              <a:rPr lang="en-US" sz="2100" dirty="0"/>
              <a:t>This section should describe the administration, finance, and logistics policies that support the implementation of the LERP as a stand-alone plan.  These policies should already be in place if the LERP is being developed as an annex and should not need to be revisited. At a minimum, this section should contain information about agreements and understandings that support regional response. </a:t>
            </a:r>
          </a:p>
        </p:txBody>
      </p:sp>
    </p:spTree>
    <p:extLst>
      <p:ext uri="{BB962C8B-B14F-4D97-AF65-F5344CB8AC3E}">
        <p14:creationId xmlns:p14="http://schemas.microsoft.com/office/powerpoint/2010/main" val="39280933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XIII.  ADMNISTRATION, FINANCE, and LOGISTICS</a:t>
            </a:r>
          </a:p>
        </p:txBody>
      </p:sp>
      <p:sp>
        <p:nvSpPr>
          <p:cNvPr id="3" name="Content Placeholder 2"/>
          <p:cNvSpPr>
            <a:spLocks noGrp="1"/>
          </p:cNvSpPr>
          <p:nvPr>
            <p:ph idx="1"/>
          </p:nvPr>
        </p:nvSpPr>
        <p:spPr>
          <a:xfrm>
            <a:off x="963600" y="2996190"/>
            <a:ext cx="7772400" cy="1915410"/>
          </a:xfrm>
        </p:spPr>
        <p:txBody>
          <a:bodyPr anchor="t">
            <a:normAutofit/>
          </a:bodyPr>
          <a:lstStyle/>
          <a:p>
            <a:pPr marL="0" indent="0">
              <a:buNone/>
            </a:pPr>
            <a:r>
              <a:rPr lang="en-US" dirty="0"/>
              <a:t>1.  What emergency actions would require significant state support?</a:t>
            </a:r>
          </a:p>
        </p:txBody>
      </p:sp>
    </p:spTree>
    <p:extLst>
      <p:ext uri="{BB962C8B-B14F-4D97-AF65-F5344CB8AC3E}">
        <p14:creationId xmlns:p14="http://schemas.microsoft.com/office/powerpoint/2010/main" val="36728046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XIII.  ADMNISTRATION, FINANCE, and LOGISTICS</a:t>
            </a:r>
          </a:p>
        </p:txBody>
      </p:sp>
      <p:sp>
        <p:nvSpPr>
          <p:cNvPr id="3" name="Content Placeholder 2"/>
          <p:cNvSpPr>
            <a:spLocks noGrp="1"/>
          </p:cNvSpPr>
          <p:nvPr>
            <p:ph idx="1"/>
          </p:nvPr>
        </p:nvSpPr>
        <p:spPr>
          <a:xfrm>
            <a:off x="975175" y="3006111"/>
            <a:ext cx="7772400" cy="1905489"/>
          </a:xfrm>
        </p:spPr>
        <p:txBody>
          <a:bodyPr anchor="t">
            <a:normAutofit/>
          </a:bodyPr>
          <a:lstStyle/>
          <a:p>
            <a:pPr marL="0" indent="0">
              <a:buNone/>
            </a:pPr>
            <a:r>
              <a:rPr lang="en-US" dirty="0"/>
              <a:t>2.  What are the state’s sources of federal and non-federal emergency funding?</a:t>
            </a:r>
          </a:p>
        </p:txBody>
      </p:sp>
    </p:spTree>
    <p:extLst>
      <p:ext uri="{BB962C8B-B14F-4D97-AF65-F5344CB8AC3E}">
        <p14:creationId xmlns:p14="http://schemas.microsoft.com/office/powerpoint/2010/main" val="4343468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XIII.  ADMNISTRATION, FINANCE, and LOGISTICS</a:t>
            </a:r>
          </a:p>
        </p:txBody>
      </p:sp>
      <p:sp>
        <p:nvSpPr>
          <p:cNvPr id="3" name="Content Placeholder 2"/>
          <p:cNvSpPr>
            <a:spLocks noGrp="1"/>
          </p:cNvSpPr>
          <p:nvPr>
            <p:ph idx="1"/>
          </p:nvPr>
        </p:nvSpPr>
        <p:spPr>
          <a:xfrm>
            <a:off x="986750" y="3085480"/>
            <a:ext cx="7772400" cy="1804630"/>
          </a:xfrm>
        </p:spPr>
        <p:txBody>
          <a:bodyPr anchor="t">
            <a:normAutofit/>
          </a:bodyPr>
          <a:lstStyle/>
          <a:p>
            <a:pPr marL="0" indent="0">
              <a:buNone/>
            </a:pPr>
            <a:r>
              <a:rPr lang="en-US" dirty="0"/>
              <a:t>3.  Are there state statutes that address emergency funding?</a:t>
            </a:r>
          </a:p>
        </p:txBody>
      </p:sp>
    </p:spTree>
    <p:extLst>
      <p:ext uri="{BB962C8B-B14F-4D97-AF65-F5344CB8AC3E}">
        <p14:creationId xmlns:p14="http://schemas.microsoft.com/office/powerpoint/2010/main" val="38427402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XIII.  ADMNISTRATION, FINANCE, and LOGISTICS</a:t>
            </a:r>
          </a:p>
        </p:txBody>
      </p:sp>
      <p:sp>
        <p:nvSpPr>
          <p:cNvPr id="3" name="Content Placeholder 2"/>
          <p:cNvSpPr>
            <a:spLocks noGrp="1"/>
          </p:cNvSpPr>
          <p:nvPr>
            <p:ph idx="1"/>
          </p:nvPr>
        </p:nvSpPr>
        <p:spPr>
          <a:xfrm>
            <a:off x="975175" y="3174770"/>
            <a:ext cx="7772400" cy="1910455"/>
          </a:xfrm>
        </p:spPr>
        <p:txBody>
          <a:bodyPr anchor="t">
            <a:normAutofit/>
          </a:bodyPr>
          <a:lstStyle/>
          <a:p>
            <a:pPr marL="0" indent="0">
              <a:buNone/>
            </a:pPr>
            <a:r>
              <a:rPr lang="en-US" dirty="0"/>
              <a:t>4. How will donations be handled?</a:t>
            </a:r>
          </a:p>
        </p:txBody>
      </p:sp>
    </p:spTree>
    <p:extLst>
      <p:ext uri="{BB962C8B-B14F-4D97-AF65-F5344CB8AC3E}">
        <p14:creationId xmlns:p14="http://schemas.microsoft.com/office/powerpoint/2010/main" val="26675113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XIII.  ADMNISTRATION, FINANCE, and LOGISTICS</a:t>
            </a:r>
          </a:p>
        </p:txBody>
      </p:sp>
      <p:sp>
        <p:nvSpPr>
          <p:cNvPr id="3" name="Content Placeholder 2"/>
          <p:cNvSpPr>
            <a:spLocks noGrp="1"/>
          </p:cNvSpPr>
          <p:nvPr>
            <p:ph idx="1"/>
          </p:nvPr>
        </p:nvSpPr>
        <p:spPr>
          <a:xfrm>
            <a:off x="975175" y="3095401"/>
            <a:ext cx="7772400" cy="1827774"/>
          </a:xfrm>
        </p:spPr>
        <p:txBody>
          <a:bodyPr anchor="t">
            <a:normAutofit/>
          </a:bodyPr>
          <a:lstStyle/>
          <a:p>
            <a:pPr marL="0" indent="0">
              <a:buNone/>
            </a:pPr>
            <a:r>
              <a:rPr lang="en-US" dirty="0"/>
              <a:t>5.  If veterinary products are needed for the response, will standard procurement procedures be used?</a:t>
            </a:r>
          </a:p>
        </p:txBody>
      </p:sp>
    </p:spTree>
    <p:extLst>
      <p:ext uri="{BB962C8B-B14F-4D97-AF65-F5344CB8AC3E}">
        <p14:creationId xmlns:p14="http://schemas.microsoft.com/office/powerpoint/2010/main" val="10285140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XIII.  ADMNISTRATION, FINANCE, and LOGISTICS</a:t>
            </a:r>
          </a:p>
        </p:txBody>
      </p:sp>
      <p:sp>
        <p:nvSpPr>
          <p:cNvPr id="3" name="Content Placeholder 2"/>
          <p:cNvSpPr>
            <a:spLocks noGrp="1"/>
          </p:cNvSpPr>
          <p:nvPr>
            <p:ph idx="1"/>
          </p:nvPr>
        </p:nvSpPr>
        <p:spPr>
          <a:xfrm>
            <a:off x="986750" y="2926741"/>
            <a:ext cx="7772400" cy="1788084"/>
          </a:xfrm>
        </p:spPr>
        <p:txBody>
          <a:bodyPr anchor="t">
            <a:normAutofit/>
          </a:bodyPr>
          <a:lstStyle/>
          <a:p>
            <a:pPr marL="0" indent="0">
              <a:buNone/>
            </a:pPr>
            <a:r>
              <a:rPr lang="en-US" dirty="0"/>
              <a:t>6.  What Memoranda of Understanding (MOU) or Mutual Aid Agreements (MAA) exists to support a livestock/FEAD emergency response?</a:t>
            </a:r>
          </a:p>
        </p:txBody>
      </p:sp>
    </p:spTree>
    <p:extLst>
      <p:ext uri="{BB962C8B-B14F-4D97-AF65-F5344CB8AC3E}">
        <p14:creationId xmlns:p14="http://schemas.microsoft.com/office/powerpoint/2010/main" val="12385805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XIII.  ADMNISTRATION, FINANCE, and LOGISTICS</a:t>
            </a:r>
          </a:p>
        </p:txBody>
      </p:sp>
      <p:sp>
        <p:nvSpPr>
          <p:cNvPr id="3" name="Content Placeholder 2"/>
          <p:cNvSpPr>
            <a:spLocks noGrp="1"/>
          </p:cNvSpPr>
          <p:nvPr>
            <p:ph idx="1"/>
          </p:nvPr>
        </p:nvSpPr>
        <p:spPr>
          <a:xfrm>
            <a:off x="975175" y="2936663"/>
            <a:ext cx="7772400" cy="1998087"/>
          </a:xfrm>
        </p:spPr>
        <p:txBody>
          <a:bodyPr anchor="t">
            <a:normAutofit/>
          </a:bodyPr>
          <a:lstStyle/>
          <a:p>
            <a:pPr marL="0" indent="0">
              <a:buNone/>
            </a:pPr>
            <a:r>
              <a:rPr lang="en-US" dirty="0"/>
              <a:t>7.  What MOU’s or MAA’s need to be developed to support a livestock/FEAD emergency response?</a:t>
            </a:r>
          </a:p>
        </p:txBody>
      </p:sp>
    </p:spTree>
    <p:extLst>
      <p:ext uri="{BB962C8B-B14F-4D97-AF65-F5344CB8AC3E}">
        <p14:creationId xmlns:p14="http://schemas.microsoft.com/office/powerpoint/2010/main" val="16461510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XIII.  ADMNISTRATION, FINANCE, and LOGISTICS</a:t>
            </a:r>
          </a:p>
        </p:txBody>
      </p:sp>
      <p:sp>
        <p:nvSpPr>
          <p:cNvPr id="3" name="Content Placeholder 2"/>
          <p:cNvSpPr>
            <a:spLocks noGrp="1"/>
          </p:cNvSpPr>
          <p:nvPr>
            <p:ph idx="1"/>
          </p:nvPr>
        </p:nvSpPr>
        <p:spPr>
          <a:xfrm>
            <a:off x="986750" y="2827530"/>
            <a:ext cx="7772400" cy="2084070"/>
          </a:xfrm>
        </p:spPr>
        <p:txBody>
          <a:bodyPr anchor="t">
            <a:normAutofit/>
          </a:bodyPr>
          <a:lstStyle/>
          <a:p>
            <a:pPr marL="0" indent="0">
              <a:buNone/>
            </a:pPr>
            <a:r>
              <a:rPr lang="en-US" dirty="0"/>
              <a:t>8.  How will resources necessary for the response be monitored, delivered, and allocated?</a:t>
            </a:r>
          </a:p>
        </p:txBody>
      </p:sp>
    </p:spTree>
    <p:extLst>
      <p:ext uri="{BB962C8B-B14F-4D97-AF65-F5344CB8AC3E}">
        <p14:creationId xmlns:p14="http://schemas.microsoft.com/office/powerpoint/2010/main" val="2349441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 DIRECTION, CONTROL, AND COORDINATION</a:t>
            </a:r>
          </a:p>
        </p:txBody>
      </p:sp>
      <p:sp>
        <p:nvSpPr>
          <p:cNvPr id="3" name="Content Placeholder 2"/>
          <p:cNvSpPr>
            <a:spLocks noGrp="1"/>
          </p:cNvSpPr>
          <p:nvPr>
            <p:ph idx="1"/>
          </p:nvPr>
        </p:nvSpPr>
        <p:spPr>
          <a:xfrm>
            <a:off x="986750" y="3145007"/>
            <a:ext cx="7772400" cy="1940218"/>
          </a:xfrm>
        </p:spPr>
        <p:txBody>
          <a:bodyPr anchor="t">
            <a:normAutofit/>
          </a:bodyPr>
          <a:lstStyle/>
          <a:p>
            <a:pPr marL="0" indent="0">
              <a:buNone/>
            </a:pPr>
            <a:r>
              <a:rPr lang="en-US" dirty="0"/>
              <a:t>2.  What authorities are necessary to initiate recovery?</a:t>
            </a:r>
          </a:p>
        </p:txBody>
      </p:sp>
    </p:spTree>
    <p:extLst>
      <p:ext uri="{BB962C8B-B14F-4D97-AF65-F5344CB8AC3E}">
        <p14:creationId xmlns:p14="http://schemas.microsoft.com/office/powerpoint/2010/main" val="22042863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XIII.  ADMNISTRATION, FINANCE, and LOGISTICS</a:t>
            </a:r>
          </a:p>
        </p:txBody>
      </p:sp>
      <p:sp>
        <p:nvSpPr>
          <p:cNvPr id="3" name="Content Placeholder 2"/>
          <p:cNvSpPr>
            <a:spLocks noGrp="1"/>
          </p:cNvSpPr>
          <p:nvPr>
            <p:ph idx="1"/>
          </p:nvPr>
        </p:nvSpPr>
        <p:spPr>
          <a:xfrm>
            <a:off x="963600" y="2956505"/>
            <a:ext cx="7772400" cy="1966670"/>
          </a:xfrm>
        </p:spPr>
        <p:txBody>
          <a:bodyPr anchor="t">
            <a:normAutofit/>
          </a:bodyPr>
          <a:lstStyle/>
          <a:p>
            <a:pPr marL="0" indent="0">
              <a:buNone/>
            </a:pPr>
            <a:r>
              <a:rPr lang="en-US" dirty="0"/>
              <a:t>9.  How are local agencies, groups, and producers educated on keeping adequate/accurate records?</a:t>
            </a:r>
          </a:p>
        </p:txBody>
      </p:sp>
    </p:spTree>
    <p:extLst>
      <p:ext uri="{BB962C8B-B14F-4D97-AF65-F5344CB8AC3E}">
        <p14:creationId xmlns:p14="http://schemas.microsoft.com/office/powerpoint/2010/main" val="16045903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XIII.  ADMNISTRATION, FINANCE, and LOGISTICS</a:t>
            </a:r>
          </a:p>
        </p:txBody>
      </p:sp>
      <p:sp>
        <p:nvSpPr>
          <p:cNvPr id="3" name="Content Placeholder 2"/>
          <p:cNvSpPr>
            <a:spLocks noGrp="1"/>
          </p:cNvSpPr>
          <p:nvPr>
            <p:ph idx="1"/>
          </p:nvPr>
        </p:nvSpPr>
        <p:spPr>
          <a:xfrm>
            <a:off x="975175" y="3125165"/>
            <a:ext cx="7772400" cy="1798010"/>
          </a:xfrm>
        </p:spPr>
        <p:txBody>
          <a:bodyPr anchor="t">
            <a:normAutofit/>
          </a:bodyPr>
          <a:lstStyle/>
          <a:p>
            <a:pPr marL="0" indent="0">
              <a:buNone/>
            </a:pPr>
            <a:r>
              <a:rPr lang="en-US" dirty="0"/>
              <a:t>10.  What assets would be accessible through the Emergency Management Assistance Compact (EMAC)?</a:t>
            </a:r>
          </a:p>
        </p:txBody>
      </p:sp>
    </p:spTree>
    <p:extLst>
      <p:ext uri="{BB962C8B-B14F-4D97-AF65-F5344CB8AC3E}">
        <p14:creationId xmlns:p14="http://schemas.microsoft.com/office/powerpoint/2010/main" val="26167749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9344" y="1408147"/>
            <a:ext cx="8662854" cy="1127105"/>
          </a:xfrm>
        </p:spPr>
        <p:txBody>
          <a:bodyPr anchor="b">
            <a:noAutofit/>
          </a:bodyPr>
          <a:lstStyle/>
          <a:p>
            <a:r>
              <a:rPr lang="en-US" sz="3000" dirty="0"/>
              <a:t>XIII.  ADMNISTRATION, FINANCE, and LOGISTICS</a:t>
            </a:r>
            <a:br>
              <a:rPr lang="en-US" sz="2600" dirty="0"/>
            </a:br>
            <a:r>
              <a:rPr lang="en-US" sz="2000" dirty="0">
                <a:solidFill>
                  <a:srgbClr val="A7D5F3"/>
                </a:solidFill>
              </a:rPr>
              <a:t>Emergency Management Assistance Compact (EMAC) and Mutual Aid Agreements (MAA)</a:t>
            </a:r>
          </a:p>
        </p:txBody>
      </p:sp>
      <p:sp>
        <p:nvSpPr>
          <p:cNvPr id="3" name="Subtitle 2"/>
          <p:cNvSpPr>
            <a:spLocks noGrp="1"/>
          </p:cNvSpPr>
          <p:nvPr>
            <p:ph type="subTitle" idx="1"/>
          </p:nvPr>
        </p:nvSpPr>
        <p:spPr>
          <a:xfrm>
            <a:off x="809877" y="3295045"/>
            <a:ext cx="7533474" cy="1264491"/>
          </a:xfrm>
        </p:spPr>
        <p:txBody>
          <a:bodyPr anchor="ctr">
            <a:noAutofit/>
          </a:bodyPr>
          <a:lstStyle/>
          <a:p>
            <a:r>
              <a:rPr lang="en-US" dirty="0"/>
              <a:t>Preparation of MAA’s and participation in EMACs also provides information on how entities will do business with each other during a FEAD response. MAA’s and EMAC participation should primarily involve governmental entities at the state level, but may also involve private organizations, ensuring timely delivery of private assistance at the appropriate jurisdictional level during an emergency.</a:t>
            </a:r>
          </a:p>
        </p:txBody>
      </p:sp>
    </p:spTree>
    <p:extLst>
      <p:ext uri="{BB962C8B-B14F-4D97-AF65-F5344CB8AC3E}">
        <p14:creationId xmlns:p14="http://schemas.microsoft.com/office/powerpoint/2010/main" val="22402745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68172"/>
            <a:ext cx="8787192" cy="1143000"/>
          </a:xfrm>
        </p:spPr>
        <p:txBody>
          <a:bodyPr>
            <a:noAutofit/>
          </a:bodyPr>
          <a:lstStyle/>
          <a:p>
            <a:r>
              <a:rPr lang="en-US" dirty="0"/>
              <a:t>XIII.  ADMNISTRATION, FINANCE, and LOGISTICS</a:t>
            </a:r>
            <a:br>
              <a:rPr lang="en-US" dirty="0"/>
            </a:br>
            <a:r>
              <a:rPr lang="en-US" sz="2000" dirty="0">
                <a:solidFill>
                  <a:srgbClr val="A7D5F3"/>
                </a:solidFill>
              </a:rPr>
              <a:t>Emergency Management Assistance Compact (EMAC) and Mutual Aid Agreements (MAA)</a:t>
            </a:r>
          </a:p>
        </p:txBody>
      </p:sp>
      <p:sp>
        <p:nvSpPr>
          <p:cNvPr id="3" name="Content Placeholder 2"/>
          <p:cNvSpPr>
            <a:spLocks noGrp="1"/>
          </p:cNvSpPr>
          <p:nvPr>
            <p:ph idx="1"/>
          </p:nvPr>
        </p:nvSpPr>
        <p:spPr>
          <a:xfrm>
            <a:off x="986750" y="3402957"/>
            <a:ext cx="7772400" cy="1809593"/>
          </a:xfrm>
        </p:spPr>
        <p:txBody>
          <a:bodyPr anchor="t">
            <a:normAutofit/>
          </a:bodyPr>
          <a:lstStyle/>
          <a:p>
            <a:pPr marL="0" indent="0">
              <a:buNone/>
            </a:pPr>
            <a:r>
              <a:rPr lang="en-US" dirty="0"/>
              <a:t>1. What situations during a livestock emergency response would benefit from participation in an EMAC or having a pre-existing MAA?</a:t>
            </a:r>
          </a:p>
        </p:txBody>
      </p:sp>
    </p:spTree>
    <p:extLst>
      <p:ext uri="{BB962C8B-B14F-4D97-AF65-F5344CB8AC3E}">
        <p14:creationId xmlns:p14="http://schemas.microsoft.com/office/powerpoint/2010/main" val="41972287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68172"/>
            <a:ext cx="8787192" cy="1143000"/>
          </a:xfrm>
        </p:spPr>
        <p:txBody>
          <a:bodyPr>
            <a:noAutofit/>
          </a:bodyPr>
          <a:lstStyle/>
          <a:p>
            <a:r>
              <a:rPr lang="en-US" dirty="0"/>
              <a:t>XIII.  ADMNISTRATION, FINANCE, and LOGISTICS</a:t>
            </a:r>
            <a:br>
              <a:rPr lang="en-US" dirty="0"/>
            </a:br>
            <a:r>
              <a:rPr lang="en-US" sz="2000" dirty="0">
                <a:solidFill>
                  <a:srgbClr val="A7D5F3"/>
                </a:solidFill>
              </a:rPr>
              <a:t>Emergency Management Assistance Compact (EMAC) and Mutual Aid Agreements (MAA)</a:t>
            </a:r>
          </a:p>
        </p:txBody>
      </p:sp>
      <p:sp>
        <p:nvSpPr>
          <p:cNvPr id="3" name="Content Placeholder 2"/>
          <p:cNvSpPr>
            <a:spLocks noGrp="1"/>
          </p:cNvSpPr>
          <p:nvPr>
            <p:ph idx="1"/>
          </p:nvPr>
        </p:nvSpPr>
        <p:spPr>
          <a:xfrm>
            <a:off x="975175" y="3452563"/>
            <a:ext cx="7772400" cy="1945187"/>
          </a:xfrm>
        </p:spPr>
        <p:txBody>
          <a:bodyPr anchor="t">
            <a:normAutofit/>
          </a:bodyPr>
          <a:lstStyle/>
          <a:p>
            <a:pPr marL="0" indent="0">
              <a:buNone/>
            </a:pPr>
            <a:r>
              <a:rPr lang="en-US" dirty="0"/>
              <a:t>2.  What governmental agencies and/or private organizations might be important to involve in a pre-existing MAA?</a:t>
            </a:r>
          </a:p>
        </p:txBody>
      </p:sp>
    </p:spTree>
    <p:extLst>
      <p:ext uri="{BB962C8B-B14F-4D97-AF65-F5344CB8AC3E}">
        <p14:creationId xmlns:p14="http://schemas.microsoft.com/office/powerpoint/2010/main" val="33726613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56597"/>
            <a:ext cx="8787192" cy="1143000"/>
          </a:xfrm>
        </p:spPr>
        <p:txBody>
          <a:bodyPr>
            <a:noAutofit/>
          </a:bodyPr>
          <a:lstStyle/>
          <a:p>
            <a:r>
              <a:rPr lang="en-US" dirty="0"/>
              <a:t>XIII.  ADMNISTRATION, FINANCE, and LOGISTICS</a:t>
            </a:r>
            <a:br>
              <a:rPr lang="en-US" dirty="0"/>
            </a:br>
            <a:r>
              <a:rPr lang="en-US" sz="2000" dirty="0">
                <a:solidFill>
                  <a:srgbClr val="A7D5F3"/>
                </a:solidFill>
              </a:rPr>
              <a:t>Emergency Management Assistance Compact (EMAC) and Mutual Aid Agreements (MAA)</a:t>
            </a:r>
          </a:p>
        </p:txBody>
      </p:sp>
      <p:sp>
        <p:nvSpPr>
          <p:cNvPr id="3" name="Content Placeholder 2"/>
          <p:cNvSpPr>
            <a:spLocks noGrp="1"/>
          </p:cNvSpPr>
          <p:nvPr>
            <p:ph idx="1"/>
          </p:nvPr>
        </p:nvSpPr>
        <p:spPr>
          <a:xfrm>
            <a:off x="685800" y="3422799"/>
            <a:ext cx="7772400" cy="1685576"/>
          </a:xfrm>
        </p:spPr>
        <p:txBody>
          <a:bodyPr anchor="t">
            <a:normAutofit/>
          </a:bodyPr>
          <a:lstStyle/>
          <a:p>
            <a:pPr marL="0" indent="0">
              <a:buNone/>
            </a:pPr>
            <a:r>
              <a:rPr lang="en-US" dirty="0"/>
              <a:t>3.  Who is responsible for requesting assistance from an EMAC or utilizing an MAA?</a:t>
            </a:r>
          </a:p>
        </p:txBody>
      </p:sp>
    </p:spTree>
    <p:extLst>
      <p:ext uri="{BB962C8B-B14F-4D97-AF65-F5344CB8AC3E}">
        <p14:creationId xmlns:p14="http://schemas.microsoft.com/office/powerpoint/2010/main" val="14505974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56597"/>
            <a:ext cx="8787192" cy="1143000"/>
          </a:xfrm>
        </p:spPr>
        <p:txBody>
          <a:bodyPr>
            <a:noAutofit/>
          </a:bodyPr>
          <a:lstStyle/>
          <a:p>
            <a:r>
              <a:rPr lang="en-US" dirty="0"/>
              <a:t>XIII.  ADMNISTRATION, FINANCE, and LOGISTICS</a:t>
            </a:r>
            <a:br>
              <a:rPr lang="en-US" sz="2600" dirty="0"/>
            </a:br>
            <a:r>
              <a:rPr lang="en-US" sz="2000" dirty="0">
                <a:solidFill>
                  <a:srgbClr val="A7D5F3"/>
                </a:solidFill>
              </a:rPr>
              <a:t>Emergency Management Assistance Compact (EMAC) and Mutual Aid Agreements (MAA)</a:t>
            </a:r>
          </a:p>
        </p:txBody>
      </p:sp>
      <p:sp>
        <p:nvSpPr>
          <p:cNvPr id="3" name="Content Placeholder 2"/>
          <p:cNvSpPr>
            <a:spLocks noGrp="1"/>
          </p:cNvSpPr>
          <p:nvPr>
            <p:ph idx="1"/>
          </p:nvPr>
        </p:nvSpPr>
        <p:spPr>
          <a:xfrm>
            <a:off x="975175" y="3462484"/>
            <a:ext cx="7772400" cy="962352"/>
          </a:xfrm>
        </p:spPr>
        <p:txBody>
          <a:bodyPr anchor="t">
            <a:normAutofit/>
          </a:bodyPr>
          <a:lstStyle/>
          <a:p>
            <a:pPr marL="0" indent="0">
              <a:buNone/>
            </a:pPr>
            <a:r>
              <a:rPr lang="en-US" dirty="0"/>
              <a:t>4.  How does your state EMAC ask for resources?</a:t>
            </a:r>
          </a:p>
        </p:txBody>
      </p:sp>
    </p:spTree>
    <p:extLst>
      <p:ext uri="{BB962C8B-B14F-4D97-AF65-F5344CB8AC3E}">
        <p14:creationId xmlns:p14="http://schemas.microsoft.com/office/powerpoint/2010/main" val="25605227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56597"/>
            <a:ext cx="8787192" cy="1143000"/>
          </a:xfrm>
        </p:spPr>
        <p:txBody>
          <a:bodyPr>
            <a:noAutofit/>
          </a:bodyPr>
          <a:lstStyle/>
          <a:p>
            <a:r>
              <a:rPr lang="en-US" dirty="0"/>
              <a:t>XIII.  ADMNISTRATION, FINANCE, and LOGISTICS</a:t>
            </a:r>
            <a:br>
              <a:rPr lang="en-US" sz="2600" dirty="0"/>
            </a:br>
            <a:r>
              <a:rPr lang="en-US" sz="2000" dirty="0">
                <a:solidFill>
                  <a:srgbClr val="A7D5F3"/>
                </a:solidFill>
              </a:rPr>
              <a:t>Emergency Management Assistance Compact (EMAC) and Mutual Aid Agreements (MAA)</a:t>
            </a:r>
          </a:p>
        </p:txBody>
      </p:sp>
      <p:sp>
        <p:nvSpPr>
          <p:cNvPr id="3" name="Content Placeholder 2"/>
          <p:cNvSpPr>
            <a:spLocks noGrp="1"/>
          </p:cNvSpPr>
          <p:nvPr>
            <p:ph idx="1"/>
          </p:nvPr>
        </p:nvSpPr>
        <p:spPr>
          <a:xfrm>
            <a:off x="965253" y="3415496"/>
            <a:ext cx="7772400" cy="929971"/>
          </a:xfrm>
        </p:spPr>
        <p:txBody>
          <a:bodyPr anchor="t">
            <a:normAutofit/>
          </a:bodyPr>
          <a:lstStyle/>
          <a:p>
            <a:pPr marL="0" indent="0">
              <a:buNone/>
            </a:pPr>
            <a:r>
              <a:rPr lang="en-US" dirty="0"/>
              <a:t>5.  How is a MAA activated?</a:t>
            </a:r>
          </a:p>
        </p:txBody>
      </p:sp>
    </p:spTree>
    <p:extLst>
      <p:ext uri="{BB962C8B-B14F-4D97-AF65-F5344CB8AC3E}">
        <p14:creationId xmlns:p14="http://schemas.microsoft.com/office/powerpoint/2010/main" val="17633698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79747"/>
            <a:ext cx="8787192" cy="1143000"/>
          </a:xfrm>
        </p:spPr>
        <p:txBody>
          <a:bodyPr>
            <a:noAutofit/>
          </a:bodyPr>
          <a:lstStyle/>
          <a:p>
            <a:r>
              <a:rPr lang="en-US" dirty="0"/>
              <a:t>XIII.  ADMNISTRATION, FINANCE, and LOGISTICS</a:t>
            </a:r>
            <a:br>
              <a:rPr lang="en-US" sz="2600" dirty="0"/>
            </a:br>
            <a:r>
              <a:rPr lang="en-US" sz="2000" dirty="0">
                <a:solidFill>
                  <a:srgbClr val="A7D5F3"/>
                </a:solidFill>
              </a:rPr>
              <a:t>Emergency Management Assistance Compact (EMAC) and Mutual Aid Agreements (MAA)</a:t>
            </a:r>
          </a:p>
        </p:txBody>
      </p:sp>
      <p:sp>
        <p:nvSpPr>
          <p:cNvPr id="3" name="Content Placeholder 2"/>
          <p:cNvSpPr>
            <a:spLocks noGrp="1"/>
          </p:cNvSpPr>
          <p:nvPr>
            <p:ph idx="1"/>
          </p:nvPr>
        </p:nvSpPr>
        <p:spPr>
          <a:xfrm>
            <a:off x="849151" y="3161034"/>
            <a:ext cx="7772400" cy="1963376"/>
          </a:xfrm>
        </p:spPr>
        <p:txBody>
          <a:bodyPr anchor="t">
            <a:normAutofit/>
          </a:bodyPr>
          <a:lstStyle/>
          <a:p>
            <a:pPr marL="0" indent="0">
              <a:buNone/>
            </a:pPr>
            <a:r>
              <a:rPr lang="en-US" dirty="0"/>
              <a:t>6.  Who within the state would be responsible for establishing EMAC or MAA relationships?</a:t>
            </a:r>
          </a:p>
        </p:txBody>
      </p:sp>
    </p:spTree>
    <p:extLst>
      <p:ext uri="{BB962C8B-B14F-4D97-AF65-F5344CB8AC3E}">
        <p14:creationId xmlns:p14="http://schemas.microsoft.com/office/powerpoint/2010/main" val="42057671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56597"/>
            <a:ext cx="8787192" cy="1143000"/>
          </a:xfrm>
        </p:spPr>
        <p:txBody>
          <a:bodyPr>
            <a:noAutofit/>
          </a:bodyPr>
          <a:lstStyle/>
          <a:p>
            <a:r>
              <a:rPr lang="en-US" dirty="0"/>
              <a:t>XIII.  ADMNISTRATION, FINANCE, and LOGISTICS</a:t>
            </a:r>
            <a:br>
              <a:rPr lang="en-US" sz="2600" dirty="0"/>
            </a:br>
            <a:r>
              <a:rPr lang="en-US" sz="2000" dirty="0">
                <a:solidFill>
                  <a:srgbClr val="A7D5F3"/>
                </a:solidFill>
              </a:rPr>
              <a:t>Emergency Management Assistance Compact (EMAC) and Mutual Aid Agreements (MAA)</a:t>
            </a:r>
          </a:p>
        </p:txBody>
      </p:sp>
      <p:sp>
        <p:nvSpPr>
          <p:cNvPr id="3" name="Content Placeholder 2"/>
          <p:cNvSpPr>
            <a:spLocks noGrp="1"/>
          </p:cNvSpPr>
          <p:nvPr>
            <p:ph idx="1"/>
          </p:nvPr>
        </p:nvSpPr>
        <p:spPr>
          <a:xfrm>
            <a:off x="709400" y="3210415"/>
            <a:ext cx="7277948" cy="1814558"/>
          </a:xfrm>
        </p:spPr>
        <p:txBody>
          <a:bodyPr anchor="t">
            <a:normAutofit/>
          </a:bodyPr>
          <a:lstStyle/>
          <a:p>
            <a:pPr marL="0" indent="0">
              <a:buNone/>
            </a:pPr>
            <a:r>
              <a:rPr lang="en-US" dirty="0"/>
              <a:t>7.  What is the payment channel through which EMAC’s and MAA participants would be reimbursed?</a:t>
            </a:r>
          </a:p>
        </p:txBody>
      </p:sp>
    </p:spTree>
    <p:extLst>
      <p:ext uri="{BB962C8B-B14F-4D97-AF65-F5344CB8AC3E}">
        <p14:creationId xmlns:p14="http://schemas.microsoft.com/office/powerpoint/2010/main" val="2593267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 DIRECTION, CONTROL, AND COORDINATION</a:t>
            </a:r>
          </a:p>
        </p:txBody>
      </p:sp>
      <p:sp>
        <p:nvSpPr>
          <p:cNvPr id="3" name="Content Placeholder 2"/>
          <p:cNvSpPr>
            <a:spLocks noGrp="1"/>
          </p:cNvSpPr>
          <p:nvPr>
            <p:ph idx="1"/>
          </p:nvPr>
        </p:nvSpPr>
        <p:spPr>
          <a:xfrm>
            <a:off x="986750" y="2976347"/>
            <a:ext cx="7772400" cy="1946828"/>
          </a:xfrm>
        </p:spPr>
        <p:txBody>
          <a:bodyPr anchor="t">
            <a:normAutofit/>
          </a:bodyPr>
          <a:lstStyle/>
          <a:p>
            <a:pPr marL="0" indent="0">
              <a:buNone/>
            </a:pPr>
            <a:r>
              <a:rPr lang="en-US" dirty="0"/>
              <a:t>3.  How do the lead agency/agencies assume command of an incident?</a:t>
            </a:r>
          </a:p>
        </p:txBody>
      </p:sp>
    </p:spTree>
    <p:extLst>
      <p:ext uri="{BB962C8B-B14F-4D97-AF65-F5344CB8AC3E}">
        <p14:creationId xmlns:p14="http://schemas.microsoft.com/office/powerpoint/2010/main" val="5405280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9650" y="1778142"/>
            <a:ext cx="8646770" cy="612857"/>
          </a:xfrm>
        </p:spPr>
        <p:txBody>
          <a:bodyPr anchor="b">
            <a:noAutofit/>
          </a:bodyPr>
          <a:lstStyle/>
          <a:p>
            <a:r>
              <a:rPr lang="en-US" sz="3200" dirty="0"/>
              <a:t>XIV. PLAN DEVELOPMENT AND MAINTENANCE</a:t>
            </a:r>
          </a:p>
        </p:txBody>
      </p:sp>
      <p:sp>
        <p:nvSpPr>
          <p:cNvPr id="3" name="Subtitle 2"/>
          <p:cNvSpPr>
            <a:spLocks noGrp="1"/>
          </p:cNvSpPr>
          <p:nvPr>
            <p:ph type="subTitle" idx="1"/>
          </p:nvPr>
        </p:nvSpPr>
        <p:spPr>
          <a:xfrm>
            <a:off x="687511" y="2812209"/>
            <a:ext cx="7785540" cy="1264491"/>
          </a:xfrm>
        </p:spPr>
        <p:txBody>
          <a:bodyPr anchor="ctr">
            <a:noAutofit/>
          </a:bodyPr>
          <a:lstStyle/>
          <a:p>
            <a:r>
              <a:rPr lang="en-US" sz="2200" dirty="0"/>
              <a:t>This section should identify the requirements and individuals responsible for maintaining, reviewing, and updating the annex, appendices, and supplementary documents associated with the LERP.</a:t>
            </a:r>
          </a:p>
        </p:txBody>
      </p:sp>
    </p:spTree>
    <p:extLst>
      <p:ext uri="{BB962C8B-B14F-4D97-AF65-F5344CB8AC3E}">
        <p14:creationId xmlns:p14="http://schemas.microsoft.com/office/powerpoint/2010/main" val="14503824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XIV. PLAN DEVELOPMENT AND MAINTENANCE</a:t>
            </a:r>
          </a:p>
        </p:txBody>
      </p:sp>
      <p:sp>
        <p:nvSpPr>
          <p:cNvPr id="3" name="Content Placeholder 2"/>
          <p:cNvSpPr>
            <a:spLocks noGrp="1"/>
          </p:cNvSpPr>
          <p:nvPr>
            <p:ph idx="1"/>
          </p:nvPr>
        </p:nvSpPr>
        <p:spPr>
          <a:xfrm>
            <a:off x="975175" y="2867214"/>
            <a:ext cx="7772400" cy="1859186"/>
          </a:xfrm>
        </p:spPr>
        <p:txBody>
          <a:bodyPr anchor="t">
            <a:normAutofit/>
          </a:bodyPr>
          <a:lstStyle/>
          <a:p>
            <a:pPr marL="0" indent="0">
              <a:buNone/>
            </a:pPr>
            <a:r>
              <a:rPr lang="en-US" dirty="0"/>
              <a:t>1.  What agency or department is responsible for plan development and maintenance? Is there a specific person or job description this duty can be tied to?</a:t>
            </a:r>
          </a:p>
        </p:txBody>
      </p:sp>
    </p:spTree>
    <p:extLst>
      <p:ext uri="{BB962C8B-B14F-4D97-AF65-F5344CB8AC3E}">
        <p14:creationId xmlns:p14="http://schemas.microsoft.com/office/powerpoint/2010/main" val="12384278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XIV. PLAN DEVELOPMENT AND MAINTENANCE</a:t>
            </a:r>
          </a:p>
        </p:txBody>
      </p:sp>
      <p:sp>
        <p:nvSpPr>
          <p:cNvPr id="3" name="Content Placeholder 2"/>
          <p:cNvSpPr>
            <a:spLocks noGrp="1"/>
          </p:cNvSpPr>
          <p:nvPr>
            <p:ph idx="1"/>
          </p:nvPr>
        </p:nvSpPr>
        <p:spPr>
          <a:xfrm>
            <a:off x="986750" y="3006111"/>
            <a:ext cx="7772400" cy="1917064"/>
          </a:xfrm>
        </p:spPr>
        <p:txBody>
          <a:bodyPr anchor="t">
            <a:normAutofit/>
          </a:bodyPr>
          <a:lstStyle/>
          <a:p>
            <a:pPr marL="0" indent="0">
              <a:buNone/>
            </a:pPr>
            <a:r>
              <a:rPr lang="en-US" dirty="0"/>
              <a:t>2.  How will exercise After-Action Reports be used to update the LERP?</a:t>
            </a:r>
          </a:p>
        </p:txBody>
      </p:sp>
    </p:spTree>
    <p:extLst>
      <p:ext uri="{BB962C8B-B14F-4D97-AF65-F5344CB8AC3E}">
        <p14:creationId xmlns:p14="http://schemas.microsoft.com/office/powerpoint/2010/main" val="35496019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XIV. PLAN DEVELOPMENT AND MAINTENANCE</a:t>
            </a:r>
          </a:p>
        </p:txBody>
      </p:sp>
      <p:sp>
        <p:nvSpPr>
          <p:cNvPr id="3" name="Content Placeholder 2"/>
          <p:cNvSpPr>
            <a:spLocks noGrp="1"/>
          </p:cNvSpPr>
          <p:nvPr>
            <p:ph idx="1"/>
          </p:nvPr>
        </p:nvSpPr>
        <p:spPr>
          <a:xfrm>
            <a:off x="986750" y="2986268"/>
            <a:ext cx="7772400" cy="1936907"/>
          </a:xfrm>
        </p:spPr>
        <p:txBody>
          <a:bodyPr anchor="t">
            <a:normAutofit/>
          </a:bodyPr>
          <a:lstStyle/>
          <a:p>
            <a:pPr marL="0" indent="0">
              <a:buNone/>
            </a:pPr>
            <a:r>
              <a:rPr lang="en-US" dirty="0"/>
              <a:t>3.  What other information sources will be important in updating the LERP?</a:t>
            </a:r>
          </a:p>
        </p:txBody>
      </p:sp>
    </p:spTree>
    <p:extLst>
      <p:ext uri="{BB962C8B-B14F-4D97-AF65-F5344CB8AC3E}">
        <p14:creationId xmlns:p14="http://schemas.microsoft.com/office/powerpoint/2010/main" val="38007529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XIV. PLAN DEVELOPMENT AND MAINTENANCE</a:t>
            </a:r>
          </a:p>
        </p:txBody>
      </p:sp>
      <p:sp>
        <p:nvSpPr>
          <p:cNvPr id="3" name="Content Placeholder 2"/>
          <p:cNvSpPr>
            <a:spLocks noGrp="1"/>
          </p:cNvSpPr>
          <p:nvPr>
            <p:ph idx="1"/>
          </p:nvPr>
        </p:nvSpPr>
        <p:spPr>
          <a:xfrm>
            <a:off x="986750" y="3273982"/>
            <a:ext cx="7772400" cy="1834393"/>
          </a:xfrm>
        </p:spPr>
        <p:txBody>
          <a:bodyPr anchor="t">
            <a:normAutofit/>
          </a:bodyPr>
          <a:lstStyle/>
          <a:p>
            <a:pPr marL="0" indent="0">
              <a:buNone/>
            </a:pPr>
            <a:r>
              <a:rPr lang="en-US" dirty="0"/>
              <a:t>4.  How often will the LERP be scheduled for updating?</a:t>
            </a:r>
          </a:p>
        </p:txBody>
      </p:sp>
    </p:spTree>
    <p:extLst>
      <p:ext uri="{BB962C8B-B14F-4D97-AF65-F5344CB8AC3E}">
        <p14:creationId xmlns:p14="http://schemas.microsoft.com/office/powerpoint/2010/main" val="31734721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XIV. PLAN DEVELOPMENT AND MAINTENANCE</a:t>
            </a:r>
          </a:p>
        </p:txBody>
      </p:sp>
      <p:sp>
        <p:nvSpPr>
          <p:cNvPr id="3" name="Content Placeholder 2"/>
          <p:cNvSpPr>
            <a:spLocks noGrp="1"/>
          </p:cNvSpPr>
          <p:nvPr>
            <p:ph idx="1"/>
          </p:nvPr>
        </p:nvSpPr>
        <p:spPr>
          <a:xfrm>
            <a:off x="998325" y="2946584"/>
            <a:ext cx="7772400" cy="1965016"/>
          </a:xfrm>
        </p:spPr>
        <p:txBody>
          <a:bodyPr anchor="t">
            <a:normAutofit/>
          </a:bodyPr>
          <a:lstStyle/>
          <a:p>
            <a:pPr marL="0" indent="0">
              <a:buNone/>
            </a:pPr>
            <a:r>
              <a:rPr lang="en-US" dirty="0"/>
              <a:t>5.  Who will have the responsibility of updating the contact lists attached to the LERP and how often will those updates occur?</a:t>
            </a:r>
          </a:p>
        </p:txBody>
      </p:sp>
    </p:spTree>
    <p:extLst>
      <p:ext uri="{BB962C8B-B14F-4D97-AF65-F5344CB8AC3E}">
        <p14:creationId xmlns:p14="http://schemas.microsoft.com/office/powerpoint/2010/main" val="147420183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XIV. PLAN DEVELOPMENT AND MAINTENANCE</a:t>
            </a:r>
          </a:p>
        </p:txBody>
      </p:sp>
      <p:sp>
        <p:nvSpPr>
          <p:cNvPr id="3" name="Content Placeholder 2"/>
          <p:cNvSpPr>
            <a:spLocks noGrp="1"/>
          </p:cNvSpPr>
          <p:nvPr>
            <p:ph idx="1"/>
          </p:nvPr>
        </p:nvSpPr>
        <p:spPr>
          <a:xfrm>
            <a:off x="998325" y="3115243"/>
            <a:ext cx="7772400" cy="1599582"/>
          </a:xfrm>
        </p:spPr>
        <p:txBody>
          <a:bodyPr anchor="t">
            <a:normAutofit/>
          </a:bodyPr>
          <a:lstStyle/>
          <a:p>
            <a:pPr marL="0" indent="0">
              <a:buNone/>
            </a:pPr>
            <a:r>
              <a:rPr lang="en-US" dirty="0"/>
              <a:t>6.  When updates occur, how will they be shared with responders and supporting agencies and how will those entities be notified of the updates?</a:t>
            </a:r>
          </a:p>
        </p:txBody>
      </p:sp>
    </p:spTree>
    <p:extLst>
      <p:ext uri="{BB962C8B-B14F-4D97-AF65-F5344CB8AC3E}">
        <p14:creationId xmlns:p14="http://schemas.microsoft.com/office/powerpoint/2010/main" val="41541956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XIV. PLAN DEVELOPMENT AND MAINTENANCE</a:t>
            </a:r>
          </a:p>
        </p:txBody>
      </p:sp>
      <p:sp>
        <p:nvSpPr>
          <p:cNvPr id="3" name="Content Placeholder 2"/>
          <p:cNvSpPr>
            <a:spLocks noGrp="1"/>
          </p:cNvSpPr>
          <p:nvPr>
            <p:ph idx="1"/>
          </p:nvPr>
        </p:nvSpPr>
        <p:spPr>
          <a:xfrm>
            <a:off x="986750" y="3095401"/>
            <a:ext cx="7772400" cy="1827774"/>
          </a:xfrm>
        </p:spPr>
        <p:txBody>
          <a:bodyPr anchor="t">
            <a:normAutofit/>
          </a:bodyPr>
          <a:lstStyle/>
          <a:p>
            <a:pPr marL="0" indent="0">
              <a:buNone/>
            </a:pPr>
            <a:r>
              <a:rPr lang="en-US" dirty="0"/>
              <a:t>7.  What training is available for agencies and organizations involved with a FEAD emergency response?</a:t>
            </a:r>
          </a:p>
        </p:txBody>
      </p:sp>
    </p:spTree>
    <p:extLst>
      <p:ext uri="{BB962C8B-B14F-4D97-AF65-F5344CB8AC3E}">
        <p14:creationId xmlns:p14="http://schemas.microsoft.com/office/powerpoint/2010/main" val="22541639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XIV. PLAN DEVELOPMENT AND MAINTENANCE</a:t>
            </a:r>
          </a:p>
        </p:txBody>
      </p:sp>
      <p:sp>
        <p:nvSpPr>
          <p:cNvPr id="3" name="Content Placeholder 2"/>
          <p:cNvSpPr>
            <a:spLocks noGrp="1"/>
          </p:cNvSpPr>
          <p:nvPr>
            <p:ph idx="1"/>
          </p:nvPr>
        </p:nvSpPr>
        <p:spPr>
          <a:xfrm>
            <a:off x="986750" y="2986268"/>
            <a:ext cx="7772400" cy="1728557"/>
          </a:xfrm>
        </p:spPr>
        <p:txBody>
          <a:bodyPr anchor="t">
            <a:normAutofit/>
          </a:bodyPr>
          <a:lstStyle/>
          <a:p>
            <a:pPr marL="0" indent="0">
              <a:buNone/>
            </a:pPr>
            <a:r>
              <a:rPr lang="en-US" dirty="0"/>
              <a:t>8.  Are there opportunities for agencies involved in FEAD emergency response to train together to encourage a unified and coordinated response?</a:t>
            </a:r>
          </a:p>
        </p:txBody>
      </p:sp>
    </p:spTree>
    <p:extLst>
      <p:ext uri="{BB962C8B-B14F-4D97-AF65-F5344CB8AC3E}">
        <p14:creationId xmlns:p14="http://schemas.microsoft.com/office/powerpoint/2010/main" val="37252161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XIV. PLAN DEVELOPMENT AND MAINTENANCE</a:t>
            </a:r>
          </a:p>
        </p:txBody>
      </p:sp>
      <p:sp>
        <p:nvSpPr>
          <p:cNvPr id="3" name="Content Placeholder 2"/>
          <p:cNvSpPr>
            <a:spLocks noGrp="1"/>
          </p:cNvSpPr>
          <p:nvPr>
            <p:ph idx="1"/>
          </p:nvPr>
        </p:nvSpPr>
        <p:spPr>
          <a:xfrm>
            <a:off x="975175" y="3135086"/>
            <a:ext cx="7772400" cy="1776514"/>
          </a:xfrm>
        </p:spPr>
        <p:txBody>
          <a:bodyPr anchor="t">
            <a:normAutofit/>
          </a:bodyPr>
          <a:lstStyle/>
          <a:p>
            <a:pPr marL="0" indent="0">
              <a:buNone/>
            </a:pPr>
            <a:r>
              <a:rPr lang="en-US" dirty="0"/>
              <a:t>9.  How does the state test the preparedness of responders or the efficacy of the LERP?</a:t>
            </a:r>
          </a:p>
        </p:txBody>
      </p:sp>
    </p:spTree>
    <p:extLst>
      <p:ext uri="{BB962C8B-B14F-4D97-AF65-F5344CB8AC3E}">
        <p14:creationId xmlns:p14="http://schemas.microsoft.com/office/powerpoint/2010/main" val="4272643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 DIRECTION, CONTROL, AND COORDINATION</a:t>
            </a:r>
          </a:p>
        </p:txBody>
      </p:sp>
      <p:sp>
        <p:nvSpPr>
          <p:cNvPr id="3" name="Content Placeholder 2"/>
          <p:cNvSpPr>
            <a:spLocks noGrp="1"/>
          </p:cNvSpPr>
          <p:nvPr>
            <p:ph idx="1"/>
          </p:nvPr>
        </p:nvSpPr>
        <p:spPr>
          <a:xfrm>
            <a:off x="986750" y="2926741"/>
            <a:ext cx="7772400" cy="2008009"/>
          </a:xfrm>
        </p:spPr>
        <p:txBody>
          <a:bodyPr anchor="t">
            <a:normAutofit/>
          </a:bodyPr>
          <a:lstStyle/>
          <a:p>
            <a:pPr marL="0" indent="0">
              <a:buNone/>
            </a:pPr>
            <a:r>
              <a:rPr lang="en-US" dirty="0"/>
              <a:t>4.  How have the lead and support agencies addressed the need for NIMS and ICS training?</a:t>
            </a:r>
          </a:p>
        </p:txBody>
      </p:sp>
    </p:spTree>
    <p:extLst>
      <p:ext uri="{BB962C8B-B14F-4D97-AF65-F5344CB8AC3E}">
        <p14:creationId xmlns:p14="http://schemas.microsoft.com/office/powerpoint/2010/main" val="139452562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XIV. PLAN DEVELOPMENT AND MAINTENANCE</a:t>
            </a:r>
          </a:p>
        </p:txBody>
      </p:sp>
      <p:sp>
        <p:nvSpPr>
          <p:cNvPr id="3" name="Content Placeholder 2"/>
          <p:cNvSpPr>
            <a:spLocks noGrp="1"/>
          </p:cNvSpPr>
          <p:nvPr>
            <p:ph idx="1"/>
          </p:nvPr>
        </p:nvSpPr>
        <p:spPr>
          <a:xfrm>
            <a:off x="1004940" y="3035874"/>
            <a:ext cx="7772400" cy="1693837"/>
          </a:xfrm>
        </p:spPr>
        <p:txBody>
          <a:bodyPr anchor="t">
            <a:normAutofit/>
          </a:bodyPr>
          <a:lstStyle/>
          <a:p>
            <a:pPr marL="0" indent="0">
              <a:buNone/>
            </a:pPr>
            <a:r>
              <a:rPr lang="en-US" dirty="0"/>
              <a:t>10.  What agencies and other supporting groups for a FEAD response are involved with training and exercises?</a:t>
            </a:r>
          </a:p>
        </p:txBody>
      </p:sp>
    </p:spTree>
    <p:extLst>
      <p:ext uri="{BB962C8B-B14F-4D97-AF65-F5344CB8AC3E}">
        <p14:creationId xmlns:p14="http://schemas.microsoft.com/office/powerpoint/2010/main" val="284365186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XIV. PLAN DEVELOPMENT AND MAINTENANCE</a:t>
            </a:r>
          </a:p>
        </p:txBody>
      </p:sp>
      <p:sp>
        <p:nvSpPr>
          <p:cNvPr id="3" name="Content Placeholder 2"/>
          <p:cNvSpPr>
            <a:spLocks noGrp="1"/>
          </p:cNvSpPr>
          <p:nvPr>
            <p:ph idx="1"/>
          </p:nvPr>
        </p:nvSpPr>
        <p:spPr>
          <a:xfrm>
            <a:off x="975175" y="3006111"/>
            <a:ext cx="7772400" cy="1905489"/>
          </a:xfrm>
        </p:spPr>
        <p:txBody>
          <a:bodyPr anchor="t">
            <a:normAutofit/>
          </a:bodyPr>
          <a:lstStyle/>
          <a:p>
            <a:pPr marL="0" indent="0">
              <a:buNone/>
            </a:pPr>
            <a:r>
              <a:rPr lang="en-US" dirty="0"/>
              <a:t>11.  How does retraining for agencies or other groups based on exercise outcomes or lessons learned occur?</a:t>
            </a:r>
          </a:p>
        </p:txBody>
      </p:sp>
    </p:spTree>
    <p:extLst>
      <p:ext uri="{BB962C8B-B14F-4D97-AF65-F5344CB8AC3E}">
        <p14:creationId xmlns:p14="http://schemas.microsoft.com/office/powerpoint/2010/main" val="118179864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XIV. PLAN DEVELOPMENT AND MAINTENANCE</a:t>
            </a:r>
          </a:p>
        </p:txBody>
      </p:sp>
      <p:sp>
        <p:nvSpPr>
          <p:cNvPr id="3" name="Content Placeholder 2"/>
          <p:cNvSpPr>
            <a:spLocks noGrp="1"/>
          </p:cNvSpPr>
          <p:nvPr>
            <p:ph idx="1"/>
          </p:nvPr>
        </p:nvSpPr>
        <p:spPr>
          <a:xfrm>
            <a:off x="986750" y="3115243"/>
            <a:ext cx="7772400" cy="1796357"/>
          </a:xfrm>
        </p:spPr>
        <p:txBody>
          <a:bodyPr anchor="t">
            <a:normAutofit/>
          </a:bodyPr>
          <a:lstStyle/>
          <a:p>
            <a:pPr marL="0" indent="0">
              <a:buNone/>
            </a:pPr>
            <a:r>
              <a:rPr lang="en-US" dirty="0"/>
              <a:t>12.  What levels of education and training are needed for the responders?</a:t>
            </a:r>
          </a:p>
        </p:txBody>
      </p:sp>
    </p:spTree>
    <p:extLst>
      <p:ext uri="{BB962C8B-B14F-4D97-AF65-F5344CB8AC3E}">
        <p14:creationId xmlns:p14="http://schemas.microsoft.com/office/powerpoint/2010/main" val="28667066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XIV. PLAN DEVELOPMENT AND MAINTENANCE</a:t>
            </a:r>
          </a:p>
        </p:txBody>
      </p:sp>
      <p:sp>
        <p:nvSpPr>
          <p:cNvPr id="3" name="Content Placeholder 2"/>
          <p:cNvSpPr>
            <a:spLocks noGrp="1"/>
          </p:cNvSpPr>
          <p:nvPr>
            <p:ph idx="1"/>
          </p:nvPr>
        </p:nvSpPr>
        <p:spPr>
          <a:xfrm>
            <a:off x="975175" y="2986268"/>
            <a:ext cx="7772400" cy="1936907"/>
          </a:xfrm>
        </p:spPr>
        <p:txBody>
          <a:bodyPr anchor="t">
            <a:normAutofit/>
          </a:bodyPr>
          <a:lstStyle/>
          <a:p>
            <a:pPr marL="0" indent="0">
              <a:buNone/>
            </a:pPr>
            <a:r>
              <a:rPr lang="en-US" dirty="0"/>
              <a:t>13.  How will exercises be used to educate the responders and the public?</a:t>
            </a:r>
          </a:p>
        </p:txBody>
      </p:sp>
    </p:spTree>
    <p:extLst>
      <p:ext uri="{BB962C8B-B14F-4D97-AF65-F5344CB8AC3E}">
        <p14:creationId xmlns:p14="http://schemas.microsoft.com/office/powerpoint/2010/main" val="28167458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XIV. PLAN DEVELOPMENT AND MAINTENANCE</a:t>
            </a:r>
          </a:p>
        </p:txBody>
      </p:sp>
      <p:sp>
        <p:nvSpPr>
          <p:cNvPr id="3" name="Content Placeholder 2"/>
          <p:cNvSpPr>
            <a:spLocks noGrp="1"/>
          </p:cNvSpPr>
          <p:nvPr>
            <p:ph idx="1"/>
          </p:nvPr>
        </p:nvSpPr>
        <p:spPr>
          <a:xfrm>
            <a:off x="975175" y="3055716"/>
            <a:ext cx="7772400" cy="1855884"/>
          </a:xfrm>
        </p:spPr>
        <p:txBody>
          <a:bodyPr anchor="t">
            <a:normAutofit/>
          </a:bodyPr>
          <a:lstStyle/>
          <a:p>
            <a:pPr marL="0" indent="0">
              <a:buNone/>
            </a:pPr>
            <a:r>
              <a:rPr lang="en-US" dirty="0"/>
              <a:t>14.  What subject matter experts (SMEs) will be used to evaluate and critique the LERP?</a:t>
            </a:r>
          </a:p>
        </p:txBody>
      </p:sp>
    </p:spTree>
    <p:extLst>
      <p:ext uri="{BB962C8B-B14F-4D97-AF65-F5344CB8AC3E}">
        <p14:creationId xmlns:p14="http://schemas.microsoft.com/office/powerpoint/2010/main" val="94023872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1225" y="1280892"/>
            <a:ext cx="8646770" cy="875701"/>
          </a:xfrm>
        </p:spPr>
        <p:txBody>
          <a:bodyPr anchor="b">
            <a:noAutofit/>
          </a:bodyPr>
          <a:lstStyle/>
          <a:p>
            <a:r>
              <a:rPr lang="en-US" dirty="0"/>
              <a:t>XV.  AUTHORITIES AND REFERENCES</a:t>
            </a:r>
          </a:p>
        </p:txBody>
      </p:sp>
      <p:sp>
        <p:nvSpPr>
          <p:cNvPr id="3" name="Subtitle 2"/>
          <p:cNvSpPr>
            <a:spLocks noGrp="1"/>
          </p:cNvSpPr>
          <p:nvPr>
            <p:ph type="subTitle" idx="1"/>
          </p:nvPr>
        </p:nvSpPr>
        <p:spPr>
          <a:xfrm>
            <a:off x="763577" y="2761095"/>
            <a:ext cx="7533474" cy="1264491"/>
          </a:xfrm>
        </p:spPr>
        <p:txBody>
          <a:bodyPr anchor="ctr">
            <a:noAutofit/>
          </a:bodyPr>
          <a:lstStyle/>
          <a:p>
            <a:r>
              <a:rPr lang="en-US" sz="2200" dirty="0"/>
              <a:t> This section should describe the legal basis for emergency operations and contain references to important relevant documents such as emergency operations plans.</a:t>
            </a:r>
          </a:p>
        </p:txBody>
      </p:sp>
    </p:spTree>
    <p:extLst>
      <p:ext uri="{BB962C8B-B14F-4D97-AF65-F5344CB8AC3E}">
        <p14:creationId xmlns:p14="http://schemas.microsoft.com/office/powerpoint/2010/main" val="1738497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XV.  AUTHORITIES AND REFERENCES</a:t>
            </a:r>
          </a:p>
        </p:txBody>
      </p:sp>
      <p:sp>
        <p:nvSpPr>
          <p:cNvPr id="3" name="Content Placeholder 2"/>
          <p:cNvSpPr>
            <a:spLocks noGrp="1"/>
          </p:cNvSpPr>
          <p:nvPr>
            <p:ph idx="1"/>
          </p:nvPr>
        </p:nvSpPr>
        <p:spPr>
          <a:xfrm>
            <a:off x="704435" y="2926742"/>
            <a:ext cx="8254801" cy="1513591"/>
          </a:xfrm>
        </p:spPr>
        <p:txBody>
          <a:bodyPr anchor="t">
            <a:normAutofit lnSpcReduction="10000"/>
          </a:bodyPr>
          <a:lstStyle/>
          <a:p>
            <a:pPr marL="0" indent="0">
              <a:buNone/>
            </a:pPr>
            <a:r>
              <a:rPr lang="en-US" dirty="0"/>
              <a:t>1.  What authorities exist to specifically deal with the unique requirements of a FEAD emergency response (i.e., emergency declaration, access to livestock or facilities, inspection, quarantine, embargo, and destruction and disposal of livestock)?</a:t>
            </a:r>
          </a:p>
        </p:txBody>
      </p:sp>
    </p:spTree>
    <p:extLst>
      <p:ext uri="{BB962C8B-B14F-4D97-AF65-F5344CB8AC3E}">
        <p14:creationId xmlns:p14="http://schemas.microsoft.com/office/powerpoint/2010/main" val="246561450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XV.  AUTHORITIES AND REFERENCES</a:t>
            </a:r>
          </a:p>
        </p:txBody>
      </p:sp>
      <p:sp>
        <p:nvSpPr>
          <p:cNvPr id="3" name="Content Placeholder 2"/>
          <p:cNvSpPr>
            <a:spLocks noGrp="1"/>
          </p:cNvSpPr>
          <p:nvPr>
            <p:ph idx="1"/>
          </p:nvPr>
        </p:nvSpPr>
        <p:spPr>
          <a:xfrm>
            <a:off x="986750" y="3016032"/>
            <a:ext cx="7772400" cy="1907143"/>
          </a:xfrm>
        </p:spPr>
        <p:txBody>
          <a:bodyPr anchor="t">
            <a:normAutofit/>
          </a:bodyPr>
          <a:lstStyle/>
          <a:p>
            <a:pPr marL="0" indent="0">
              <a:buNone/>
            </a:pPr>
            <a:r>
              <a:rPr lang="en-US" dirty="0"/>
              <a:t>2.  Are there differing authorities relating to poultry vs. livestock?</a:t>
            </a:r>
          </a:p>
        </p:txBody>
      </p:sp>
    </p:spTree>
    <p:extLst>
      <p:ext uri="{BB962C8B-B14F-4D97-AF65-F5344CB8AC3E}">
        <p14:creationId xmlns:p14="http://schemas.microsoft.com/office/powerpoint/2010/main" val="336763220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XV.  AUTHORITIES AND REFERENCES</a:t>
            </a:r>
          </a:p>
        </p:txBody>
      </p:sp>
      <p:sp>
        <p:nvSpPr>
          <p:cNvPr id="3" name="Content Placeholder 2"/>
          <p:cNvSpPr>
            <a:spLocks noGrp="1"/>
          </p:cNvSpPr>
          <p:nvPr>
            <p:ph idx="1"/>
          </p:nvPr>
        </p:nvSpPr>
        <p:spPr>
          <a:xfrm>
            <a:off x="1009900" y="3204534"/>
            <a:ext cx="7772400" cy="1892266"/>
          </a:xfrm>
        </p:spPr>
        <p:txBody>
          <a:bodyPr anchor="t">
            <a:normAutofit/>
          </a:bodyPr>
          <a:lstStyle/>
          <a:p>
            <a:pPr marL="0" indent="0">
              <a:buNone/>
            </a:pPr>
            <a:r>
              <a:rPr lang="en-US" dirty="0"/>
              <a:t>3.  Are there disease-specific authorities?</a:t>
            </a:r>
          </a:p>
        </p:txBody>
      </p:sp>
    </p:spTree>
    <p:extLst>
      <p:ext uri="{BB962C8B-B14F-4D97-AF65-F5344CB8AC3E}">
        <p14:creationId xmlns:p14="http://schemas.microsoft.com/office/powerpoint/2010/main" val="3877711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XV.  AUTHORITIES AND REFERENCES</a:t>
            </a:r>
          </a:p>
        </p:txBody>
      </p:sp>
      <p:sp>
        <p:nvSpPr>
          <p:cNvPr id="3" name="Content Placeholder 2"/>
          <p:cNvSpPr>
            <a:spLocks noGrp="1"/>
          </p:cNvSpPr>
          <p:nvPr>
            <p:ph idx="1"/>
          </p:nvPr>
        </p:nvSpPr>
        <p:spPr>
          <a:xfrm>
            <a:off x="986750" y="2867214"/>
            <a:ext cx="7772400" cy="2055961"/>
          </a:xfrm>
        </p:spPr>
        <p:txBody>
          <a:bodyPr anchor="t">
            <a:normAutofit/>
          </a:bodyPr>
          <a:lstStyle/>
          <a:p>
            <a:pPr marL="0" indent="0">
              <a:buNone/>
            </a:pPr>
            <a:r>
              <a:rPr lang="en-US" dirty="0"/>
              <a:t>4.  What FEAD emergency response actions will require additional or revised authorities for the responding agencies?</a:t>
            </a:r>
          </a:p>
        </p:txBody>
      </p:sp>
    </p:spTree>
    <p:extLst>
      <p:ext uri="{BB962C8B-B14F-4D97-AF65-F5344CB8AC3E}">
        <p14:creationId xmlns:p14="http://schemas.microsoft.com/office/powerpoint/2010/main" val="2042587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 DIRECTION, CONTROL, AND COORDINATION</a:t>
            </a:r>
          </a:p>
        </p:txBody>
      </p:sp>
      <p:sp>
        <p:nvSpPr>
          <p:cNvPr id="3" name="Content Placeholder 2"/>
          <p:cNvSpPr>
            <a:spLocks noGrp="1"/>
          </p:cNvSpPr>
          <p:nvPr>
            <p:ph idx="1"/>
          </p:nvPr>
        </p:nvSpPr>
        <p:spPr>
          <a:xfrm>
            <a:off x="986750" y="2986268"/>
            <a:ext cx="7772400" cy="1925332"/>
          </a:xfrm>
        </p:spPr>
        <p:txBody>
          <a:bodyPr anchor="t">
            <a:normAutofit/>
          </a:bodyPr>
          <a:lstStyle/>
          <a:p>
            <a:pPr marL="0" indent="0">
              <a:buNone/>
            </a:pPr>
            <a:r>
              <a:rPr lang="en-US" dirty="0"/>
              <a:t>5.  What does a graphical representation of the proposed command structure look like?</a:t>
            </a:r>
          </a:p>
        </p:txBody>
      </p:sp>
    </p:spTree>
    <p:extLst>
      <p:ext uri="{BB962C8B-B14F-4D97-AF65-F5344CB8AC3E}">
        <p14:creationId xmlns:p14="http://schemas.microsoft.com/office/powerpoint/2010/main" val="366024245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XV.  AUTHORITIES AND REFERENCES</a:t>
            </a:r>
          </a:p>
        </p:txBody>
      </p:sp>
      <p:sp>
        <p:nvSpPr>
          <p:cNvPr id="3" name="Content Placeholder 2"/>
          <p:cNvSpPr>
            <a:spLocks noGrp="1"/>
          </p:cNvSpPr>
          <p:nvPr>
            <p:ph idx="1"/>
          </p:nvPr>
        </p:nvSpPr>
        <p:spPr>
          <a:xfrm>
            <a:off x="998325" y="2718397"/>
            <a:ext cx="7772400" cy="2008003"/>
          </a:xfrm>
        </p:spPr>
        <p:txBody>
          <a:bodyPr anchor="t">
            <a:normAutofit/>
          </a:bodyPr>
          <a:lstStyle/>
          <a:p>
            <a:pPr marL="0" indent="0">
              <a:buNone/>
            </a:pPr>
            <a:r>
              <a:rPr lang="en-US" dirty="0"/>
              <a:t>5.  What federal and state statutes related to FEAD emergencies have the potential for conflict and how will this be resolved?</a:t>
            </a:r>
          </a:p>
        </p:txBody>
      </p:sp>
    </p:spTree>
    <p:extLst>
      <p:ext uri="{BB962C8B-B14F-4D97-AF65-F5344CB8AC3E}">
        <p14:creationId xmlns:p14="http://schemas.microsoft.com/office/powerpoint/2010/main" val="345381528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XV.  AUTHORITIES AND REFERENCES</a:t>
            </a:r>
          </a:p>
        </p:txBody>
      </p:sp>
      <p:sp>
        <p:nvSpPr>
          <p:cNvPr id="3" name="Content Placeholder 2"/>
          <p:cNvSpPr>
            <a:spLocks noGrp="1"/>
          </p:cNvSpPr>
          <p:nvPr>
            <p:ph idx="1"/>
          </p:nvPr>
        </p:nvSpPr>
        <p:spPr>
          <a:xfrm>
            <a:off x="998325" y="3115243"/>
            <a:ext cx="7772400" cy="1993132"/>
          </a:xfrm>
        </p:spPr>
        <p:txBody>
          <a:bodyPr anchor="t">
            <a:normAutofit/>
          </a:bodyPr>
          <a:lstStyle/>
          <a:p>
            <a:pPr marL="0" indent="0">
              <a:buNone/>
            </a:pPr>
            <a:r>
              <a:rPr lang="en-US" dirty="0"/>
              <a:t>6.  Do authorities exist for adoption of emergency rules?</a:t>
            </a:r>
          </a:p>
        </p:txBody>
      </p:sp>
    </p:spTree>
    <p:extLst>
      <p:ext uri="{BB962C8B-B14F-4D97-AF65-F5344CB8AC3E}">
        <p14:creationId xmlns:p14="http://schemas.microsoft.com/office/powerpoint/2010/main" val="1563852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 DIRECTION, CONTROL, AND COORDINATION</a:t>
            </a:r>
          </a:p>
        </p:txBody>
      </p:sp>
      <p:sp>
        <p:nvSpPr>
          <p:cNvPr id="3" name="Content Placeholder 2"/>
          <p:cNvSpPr>
            <a:spLocks noGrp="1"/>
          </p:cNvSpPr>
          <p:nvPr>
            <p:ph idx="1"/>
          </p:nvPr>
        </p:nvSpPr>
        <p:spPr>
          <a:xfrm>
            <a:off x="986750" y="2986268"/>
            <a:ext cx="7772400" cy="1960057"/>
          </a:xfrm>
        </p:spPr>
        <p:txBody>
          <a:bodyPr anchor="t">
            <a:normAutofit/>
          </a:bodyPr>
          <a:lstStyle/>
          <a:p>
            <a:pPr marL="0" indent="0">
              <a:buNone/>
            </a:pPr>
            <a:r>
              <a:rPr lang="en-US" dirty="0"/>
              <a:t>6.  Describe how the state EOC interacts with the ICS during a FEAD response.</a:t>
            </a:r>
          </a:p>
        </p:txBody>
      </p:sp>
    </p:spTree>
    <p:extLst>
      <p:ext uri="{BB962C8B-B14F-4D97-AF65-F5344CB8AC3E}">
        <p14:creationId xmlns:p14="http://schemas.microsoft.com/office/powerpoint/2010/main" val="385155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153" y="1373482"/>
            <a:ext cx="8646770" cy="660355"/>
          </a:xfrm>
        </p:spPr>
        <p:txBody>
          <a:bodyPr anchor="b">
            <a:noAutofit/>
          </a:bodyPr>
          <a:lstStyle/>
          <a:p>
            <a:r>
              <a:rPr lang="en-US" sz="2800" dirty="0"/>
              <a:t>XI. INFORMATION, COLLECTION, AND RESOURCES</a:t>
            </a:r>
          </a:p>
        </p:txBody>
      </p:sp>
      <p:sp>
        <p:nvSpPr>
          <p:cNvPr id="3" name="Subtitle 2"/>
          <p:cNvSpPr>
            <a:spLocks noGrp="1"/>
          </p:cNvSpPr>
          <p:nvPr>
            <p:ph type="subTitle" idx="1"/>
          </p:nvPr>
        </p:nvSpPr>
        <p:spPr>
          <a:xfrm>
            <a:off x="1115794" y="2510053"/>
            <a:ext cx="6881021" cy="2107652"/>
          </a:xfrm>
        </p:spPr>
        <p:txBody>
          <a:bodyPr anchor="ctr">
            <a:noAutofit/>
          </a:bodyPr>
          <a:lstStyle/>
          <a:p>
            <a:r>
              <a:rPr lang="en-US" sz="2200" dirty="0"/>
              <a:t>This section describes the type of information needed, where it is expected to come from, who uses the information, how the information is shared, and the format by which the information will be shared, along with any specific times when the information will be needed. </a:t>
            </a:r>
          </a:p>
          <a:p>
            <a:endParaRPr lang="en-US" sz="1800" dirty="0"/>
          </a:p>
        </p:txBody>
      </p:sp>
    </p:spTree>
    <p:extLst>
      <p:ext uri="{BB962C8B-B14F-4D97-AF65-F5344CB8AC3E}">
        <p14:creationId xmlns:p14="http://schemas.microsoft.com/office/powerpoint/2010/main" val="3663117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87192" cy="1143000"/>
          </a:xfrm>
        </p:spPr>
        <p:txBody>
          <a:bodyPr>
            <a:noAutofit/>
          </a:bodyPr>
          <a:lstStyle/>
          <a:p>
            <a:r>
              <a:rPr lang="en-US" dirty="0"/>
              <a:t>XI. INFORMATION, COLLECTION, AND RESOURCES</a:t>
            </a:r>
          </a:p>
        </p:txBody>
      </p:sp>
      <p:sp>
        <p:nvSpPr>
          <p:cNvPr id="3" name="Content Placeholder 2"/>
          <p:cNvSpPr>
            <a:spLocks noGrp="1"/>
          </p:cNvSpPr>
          <p:nvPr>
            <p:ph idx="1"/>
          </p:nvPr>
        </p:nvSpPr>
        <p:spPr>
          <a:xfrm>
            <a:off x="963600" y="2936663"/>
            <a:ext cx="7772400" cy="1986512"/>
          </a:xfrm>
        </p:spPr>
        <p:txBody>
          <a:bodyPr anchor="t">
            <a:normAutofit/>
          </a:bodyPr>
          <a:lstStyle/>
          <a:p>
            <a:pPr marL="0" indent="0">
              <a:buNone/>
            </a:pPr>
            <a:r>
              <a:rPr lang="en-US" dirty="0"/>
              <a:t>1.  What information needs to be developed and distributed to responders?</a:t>
            </a:r>
          </a:p>
        </p:txBody>
      </p:sp>
    </p:spTree>
    <p:extLst>
      <p:ext uri="{BB962C8B-B14F-4D97-AF65-F5344CB8AC3E}">
        <p14:creationId xmlns:p14="http://schemas.microsoft.com/office/powerpoint/2010/main" val="438256243"/>
      </p:ext>
    </p:extLst>
  </p:cSld>
  <p:clrMapOvr>
    <a:masterClrMapping/>
  </p:clrMapOvr>
</p:sld>
</file>

<file path=ppt/theme/theme1.xml><?xml version="1.0" encoding="utf-8"?>
<a:theme xmlns:a="http://schemas.openxmlformats.org/drawingml/2006/main" name="LERP">
  <a:themeElements>
    <a:clrScheme name="Genesis">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Urban Pop">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LERP.thmx</Template>
  <TotalTime>16</TotalTime>
  <Words>1655</Words>
  <Application>Microsoft Office PowerPoint</Application>
  <PresentationFormat>On-screen Show (4:3)</PresentationFormat>
  <Paragraphs>122</Paragraphs>
  <Slides>61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61</vt:i4>
      </vt:variant>
    </vt:vector>
  </HeadingPairs>
  <TitlesOfParts>
    <vt:vector size="64" baseType="lpstr">
      <vt:lpstr>Gill Sans MT</vt:lpstr>
      <vt:lpstr>Wingdings 3</vt:lpstr>
      <vt:lpstr>LERP</vt:lpstr>
      <vt:lpstr>X. DIRECTION, CONTROL, AND COORDINATION</vt:lpstr>
      <vt:lpstr>X. DIRECTION, CONTROL, AND COORDINATION</vt:lpstr>
      <vt:lpstr>X. DIRECTION, CONTROL, AND COORDINATION</vt:lpstr>
      <vt:lpstr>X. DIRECTION, CONTROL, AND COORDINATION</vt:lpstr>
      <vt:lpstr>X. DIRECTION, CONTROL, AND COORDINATION</vt:lpstr>
      <vt:lpstr>X. DIRECTION, CONTROL, AND COORDINATION</vt:lpstr>
      <vt:lpstr>X. DIRECTION, CONTROL, AND COORDINATION</vt:lpstr>
      <vt:lpstr>XI. INFORMATION, COLLECTION, AND RESOURCES</vt:lpstr>
      <vt:lpstr>XI. INFORMATION, COLLECTION, AND RESOURCES</vt:lpstr>
      <vt:lpstr>XI. INFORMATION, COLLECTION, AND RESOURCES</vt:lpstr>
      <vt:lpstr>XI. INFORMATION, COLLECTION, AND RESOURCES</vt:lpstr>
      <vt:lpstr>XI. INFORMATION, COLLECTION, AND RESOURCES</vt:lpstr>
      <vt:lpstr>XI. INFORMATION, COLLECTION, AND RESOURCES</vt:lpstr>
      <vt:lpstr>XI. INFORMATION, COLLECTION, AND RESOURCES</vt:lpstr>
      <vt:lpstr>XI. INFORMATION, COLLECTION, AND RESOURCES</vt:lpstr>
      <vt:lpstr>XII. COMMUNICATIONS</vt:lpstr>
      <vt:lpstr>XII. communications</vt:lpstr>
      <vt:lpstr>XII. communications</vt:lpstr>
      <vt:lpstr>XII. communications</vt:lpstr>
      <vt:lpstr>XII. communications</vt:lpstr>
      <vt:lpstr>XIII.  ADMNISTRATION, FINANCE, and LOGISTICS</vt:lpstr>
      <vt:lpstr>XIII.  ADMNISTRATION, FINANCE, and LOGISTICS</vt:lpstr>
      <vt:lpstr>XIII.  ADMNISTRATION, FINANCE, and LOGISTICS</vt:lpstr>
      <vt:lpstr>XIII.  ADMNISTRATION, FINANCE, and LOGISTICS</vt:lpstr>
      <vt:lpstr>XIII.  ADMNISTRATION, FINANCE, and LOGISTICS</vt:lpstr>
      <vt:lpstr>XIII.  ADMNISTRATION, FINANCE, and LOGISTICS</vt:lpstr>
      <vt:lpstr>XIII.  ADMNISTRATION, FINANCE, and LOGISTICS</vt:lpstr>
      <vt:lpstr>XIII.  ADMNISTRATION, FINANCE, and LOGISTICS</vt:lpstr>
      <vt:lpstr>XIII.  ADMNISTRATION, FINANCE, and LOGISTICS</vt:lpstr>
      <vt:lpstr>XIII.  ADMNISTRATION, FINANCE, and LOGISTICS</vt:lpstr>
      <vt:lpstr>XIII.  ADMNISTRATION, FINANCE, and LOGISTICS</vt:lpstr>
      <vt:lpstr>XIII.  ADMNISTRATION, FINANCE, and LOGISTICS Emergency Management Assistance Compact (EMAC) and Mutual Aid Agreements (MAA)</vt:lpstr>
      <vt:lpstr>XIII.  ADMNISTRATION, FINANCE, and LOGISTICS Emergency Management Assistance Compact (EMAC) and Mutual Aid Agreements (MAA)</vt:lpstr>
      <vt:lpstr>XIII.  ADMNISTRATION, FINANCE, and LOGISTICS Emergency Management Assistance Compact (EMAC) and Mutual Aid Agreements (MAA)</vt:lpstr>
      <vt:lpstr>XIII.  ADMNISTRATION, FINANCE, and LOGISTICS Emergency Management Assistance Compact (EMAC) and Mutual Aid Agreements (MAA)</vt:lpstr>
      <vt:lpstr>XIII.  ADMNISTRATION, FINANCE, and LOGISTICS Emergency Management Assistance Compact (EMAC) and Mutual Aid Agreements (MAA)</vt:lpstr>
      <vt:lpstr>XIII.  ADMNISTRATION, FINANCE, and LOGISTICS Emergency Management Assistance Compact (EMAC) and Mutual Aid Agreements (MAA)</vt:lpstr>
      <vt:lpstr>XIII.  ADMNISTRATION, FINANCE, and LOGISTICS Emergency Management Assistance Compact (EMAC) and Mutual Aid Agreements (MAA)</vt:lpstr>
      <vt:lpstr>XIII.  ADMNISTRATION, FINANCE, and LOGISTICS Emergency Management Assistance Compact (EMAC) and Mutual Aid Agreements (MAA)</vt:lpstr>
      <vt:lpstr>XIV. PLAN DEVELOPMENT AND MAINTENANCE</vt:lpstr>
      <vt:lpstr>XIV. PLAN DEVELOPMENT AND MAINTENANCE</vt:lpstr>
      <vt:lpstr>XIV. PLAN DEVELOPMENT AND MAINTENANCE</vt:lpstr>
      <vt:lpstr>XIV. PLAN DEVELOPMENT AND MAINTENANCE</vt:lpstr>
      <vt:lpstr>XIV. PLAN DEVELOPMENT AND MAINTENANCE</vt:lpstr>
      <vt:lpstr>XIV. PLAN DEVELOPMENT AND MAINTENANCE</vt:lpstr>
      <vt:lpstr>XIV. PLAN DEVELOPMENT AND MAINTENANCE</vt:lpstr>
      <vt:lpstr>XIV. PLAN DEVELOPMENT AND MAINTENANCE</vt:lpstr>
      <vt:lpstr>XIV. PLAN DEVELOPMENT AND MAINTENANCE</vt:lpstr>
      <vt:lpstr>XIV. PLAN DEVELOPMENT AND MAINTENANCE</vt:lpstr>
      <vt:lpstr>XIV. PLAN DEVELOPMENT AND MAINTENANCE</vt:lpstr>
      <vt:lpstr>XIV. PLAN DEVELOPMENT AND MAINTENANCE</vt:lpstr>
      <vt:lpstr>XIV. PLAN DEVELOPMENT AND MAINTENANCE</vt:lpstr>
      <vt:lpstr>XIV. PLAN DEVELOPMENT AND MAINTENANCE</vt:lpstr>
      <vt:lpstr>XIV. PLAN DEVELOPMENT AND MAINTENANCE</vt:lpstr>
      <vt:lpstr>XV.  AUTHORITIES AND REFERENCES</vt:lpstr>
      <vt:lpstr>XV.  AUTHORITIES AND REFERENCES</vt:lpstr>
      <vt:lpstr>XV.  AUTHORITIES AND REFERENCES</vt:lpstr>
      <vt:lpstr>XV.  AUTHORITIES AND REFERENCES</vt:lpstr>
      <vt:lpstr>XV.  AUTHORITIES AND REFERENCES</vt:lpstr>
      <vt:lpstr>XV.  AUTHORITIES AND REFERENCES</vt:lpstr>
      <vt:lpstr>XV.  AUTHORITIES AND REFERENCES</vt:lpstr>
    </vt:vector>
  </TitlesOfParts>
  <Company>JHC Associates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 DIRECTION, CONTROL, AND COORDINATION</dc:title>
  <dc:creator>amself@bri.ksu.edu</dc:creator>
  <cp:lastModifiedBy>Adrian M. Self</cp:lastModifiedBy>
  <cp:revision>3</cp:revision>
  <dcterms:created xsi:type="dcterms:W3CDTF">2014-07-31T19:04:11Z</dcterms:created>
  <dcterms:modified xsi:type="dcterms:W3CDTF">2017-11-21T17:26:17Z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