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3" r:id="rId128"/>
    <p:sldId id="384" r:id="rId129"/>
    <p:sldId id="385" r:id="rId130"/>
    <p:sldId id="386" r:id="rId131"/>
    <p:sldId id="387" r:id="rId132"/>
    <p:sldId id="388" r:id="rId133"/>
    <p:sldId id="389" r:id="rId134"/>
    <p:sldId id="390" r:id="rId135"/>
    <p:sldId id="391" r:id="rId136"/>
    <p:sldId id="392" r:id="rId137"/>
    <p:sldId id="393" r:id="rId138"/>
    <p:sldId id="394" r:id="rId139"/>
    <p:sldId id="395" r:id="rId140"/>
    <p:sldId id="396" r:id="rId141"/>
    <p:sldId id="397" r:id="rId142"/>
    <p:sldId id="398" r:id="rId143"/>
    <p:sldId id="399" r:id="rId144"/>
    <p:sldId id="400" r:id="rId145"/>
    <p:sldId id="401" r:id="rId146"/>
    <p:sldId id="402" r:id="rId1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W9qkfz2HLkFvSppeu3Y1dQ==" hashData="nD3udu1bDmFzhp+xOGnhfTlFdHjsLH4JVKh9f+yr21SqqVZQzmv75ozGJ6+MHVPDayS+Pukyl+xtK5z6CWAq0w=="/>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2" autoAdjust="0"/>
    <p:restoredTop sz="94660"/>
  </p:normalViewPr>
  <p:slideViewPr>
    <p:cSldViewPr snapToGrid="0" snapToObjects="1">
      <p:cViewPr>
        <p:scale>
          <a:sx n="200" d="100"/>
          <a:sy n="200" d="100"/>
        </p:scale>
        <p:origin x="-2986" y="-294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presProps" Target="presProps.xml"/><Relationship Id="rId15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6.jpg"/><Relationship Id="rId5" Type="http://schemas.openxmlformats.org/officeDocument/2006/relationships/hyperlink" Target="http://www.k-state.edu/nabc/" TargetMode="Externa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jpg"/><Relationship Id="rId5" Type="http://schemas.openxmlformats.org/officeDocument/2006/relationships/hyperlink" Target="http://www.k-state.edu/nabc/" TargetMode="External"/><Relationship Id="rId4" Type="http://schemas.openxmlformats.org/officeDocument/2006/relationships/image" Target="../media/image4.gi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3012" y="5570590"/>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924726" y="1364691"/>
            <a:ext cx="7533474" cy="875701"/>
          </a:xfrm>
        </p:spPr>
        <p:txBody>
          <a:bodyPr anchor="b" anchorCtr="0"/>
          <a:lstStyle>
            <a:lvl1pPr algn="ctr">
              <a:defRPr/>
            </a:lvl1pPr>
          </a:lstStyle>
          <a:p>
            <a:r>
              <a:rPr lang="en-US"/>
              <a:t>Click to edit Master title style</a:t>
            </a:r>
            <a:endParaRPr lang="en-US" dirty="0"/>
          </a:p>
        </p:txBody>
      </p:sp>
      <p:sp>
        <p:nvSpPr>
          <p:cNvPr id="3" name="Subtitle 2"/>
          <p:cNvSpPr>
            <a:spLocks noGrp="1"/>
          </p:cNvSpPr>
          <p:nvPr>
            <p:ph type="subTitle" idx="1"/>
          </p:nvPr>
        </p:nvSpPr>
        <p:spPr>
          <a:xfrm>
            <a:off x="924726" y="2366095"/>
            <a:ext cx="7533474" cy="1825625"/>
          </a:xfrm>
        </p:spPr>
        <p:txBody>
          <a:bodyPr>
            <a:normAutofit/>
          </a:bodyPr>
          <a:lstStyle>
            <a:lvl1pPr marL="0" indent="0" algn="ctr">
              <a:buNone/>
              <a:defRPr sz="200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2383" y="5570590"/>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112" y="5472014"/>
            <a:ext cx="3866827" cy="700989"/>
          </a:xfrm>
          <a:prstGeom prst="rect">
            <a:avLst/>
          </a:prstGeom>
        </p:spPr>
      </p:pic>
      <p:pic>
        <p:nvPicPr>
          <p:cNvPr id="8" name="Picture 7" descr="ksulogo_purple.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538" y="6413743"/>
            <a:ext cx="1484759" cy="403467"/>
          </a:xfrm>
          <a:prstGeom prst="rect">
            <a:avLst/>
          </a:prstGeom>
        </p:spPr>
      </p:pic>
      <p:pic>
        <p:nvPicPr>
          <p:cNvPr id="20" name="Picture 19" descr="DHS.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62741" y="6035689"/>
            <a:ext cx="674564" cy="681177"/>
          </a:xfrm>
          <a:prstGeom prst="rect">
            <a:avLst/>
          </a:prstGeom>
        </p:spPr>
      </p:pic>
      <p:pic>
        <p:nvPicPr>
          <p:cNvPr id="13" name="Picture 12" descr="NABC_Kstate logo">
            <a:hlinkClick r:id="rId5"/>
            <a:extLst>
              <a:ext uri="{FF2B5EF4-FFF2-40B4-BE49-F238E27FC236}">
                <a16:creationId xmlns:a16="http://schemas.microsoft.com/office/drawing/2014/main" id="{1B9EDBEE-24F2-4657-9CC4-6C618F119D9F}"/>
              </a:ext>
            </a:extLst>
          </p:cNvPr>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65038" y="5979529"/>
            <a:ext cx="1273758" cy="465412"/>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8066" y="1405822"/>
            <a:ext cx="7772400" cy="1143000"/>
          </a:xfrm>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685800" y="2946627"/>
            <a:ext cx="7772400" cy="2387373"/>
          </a:xfrm>
        </p:spPr>
        <p:txBody>
          <a:bodyPr/>
          <a:lstStyle>
            <a:lvl1pPr marL="457200" indent="-457200">
              <a:buClr>
                <a:schemeClr val="tx1"/>
              </a:buClr>
              <a:buSzPct val="100000"/>
              <a:buFont typeface="+mj-lt"/>
              <a:buAutoNum type="arabicPeriod"/>
              <a:defRPr sz="2400"/>
            </a:lvl1pPr>
            <a:lvl2pPr>
              <a:defRPr sz="2000"/>
            </a:lvl2pPr>
            <a:lvl3pPr>
              <a:defRPr sz="1800"/>
            </a:lvl3pPr>
          </a:lstStyle>
          <a:p>
            <a:pPr lvl="0"/>
            <a:r>
              <a:rPr lang="en-US"/>
              <a:t>Click to edit Master text styles</a:t>
            </a:r>
          </a:p>
        </p:txBody>
      </p:sp>
      <p:sp>
        <p:nvSpPr>
          <p:cNvPr id="14" name="Freeform 13"/>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15" name="Freeform 14"/>
          <p:cNvSpPr/>
          <p:nvPr/>
        </p:nvSpPr>
        <p:spPr>
          <a:xfrm>
            <a:off x="-3012" y="5570590"/>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16" name="Rectangle 15"/>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2383" y="5570590"/>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pic>
        <p:nvPicPr>
          <p:cNvPr id="19" name="Picture 18" descr="DH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2741" y="6035689"/>
            <a:ext cx="674564" cy="681177"/>
          </a:xfrm>
          <a:prstGeom prst="rect">
            <a:avLst/>
          </a:prstGeom>
        </p:spPr>
      </p:pic>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9112" y="5472014"/>
            <a:ext cx="3866827" cy="700989"/>
          </a:xfrm>
          <a:prstGeom prst="rect">
            <a:avLst/>
          </a:prstGeom>
        </p:spPr>
      </p:pic>
      <p:pic>
        <p:nvPicPr>
          <p:cNvPr id="22" name="Picture 21" descr="ksulogo_purple.gif">
            <a:extLst>
              <a:ext uri="{FF2B5EF4-FFF2-40B4-BE49-F238E27FC236}">
                <a16:creationId xmlns:a16="http://schemas.microsoft.com/office/drawing/2014/main" id="{5182E5E6-6E73-49B6-87DC-741B73231E6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9538" y="6413743"/>
            <a:ext cx="1484759" cy="403467"/>
          </a:xfrm>
          <a:prstGeom prst="rect">
            <a:avLst/>
          </a:prstGeom>
        </p:spPr>
      </p:pic>
      <p:pic>
        <p:nvPicPr>
          <p:cNvPr id="23" name="Picture 22" descr="NABC_Kstate logo">
            <a:hlinkClick r:id="rId5"/>
            <a:extLst>
              <a:ext uri="{FF2B5EF4-FFF2-40B4-BE49-F238E27FC236}">
                <a16:creationId xmlns:a16="http://schemas.microsoft.com/office/drawing/2014/main" id="{8EFA1C93-3382-4775-B9A7-412238E91A66}"/>
              </a:ext>
            </a:extLst>
          </p:cNvPr>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65038" y="5979529"/>
            <a:ext cx="1273758" cy="46541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4">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1290993"/>
            <a:ext cx="7772400" cy="1143000"/>
          </a:xfrm>
          <a:prstGeom prst="rect">
            <a:avLst/>
          </a:prstGeom>
        </p:spPr>
        <p:txBody>
          <a:bodyPr vert="horz" lIns="0" tIns="45720" rIns="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502785"/>
            <a:ext cx="7772400" cy="3623378"/>
          </a:xfrm>
          <a:prstGeom prst="rect">
            <a:avLst/>
          </a:prstGeom>
        </p:spPr>
        <p:txBody>
          <a:bodyPr vert="horz" lIns="0" tIns="45720" rIns="0" bIns="45720" rtlCol="0">
            <a:normAutofit/>
          </a:bodyPr>
          <a:lstStyle/>
          <a:p>
            <a:pPr lvl="0"/>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B69743F5-6997-2B48-8147-47A00E83E74F}" type="datetimeFigureOut">
              <a:rPr lang="en-US" smtClean="0"/>
              <a:t>11/21/2017</a:t>
            </a:fld>
            <a:endParaRPr lang="en-US"/>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6EFF7575-9344-AB4F-BEFA-10E01446BE6F}" type="slidenum">
              <a:rPr lang="en-US" smtClean="0"/>
              <a:t>‹#›</a:t>
            </a:fld>
            <a:endParaRPr lang="en-US"/>
          </a:p>
        </p:txBody>
      </p:sp>
      <p:pic>
        <p:nvPicPr>
          <p:cNvPr id="11" name="Picture 2" descr="image00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11430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dk1" tx1="lt1" bg2="dk2" tx2="lt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54025" indent="-385763" algn="l" defTabSz="914400" rtl="0" eaLnBrk="1" latinLnBrk="0" hangingPunct="1">
        <a:lnSpc>
          <a:spcPct val="100000"/>
        </a:lnSpc>
        <a:spcBef>
          <a:spcPts val="700"/>
        </a:spcBef>
        <a:buClr>
          <a:schemeClr val="accent1"/>
        </a:buClr>
        <a:buSzPct val="85000"/>
        <a:buFont typeface="Wingdings 3" pitchFamily="18" charset="2"/>
        <a:buNone/>
        <a:defRPr sz="2000" kern="1200" baseline="0">
          <a:solidFill>
            <a:schemeClr val="tx1"/>
          </a:solidFill>
          <a:latin typeface="+mn-lt"/>
          <a:ea typeface="+mn-ea"/>
          <a:cs typeface="+mn-cs"/>
        </a:defRPr>
      </a:lvl1pPr>
      <a:lvl2pPr marL="468630" indent="0" algn="l" defTabSz="914400" rtl="0" eaLnBrk="1" latinLnBrk="0" hangingPunct="1">
        <a:lnSpc>
          <a:spcPct val="100000"/>
        </a:lnSpc>
        <a:spcBef>
          <a:spcPts val="700"/>
        </a:spcBef>
        <a:buClr>
          <a:schemeClr val="accent1"/>
        </a:buClr>
        <a:buSzPct val="85000"/>
        <a:buFont typeface="Wingdings 3" pitchFamily="18" charset="2"/>
        <a:buNone/>
        <a:defRPr sz="1600" kern="1200" baseline="0">
          <a:solidFill>
            <a:schemeClr val="tx1"/>
          </a:solidFill>
          <a:latin typeface="+mn-lt"/>
          <a:ea typeface="+mn-ea"/>
          <a:cs typeface="+mn-cs"/>
        </a:defRPr>
      </a:lvl2pPr>
      <a:lvl3pPr marL="868680" indent="0" algn="l" defTabSz="914400" rtl="0" eaLnBrk="1" latinLnBrk="0" hangingPunct="1">
        <a:lnSpc>
          <a:spcPct val="100000"/>
        </a:lnSpc>
        <a:spcBef>
          <a:spcPts val="700"/>
        </a:spcBef>
        <a:buClr>
          <a:schemeClr val="accent1"/>
        </a:buClr>
        <a:buSzPct val="85000"/>
        <a:buFont typeface="Wingdings 3" pitchFamily="18" charset="2"/>
        <a:buNone/>
        <a:defRPr sz="1400" kern="1200" baseline="0">
          <a:solidFill>
            <a:schemeClr val="tx1"/>
          </a:solidFill>
          <a:latin typeface="+mn-lt"/>
          <a:ea typeface="+mn-ea"/>
          <a:cs typeface="+mn-cs"/>
        </a:defRPr>
      </a:lvl3pPr>
      <a:lvl4pPr marL="1325880" indent="0" algn="l" defTabSz="914400" rtl="0" eaLnBrk="1" latinLnBrk="0" hangingPunct="1">
        <a:lnSpc>
          <a:spcPct val="100000"/>
        </a:lnSpc>
        <a:spcBef>
          <a:spcPts val="700"/>
        </a:spcBef>
        <a:buClr>
          <a:schemeClr val="accent1"/>
        </a:buClr>
        <a:buSzPct val="85000"/>
        <a:buFont typeface="Wingdings 3" pitchFamily="18" charset="2"/>
        <a:buNone/>
        <a:defRPr sz="1400" kern="1200" baseline="0">
          <a:solidFill>
            <a:schemeClr val="tx1"/>
          </a:solidFill>
          <a:latin typeface="+mn-lt"/>
          <a:ea typeface="+mn-ea"/>
          <a:cs typeface="+mn-cs"/>
        </a:defRPr>
      </a:lvl4pPr>
      <a:lvl5pPr marL="1783080" indent="0" algn="l" defTabSz="914400" rtl="0" eaLnBrk="1" latinLnBrk="0" hangingPunct="1">
        <a:lnSpc>
          <a:spcPct val="100000"/>
        </a:lnSpc>
        <a:spcBef>
          <a:spcPts val="700"/>
        </a:spcBef>
        <a:buClr>
          <a:schemeClr val="accent1"/>
        </a:buClr>
        <a:buSzPct val="85000"/>
        <a:buFont typeface="Wingdings 3" pitchFamily="18" charset="2"/>
        <a:buNone/>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808976" y="1304458"/>
            <a:ext cx="7533474" cy="875701"/>
          </a:xfrm>
        </p:spPr>
        <p:txBody>
          <a:bodyPr/>
          <a:lstStyle/>
          <a:p>
            <a:r>
              <a:rPr lang="en-US" dirty="0"/>
              <a:t>VI. CONCEPT OF OPERATIONS</a:t>
            </a:r>
          </a:p>
        </p:txBody>
      </p:sp>
      <p:sp>
        <p:nvSpPr>
          <p:cNvPr id="11" name="Subtitle 10"/>
          <p:cNvSpPr>
            <a:spLocks noGrp="1"/>
          </p:cNvSpPr>
          <p:nvPr>
            <p:ph type="subTitle" idx="1"/>
          </p:nvPr>
        </p:nvSpPr>
        <p:spPr>
          <a:xfrm>
            <a:off x="820551" y="2481845"/>
            <a:ext cx="7533474" cy="1825625"/>
          </a:xfrm>
        </p:spPr>
        <p:txBody>
          <a:bodyPr anchor="ctr">
            <a:normAutofit/>
          </a:bodyPr>
          <a:lstStyle/>
          <a:p>
            <a:r>
              <a:rPr lang="en-US" sz="2200" dirty="0"/>
              <a:t>The Concept of Operations (</a:t>
            </a:r>
            <a:r>
              <a:rPr lang="en-US" sz="2200" dirty="0" err="1"/>
              <a:t>ConOps</a:t>
            </a:r>
            <a:r>
              <a:rPr lang="en-US" sz="2200" dirty="0"/>
              <a:t>) section should contain general information describing the actions needed to ensure an effective response (i.e., what should happen, when it should happen, and under whose direction).</a:t>
            </a:r>
          </a:p>
        </p:txBody>
      </p:sp>
    </p:spTree>
    <p:extLst>
      <p:ext uri="{BB962C8B-B14F-4D97-AF65-F5344CB8AC3E}">
        <p14:creationId xmlns:p14="http://schemas.microsoft.com/office/powerpoint/2010/main" val="3309389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972317" y="2667781"/>
            <a:ext cx="6826065" cy="2387373"/>
          </a:xfrm>
        </p:spPr>
        <p:txBody>
          <a:bodyPr/>
          <a:lstStyle/>
          <a:p>
            <a:pPr marL="0" indent="0">
              <a:buNone/>
            </a:pPr>
            <a:r>
              <a:rPr lang="en-US" sz="2600" i="1" dirty="0"/>
              <a:t>Identification</a:t>
            </a:r>
            <a:endParaRPr lang="en-US" i="1" dirty="0"/>
          </a:p>
          <a:p>
            <a:pPr marL="0" indent="0">
              <a:buNone/>
            </a:pPr>
            <a:endParaRPr lang="en-US" dirty="0"/>
          </a:p>
          <a:p>
            <a:pPr marL="0" indent="0">
              <a:buNone/>
            </a:pPr>
            <a:r>
              <a:rPr lang="en-US" dirty="0"/>
              <a:t>8.  What type of data is needed to confirm an emergency (sample analysis results, observations)?</a:t>
            </a:r>
          </a:p>
        </p:txBody>
      </p:sp>
    </p:spTree>
    <p:extLst>
      <p:ext uri="{BB962C8B-B14F-4D97-AF65-F5344CB8AC3E}">
        <p14:creationId xmlns:p14="http://schemas.microsoft.com/office/powerpoint/2010/main" val="412084358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1009900" y="2686277"/>
            <a:ext cx="7772400" cy="2387373"/>
          </a:xfrm>
        </p:spPr>
        <p:txBody>
          <a:bodyPr anchor="t">
            <a:normAutofit/>
          </a:bodyPr>
          <a:lstStyle/>
          <a:p>
            <a:pPr marL="0" indent="0">
              <a:buNone/>
            </a:pPr>
            <a:r>
              <a:rPr lang="en-US" sz="2600" i="1" dirty="0"/>
              <a:t>Assessment/Surveillance</a:t>
            </a:r>
          </a:p>
          <a:p>
            <a:pPr marL="0" indent="0">
              <a:buNone/>
            </a:pPr>
            <a:endParaRPr lang="en-US" sz="2600" dirty="0"/>
          </a:p>
          <a:p>
            <a:pPr marL="0" indent="0">
              <a:buNone/>
            </a:pPr>
            <a:r>
              <a:rPr lang="en-US" dirty="0"/>
              <a:t>5. What laboratory support is needed during a FEAD emergency?</a:t>
            </a:r>
          </a:p>
        </p:txBody>
      </p:sp>
    </p:spTree>
    <p:extLst>
      <p:ext uri="{BB962C8B-B14F-4D97-AF65-F5344CB8AC3E}">
        <p14:creationId xmlns:p14="http://schemas.microsoft.com/office/powerpoint/2010/main" val="267900908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1009900" y="2674702"/>
            <a:ext cx="7772400" cy="2387373"/>
          </a:xfrm>
        </p:spPr>
        <p:txBody>
          <a:bodyPr anchor="t">
            <a:normAutofit/>
          </a:bodyPr>
          <a:lstStyle/>
          <a:p>
            <a:pPr marL="0" indent="0">
              <a:buNone/>
            </a:pPr>
            <a:r>
              <a:rPr lang="en-US" sz="2600" i="1" dirty="0"/>
              <a:t>Assessment/Surveillance</a:t>
            </a:r>
          </a:p>
          <a:p>
            <a:pPr marL="0" indent="0">
              <a:buNone/>
            </a:pPr>
            <a:endParaRPr lang="en-US" dirty="0"/>
          </a:p>
          <a:p>
            <a:pPr marL="0" indent="0">
              <a:buNone/>
            </a:pPr>
            <a:r>
              <a:rPr lang="en-US" dirty="0"/>
              <a:t>6. What are the contingency plans for providing laboratory support when state laboratory capacity is exceeded?</a:t>
            </a:r>
          </a:p>
        </p:txBody>
      </p:sp>
    </p:spTree>
    <p:extLst>
      <p:ext uri="{BB962C8B-B14F-4D97-AF65-F5344CB8AC3E}">
        <p14:creationId xmlns:p14="http://schemas.microsoft.com/office/powerpoint/2010/main" val="295686768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1021475" y="2674702"/>
            <a:ext cx="7772400" cy="2387373"/>
          </a:xfrm>
        </p:spPr>
        <p:txBody>
          <a:bodyPr anchor="t">
            <a:normAutofit/>
          </a:bodyPr>
          <a:lstStyle/>
          <a:p>
            <a:pPr marL="0" indent="0">
              <a:buNone/>
            </a:pPr>
            <a:r>
              <a:rPr lang="en-US" sz="2600" i="1" dirty="0"/>
              <a:t>Assessment/Surveillance</a:t>
            </a:r>
          </a:p>
          <a:p>
            <a:pPr marL="0" indent="0">
              <a:buNone/>
            </a:pPr>
            <a:endParaRPr lang="en-US" sz="2600" dirty="0"/>
          </a:p>
          <a:p>
            <a:pPr marL="0" indent="0">
              <a:buNone/>
            </a:pPr>
            <a:r>
              <a:rPr lang="en-US" dirty="0"/>
              <a:t>7. How will laboratories coordinate with the lead agency?</a:t>
            </a:r>
          </a:p>
        </p:txBody>
      </p:sp>
    </p:spTree>
    <p:extLst>
      <p:ext uri="{BB962C8B-B14F-4D97-AF65-F5344CB8AC3E}">
        <p14:creationId xmlns:p14="http://schemas.microsoft.com/office/powerpoint/2010/main" val="528838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1009900" y="2674702"/>
            <a:ext cx="6947228" cy="2387373"/>
          </a:xfrm>
        </p:spPr>
        <p:txBody>
          <a:bodyPr anchor="t">
            <a:normAutofit/>
          </a:bodyPr>
          <a:lstStyle/>
          <a:p>
            <a:pPr marL="0" indent="0">
              <a:buNone/>
            </a:pPr>
            <a:r>
              <a:rPr lang="en-US" sz="2600" i="1" dirty="0"/>
              <a:t>Assessment/Surveillance</a:t>
            </a:r>
          </a:p>
          <a:p>
            <a:pPr marL="0" indent="0">
              <a:buNone/>
            </a:pPr>
            <a:endParaRPr lang="en-US" dirty="0"/>
          </a:p>
          <a:p>
            <a:pPr marL="0" indent="0">
              <a:buNone/>
            </a:pPr>
            <a:r>
              <a:rPr lang="en-US" dirty="0"/>
              <a:t>8.  Who is responsible for surveillance of the wildlife populations?</a:t>
            </a:r>
          </a:p>
        </p:txBody>
      </p:sp>
    </p:spTree>
    <p:extLst>
      <p:ext uri="{BB962C8B-B14F-4D97-AF65-F5344CB8AC3E}">
        <p14:creationId xmlns:p14="http://schemas.microsoft.com/office/powerpoint/2010/main" val="390734585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98325" y="2674702"/>
            <a:ext cx="7772400" cy="2387373"/>
          </a:xfrm>
        </p:spPr>
        <p:txBody>
          <a:bodyPr anchor="t">
            <a:normAutofit/>
          </a:bodyPr>
          <a:lstStyle/>
          <a:p>
            <a:pPr marL="0" indent="0">
              <a:buNone/>
            </a:pPr>
            <a:r>
              <a:rPr lang="en-US" sz="2600" i="1" dirty="0"/>
              <a:t>Assessment/Surveillance</a:t>
            </a:r>
          </a:p>
          <a:p>
            <a:pPr marL="0" indent="0">
              <a:buNone/>
            </a:pPr>
            <a:endParaRPr lang="en-US" dirty="0"/>
          </a:p>
          <a:p>
            <a:pPr marL="0" indent="0">
              <a:buNone/>
            </a:pPr>
            <a:r>
              <a:rPr lang="en-US" dirty="0"/>
              <a:t>9. How would the index case be identified and what methods would be used to determine the extent of the FEAD outbreak?</a:t>
            </a:r>
          </a:p>
        </p:txBody>
      </p:sp>
    </p:spTree>
    <p:extLst>
      <p:ext uri="{BB962C8B-B14F-4D97-AF65-F5344CB8AC3E}">
        <p14:creationId xmlns:p14="http://schemas.microsoft.com/office/powerpoint/2010/main" val="243508123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86750" y="2674702"/>
            <a:ext cx="7287869" cy="2387373"/>
          </a:xfrm>
        </p:spPr>
        <p:txBody>
          <a:bodyPr anchor="t">
            <a:normAutofit/>
          </a:bodyPr>
          <a:lstStyle/>
          <a:p>
            <a:pPr marL="0" indent="0">
              <a:buNone/>
            </a:pPr>
            <a:r>
              <a:rPr lang="en-US" sz="2600" i="1" dirty="0"/>
              <a:t>Assessment/Surveillance</a:t>
            </a:r>
          </a:p>
          <a:p>
            <a:pPr marL="0" indent="0">
              <a:buNone/>
            </a:pPr>
            <a:endParaRPr lang="en-US" dirty="0"/>
          </a:p>
          <a:p>
            <a:pPr marL="0" indent="0">
              <a:buNone/>
            </a:pPr>
            <a:r>
              <a:rPr lang="en-US" dirty="0"/>
              <a:t>10.  Outline the authorities for initiating an investigation and guidelines for establishing quarantines.</a:t>
            </a:r>
          </a:p>
        </p:txBody>
      </p:sp>
    </p:spTree>
    <p:extLst>
      <p:ext uri="{BB962C8B-B14F-4D97-AF65-F5344CB8AC3E}">
        <p14:creationId xmlns:p14="http://schemas.microsoft.com/office/powerpoint/2010/main" val="79900077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86750" y="2663127"/>
            <a:ext cx="7772400" cy="2387373"/>
          </a:xfrm>
        </p:spPr>
        <p:txBody>
          <a:bodyPr anchor="t">
            <a:normAutofit/>
          </a:bodyPr>
          <a:lstStyle/>
          <a:p>
            <a:pPr marL="0" indent="0">
              <a:buNone/>
            </a:pPr>
            <a:r>
              <a:rPr lang="en-US" sz="2600" i="1" dirty="0"/>
              <a:t>Assessment/Surveillance</a:t>
            </a:r>
          </a:p>
          <a:p>
            <a:pPr marL="0" indent="0">
              <a:buNone/>
            </a:pPr>
            <a:endParaRPr lang="en-US" dirty="0"/>
          </a:p>
          <a:p>
            <a:pPr marL="0" indent="0">
              <a:buNone/>
            </a:pPr>
            <a:r>
              <a:rPr lang="en-US" dirty="0"/>
              <a:t>11. Are there public health risks (</a:t>
            </a:r>
            <a:r>
              <a:rPr lang="en-US" dirty="0" err="1"/>
              <a:t>zoonoses</a:t>
            </a:r>
            <a:r>
              <a:rPr lang="en-US" dirty="0"/>
              <a:t>) associated with the FEAD emergency and, if so, who makes those determinations?</a:t>
            </a:r>
          </a:p>
        </p:txBody>
      </p:sp>
    </p:spTree>
    <p:extLst>
      <p:ext uri="{BB962C8B-B14F-4D97-AF65-F5344CB8AC3E}">
        <p14:creationId xmlns:p14="http://schemas.microsoft.com/office/powerpoint/2010/main" val="45258041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98325" y="2674702"/>
            <a:ext cx="7772400" cy="2387373"/>
          </a:xfrm>
        </p:spPr>
        <p:txBody>
          <a:bodyPr anchor="t">
            <a:normAutofit/>
          </a:bodyPr>
          <a:lstStyle/>
          <a:p>
            <a:pPr marL="0" indent="0">
              <a:buNone/>
            </a:pPr>
            <a:r>
              <a:rPr lang="en-US" sz="2600" i="1" dirty="0"/>
              <a:t>Assessment/Surveillance</a:t>
            </a:r>
          </a:p>
          <a:p>
            <a:pPr marL="0" indent="0">
              <a:buNone/>
            </a:pPr>
            <a:r>
              <a:rPr lang="en-US" dirty="0"/>
              <a:t>	</a:t>
            </a:r>
          </a:p>
          <a:p>
            <a:pPr marL="0" indent="0">
              <a:buNone/>
            </a:pPr>
            <a:r>
              <a:rPr lang="en-US" dirty="0"/>
              <a:t>12. What steps would be necessary to protect the environment during a FEAD emergency response?</a:t>
            </a:r>
          </a:p>
        </p:txBody>
      </p:sp>
    </p:spTree>
    <p:extLst>
      <p:ext uri="{BB962C8B-B14F-4D97-AF65-F5344CB8AC3E}">
        <p14:creationId xmlns:p14="http://schemas.microsoft.com/office/powerpoint/2010/main" val="158107043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98325" y="2674702"/>
            <a:ext cx="7474726" cy="2387373"/>
          </a:xfrm>
        </p:spPr>
        <p:txBody>
          <a:bodyPr anchor="t">
            <a:normAutofit/>
          </a:bodyPr>
          <a:lstStyle/>
          <a:p>
            <a:pPr marL="0" indent="0">
              <a:buNone/>
            </a:pPr>
            <a:r>
              <a:rPr lang="en-US" sz="2600" i="1" dirty="0"/>
              <a:t>Assessment/Surveillance</a:t>
            </a:r>
          </a:p>
          <a:p>
            <a:pPr marL="0" indent="0">
              <a:buNone/>
            </a:pPr>
            <a:endParaRPr lang="en-US" dirty="0"/>
          </a:p>
          <a:p>
            <a:pPr marL="0" indent="0">
              <a:buNone/>
            </a:pPr>
            <a:r>
              <a:rPr lang="en-US" dirty="0"/>
              <a:t>13.  How would the environmental impact be determined and by whom?</a:t>
            </a:r>
          </a:p>
        </p:txBody>
      </p:sp>
    </p:spTree>
    <p:extLst>
      <p:ext uri="{BB962C8B-B14F-4D97-AF65-F5344CB8AC3E}">
        <p14:creationId xmlns:p14="http://schemas.microsoft.com/office/powerpoint/2010/main" val="50848978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56985" y="2654860"/>
            <a:ext cx="7347399" cy="2387373"/>
          </a:xfrm>
        </p:spPr>
        <p:txBody>
          <a:bodyPr anchor="t">
            <a:normAutofit/>
          </a:bodyPr>
          <a:lstStyle/>
          <a:p>
            <a:pPr marL="0" indent="0">
              <a:buNone/>
            </a:pPr>
            <a:r>
              <a:rPr lang="en-US" sz="2600" i="1" dirty="0"/>
              <a:t>Assessment/Surveillance</a:t>
            </a:r>
          </a:p>
          <a:p>
            <a:pPr marL="0" indent="0">
              <a:buNone/>
            </a:pPr>
            <a:endParaRPr lang="en-US" dirty="0"/>
          </a:p>
          <a:p>
            <a:pPr marL="0" indent="0">
              <a:buNone/>
            </a:pPr>
            <a:r>
              <a:rPr lang="en-US" dirty="0"/>
              <a:t>14.  Are there permitting requirements that might be tied to the protection of the environment during response and recovery from a FEAD emergency?</a:t>
            </a:r>
          </a:p>
        </p:txBody>
      </p:sp>
    </p:spTree>
    <p:extLst>
      <p:ext uri="{BB962C8B-B14F-4D97-AF65-F5344CB8AC3E}">
        <p14:creationId xmlns:p14="http://schemas.microsoft.com/office/powerpoint/2010/main" val="3781602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992161" y="2727307"/>
            <a:ext cx="6736769" cy="2387373"/>
          </a:xfrm>
        </p:spPr>
        <p:txBody>
          <a:bodyPr/>
          <a:lstStyle/>
          <a:p>
            <a:pPr marL="0" indent="0">
              <a:buNone/>
            </a:pPr>
            <a:r>
              <a:rPr lang="en-US" sz="2600" i="1" dirty="0"/>
              <a:t>Identification</a:t>
            </a:r>
            <a:endParaRPr lang="en-US" i="1" dirty="0"/>
          </a:p>
          <a:p>
            <a:pPr marL="0" indent="0">
              <a:buNone/>
            </a:pPr>
            <a:endParaRPr lang="en-US" dirty="0"/>
          </a:p>
          <a:p>
            <a:pPr marL="0" indent="0">
              <a:buNone/>
            </a:pPr>
            <a:r>
              <a:rPr lang="en-US" dirty="0"/>
              <a:t>9.  How is chain-of-custody maintained for samples?</a:t>
            </a:r>
          </a:p>
        </p:txBody>
      </p:sp>
    </p:spTree>
    <p:extLst>
      <p:ext uri="{BB962C8B-B14F-4D97-AF65-F5344CB8AC3E}">
        <p14:creationId xmlns:p14="http://schemas.microsoft.com/office/powerpoint/2010/main" val="167774224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52025" y="2674702"/>
            <a:ext cx="6965416" cy="2387373"/>
          </a:xfrm>
        </p:spPr>
        <p:txBody>
          <a:bodyPr anchor="t">
            <a:normAutofit/>
          </a:bodyPr>
          <a:lstStyle/>
          <a:p>
            <a:pPr marL="0" indent="0">
              <a:buNone/>
            </a:pPr>
            <a:r>
              <a:rPr lang="en-US" sz="2600" i="1" dirty="0"/>
              <a:t>Control</a:t>
            </a:r>
          </a:p>
          <a:p>
            <a:pPr marL="0" indent="0">
              <a:buNone/>
            </a:pPr>
            <a:endParaRPr lang="en-US" sz="2600" dirty="0"/>
          </a:p>
          <a:p>
            <a:pPr marL="0" indent="0">
              <a:buNone/>
            </a:pPr>
            <a:r>
              <a:rPr lang="en-US" dirty="0"/>
              <a:t>15.  How will outside sources (i.e., contractors, rental equipment, etc.) be identified and deployed in support of a response?</a:t>
            </a:r>
          </a:p>
        </p:txBody>
      </p:sp>
    </p:spTree>
    <p:extLst>
      <p:ext uri="{BB962C8B-B14F-4D97-AF65-F5344CB8AC3E}">
        <p14:creationId xmlns:p14="http://schemas.microsoft.com/office/powerpoint/2010/main" val="409277590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98325" y="2674702"/>
            <a:ext cx="7494570" cy="2387373"/>
          </a:xfrm>
        </p:spPr>
        <p:txBody>
          <a:bodyPr anchor="t">
            <a:normAutofit/>
          </a:bodyPr>
          <a:lstStyle/>
          <a:p>
            <a:pPr marL="0" indent="0">
              <a:buNone/>
            </a:pPr>
            <a:r>
              <a:rPr lang="en-US" sz="2600" i="1" dirty="0"/>
              <a:t>Control</a:t>
            </a:r>
          </a:p>
          <a:p>
            <a:pPr marL="0" indent="0">
              <a:buNone/>
            </a:pPr>
            <a:endParaRPr lang="en-US" sz="2600" dirty="0"/>
          </a:p>
          <a:p>
            <a:pPr marL="0" indent="0">
              <a:buNone/>
            </a:pPr>
            <a:r>
              <a:rPr lang="en-US" dirty="0"/>
              <a:t>16.  How will live animal and animal product movement, depopulation, and carcass disposal be accomplished in order to maintain business continuity and support recovery?</a:t>
            </a:r>
          </a:p>
        </p:txBody>
      </p:sp>
    </p:spTree>
    <p:extLst>
      <p:ext uri="{BB962C8B-B14F-4D97-AF65-F5344CB8AC3E}">
        <p14:creationId xmlns:p14="http://schemas.microsoft.com/office/powerpoint/2010/main" val="306739373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86750" y="2686277"/>
            <a:ext cx="7772400" cy="2387373"/>
          </a:xfrm>
        </p:spPr>
        <p:txBody>
          <a:bodyPr anchor="t">
            <a:normAutofit/>
          </a:bodyPr>
          <a:lstStyle/>
          <a:p>
            <a:pPr marL="0" indent="0">
              <a:buNone/>
            </a:pPr>
            <a:r>
              <a:rPr lang="en-US" sz="2600" i="1" dirty="0"/>
              <a:t>Control</a:t>
            </a:r>
          </a:p>
          <a:p>
            <a:pPr marL="0" indent="0">
              <a:buNone/>
            </a:pPr>
            <a:endParaRPr lang="en-US" dirty="0"/>
          </a:p>
          <a:p>
            <a:pPr marL="0" indent="0">
              <a:buNone/>
            </a:pPr>
            <a:r>
              <a:rPr lang="en-US" dirty="0"/>
              <a:t>17.   Who is responsible for quarantine management?</a:t>
            </a:r>
          </a:p>
        </p:txBody>
      </p:sp>
    </p:spTree>
    <p:extLst>
      <p:ext uri="{BB962C8B-B14F-4D97-AF65-F5344CB8AC3E}">
        <p14:creationId xmlns:p14="http://schemas.microsoft.com/office/powerpoint/2010/main" val="224197892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86750" y="2663127"/>
            <a:ext cx="6494141" cy="2387373"/>
          </a:xfrm>
        </p:spPr>
        <p:txBody>
          <a:bodyPr anchor="t">
            <a:normAutofit/>
          </a:bodyPr>
          <a:lstStyle/>
          <a:p>
            <a:pPr marL="0" indent="0">
              <a:buNone/>
            </a:pPr>
            <a:r>
              <a:rPr lang="en-US" sz="2600" i="1" dirty="0"/>
              <a:t>Control</a:t>
            </a:r>
          </a:p>
          <a:p>
            <a:pPr marL="0" indent="0">
              <a:buNone/>
            </a:pPr>
            <a:endParaRPr lang="en-US" sz="2600" dirty="0"/>
          </a:p>
          <a:p>
            <a:pPr marL="0" indent="0">
              <a:buNone/>
            </a:pPr>
            <a:r>
              <a:rPr lang="en-US" dirty="0"/>
              <a:t>18.  What are the permitting issues for moving </a:t>
            </a:r>
          </a:p>
          <a:p>
            <a:pPr marL="0" indent="0">
              <a:buNone/>
            </a:pPr>
            <a:r>
              <a:rPr lang="en-US" dirty="0"/>
              <a:t>commodities that are not infected, contaminated, or otherwise adulterated, from within a suspect area?</a:t>
            </a:r>
          </a:p>
        </p:txBody>
      </p:sp>
    </p:spTree>
    <p:extLst>
      <p:ext uri="{BB962C8B-B14F-4D97-AF65-F5344CB8AC3E}">
        <p14:creationId xmlns:p14="http://schemas.microsoft.com/office/powerpoint/2010/main" val="23740291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1009900" y="2674702"/>
            <a:ext cx="7772400" cy="2387373"/>
          </a:xfrm>
        </p:spPr>
        <p:txBody>
          <a:bodyPr anchor="t">
            <a:normAutofit/>
          </a:bodyPr>
          <a:lstStyle/>
          <a:p>
            <a:pPr marL="0" indent="0">
              <a:buNone/>
            </a:pPr>
            <a:r>
              <a:rPr lang="en-US" sz="2600" i="1" dirty="0"/>
              <a:t>Control</a:t>
            </a:r>
          </a:p>
          <a:p>
            <a:pPr marL="0" indent="0">
              <a:buNone/>
            </a:pPr>
            <a:endParaRPr lang="en-US" dirty="0"/>
          </a:p>
          <a:p>
            <a:pPr marL="0" indent="0">
              <a:buNone/>
            </a:pPr>
            <a:r>
              <a:rPr lang="en-US" dirty="0"/>
              <a:t>19.  Who is responsible for issuing “stop movement” orders?</a:t>
            </a:r>
          </a:p>
        </p:txBody>
      </p:sp>
    </p:spTree>
    <p:extLst>
      <p:ext uri="{BB962C8B-B14F-4D97-AF65-F5344CB8AC3E}">
        <p14:creationId xmlns:p14="http://schemas.microsoft.com/office/powerpoint/2010/main" val="43275459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1021475" y="2674702"/>
            <a:ext cx="7772400" cy="2387373"/>
          </a:xfrm>
        </p:spPr>
        <p:txBody>
          <a:bodyPr anchor="t">
            <a:normAutofit/>
          </a:bodyPr>
          <a:lstStyle/>
          <a:p>
            <a:pPr marL="0" indent="0">
              <a:buNone/>
            </a:pPr>
            <a:r>
              <a:rPr lang="en-US" sz="2600" i="1" dirty="0"/>
              <a:t>Control</a:t>
            </a:r>
          </a:p>
          <a:p>
            <a:pPr marL="0" indent="0">
              <a:buNone/>
            </a:pPr>
            <a:endParaRPr lang="en-US" sz="2600" dirty="0"/>
          </a:p>
          <a:p>
            <a:pPr marL="0" indent="0">
              <a:buNone/>
            </a:pPr>
            <a:r>
              <a:rPr lang="en-US" dirty="0"/>
              <a:t>20.  Who is responsible for oversight of movement controls and permitting?</a:t>
            </a:r>
          </a:p>
        </p:txBody>
      </p:sp>
    </p:spTree>
    <p:extLst>
      <p:ext uri="{BB962C8B-B14F-4D97-AF65-F5344CB8AC3E}">
        <p14:creationId xmlns:p14="http://schemas.microsoft.com/office/powerpoint/2010/main" val="279018949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86750" y="2674702"/>
            <a:ext cx="7772400" cy="2387373"/>
          </a:xfrm>
        </p:spPr>
        <p:txBody>
          <a:bodyPr anchor="t">
            <a:normAutofit/>
          </a:bodyPr>
          <a:lstStyle/>
          <a:p>
            <a:pPr marL="0" indent="0">
              <a:buNone/>
            </a:pPr>
            <a:r>
              <a:rPr lang="en-US" sz="2600" i="1" dirty="0"/>
              <a:t>Control</a:t>
            </a:r>
          </a:p>
          <a:p>
            <a:pPr marL="0" indent="0">
              <a:buNone/>
            </a:pPr>
            <a:endParaRPr lang="en-US" dirty="0"/>
          </a:p>
          <a:p>
            <a:pPr marL="0" indent="0">
              <a:buNone/>
            </a:pPr>
            <a:r>
              <a:rPr lang="en-US" dirty="0"/>
              <a:t>21.  How will assessment, control, and containment	impact an affected industry and what measures could be employed to minimize this impact?</a:t>
            </a:r>
          </a:p>
        </p:txBody>
      </p:sp>
    </p:spTree>
    <p:extLst>
      <p:ext uri="{BB962C8B-B14F-4D97-AF65-F5344CB8AC3E}">
        <p14:creationId xmlns:p14="http://schemas.microsoft.com/office/powerpoint/2010/main" val="206192173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72316" y="2645617"/>
            <a:ext cx="7420337" cy="2387373"/>
          </a:xfrm>
        </p:spPr>
        <p:txBody>
          <a:bodyPr anchor="t">
            <a:normAutofit/>
          </a:bodyPr>
          <a:lstStyle/>
          <a:p>
            <a:pPr marL="0" indent="0">
              <a:buNone/>
            </a:pPr>
            <a:r>
              <a:rPr lang="en-US" sz="2600" i="1" dirty="0"/>
              <a:t>Containment</a:t>
            </a:r>
          </a:p>
          <a:p>
            <a:pPr marL="0" indent="0">
              <a:buNone/>
            </a:pPr>
            <a:endParaRPr lang="en-US" sz="2600" dirty="0"/>
          </a:p>
          <a:p>
            <a:pPr marL="0" indent="0">
              <a:buNone/>
            </a:pPr>
            <a:r>
              <a:rPr lang="en-US" dirty="0"/>
              <a:t>22.   Are procedures in place for cleaning and disinfecting livestock containment facilities, transport vehicles and equipment, or processing facilities?</a:t>
            </a:r>
          </a:p>
        </p:txBody>
      </p:sp>
    </p:spTree>
    <p:extLst>
      <p:ext uri="{BB962C8B-B14F-4D97-AF65-F5344CB8AC3E}">
        <p14:creationId xmlns:p14="http://schemas.microsoft.com/office/powerpoint/2010/main" val="39633496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98325" y="2674702"/>
            <a:ext cx="7772400" cy="2387373"/>
          </a:xfrm>
        </p:spPr>
        <p:txBody>
          <a:bodyPr anchor="t">
            <a:normAutofit/>
          </a:bodyPr>
          <a:lstStyle/>
          <a:p>
            <a:pPr marL="0" indent="0">
              <a:buNone/>
            </a:pPr>
            <a:r>
              <a:rPr lang="en-US" sz="2600" i="1" dirty="0"/>
              <a:t>Containment</a:t>
            </a:r>
          </a:p>
          <a:p>
            <a:pPr marL="0" indent="0">
              <a:buNone/>
            </a:pPr>
            <a:endParaRPr lang="en-US" dirty="0"/>
          </a:p>
          <a:p>
            <a:pPr marL="0" indent="0">
              <a:buNone/>
            </a:pPr>
            <a:r>
              <a:rPr lang="en-US" dirty="0"/>
              <a:t>23.  Who is responsible for establishment of “control areas” for livestock?</a:t>
            </a:r>
          </a:p>
        </p:txBody>
      </p:sp>
    </p:spTree>
    <p:extLst>
      <p:ext uri="{BB962C8B-B14F-4D97-AF65-F5344CB8AC3E}">
        <p14:creationId xmlns:p14="http://schemas.microsoft.com/office/powerpoint/2010/main" val="24876002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86750" y="2663127"/>
            <a:ext cx="7772400" cy="2387373"/>
          </a:xfrm>
        </p:spPr>
        <p:txBody>
          <a:bodyPr anchor="t">
            <a:normAutofit/>
          </a:bodyPr>
          <a:lstStyle/>
          <a:p>
            <a:pPr marL="0" indent="0">
              <a:buNone/>
            </a:pPr>
            <a:r>
              <a:rPr lang="en-US" sz="2600" i="1" dirty="0"/>
              <a:t>Containment</a:t>
            </a:r>
          </a:p>
          <a:p>
            <a:pPr marL="0" indent="0">
              <a:buNone/>
            </a:pPr>
            <a:endParaRPr lang="en-US" sz="2600" dirty="0"/>
          </a:p>
          <a:p>
            <a:pPr marL="0" indent="0">
              <a:buNone/>
            </a:pPr>
            <a:r>
              <a:rPr lang="en-US" dirty="0"/>
              <a:t>24.  Who has responsibility to close markets and other opportunities for co-mingling of livestock (fairs, rodeos, etc.)?</a:t>
            </a:r>
          </a:p>
        </p:txBody>
      </p:sp>
    </p:spTree>
    <p:extLst>
      <p:ext uri="{BB962C8B-B14F-4D97-AF65-F5344CB8AC3E}">
        <p14:creationId xmlns:p14="http://schemas.microsoft.com/office/powerpoint/2010/main" val="960804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1230278" y="2712427"/>
            <a:ext cx="7158465" cy="2387373"/>
          </a:xfrm>
        </p:spPr>
        <p:txBody>
          <a:bodyPr/>
          <a:lstStyle/>
          <a:p>
            <a:pPr marL="0" indent="0">
              <a:buNone/>
            </a:pPr>
            <a:r>
              <a:rPr lang="en-US" sz="2600" i="1" dirty="0"/>
              <a:t>Initiation</a:t>
            </a:r>
            <a:endParaRPr lang="en-US" i="1" dirty="0"/>
          </a:p>
          <a:p>
            <a:pPr marL="0" indent="0">
              <a:buNone/>
            </a:pPr>
            <a:r>
              <a:rPr lang="en-US" dirty="0"/>
              <a:t>	</a:t>
            </a:r>
          </a:p>
          <a:p>
            <a:pPr marL="0" indent="0">
              <a:buNone/>
            </a:pPr>
            <a:r>
              <a:rPr lang="en-US" dirty="0"/>
              <a:t>10. What triggers LERP implementation?</a:t>
            </a:r>
          </a:p>
        </p:txBody>
      </p:sp>
    </p:spTree>
    <p:extLst>
      <p:ext uri="{BB962C8B-B14F-4D97-AF65-F5344CB8AC3E}">
        <p14:creationId xmlns:p14="http://schemas.microsoft.com/office/powerpoint/2010/main" val="388432525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1009900" y="2663127"/>
            <a:ext cx="7772400" cy="2387373"/>
          </a:xfrm>
        </p:spPr>
        <p:txBody>
          <a:bodyPr anchor="t">
            <a:normAutofit/>
          </a:bodyPr>
          <a:lstStyle/>
          <a:p>
            <a:pPr marL="0" indent="0">
              <a:buNone/>
            </a:pPr>
            <a:r>
              <a:rPr lang="en-US" sz="2600" i="1" dirty="0"/>
              <a:t>Containment</a:t>
            </a:r>
          </a:p>
          <a:p>
            <a:pPr marL="0" indent="0">
              <a:buNone/>
            </a:pPr>
            <a:endParaRPr lang="en-US" sz="2600" dirty="0"/>
          </a:p>
          <a:p>
            <a:pPr marL="0" indent="0">
              <a:buNone/>
            </a:pPr>
            <a:r>
              <a:rPr lang="en-US" dirty="0"/>
              <a:t>25.  What are the procedures for destruction and disposal of infected animals and contaminated materials associated with the FEAD emergency?</a:t>
            </a:r>
          </a:p>
        </p:txBody>
      </p:sp>
    </p:spTree>
    <p:extLst>
      <p:ext uri="{BB962C8B-B14F-4D97-AF65-F5344CB8AC3E}">
        <p14:creationId xmlns:p14="http://schemas.microsoft.com/office/powerpoint/2010/main" val="368267907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1021475" y="2663127"/>
            <a:ext cx="7772400" cy="2387373"/>
          </a:xfrm>
        </p:spPr>
        <p:txBody>
          <a:bodyPr anchor="t">
            <a:normAutofit lnSpcReduction="10000"/>
          </a:bodyPr>
          <a:lstStyle/>
          <a:p>
            <a:pPr marL="0" indent="0">
              <a:buNone/>
            </a:pPr>
            <a:r>
              <a:rPr lang="en-US" sz="2600" i="1" dirty="0"/>
              <a:t>Containment</a:t>
            </a:r>
          </a:p>
          <a:p>
            <a:pPr marL="0" indent="0">
              <a:buNone/>
            </a:pPr>
            <a:endParaRPr lang="en-US" sz="2600" dirty="0"/>
          </a:p>
          <a:p>
            <a:pPr marL="0" indent="0">
              <a:buNone/>
            </a:pPr>
            <a:r>
              <a:rPr lang="en-US" dirty="0"/>
              <a:t>26.  How will livestock and livestock products (e.g., hides, blood products, feed, etc.) identified for disposal be handled? What situations might cause your plan to include off-site disposal?</a:t>
            </a:r>
          </a:p>
        </p:txBody>
      </p:sp>
    </p:spTree>
    <p:extLst>
      <p:ext uri="{BB962C8B-B14F-4D97-AF65-F5344CB8AC3E}">
        <p14:creationId xmlns:p14="http://schemas.microsoft.com/office/powerpoint/2010/main" val="90391091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98325" y="2663127"/>
            <a:ext cx="7772400" cy="2387373"/>
          </a:xfrm>
        </p:spPr>
        <p:txBody>
          <a:bodyPr anchor="t">
            <a:normAutofit/>
          </a:bodyPr>
          <a:lstStyle/>
          <a:p>
            <a:pPr marL="0" indent="0">
              <a:buNone/>
            </a:pPr>
            <a:r>
              <a:rPr lang="en-US" sz="2600" i="1" dirty="0"/>
              <a:t>FEAD Response Teams</a:t>
            </a:r>
          </a:p>
          <a:p>
            <a:pPr marL="0" indent="0">
              <a:buNone/>
            </a:pPr>
            <a:endParaRPr lang="en-US" sz="2600" dirty="0"/>
          </a:p>
          <a:p>
            <a:pPr marL="0" indent="0">
              <a:buNone/>
            </a:pPr>
            <a:r>
              <a:rPr lang="en-US" dirty="0"/>
              <a:t>1.  Does the state have established FEAD response 	team(s)?</a:t>
            </a:r>
          </a:p>
        </p:txBody>
      </p:sp>
    </p:spTree>
    <p:extLst>
      <p:ext uri="{BB962C8B-B14F-4D97-AF65-F5344CB8AC3E}">
        <p14:creationId xmlns:p14="http://schemas.microsoft.com/office/powerpoint/2010/main" val="29762778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1021475" y="2663127"/>
            <a:ext cx="7772400" cy="2387373"/>
          </a:xfrm>
        </p:spPr>
        <p:txBody>
          <a:bodyPr anchor="t">
            <a:normAutofit/>
          </a:bodyPr>
          <a:lstStyle/>
          <a:p>
            <a:pPr marL="0" indent="0">
              <a:buNone/>
            </a:pPr>
            <a:r>
              <a:rPr lang="en-US" sz="2600" i="1" dirty="0"/>
              <a:t>FEAD Response Teams</a:t>
            </a:r>
          </a:p>
          <a:p>
            <a:pPr marL="0" indent="0">
              <a:buNone/>
            </a:pPr>
            <a:endParaRPr lang="en-US" dirty="0"/>
          </a:p>
          <a:p>
            <a:pPr marL="0" indent="0">
              <a:buNone/>
            </a:pPr>
            <a:r>
              <a:rPr lang="en-US" dirty="0"/>
              <a:t>2. What type(s) of response team(s) does the state 	intend to use in a FEAD emergency?</a:t>
            </a:r>
          </a:p>
        </p:txBody>
      </p:sp>
    </p:spTree>
    <p:extLst>
      <p:ext uri="{BB962C8B-B14F-4D97-AF65-F5344CB8AC3E}">
        <p14:creationId xmlns:p14="http://schemas.microsoft.com/office/powerpoint/2010/main" val="122360542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98325" y="2674702"/>
            <a:ext cx="7772400" cy="2387373"/>
          </a:xfrm>
        </p:spPr>
        <p:txBody>
          <a:bodyPr anchor="t">
            <a:normAutofit/>
          </a:bodyPr>
          <a:lstStyle/>
          <a:p>
            <a:pPr marL="0" indent="0">
              <a:buNone/>
            </a:pPr>
            <a:r>
              <a:rPr lang="en-US" sz="2600" i="1" dirty="0"/>
              <a:t>FEAD Response Teams</a:t>
            </a:r>
          </a:p>
          <a:p>
            <a:pPr marL="0" indent="0">
              <a:buNone/>
            </a:pPr>
            <a:endParaRPr lang="en-US" sz="2600" dirty="0"/>
          </a:p>
          <a:p>
            <a:pPr marL="0" indent="0">
              <a:buNone/>
            </a:pPr>
            <a:r>
              <a:rPr lang="en-US" dirty="0"/>
              <a:t>3.   What procedures/field operations guidelines are included in the responsibilities for each FEAD response team?</a:t>
            </a:r>
          </a:p>
        </p:txBody>
      </p:sp>
    </p:spTree>
    <p:extLst>
      <p:ext uri="{BB962C8B-B14F-4D97-AF65-F5344CB8AC3E}">
        <p14:creationId xmlns:p14="http://schemas.microsoft.com/office/powerpoint/2010/main" val="2811357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98325" y="2686277"/>
            <a:ext cx="7772400" cy="2387373"/>
          </a:xfrm>
        </p:spPr>
        <p:txBody>
          <a:bodyPr anchor="t">
            <a:normAutofit/>
          </a:bodyPr>
          <a:lstStyle/>
          <a:p>
            <a:pPr marL="0" indent="0">
              <a:buNone/>
            </a:pPr>
            <a:r>
              <a:rPr lang="en-US" sz="2600" i="1" dirty="0"/>
              <a:t>FEAD Response Teams</a:t>
            </a:r>
          </a:p>
          <a:p>
            <a:pPr marL="0" indent="0">
              <a:buNone/>
            </a:pPr>
            <a:r>
              <a:rPr lang="en-US" dirty="0"/>
              <a:t>	</a:t>
            </a:r>
          </a:p>
          <a:p>
            <a:pPr marL="0" indent="0">
              <a:buNone/>
            </a:pPr>
            <a:r>
              <a:rPr lang="en-US" dirty="0"/>
              <a:t>4.  What capabilities and expertise would be required for each FEAD response team?</a:t>
            </a:r>
          </a:p>
        </p:txBody>
      </p:sp>
    </p:spTree>
    <p:extLst>
      <p:ext uri="{BB962C8B-B14F-4D97-AF65-F5344CB8AC3E}">
        <p14:creationId xmlns:p14="http://schemas.microsoft.com/office/powerpoint/2010/main" val="68359030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1021475" y="2663127"/>
            <a:ext cx="7772400" cy="2387373"/>
          </a:xfrm>
        </p:spPr>
        <p:txBody>
          <a:bodyPr anchor="t">
            <a:normAutofit/>
          </a:bodyPr>
          <a:lstStyle/>
          <a:p>
            <a:pPr marL="0" indent="0">
              <a:buNone/>
            </a:pPr>
            <a:r>
              <a:rPr lang="en-US" sz="2600" i="1" dirty="0"/>
              <a:t>FEAD Response Teams</a:t>
            </a:r>
          </a:p>
          <a:p>
            <a:pPr marL="0" indent="0">
              <a:buNone/>
            </a:pPr>
            <a:endParaRPr lang="en-US" dirty="0"/>
          </a:p>
          <a:p>
            <a:pPr marL="0" indent="0">
              <a:buNone/>
            </a:pPr>
            <a:r>
              <a:rPr lang="en-US" dirty="0"/>
              <a:t>5.  Who is responsible for formation of the FEAD response teams and when would they be formed?</a:t>
            </a:r>
          </a:p>
        </p:txBody>
      </p:sp>
    </p:spTree>
    <p:extLst>
      <p:ext uri="{BB962C8B-B14F-4D97-AF65-F5344CB8AC3E}">
        <p14:creationId xmlns:p14="http://schemas.microsoft.com/office/powerpoint/2010/main" val="267402635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1009900" y="2674702"/>
            <a:ext cx="7772400" cy="2387373"/>
          </a:xfrm>
        </p:spPr>
        <p:txBody>
          <a:bodyPr anchor="t">
            <a:normAutofit/>
          </a:bodyPr>
          <a:lstStyle/>
          <a:p>
            <a:pPr marL="0" indent="0">
              <a:buNone/>
            </a:pPr>
            <a:r>
              <a:rPr lang="en-US" sz="2600" i="1" dirty="0"/>
              <a:t>FEAD Response Teams</a:t>
            </a:r>
          </a:p>
          <a:p>
            <a:pPr marL="0" indent="0">
              <a:buNone/>
            </a:pPr>
            <a:r>
              <a:rPr lang="en-US" dirty="0"/>
              <a:t>	</a:t>
            </a:r>
          </a:p>
          <a:p>
            <a:pPr marL="0" indent="0">
              <a:buNone/>
            </a:pPr>
            <a:r>
              <a:rPr lang="en-US" dirty="0"/>
              <a:t>6.  Who has the authority to activate a FEAD response team?</a:t>
            </a:r>
          </a:p>
        </p:txBody>
      </p:sp>
    </p:spTree>
    <p:extLst>
      <p:ext uri="{BB962C8B-B14F-4D97-AF65-F5344CB8AC3E}">
        <p14:creationId xmlns:p14="http://schemas.microsoft.com/office/powerpoint/2010/main" val="65300087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1009900" y="2663127"/>
            <a:ext cx="7772400" cy="2387373"/>
          </a:xfrm>
        </p:spPr>
        <p:txBody>
          <a:bodyPr anchor="t">
            <a:normAutofit/>
          </a:bodyPr>
          <a:lstStyle/>
          <a:p>
            <a:pPr marL="0" indent="0">
              <a:buNone/>
            </a:pPr>
            <a:r>
              <a:rPr lang="en-US" sz="2600" i="1" dirty="0"/>
              <a:t>FEAD Response Teams</a:t>
            </a:r>
            <a:endParaRPr lang="en-US" i="1" dirty="0"/>
          </a:p>
          <a:p>
            <a:pPr marL="0" indent="0">
              <a:buNone/>
            </a:pPr>
            <a:r>
              <a:rPr lang="en-US" dirty="0"/>
              <a:t>	</a:t>
            </a:r>
          </a:p>
          <a:p>
            <a:pPr marL="0" indent="0">
              <a:buNone/>
            </a:pPr>
            <a:r>
              <a:rPr lang="en-US" dirty="0"/>
              <a:t>7.  How are FEAD response teams activated?</a:t>
            </a:r>
          </a:p>
        </p:txBody>
      </p:sp>
    </p:spTree>
    <p:extLst>
      <p:ext uri="{BB962C8B-B14F-4D97-AF65-F5344CB8AC3E}">
        <p14:creationId xmlns:p14="http://schemas.microsoft.com/office/powerpoint/2010/main" val="187031744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1009900" y="2686277"/>
            <a:ext cx="7772400" cy="2387373"/>
          </a:xfrm>
        </p:spPr>
        <p:txBody>
          <a:bodyPr anchor="t">
            <a:normAutofit/>
          </a:bodyPr>
          <a:lstStyle/>
          <a:p>
            <a:pPr marL="0" indent="0">
              <a:buNone/>
            </a:pPr>
            <a:r>
              <a:rPr lang="en-US" sz="2600" i="1" dirty="0"/>
              <a:t>FEAD Response Teams</a:t>
            </a:r>
          </a:p>
          <a:p>
            <a:pPr marL="0" indent="0">
              <a:buNone/>
            </a:pPr>
            <a:endParaRPr lang="en-US" sz="2600" dirty="0"/>
          </a:p>
          <a:p>
            <a:pPr marL="0" indent="0">
              <a:buNone/>
            </a:pPr>
            <a:r>
              <a:rPr lang="en-US" dirty="0"/>
              <a:t>8.  Who maintains the contact list for the FEAD response teams?</a:t>
            </a:r>
          </a:p>
        </p:txBody>
      </p:sp>
    </p:spTree>
    <p:extLst>
      <p:ext uri="{BB962C8B-B14F-4D97-AF65-F5344CB8AC3E}">
        <p14:creationId xmlns:p14="http://schemas.microsoft.com/office/powerpoint/2010/main" val="2717864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992161" y="2666127"/>
            <a:ext cx="5645393" cy="2387373"/>
          </a:xfrm>
        </p:spPr>
        <p:txBody>
          <a:bodyPr/>
          <a:lstStyle/>
          <a:p>
            <a:pPr marL="0" indent="0">
              <a:buNone/>
            </a:pPr>
            <a:r>
              <a:rPr lang="en-US" sz="2600" i="1" dirty="0"/>
              <a:t>Initiation</a:t>
            </a:r>
            <a:endParaRPr lang="en-US" i="1" dirty="0"/>
          </a:p>
          <a:p>
            <a:pPr marL="0" indent="0">
              <a:buNone/>
            </a:pPr>
            <a:endParaRPr lang="en-US" dirty="0"/>
          </a:p>
          <a:p>
            <a:pPr marL="0" indent="0">
              <a:buNone/>
            </a:pPr>
            <a:r>
              <a:rPr lang="en-US" dirty="0"/>
              <a:t>11. When does a response start?</a:t>
            </a:r>
          </a:p>
        </p:txBody>
      </p:sp>
    </p:spTree>
    <p:extLst>
      <p:ext uri="{BB962C8B-B14F-4D97-AF65-F5344CB8AC3E}">
        <p14:creationId xmlns:p14="http://schemas.microsoft.com/office/powerpoint/2010/main" val="423310533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9625" y="1855867"/>
            <a:ext cx="8088646" cy="875701"/>
          </a:xfrm>
        </p:spPr>
        <p:txBody>
          <a:bodyPr>
            <a:noAutofit/>
          </a:bodyPr>
          <a:lstStyle/>
          <a:p>
            <a:r>
              <a:rPr lang="en-US" dirty="0"/>
              <a:t>VI. Concept of Operations</a:t>
            </a:r>
            <a:br>
              <a:rPr lang="en-US" dirty="0"/>
            </a:br>
            <a:r>
              <a:rPr lang="en-US" sz="2800" dirty="0">
                <a:solidFill>
                  <a:srgbClr val="A7D5F3"/>
                </a:solidFill>
              </a:rPr>
              <a:t>RECOVERY</a:t>
            </a:r>
          </a:p>
        </p:txBody>
      </p:sp>
      <p:sp>
        <p:nvSpPr>
          <p:cNvPr id="3" name="Subtitle 2"/>
          <p:cNvSpPr>
            <a:spLocks noGrp="1"/>
          </p:cNvSpPr>
          <p:nvPr>
            <p:ph type="subTitle" idx="1"/>
          </p:nvPr>
        </p:nvSpPr>
        <p:spPr>
          <a:xfrm>
            <a:off x="797401" y="2925245"/>
            <a:ext cx="7533474" cy="1264491"/>
          </a:xfrm>
        </p:spPr>
        <p:txBody>
          <a:bodyPr anchor="ctr">
            <a:noAutofit/>
          </a:bodyPr>
          <a:lstStyle/>
          <a:p>
            <a:r>
              <a:rPr lang="en-US" sz="2200" dirty="0">
                <a:solidFill>
                  <a:schemeClr val="tx1"/>
                </a:solidFill>
              </a:rPr>
              <a:t>Recovery planning and actions are critical to ensure a continued market for goods following an agricultural incident. Recovery begins when an incident is identified and the response initiated. </a:t>
            </a:r>
          </a:p>
        </p:txBody>
      </p:sp>
    </p:spTree>
    <p:extLst>
      <p:ext uri="{BB962C8B-B14F-4D97-AF65-F5344CB8AC3E}">
        <p14:creationId xmlns:p14="http://schemas.microsoft.com/office/powerpoint/2010/main" val="183622581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chemeClr val="accent3">
                    <a:lumMod val="40000"/>
                    <a:lumOff val="60000"/>
                  </a:schemeClr>
                </a:solidFill>
              </a:rPr>
              <a:t>RECOVERY</a:t>
            </a:r>
          </a:p>
        </p:txBody>
      </p:sp>
      <p:sp>
        <p:nvSpPr>
          <p:cNvPr id="3" name="Content Placeholder 2"/>
          <p:cNvSpPr>
            <a:spLocks noGrp="1"/>
          </p:cNvSpPr>
          <p:nvPr>
            <p:ph idx="1"/>
          </p:nvPr>
        </p:nvSpPr>
        <p:spPr>
          <a:xfrm>
            <a:off x="986750" y="2200127"/>
            <a:ext cx="7772400" cy="2387373"/>
          </a:xfrm>
        </p:spPr>
        <p:txBody>
          <a:bodyPr anchor="ctr">
            <a:normAutofit/>
          </a:bodyPr>
          <a:lstStyle/>
          <a:p>
            <a:pPr marL="0" indent="0">
              <a:buNone/>
            </a:pPr>
            <a:r>
              <a:rPr lang="en-US" dirty="0"/>
              <a:t>1.  When does recovery planning begin?</a:t>
            </a:r>
          </a:p>
        </p:txBody>
      </p:sp>
    </p:spTree>
    <p:extLst>
      <p:ext uri="{BB962C8B-B14F-4D97-AF65-F5344CB8AC3E}">
        <p14:creationId xmlns:p14="http://schemas.microsoft.com/office/powerpoint/2010/main" val="288639353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RECOVERY</a:t>
            </a:r>
          </a:p>
        </p:txBody>
      </p:sp>
      <p:sp>
        <p:nvSpPr>
          <p:cNvPr id="3" name="Content Placeholder 2"/>
          <p:cNvSpPr>
            <a:spLocks noGrp="1"/>
          </p:cNvSpPr>
          <p:nvPr>
            <p:ph idx="1"/>
          </p:nvPr>
        </p:nvSpPr>
        <p:spPr>
          <a:xfrm>
            <a:off x="1009900" y="2200127"/>
            <a:ext cx="7772400" cy="2387373"/>
          </a:xfrm>
        </p:spPr>
        <p:txBody>
          <a:bodyPr anchor="ctr">
            <a:normAutofit/>
          </a:bodyPr>
          <a:lstStyle/>
          <a:p>
            <a:pPr marL="0" indent="0">
              <a:buNone/>
            </a:pPr>
            <a:r>
              <a:rPr lang="en-US" dirty="0"/>
              <a:t>2.  Who participates in recovery planning?</a:t>
            </a:r>
          </a:p>
        </p:txBody>
      </p:sp>
    </p:spTree>
    <p:extLst>
      <p:ext uri="{BB962C8B-B14F-4D97-AF65-F5344CB8AC3E}">
        <p14:creationId xmlns:p14="http://schemas.microsoft.com/office/powerpoint/2010/main" val="87221910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RECOVERY</a:t>
            </a:r>
          </a:p>
        </p:txBody>
      </p:sp>
      <p:sp>
        <p:nvSpPr>
          <p:cNvPr id="3" name="Content Placeholder 2"/>
          <p:cNvSpPr>
            <a:spLocks noGrp="1"/>
          </p:cNvSpPr>
          <p:nvPr>
            <p:ph idx="1"/>
          </p:nvPr>
        </p:nvSpPr>
        <p:spPr>
          <a:xfrm>
            <a:off x="975175" y="2188552"/>
            <a:ext cx="7772400" cy="2387373"/>
          </a:xfrm>
        </p:spPr>
        <p:txBody>
          <a:bodyPr anchor="ctr">
            <a:normAutofit/>
          </a:bodyPr>
          <a:lstStyle/>
          <a:p>
            <a:pPr marL="0" indent="0">
              <a:buNone/>
            </a:pPr>
            <a:r>
              <a:rPr lang="en-US" dirty="0"/>
              <a:t>3.  What resources are necessary to assist in the full recovery of the livestock businesses affected by the FEAD?</a:t>
            </a:r>
          </a:p>
        </p:txBody>
      </p:sp>
    </p:spTree>
    <p:extLst>
      <p:ext uri="{BB962C8B-B14F-4D97-AF65-F5344CB8AC3E}">
        <p14:creationId xmlns:p14="http://schemas.microsoft.com/office/powerpoint/2010/main" val="165785160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RECOVERY</a:t>
            </a:r>
          </a:p>
        </p:txBody>
      </p:sp>
      <p:sp>
        <p:nvSpPr>
          <p:cNvPr id="3" name="Content Placeholder 2"/>
          <p:cNvSpPr>
            <a:spLocks noGrp="1"/>
          </p:cNvSpPr>
          <p:nvPr>
            <p:ph idx="1"/>
          </p:nvPr>
        </p:nvSpPr>
        <p:spPr>
          <a:xfrm>
            <a:off x="986750" y="2188552"/>
            <a:ext cx="7772400" cy="2387373"/>
          </a:xfrm>
        </p:spPr>
        <p:txBody>
          <a:bodyPr anchor="ctr">
            <a:normAutofit/>
          </a:bodyPr>
          <a:lstStyle/>
          <a:p>
            <a:pPr marL="0" indent="0">
              <a:buNone/>
            </a:pPr>
            <a:r>
              <a:rPr lang="en-US" dirty="0"/>
              <a:t>4.  How is business continuity addressed under recovery?</a:t>
            </a:r>
          </a:p>
        </p:txBody>
      </p:sp>
    </p:spTree>
    <p:extLst>
      <p:ext uri="{BB962C8B-B14F-4D97-AF65-F5344CB8AC3E}">
        <p14:creationId xmlns:p14="http://schemas.microsoft.com/office/powerpoint/2010/main" val="135352125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RECOVERY</a:t>
            </a:r>
          </a:p>
        </p:txBody>
      </p:sp>
      <p:sp>
        <p:nvSpPr>
          <p:cNvPr id="3" name="Content Placeholder 2"/>
          <p:cNvSpPr>
            <a:spLocks noGrp="1"/>
          </p:cNvSpPr>
          <p:nvPr>
            <p:ph idx="1"/>
          </p:nvPr>
        </p:nvSpPr>
        <p:spPr>
          <a:xfrm>
            <a:off x="1081454" y="2559702"/>
            <a:ext cx="7376745" cy="1994110"/>
          </a:xfrm>
        </p:spPr>
        <p:txBody>
          <a:bodyPr anchor="ctr">
            <a:normAutofit/>
          </a:bodyPr>
          <a:lstStyle/>
          <a:p>
            <a:pPr marL="0" indent="0">
              <a:buNone/>
            </a:pPr>
            <a:r>
              <a:rPr lang="en-US" dirty="0"/>
              <a:t>5.  What specific recovery topics need to be addressed in the LERP?</a:t>
            </a:r>
          </a:p>
        </p:txBody>
      </p:sp>
    </p:spTree>
    <p:extLst>
      <p:ext uri="{BB962C8B-B14F-4D97-AF65-F5344CB8AC3E}">
        <p14:creationId xmlns:p14="http://schemas.microsoft.com/office/powerpoint/2010/main" val="296815517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RECOVERY</a:t>
            </a:r>
          </a:p>
        </p:txBody>
      </p:sp>
      <p:sp>
        <p:nvSpPr>
          <p:cNvPr id="3" name="Content Placeholder 2"/>
          <p:cNvSpPr>
            <a:spLocks noGrp="1"/>
          </p:cNvSpPr>
          <p:nvPr>
            <p:ph idx="1"/>
          </p:nvPr>
        </p:nvSpPr>
        <p:spPr>
          <a:xfrm>
            <a:off x="1009900" y="2188552"/>
            <a:ext cx="7772400" cy="2387373"/>
          </a:xfrm>
        </p:spPr>
        <p:txBody>
          <a:bodyPr anchor="ctr">
            <a:normAutofit/>
          </a:bodyPr>
          <a:lstStyle/>
          <a:p>
            <a:pPr marL="0" indent="0">
              <a:buNone/>
            </a:pPr>
            <a:r>
              <a:rPr lang="en-US" dirty="0"/>
              <a:t>6.  If the state has an independent recovery plan, does it identify and address unique elements that may be associated with a FEAD incident?</a:t>
            </a:r>
          </a:p>
        </p:txBody>
      </p:sp>
    </p:spTree>
    <p:extLst>
      <p:ext uri="{BB962C8B-B14F-4D97-AF65-F5344CB8AC3E}">
        <p14:creationId xmlns:p14="http://schemas.microsoft.com/office/powerpoint/2010/main" val="87315903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RECOVERY</a:t>
            </a:r>
          </a:p>
        </p:txBody>
      </p:sp>
      <p:sp>
        <p:nvSpPr>
          <p:cNvPr id="3" name="Content Placeholder 2"/>
          <p:cNvSpPr>
            <a:spLocks noGrp="1"/>
          </p:cNvSpPr>
          <p:nvPr>
            <p:ph idx="1"/>
          </p:nvPr>
        </p:nvSpPr>
        <p:spPr>
          <a:xfrm>
            <a:off x="909030" y="2621777"/>
            <a:ext cx="7772400" cy="1703850"/>
          </a:xfrm>
        </p:spPr>
        <p:txBody>
          <a:bodyPr anchor="ctr">
            <a:normAutofit/>
          </a:bodyPr>
          <a:lstStyle/>
          <a:p>
            <a:pPr marL="0" indent="0">
              <a:buNone/>
            </a:pPr>
            <a:r>
              <a:rPr lang="en-US" dirty="0"/>
              <a:t>7.  What state agencies are involved with recovery planning and implementation?</a:t>
            </a:r>
          </a:p>
        </p:txBody>
      </p:sp>
    </p:spTree>
    <p:extLst>
      <p:ext uri="{BB962C8B-B14F-4D97-AF65-F5344CB8AC3E}">
        <p14:creationId xmlns:p14="http://schemas.microsoft.com/office/powerpoint/2010/main" val="338629750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RECOVERY</a:t>
            </a:r>
          </a:p>
        </p:txBody>
      </p:sp>
      <p:sp>
        <p:nvSpPr>
          <p:cNvPr id="3" name="Content Placeholder 2"/>
          <p:cNvSpPr>
            <a:spLocks noGrp="1"/>
          </p:cNvSpPr>
          <p:nvPr>
            <p:ph idx="1"/>
          </p:nvPr>
        </p:nvSpPr>
        <p:spPr>
          <a:xfrm>
            <a:off x="998325" y="2211702"/>
            <a:ext cx="7772400" cy="2387373"/>
          </a:xfrm>
        </p:spPr>
        <p:txBody>
          <a:bodyPr anchor="ctr">
            <a:normAutofit/>
          </a:bodyPr>
          <a:lstStyle/>
          <a:p>
            <a:pPr marL="0" indent="0">
              <a:buNone/>
            </a:pPr>
            <a:r>
              <a:rPr lang="en-US" dirty="0"/>
              <a:t>8.  Who is responsible for updates to the recovery plan?</a:t>
            </a:r>
          </a:p>
        </p:txBody>
      </p:sp>
    </p:spTree>
    <p:extLst>
      <p:ext uri="{BB962C8B-B14F-4D97-AF65-F5344CB8AC3E}">
        <p14:creationId xmlns:p14="http://schemas.microsoft.com/office/powerpoint/2010/main" val="368022902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RECOVERY</a:t>
            </a:r>
          </a:p>
        </p:txBody>
      </p:sp>
      <p:sp>
        <p:nvSpPr>
          <p:cNvPr id="3" name="Content Placeholder 2"/>
          <p:cNvSpPr>
            <a:spLocks noGrp="1"/>
          </p:cNvSpPr>
          <p:nvPr>
            <p:ph idx="1"/>
          </p:nvPr>
        </p:nvSpPr>
        <p:spPr>
          <a:xfrm>
            <a:off x="998325" y="2200127"/>
            <a:ext cx="7772400" cy="2387373"/>
          </a:xfrm>
        </p:spPr>
        <p:txBody>
          <a:bodyPr anchor="ctr">
            <a:normAutofit/>
          </a:bodyPr>
          <a:lstStyle/>
          <a:p>
            <a:pPr marL="0" indent="0">
              <a:buNone/>
            </a:pPr>
            <a:r>
              <a:rPr lang="en-US" dirty="0"/>
              <a:t>9.  How is recovery included in the response?</a:t>
            </a:r>
          </a:p>
        </p:txBody>
      </p:sp>
    </p:spTree>
    <p:extLst>
      <p:ext uri="{BB962C8B-B14F-4D97-AF65-F5344CB8AC3E}">
        <p14:creationId xmlns:p14="http://schemas.microsoft.com/office/powerpoint/2010/main" val="1592058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992161" y="2646285"/>
            <a:ext cx="6548259" cy="2387373"/>
          </a:xfrm>
        </p:spPr>
        <p:txBody>
          <a:bodyPr/>
          <a:lstStyle/>
          <a:p>
            <a:pPr marL="0" indent="0">
              <a:buNone/>
            </a:pPr>
            <a:r>
              <a:rPr lang="en-US" sz="2600" i="1" dirty="0"/>
              <a:t>Initiation</a:t>
            </a:r>
            <a:endParaRPr lang="en-US" i="1" dirty="0"/>
          </a:p>
          <a:p>
            <a:pPr marL="0" indent="0">
              <a:buNone/>
            </a:pPr>
            <a:endParaRPr lang="en-US" dirty="0"/>
          </a:p>
          <a:p>
            <a:pPr marL="0" indent="0">
              <a:buNone/>
            </a:pPr>
            <a:r>
              <a:rPr lang="en-US" dirty="0"/>
              <a:t>12.  Who has the authority to initiate a response or issue declaration of an emergency?</a:t>
            </a:r>
          </a:p>
        </p:txBody>
      </p:sp>
    </p:spTree>
    <p:extLst>
      <p:ext uri="{BB962C8B-B14F-4D97-AF65-F5344CB8AC3E}">
        <p14:creationId xmlns:p14="http://schemas.microsoft.com/office/powerpoint/2010/main" val="1814089802"/>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RECOVERY</a:t>
            </a:r>
          </a:p>
        </p:txBody>
      </p:sp>
      <p:sp>
        <p:nvSpPr>
          <p:cNvPr id="3" name="Content Placeholder 2"/>
          <p:cNvSpPr>
            <a:spLocks noGrp="1"/>
          </p:cNvSpPr>
          <p:nvPr>
            <p:ph idx="1"/>
          </p:nvPr>
        </p:nvSpPr>
        <p:spPr>
          <a:xfrm>
            <a:off x="975175" y="2200127"/>
            <a:ext cx="7259758" cy="2387373"/>
          </a:xfrm>
        </p:spPr>
        <p:txBody>
          <a:bodyPr anchor="ctr">
            <a:normAutofit/>
          </a:bodyPr>
          <a:lstStyle/>
          <a:p>
            <a:pPr marL="0" indent="0">
              <a:buNone/>
            </a:pPr>
            <a:r>
              <a:rPr lang="en-US" dirty="0"/>
              <a:t>10.  Will the recovery plan be stand-alone or incorporated into the LERP?</a:t>
            </a:r>
          </a:p>
        </p:txBody>
      </p:sp>
    </p:spTree>
    <p:extLst>
      <p:ext uri="{BB962C8B-B14F-4D97-AF65-F5344CB8AC3E}">
        <p14:creationId xmlns:p14="http://schemas.microsoft.com/office/powerpoint/2010/main" val="170725873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RECOVERY</a:t>
            </a:r>
          </a:p>
        </p:txBody>
      </p:sp>
      <p:sp>
        <p:nvSpPr>
          <p:cNvPr id="3" name="Content Placeholder 2"/>
          <p:cNvSpPr>
            <a:spLocks noGrp="1"/>
          </p:cNvSpPr>
          <p:nvPr>
            <p:ph idx="1"/>
          </p:nvPr>
        </p:nvSpPr>
        <p:spPr>
          <a:xfrm>
            <a:off x="1009900" y="2200127"/>
            <a:ext cx="7772400" cy="2387373"/>
          </a:xfrm>
        </p:spPr>
        <p:txBody>
          <a:bodyPr anchor="ctr">
            <a:normAutofit/>
          </a:bodyPr>
          <a:lstStyle/>
          <a:p>
            <a:pPr marL="0" indent="0">
              <a:buNone/>
            </a:pPr>
            <a:r>
              <a:rPr lang="en-US" dirty="0"/>
              <a:t>11.  What are the general recovery requirements?</a:t>
            </a:r>
          </a:p>
        </p:txBody>
      </p:sp>
    </p:spTree>
    <p:extLst>
      <p:ext uri="{BB962C8B-B14F-4D97-AF65-F5344CB8AC3E}">
        <p14:creationId xmlns:p14="http://schemas.microsoft.com/office/powerpoint/2010/main" val="185565437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RECOVERY</a:t>
            </a:r>
          </a:p>
        </p:txBody>
      </p:sp>
      <p:sp>
        <p:nvSpPr>
          <p:cNvPr id="3" name="Content Placeholder 2"/>
          <p:cNvSpPr>
            <a:spLocks noGrp="1"/>
          </p:cNvSpPr>
          <p:nvPr>
            <p:ph idx="1"/>
          </p:nvPr>
        </p:nvSpPr>
        <p:spPr>
          <a:xfrm>
            <a:off x="963600" y="2188552"/>
            <a:ext cx="7271333" cy="2387373"/>
          </a:xfrm>
        </p:spPr>
        <p:txBody>
          <a:bodyPr anchor="ctr">
            <a:normAutofit/>
          </a:bodyPr>
          <a:lstStyle/>
          <a:p>
            <a:pPr marL="0" indent="0">
              <a:buNone/>
            </a:pPr>
            <a:r>
              <a:rPr lang="en-US" dirty="0"/>
              <a:t>12.  What additional staff or equipment might be involved in recovery?</a:t>
            </a:r>
          </a:p>
        </p:txBody>
      </p:sp>
    </p:spTree>
    <p:extLst>
      <p:ext uri="{BB962C8B-B14F-4D97-AF65-F5344CB8AC3E}">
        <p14:creationId xmlns:p14="http://schemas.microsoft.com/office/powerpoint/2010/main" val="389997284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RECOVERY</a:t>
            </a:r>
          </a:p>
        </p:txBody>
      </p:sp>
      <p:sp>
        <p:nvSpPr>
          <p:cNvPr id="3" name="Content Placeholder 2"/>
          <p:cNvSpPr>
            <a:spLocks noGrp="1"/>
          </p:cNvSpPr>
          <p:nvPr>
            <p:ph idx="1"/>
          </p:nvPr>
        </p:nvSpPr>
        <p:spPr>
          <a:xfrm>
            <a:off x="986750" y="2211702"/>
            <a:ext cx="7456537" cy="2387373"/>
          </a:xfrm>
        </p:spPr>
        <p:txBody>
          <a:bodyPr anchor="ctr">
            <a:normAutofit/>
          </a:bodyPr>
          <a:lstStyle/>
          <a:p>
            <a:pPr marL="0" indent="0">
              <a:buNone/>
            </a:pPr>
            <a:r>
              <a:rPr lang="en-US" dirty="0"/>
              <a:t>13.  How should livestock disease surveillance be used during recovery?</a:t>
            </a:r>
          </a:p>
        </p:txBody>
      </p:sp>
    </p:spTree>
    <p:extLst>
      <p:ext uri="{BB962C8B-B14F-4D97-AF65-F5344CB8AC3E}">
        <p14:creationId xmlns:p14="http://schemas.microsoft.com/office/powerpoint/2010/main" val="115861512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RECOVERY</a:t>
            </a:r>
          </a:p>
        </p:txBody>
      </p:sp>
      <p:sp>
        <p:nvSpPr>
          <p:cNvPr id="3" name="Content Placeholder 2"/>
          <p:cNvSpPr>
            <a:spLocks noGrp="1"/>
          </p:cNvSpPr>
          <p:nvPr>
            <p:ph idx="1"/>
          </p:nvPr>
        </p:nvSpPr>
        <p:spPr>
          <a:xfrm>
            <a:off x="998324" y="2188552"/>
            <a:ext cx="7048097" cy="2387373"/>
          </a:xfrm>
        </p:spPr>
        <p:txBody>
          <a:bodyPr anchor="ctr">
            <a:normAutofit/>
          </a:bodyPr>
          <a:lstStyle/>
          <a:p>
            <a:pPr marL="0" indent="0">
              <a:buNone/>
            </a:pPr>
            <a:r>
              <a:rPr lang="en-US" dirty="0"/>
              <a:t>14.  How might recovery activities such as cleaning and disinfection be impacted by a criminal investigation component?</a:t>
            </a:r>
          </a:p>
        </p:txBody>
      </p:sp>
    </p:spTree>
    <p:extLst>
      <p:ext uri="{BB962C8B-B14F-4D97-AF65-F5344CB8AC3E}">
        <p14:creationId xmlns:p14="http://schemas.microsoft.com/office/powerpoint/2010/main" val="285883648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RECOVERY</a:t>
            </a:r>
          </a:p>
        </p:txBody>
      </p:sp>
      <p:sp>
        <p:nvSpPr>
          <p:cNvPr id="3" name="Content Placeholder 2"/>
          <p:cNvSpPr>
            <a:spLocks noGrp="1"/>
          </p:cNvSpPr>
          <p:nvPr>
            <p:ph idx="1"/>
          </p:nvPr>
        </p:nvSpPr>
        <p:spPr>
          <a:xfrm>
            <a:off x="986750" y="2200127"/>
            <a:ext cx="7772400" cy="2387373"/>
          </a:xfrm>
        </p:spPr>
        <p:txBody>
          <a:bodyPr anchor="ctr">
            <a:normAutofit/>
          </a:bodyPr>
          <a:lstStyle/>
          <a:p>
            <a:pPr marL="0" indent="0">
              <a:buNone/>
            </a:pPr>
            <a:r>
              <a:rPr lang="en-US" dirty="0"/>
              <a:t>15.  What surveillance programs are necessary to reestablish trade and marketing channels?</a:t>
            </a:r>
          </a:p>
        </p:txBody>
      </p:sp>
    </p:spTree>
    <p:extLst>
      <p:ext uri="{BB962C8B-B14F-4D97-AF65-F5344CB8AC3E}">
        <p14:creationId xmlns:p14="http://schemas.microsoft.com/office/powerpoint/2010/main" val="115116019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RECOVERY</a:t>
            </a:r>
          </a:p>
        </p:txBody>
      </p:sp>
      <p:sp>
        <p:nvSpPr>
          <p:cNvPr id="3" name="Content Placeholder 2"/>
          <p:cNvSpPr>
            <a:spLocks noGrp="1"/>
          </p:cNvSpPr>
          <p:nvPr>
            <p:ph idx="1"/>
          </p:nvPr>
        </p:nvSpPr>
        <p:spPr>
          <a:xfrm>
            <a:off x="975175" y="2211702"/>
            <a:ext cx="7772400" cy="2387373"/>
          </a:xfrm>
        </p:spPr>
        <p:txBody>
          <a:bodyPr anchor="ctr">
            <a:normAutofit/>
          </a:bodyPr>
          <a:lstStyle/>
          <a:p>
            <a:pPr marL="0" indent="0">
              <a:buNone/>
            </a:pPr>
            <a:r>
              <a:rPr lang="en-US" dirty="0"/>
              <a:t>16.  Are there assistance programs to aid repopulation of affected farms?</a:t>
            </a:r>
          </a:p>
        </p:txBody>
      </p:sp>
    </p:spTree>
    <p:extLst>
      <p:ext uri="{BB962C8B-B14F-4D97-AF65-F5344CB8AC3E}">
        <p14:creationId xmlns:p14="http://schemas.microsoft.com/office/powerpoint/2010/main" val="2260757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982238" y="2568570"/>
            <a:ext cx="7074105" cy="2387373"/>
          </a:xfrm>
        </p:spPr>
        <p:txBody>
          <a:bodyPr/>
          <a:lstStyle/>
          <a:p>
            <a:pPr marL="0" indent="0">
              <a:buNone/>
            </a:pPr>
            <a:r>
              <a:rPr lang="en-US" sz="2600" i="1" dirty="0"/>
              <a:t>Initiation</a:t>
            </a:r>
            <a:endParaRPr lang="en-US" i="1" dirty="0"/>
          </a:p>
          <a:p>
            <a:pPr marL="0" indent="0">
              <a:buNone/>
            </a:pPr>
            <a:endParaRPr lang="en-US" dirty="0"/>
          </a:p>
          <a:p>
            <a:pPr marL="0" indent="0">
              <a:buNone/>
            </a:pPr>
            <a:r>
              <a:rPr lang="en-US" dirty="0"/>
              <a:t>13.  What standard operating procedures (SOPs) or guides (SOGs) regarding FEAD notification exist?</a:t>
            </a:r>
          </a:p>
        </p:txBody>
      </p:sp>
    </p:spTree>
    <p:extLst>
      <p:ext uri="{BB962C8B-B14F-4D97-AF65-F5344CB8AC3E}">
        <p14:creationId xmlns:p14="http://schemas.microsoft.com/office/powerpoint/2010/main" val="2898345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1031847" y="2677702"/>
            <a:ext cx="6964967" cy="2387373"/>
          </a:xfrm>
        </p:spPr>
        <p:txBody>
          <a:bodyPr/>
          <a:lstStyle/>
          <a:p>
            <a:pPr marL="0" indent="0">
              <a:buNone/>
            </a:pPr>
            <a:r>
              <a:rPr lang="en-US" sz="2600" i="1" dirty="0"/>
              <a:t>Initiation</a:t>
            </a:r>
            <a:endParaRPr lang="en-US" i="1" dirty="0"/>
          </a:p>
          <a:p>
            <a:pPr marL="0" indent="0">
              <a:buNone/>
            </a:pPr>
            <a:endParaRPr lang="en-US" dirty="0"/>
          </a:p>
          <a:p>
            <a:pPr marL="0" indent="0">
              <a:buNone/>
            </a:pPr>
            <a:r>
              <a:rPr lang="en-US" dirty="0"/>
              <a:t>14. How are clinical samples tested and who will test them (both public and private resources)?</a:t>
            </a:r>
          </a:p>
        </p:txBody>
      </p:sp>
    </p:spTree>
    <p:extLst>
      <p:ext uri="{BB962C8B-B14F-4D97-AF65-F5344CB8AC3E}">
        <p14:creationId xmlns:p14="http://schemas.microsoft.com/office/powerpoint/2010/main" val="3791738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982239" y="2676048"/>
            <a:ext cx="7409812" cy="2387373"/>
          </a:xfrm>
        </p:spPr>
        <p:txBody>
          <a:bodyPr/>
          <a:lstStyle/>
          <a:p>
            <a:pPr marL="0" indent="0">
              <a:buNone/>
            </a:pPr>
            <a:r>
              <a:rPr lang="en-US" sz="2600" i="1" dirty="0"/>
              <a:t>Initiation</a:t>
            </a:r>
            <a:endParaRPr lang="en-US" i="1" dirty="0"/>
          </a:p>
          <a:p>
            <a:pPr marL="0" indent="0">
              <a:buNone/>
            </a:pPr>
            <a:endParaRPr lang="en-US" dirty="0"/>
          </a:p>
          <a:p>
            <a:pPr marL="0" indent="0">
              <a:buNone/>
            </a:pPr>
            <a:r>
              <a:rPr lang="en-US" dirty="0"/>
              <a:t>15. When are response staff notified?</a:t>
            </a:r>
          </a:p>
        </p:txBody>
      </p:sp>
    </p:spTree>
    <p:extLst>
      <p:ext uri="{BB962C8B-B14F-4D97-AF65-F5344CB8AC3E}">
        <p14:creationId xmlns:p14="http://schemas.microsoft.com/office/powerpoint/2010/main" val="42634070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1012004" y="2667781"/>
            <a:ext cx="7380046" cy="2387373"/>
          </a:xfrm>
        </p:spPr>
        <p:txBody>
          <a:bodyPr/>
          <a:lstStyle/>
          <a:p>
            <a:pPr marL="0" indent="0">
              <a:buNone/>
            </a:pPr>
            <a:r>
              <a:rPr lang="en-US" sz="2600" i="1" dirty="0"/>
              <a:t>Initiation</a:t>
            </a:r>
          </a:p>
          <a:p>
            <a:pPr marL="0" indent="0">
              <a:buNone/>
            </a:pPr>
            <a:r>
              <a:rPr lang="en-US" dirty="0"/>
              <a:t>	</a:t>
            </a:r>
          </a:p>
          <a:p>
            <a:pPr marL="0" indent="0">
              <a:buNone/>
            </a:pPr>
            <a:r>
              <a:rPr lang="en-US" dirty="0"/>
              <a:t>16. How are response staff notified?</a:t>
            </a:r>
          </a:p>
        </p:txBody>
      </p:sp>
    </p:spTree>
    <p:extLst>
      <p:ext uri="{BB962C8B-B14F-4D97-AF65-F5344CB8AC3E}">
        <p14:creationId xmlns:p14="http://schemas.microsoft.com/office/powerpoint/2010/main" val="1372676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1021925" y="2654552"/>
            <a:ext cx="7054262" cy="2387373"/>
          </a:xfrm>
        </p:spPr>
        <p:txBody>
          <a:bodyPr/>
          <a:lstStyle/>
          <a:p>
            <a:pPr marL="0" indent="0">
              <a:buNone/>
            </a:pPr>
            <a:r>
              <a:rPr lang="en-US" sz="2600" i="1" dirty="0"/>
              <a:t>Initiation</a:t>
            </a:r>
          </a:p>
          <a:p>
            <a:pPr marL="0" indent="0">
              <a:buNone/>
            </a:pPr>
            <a:endParaRPr lang="en-US" dirty="0"/>
          </a:p>
          <a:p>
            <a:pPr marL="0" indent="0">
              <a:buNone/>
            </a:pPr>
            <a:r>
              <a:rPr lang="en-US" dirty="0"/>
              <a:t>17. How are coordinating and supporting agencies notified?</a:t>
            </a:r>
          </a:p>
        </p:txBody>
      </p:sp>
    </p:spTree>
    <p:extLst>
      <p:ext uri="{BB962C8B-B14F-4D97-AF65-F5344CB8AC3E}">
        <p14:creationId xmlns:p14="http://schemas.microsoft.com/office/powerpoint/2010/main" val="2993621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4726" y="1740117"/>
            <a:ext cx="7533474" cy="875701"/>
          </a:xfrm>
        </p:spPr>
        <p:txBody>
          <a:bodyPr>
            <a:noAutofit/>
          </a:bodyPr>
          <a:lstStyle/>
          <a:p>
            <a:r>
              <a:rPr lang="en-US" dirty="0"/>
              <a:t>VI. Concept of Operations</a:t>
            </a:r>
            <a:br>
              <a:rPr lang="en-US" dirty="0"/>
            </a:br>
            <a:r>
              <a:rPr lang="en-US" sz="2800" dirty="0">
                <a:solidFill>
                  <a:schemeClr val="accent3">
                    <a:lumMod val="40000"/>
                    <a:lumOff val="60000"/>
                  </a:schemeClr>
                </a:solidFill>
              </a:rPr>
              <a:t>Incident Identification</a:t>
            </a:r>
          </a:p>
        </p:txBody>
      </p:sp>
      <p:sp>
        <p:nvSpPr>
          <p:cNvPr id="3" name="Subtitle 2"/>
          <p:cNvSpPr>
            <a:spLocks noGrp="1"/>
          </p:cNvSpPr>
          <p:nvPr>
            <p:ph type="subTitle" idx="1"/>
          </p:nvPr>
        </p:nvSpPr>
        <p:spPr>
          <a:xfrm>
            <a:off x="1121139" y="3075560"/>
            <a:ext cx="7107151" cy="1510656"/>
          </a:xfrm>
        </p:spPr>
        <p:txBody>
          <a:bodyPr anchor="ctr">
            <a:noAutofit/>
          </a:bodyPr>
          <a:lstStyle/>
          <a:p>
            <a:r>
              <a:rPr lang="en-US" sz="2200" dirty="0">
                <a:solidFill>
                  <a:schemeClr val="tx1"/>
                </a:solidFill>
              </a:rPr>
              <a:t>This section should include the process for identifying an incident, which includes the rapid identification, detection, and confirmation of the incident. Incident identification also defines notification and action triggers.</a:t>
            </a:r>
          </a:p>
          <a:p>
            <a:endParaRPr lang="en-US" sz="2200" dirty="0"/>
          </a:p>
        </p:txBody>
      </p:sp>
    </p:spTree>
    <p:extLst>
      <p:ext uri="{BB962C8B-B14F-4D97-AF65-F5344CB8AC3E}">
        <p14:creationId xmlns:p14="http://schemas.microsoft.com/office/powerpoint/2010/main" val="197718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1002082" y="2666127"/>
            <a:ext cx="7733917" cy="2387373"/>
          </a:xfrm>
        </p:spPr>
        <p:txBody>
          <a:bodyPr/>
          <a:lstStyle/>
          <a:p>
            <a:pPr marL="0" indent="0">
              <a:buNone/>
            </a:pPr>
            <a:r>
              <a:rPr lang="en-US" sz="2600" i="1" dirty="0"/>
              <a:t>Initiation</a:t>
            </a:r>
            <a:endParaRPr lang="en-US" i="1" dirty="0"/>
          </a:p>
          <a:p>
            <a:pPr marL="0" indent="0">
              <a:buNone/>
            </a:pPr>
            <a:endParaRPr lang="en-US" dirty="0"/>
          </a:p>
          <a:p>
            <a:pPr marL="0" indent="0">
              <a:buNone/>
            </a:pPr>
            <a:r>
              <a:rPr lang="en-US" dirty="0"/>
              <a:t>18. How are private entities notified?</a:t>
            </a:r>
          </a:p>
        </p:txBody>
      </p:sp>
    </p:spTree>
    <p:extLst>
      <p:ext uri="{BB962C8B-B14F-4D97-AF65-F5344CB8AC3E}">
        <p14:creationId xmlns:p14="http://schemas.microsoft.com/office/powerpoint/2010/main" val="38330781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998325" y="2677702"/>
            <a:ext cx="7772400" cy="2387373"/>
          </a:xfrm>
        </p:spPr>
        <p:txBody>
          <a:bodyPr/>
          <a:lstStyle/>
          <a:p>
            <a:pPr marL="0" indent="0">
              <a:buNone/>
            </a:pPr>
            <a:r>
              <a:rPr lang="en-US" sz="2600" i="1" dirty="0"/>
              <a:t>Initiation</a:t>
            </a:r>
          </a:p>
          <a:p>
            <a:pPr marL="0" indent="0">
              <a:buNone/>
            </a:pPr>
            <a:endParaRPr lang="en-US" dirty="0"/>
          </a:p>
          <a:p>
            <a:pPr marL="0" indent="0">
              <a:buNone/>
            </a:pPr>
            <a:r>
              <a:rPr lang="en-US" dirty="0"/>
              <a:t>19. How are livestock stakeholder organizations notified?</a:t>
            </a:r>
          </a:p>
        </p:txBody>
      </p:sp>
    </p:spTree>
    <p:extLst>
      <p:ext uri="{BB962C8B-B14F-4D97-AF65-F5344CB8AC3E}">
        <p14:creationId xmlns:p14="http://schemas.microsoft.com/office/powerpoint/2010/main" val="7335967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7401" y="1751392"/>
            <a:ext cx="7533474" cy="875701"/>
          </a:xfrm>
        </p:spPr>
        <p:txBody>
          <a:bodyPr>
            <a:normAutofit fontScale="90000"/>
          </a:bodyPr>
          <a:lstStyle/>
          <a:p>
            <a:r>
              <a:rPr lang="en-US" sz="4000" dirty="0"/>
              <a:t>VI. Concept of Operations</a:t>
            </a:r>
            <a:br>
              <a:rPr lang="en-US" dirty="0"/>
            </a:br>
            <a:r>
              <a:rPr lang="en-US" dirty="0"/>
              <a:t> </a:t>
            </a:r>
            <a:r>
              <a:rPr lang="en-US" sz="3100" dirty="0">
                <a:solidFill>
                  <a:schemeClr val="accent3">
                    <a:lumMod val="40000"/>
                    <a:lumOff val="60000"/>
                  </a:schemeClr>
                </a:solidFill>
              </a:rPr>
              <a:t>INCIDENT MANAGEMENT</a:t>
            </a:r>
          </a:p>
        </p:txBody>
      </p:sp>
      <p:sp>
        <p:nvSpPr>
          <p:cNvPr id="3" name="Subtitle 2"/>
          <p:cNvSpPr>
            <a:spLocks noGrp="1"/>
          </p:cNvSpPr>
          <p:nvPr>
            <p:ph type="subTitle" idx="1"/>
          </p:nvPr>
        </p:nvSpPr>
        <p:spPr>
          <a:xfrm>
            <a:off x="585376" y="3088956"/>
            <a:ext cx="7943932" cy="1653358"/>
          </a:xfrm>
        </p:spPr>
        <p:txBody>
          <a:bodyPr anchor="ctr">
            <a:noAutofit/>
          </a:bodyPr>
          <a:lstStyle/>
          <a:p>
            <a:r>
              <a:rPr lang="en-US" sz="2200" dirty="0"/>
              <a:t> </a:t>
            </a:r>
            <a:r>
              <a:rPr lang="en-US" sz="2200" dirty="0">
                <a:solidFill>
                  <a:schemeClr val="tx1"/>
                </a:solidFill>
              </a:rPr>
              <a:t>This section should provide a general description of coordination and support mechanisms to manage an incident: establish a chain of command, establish incident command posts and other operational components (e.g., incident management teams), and activation of the Emergency Operations Center (EOC) if necessary. </a:t>
            </a:r>
          </a:p>
        </p:txBody>
      </p:sp>
    </p:spTree>
    <p:extLst>
      <p:ext uri="{BB962C8B-B14F-4D97-AF65-F5344CB8AC3E}">
        <p14:creationId xmlns:p14="http://schemas.microsoft.com/office/powerpoint/2010/main" val="3568931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58639" y="2284456"/>
            <a:ext cx="7266372" cy="2387373"/>
          </a:xfrm>
        </p:spPr>
        <p:txBody>
          <a:bodyPr anchor="ctr"/>
          <a:lstStyle/>
          <a:p>
            <a:pPr marL="0" indent="0">
              <a:buNone/>
            </a:pPr>
            <a:r>
              <a:rPr lang="en-US" dirty="0"/>
              <a:t>1. How are high-level elected officials kept informed, even though they may not be part of the incident command?</a:t>
            </a:r>
          </a:p>
        </p:txBody>
      </p:sp>
    </p:spTree>
    <p:extLst>
      <p:ext uri="{BB962C8B-B14F-4D97-AF65-F5344CB8AC3E}">
        <p14:creationId xmlns:p14="http://schemas.microsoft.com/office/powerpoint/2010/main" val="1368290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82240" y="2264613"/>
            <a:ext cx="7143556" cy="2387373"/>
          </a:xfrm>
        </p:spPr>
        <p:txBody>
          <a:bodyPr anchor="ctr"/>
          <a:lstStyle/>
          <a:p>
            <a:pPr marL="0" indent="0">
              <a:buNone/>
            </a:pPr>
            <a:r>
              <a:rPr lang="en-US" dirty="0"/>
              <a:t>2. How is the organizational chart for the state FEAD emergency response structured?</a:t>
            </a:r>
          </a:p>
        </p:txBody>
      </p:sp>
    </p:spTree>
    <p:extLst>
      <p:ext uri="{BB962C8B-B14F-4D97-AF65-F5344CB8AC3E}">
        <p14:creationId xmlns:p14="http://schemas.microsoft.com/office/powerpoint/2010/main" val="3952404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60291" y="2228237"/>
            <a:ext cx="7830251" cy="2387373"/>
          </a:xfrm>
        </p:spPr>
        <p:txBody>
          <a:bodyPr anchor="ctr"/>
          <a:lstStyle/>
          <a:p>
            <a:pPr marL="0" indent="0">
              <a:buNone/>
            </a:pPr>
            <a:r>
              <a:rPr lang="en-US" dirty="0"/>
              <a:t>3.  Who will have the operational authority to direct and manage the state response during a FEAD incident?</a:t>
            </a:r>
          </a:p>
        </p:txBody>
      </p:sp>
    </p:spTree>
    <p:extLst>
      <p:ext uri="{BB962C8B-B14F-4D97-AF65-F5344CB8AC3E}">
        <p14:creationId xmlns:p14="http://schemas.microsoft.com/office/powerpoint/2010/main" val="17565514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223" y="1296690"/>
            <a:ext cx="7772400" cy="1143000"/>
          </a:xfrm>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52475" y="2423352"/>
            <a:ext cx="7103870" cy="2387373"/>
          </a:xfrm>
        </p:spPr>
        <p:txBody>
          <a:bodyPr anchor="ctr"/>
          <a:lstStyle/>
          <a:p>
            <a:pPr marL="0" indent="0">
              <a:buNone/>
            </a:pPr>
            <a:r>
              <a:rPr lang="en-US" dirty="0"/>
              <a:t>4.  Who will assign personnel to the five elements of incident command (i.e., command, planning, operations, logistics, finance and administration) for a FEAD response?</a:t>
            </a:r>
          </a:p>
        </p:txBody>
      </p:sp>
    </p:spTree>
    <p:extLst>
      <p:ext uri="{BB962C8B-B14F-4D97-AF65-F5344CB8AC3E}">
        <p14:creationId xmlns:p14="http://schemas.microsoft.com/office/powerpoint/2010/main" val="1773940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62396" y="2226583"/>
            <a:ext cx="7014575" cy="2387373"/>
          </a:xfrm>
        </p:spPr>
        <p:txBody>
          <a:bodyPr anchor="ctr"/>
          <a:lstStyle/>
          <a:p>
            <a:pPr marL="0" indent="0">
              <a:buNone/>
            </a:pPr>
            <a:r>
              <a:rPr lang="en-US" dirty="0"/>
              <a:t>5.  What agencies, departments, or other entities will be represented in the response structure during a FEAD response?</a:t>
            </a:r>
          </a:p>
        </p:txBody>
      </p:sp>
    </p:spTree>
    <p:extLst>
      <p:ext uri="{BB962C8B-B14F-4D97-AF65-F5344CB8AC3E}">
        <p14:creationId xmlns:p14="http://schemas.microsoft.com/office/powerpoint/2010/main" val="11083573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62396" y="2355558"/>
            <a:ext cx="6806221" cy="2387373"/>
          </a:xfrm>
        </p:spPr>
        <p:txBody>
          <a:bodyPr anchor="ctr"/>
          <a:lstStyle/>
          <a:p>
            <a:pPr marL="0" indent="0">
              <a:buNone/>
            </a:pPr>
            <a:r>
              <a:rPr lang="en-US" dirty="0"/>
              <a:t>6.  How will public health officials be incorporated into the response structure when dealing with a zoonotic animal disease?</a:t>
            </a:r>
          </a:p>
        </p:txBody>
      </p:sp>
    </p:spTree>
    <p:extLst>
      <p:ext uri="{BB962C8B-B14F-4D97-AF65-F5344CB8AC3E}">
        <p14:creationId xmlns:p14="http://schemas.microsoft.com/office/powerpoint/2010/main" val="817064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72317" y="2335716"/>
            <a:ext cx="6687163" cy="2387373"/>
          </a:xfrm>
        </p:spPr>
        <p:txBody>
          <a:bodyPr anchor="ctr"/>
          <a:lstStyle/>
          <a:p>
            <a:pPr marL="0" indent="0">
              <a:buNone/>
            </a:pPr>
            <a:r>
              <a:rPr lang="en-US" dirty="0"/>
              <a:t>7.  Which state elected officials will be represented in the response structure and how will they be represented?</a:t>
            </a:r>
          </a:p>
        </p:txBody>
      </p:sp>
    </p:spTree>
    <p:extLst>
      <p:ext uri="{BB962C8B-B14F-4D97-AF65-F5344CB8AC3E}">
        <p14:creationId xmlns:p14="http://schemas.microsoft.com/office/powerpoint/2010/main" val="2325409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chemeClr val="accent3">
                    <a:lumMod val="40000"/>
                    <a:lumOff val="60000"/>
                  </a:schemeClr>
                </a:solidFill>
              </a:rPr>
              <a:t>Incident Identification</a:t>
            </a:r>
          </a:p>
        </p:txBody>
      </p:sp>
      <p:sp>
        <p:nvSpPr>
          <p:cNvPr id="3" name="Content Placeholder 2"/>
          <p:cNvSpPr>
            <a:spLocks noGrp="1"/>
          </p:cNvSpPr>
          <p:nvPr>
            <p:ph idx="1"/>
          </p:nvPr>
        </p:nvSpPr>
        <p:spPr>
          <a:xfrm>
            <a:off x="1012003" y="2719040"/>
            <a:ext cx="7431284" cy="2387373"/>
          </a:xfrm>
        </p:spPr>
        <p:txBody>
          <a:bodyPr/>
          <a:lstStyle/>
          <a:p>
            <a:pPr marL="0" indent="0">
              <a:buNone/>
            </a:pPr>
            <a:r>
              <a:rPr lang="en-US" sz="2600" i="1" dirty="0"/>
              <a:t>Identification</a:t>
            </a:r>
          </a:p>
          <a:p>
            <a:pPr marL="0" indent="0">
              <a:buNone/>
            </a:pPr>
            <a:endParaRPr lang="en-US" dirty="0"/>
          </a:p>
          <a:p>
            <a:pPr marL="0" indent="0">
              <a:buNone/>
            </a:pPr>
            <a:r>
              <a:rPr lang="en-US" dirty="0"/>
              <a:t>1. Who is responsible for reporting initial suspicions of a FEAD?</a:t>
            </a:r>
          </a:p>
        </p:txBody>
      </p:sp>
    </p:spTree>
    <p:extLst>
      <p:ext uri="{BB962C8B-B14F-4D97-AF65-F5344CB8AC3E}">
        <p14:creationId xmlns:p14="http://schemas.microsoft.com/office/powerpoint/2010/main" val="20366889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72318" y="2728317"/>
            <a:ext cx="7193164" cy="1389579"/>
          </a:xfrm>
        </p:spPr>
        <p:txBody>
          <a:bodyPr anchor="ctr"/>
          <a:lstStyle/>
          <a:p>
            <a:pPr marL="0" indent="0">
              <a:buNone/>
            </a:pPr>
            <a:r>
              <a:rPr lang="en-US" dirty="0"/>
              <a:t>8.  How will private industry or major trade organizations be represented in the response structure?</a:t>
            </a:r>
          </a:p>
        </p:txBody>
      </p:sp>
    </p:spTree>
    <p:extLst>
      <p:ext uri="{BB962C8B-B14F-4D97-AF65-F5344CB8AC3E}">
        <p14:creationId xmlns:p14="http://schemas.microsoft.com/office/powerpoint/2010/main" val="26026170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72317" y="2200127"/>
            <a:ext cx="7411466" cy="2387373"/>
          </a:xfrm>
        </p:spPr>
        <p:txBody>
          <a:bodyPr anchor="ctr"/>
          <a:lstStyle/>
          <a:p>
            <a:pPr marL="0" indent="0">
              <a:buNone/>
            </a:pPr>
            <a:r>
              <a:rPr lang="en-US" dirty="0"/>
              <a:t>9.  How will voluntary organizations and community-based organizations be represented in the response structure?</a:t>
            </a:r>
          </a:p>
        </p:txBody>
      </p:sp>
    </p:spTree>
    <p:extLst>
      <p:ext uri="{BB962C8B-B14F-4D97-AF65-F5344CB8AC3E}">
        <p14:creationId xmlns:p14="http://schemas.microsoft.com/office/powerpoint/2010/main" val="4663130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72317" y="2365479"/>
            <a:ext cx="7413118" cy="2387373"/>
          </a:xfrm>
        </p:spPr>
        <p:txBody>
          <a:bodyPr anchor="ctr"/>
          <a:lstStyle/>
          <a:p>
            <a:pPr marL="0" indent="0">
              <a:buNone/>
            </a:pPr>
            <a:r>
              <a:rPr lang="en-US" dirty="0"/>
              <a:t>10.  What could cause a change in the chain of command and how would the change be implemented?  Who has the authority to make the change?</a:t>
            </a:r>
          </a:p>
        </p:txBody>
      </p:sp>
    </p:spTree>
    <p:extLst>
      <p:ext uri="{BB962C8B-B14F-4D97-AF65-F5344CB8AC3E}">
        <p14:creationId xmlns:p14="http://schemas.microsoft.com/office/powerpoint/2010/main" val="25703231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62396" y="2241465"/>
            <a:ext cx="7123714" cy="2387373"/>
          </a:xfrm>
        </p:spPr>
        <p:txBody>
          <a:bodyPr anchor="ctr"/>
          <a:lstStyle/>
          <a:p>
            <a:pPr marL="0" indent="0">
              <a:buNone/>
            </a:pPr>
            <a:r>
              <a:rPr lang="en-US" dirty="0"/>
              <a:t>11.  How will interstate operations be coordinated and how will private sector activities be included in this effort?</a:t>
            </a:r>
          </a:p>
        </p:txBody>
      </p:sp>
    </p:spTree>
    <p:extLst>
      <p:ext uri="{BB962C8B-B14F-4D97-AF65-F5344CB8AC3E}">
        <p14:creationId xmlns:p14="http://schemas.microsoft.com/office/powerpoint/2010/main" val="32740116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62395" y="2241465"/>
            <a:ext cx="7428001" cy="2387373"/>
          </a:xfrm>
        </p:spPr>
        <p:txBody>
          <a:bodyPr anchor="ctr"/>
          <a:lstStyle/>
          <a:p>
            <a:pPr marL="0" indent="0">
              <a:buNone/>
            </a:pPr>
            <a:r>
              <a:rPr lang="en-US" dirty="0"/>
              <a:t>12.  What is required to activate the DOC for a FEAD?</a:t>
            </a:r>
          </a:p>
        </p:txBody>
      </p:sp>
    </p:spTree>
    <p:extLst>
      <p:ext uri="{BB962C8B-B14F-4D97-AF65-F5344CB8AC3E}">
        <p14:creationId xmlns:p14="http://schemas.microsoft.com/office/powerpoint/2010/main" val="836634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62395" y="2291072"/>
            <a:ext cx="7419733" cy="2387373"/>
          </a:xfrm>
        </p:spPr>
        <p:txBody>
          <a:bodyPr anchor="ctr"/>
          <a:lstStyle/>
          <a:p>
            <a:pPr marL="0" indent="0">
              <a:buNone/>
            </a:pPr>
            <a:r>
              <a:rPr lang="en-US" dirty="0"/>
              <a:t>13.  What is required to activate the SEOC for a FEAD?</a:t>
            </a:r>
          </a:p>
        </p:txBody>
      </p:sp>
    </p:spTree>
    <p:extLst>
      <p:ext uri="{BB962C8B-B14F-4D97-AF65-F5344CB8AC3E}">
        <p14:creationId xmlns:p14="http://schemas.microsoft.com/office/powerpoint/2010/main" val="1663370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82239" y="2329102"/>
            <a:ext cx="7409812" cy="2387373"/>
          </a:xfrm>
        </p:spPr>
        <p:txBody>
          <a:bodyPr anchor="ctr"/>
          <a:lstStyle/>
          <a:p>
            <a:pPr marL="0" indent="0">
              <a:buNone/>
            </a:pPr>
            <a:r>
              <a:rPr lang="en-US" dirty="0"/>
              <a:t>14.  How will the SEOC coordinate with other agencies which operate their own EOC’s in supporting a FEAD response?</a:t>
            </a:r>
          </a:p>
        </p:txBody>
      </p:sp>
    </p:spTree>
    <p:extLst>
      <p:ext uri="{BB962C8B-B14F-4D97-AF65-F5344CB8AC3E}">
        <p14:creationId xmlns:p14="http://schemas.microsoft.com/office/powerpoint/2010/main" val="34769336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72317" y="2269575"/>
            <a:ext cx="7418080" cy="2387373"/>
          </a:xfrm>
        </p:spPr>
        <p:txBody>
          <a:bodyPr anchor="ctr"/>
          <a:lstStyle/>
          <a:p>
            <a:pPr marL="0" indent="0">
              <a:buNone/>
            </a:pPr>
            <a:r>
              <a:rPr lang="en-US" dirty="0"/>
              <a:t>15.  Who is responsible for the initial activation of the DOC and/or SEOC in a FEAD response?</a:t>
            </a:r>
          </a:p>
        </p:txBody>
      </p:sp>
    </p:spTree>
    <p:extLst>
      <p:ext uri="{BB962C8B-B14F-4D97-AF65-F5344CB8AC3E}">
        <p14:creationId xmlns:p14="http://schemas.microsoft.com/office/powerpoint/2010/main" val="41113469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82239" y="2244772"/>
            <a:ext cx="7409812" cy="2387373"/>
          </a:xfrm>
        </p:spPr>
        <p:txBody>
          <a:bodyPr anchor="ctr"/>
          <a:lstStyle/>
          <a:p>
            <a:pPr marL="0" indent="0">
              <a:buNone/>
            </a:pPr>
            <a:r>
              <a:rPr lang="en-US" dirty="0"/>
              <a:t>16.  In what way will the scope of a livestock incident affect the full or incremental activation of the DOC and/or SEOC?</a:t>
            </a:r>
          </a:p>
        </p:txBody>
      </p:sp>
    </p:spTree>
    <p:extLst>
      <p:ext uri="{BB962C8B-B14F-4D97-AF65-F5344CB8AC3E}">
        <p14:creationId xmlns:p14="http://schemas.microsoft.com/office/powerpoint/2010/main" val="10479684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72317" y="2269575"/>
            <a:ext cx="7418080" cy="2387373"/>
          </a:xfrm>
        </p:spPr>
        <p:txBody>
          <a:bodyPr anchor="ctr"/>
          <a:lstStyle/>
          <a:p>
            <a:pPr marL="0" indent="0">
              <a:buNone/>
            </a:pPr>
            <a:r>
              <a:rPr lang="en-US" dirty="0"/>
              <a:t>17.  How will individual incident or area command posts be integrated into the state response and DOC and/or SEOC?</a:t>
            </a:r>
          </a:p>
        </p:txBody>
      </p:sp>
    </p:spTree>
    <p:extLst>
      <p:ext uri="{BB962C8B-B14F-4D97-AF65-F5344CB8AC3E}">
        <p14:creationId xmlns:p14="http://schemas.microsoft.com/office/powerpoint/2010/main" val="740947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982239" y="2689277"/>
            <a:ext cx="7222929" cy="2387373"/>
          </a:xfrm>
        </p:spPr>
        <p:txBody>
          <a:bodyPr/>
          <a:lstStyle/>
          <a:p>
            <a:pPr marL="0" indent="0">
              <a:buNone/>
            </a:pPr>
            <a:r>
              <a:rPr lang="en-US" sz="2600" i="1" dirty="0"/>
              <a:t>Identification</a:t>
            </a:r>
          </a:p>
          <a:p>
            <a:pPr marL="0" indent="0">
              <a:buNone/>
            </a:pPr>
            <a:endParaRPr lang="en-US" dirty="0"/>
          </a:p>
          <a:p>
            <a:pPr marL="0" indent="0">
              <a:buNone/>
            </a:pPr>
            <a:r>
              <a:rPr lang="en-US" dirty="0"/>
              <a:t>2. What are the routine surveillance methods used within this state for the identification of a FEAD?</a:t>
            </a:r>
          </a:p>
        </p:txBody>
      </p:sp>
    </p:spTree>
    <p:extLst>
      <p:ext uri="{BB962C8B-B14F-4D97-AF65-F5344CB8AC3E}">
        <p14:creationId xmlns:p14="http://schemas.microsoft.com/office/powerpoint/2010/main" val="5389987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82238" y="2329102"/>
            <a:ext cx="7409811" cy="2387373"/>
          </a:xfrm>
        </p:spPr>
        <p:txBody>
          <a:bodyPr anchor="ctr"/>
          <a:lstStyle/>
          <a:p>
            <a:pPr marL="0" indent="0">
              <a:buNone/>
            </a:pPr>
            <a:r>
              <a:rPr lang="en-US" dirty="0"/>
              <a:t>18.  Where will contact information for the personnel operating the DOC and/or SEOC be found?</a:t>
            </a:r>
          </a:p>
        </p:txBody>
      </p:sp>
    </p:spTree>
    <p:extLst>
      <p:ext uri="{BB962C8B-B14F-4D97-AF65-F5344CB8AC3E}">
        <p14:creationId xmlns:p14="http://schemas.microsoft.com/office/powerpoint/2010/main" val="8322266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62396" y="2249733"/>
            <a:ext cx="7421386" cy="2387373"/>
          </a:xfrm>
        </p:spPr>
        <p:txBody>
          <a:bodyPr anchor="ctr"/>
          <a:lstStyle/>
          <a:p>
            <a:pPr marL="0" indent="0">
              <a:buNone/>
            </a:pPr>
            <a:r>
              <a:rPr lang="en-US" dirty="0"/>
              <a:t>19.  Who has the responsibility for maintaining contact information for DOC and/or SEOC personnel and how often will that information be updated?</a:t>
            </a:r>
          </a:p>
        </p:txBody>
      </p:sp>
    </p:spTree>
    <p:extLst>
      <p:ext uri="{BB962C8B-B14F-4D97-AF65-F5344CB8AC3E}">
        <p14:creationId xmlns:p14="http://schemas.microsoft.com/office/powerpoint/2010/main" val="42038112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82238" y="2248079"/>
            <a:ext cx="7393275" cy="2387373"/>
          </a:xfrm>
        </p:spPr>
        <p:txBody>
          <a:bodyPr anchor="ctr"/>
          <a:lstStyle/>
          <a:p>
            <a:pPr marL="0" indent="0">
              <a:buNone/>
            </a:pPr>
            <a:r>
              <a:rPr lang="en-US" dirty="0"/>
              <a:t>20.  Does the FEAD response warrant the activation of a Multi-agency coordination (MAC) group?</a:t>
            </a:r>
          </a:p>
        </p:txBody>
      </p:sp>
    </p:spTree>
    <p:extLst>
      <p:ext uri="{BB962C8B-B14F-4D97-AF65-F5344CB8AC3E}">
        <p14:creationId xmlns:p14="http://schemas.microsoft.com/office/powerpoint/2010/main" val="19321874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144" y="1157794"/>
            <a:ext cx="7772400" cy="1024862"/>
          </a:xfrm>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22708" y="2311630"/>
            <a:ext cx="7838070" cy="2748161"/>
          </a:xfrm>
        </p:spPr>
        <p:txBody>
          <a:bodyPr anchor="ctr">
            <a:normAutofit fontScale="92500" lnSpcReduction="10000"/>
          </a:bodyPr>
          <a:lstStyle/>
          <a:p>
            <a:pPr marL="0" indent="0">
              <a:buNone/>
            </a:pPr>
            <a:r>
              <a:rPr lang="en-US" dirty="0"/>
              <a:t>21.  Who will be responsible for developing the appropriate action sheets detailing the following for each specific task: </a:t>
            </a:r>
          </a:p>
          <a:p>
            <a:pPr marL="0" indent="0">
              <a:buNone/>
            </a:pPr>
            <a:endParaRPr lang="en-US" sz="1200" dirty="0"/>
          </a:p>
          <a:p>
            <a:pPr indent="0">
              <a:buNone/>
            </a:pPr>
            <a:r>
              <a:rPr lang="en-US" sz="2200" dirty="0"/>
              <a:t>1) a brief explanation of the functional role and purpose of each task; </a:t>
            </a:r>
          </a:p>
          <a:p>
            <a:pPr indent="0">
              <a:buNone/>
            </a:pPr>
            <a:r>
              <a:rPr lang="en-US" sz="2200" dirty="0"/>
              <a:t>2) details of immediate, intermediate and longer-term (extended) responsibilities for each task; </a:t>
            </a:r>
          </a:p>
          <a:p>
            <a:pPr indent="0">
              <a:buNone/>
            </a:pPr>
            <a:r>
              <a:rPr lang="en-US" sz="2200" dirty="0"/>
              <a:t>3) the title and contact information of the task’s supervisor; and </a:t>
            </a:r>
          </a:p>
          <a:p>
            <a:pPr indent="0">
              <a:buNone/>
            </a:pPr>
            <a:r>
              <a:rPr lang="en-US" sz="2200" dirty="0"/>
              <a:t>4) key contact information?</a:t>
            </a:r>
          </a:p>
        </p:txBody>
      </p:sp>
    </p:spTree>
    <p:extLst>
      <p:ext uri="{BB962C8B-B14F-4D97-AF65-F5344CB8AC3E}">
        <p14:creationId xmlns:p14="http://schemas.microsoft.com/office/powerpoint/2010/main" val="18118031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52474" y="2309259"/>
            <a:ext cx="7064184" cy="2387373"/>
          </a:xfrm>
        </p:spPr>
        <p:txBody>
          <a:bodyPr anchor="ctr"/>
          <a:lstStyle/>
          <a:p>
            <a:pPr marL="0" indent="0">
              <a:buNone/>
            </a:pPr>
            <a:r>
              <a:rPr lang="en-US" dirty="0"/>
              <a:t>22.  Is successful completion of position-specific training a consideration when assigning job tasks?</a:t>
            </a:r>
          </a:p>
        </p:txBody>
      </p:sp>
    </p:spTree>
    <p:extLst>
      <p:ext uri="{BB962C8B-B14F-4D97-AF65-F5344CB8AC3E}">
        <p14:creationId xmlns:p14="http://schemas.microsoft.com/office/powerpoint/2010/main" val="37874043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68561" y="2200127"/>
            <a:ext cx="7772400" cy="2387373"/>
          </a:xfrm>
        </p:spPr>
        <p:txBody>
          <a:bodyPr anchor="ctr"/>
          <a:lstStyle/>
          <a:p>
            <a:pPr marL="0" indent="0">
              <a:buNone/>
            </a:pPr>
            <a:r>
              <a:rPr lang="en-US" dirty="0"/>
              <a:t>23. What level of ICS training is required for responders?</a:t>
            </a:r>
          </a:p>
        </p:txBody>
      </p:sp>
    </p:spTree>
    <p:extLst>
      <p:ext uri="{BB962C8B-B14F-4D97-AF65-F5344CB8AC3E}">
        <p14:creationId xmlns:p14="http://schemas.microsoft.com/office/powerpoint/2010/main" val="38522897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1021475" y="2211702"/>
            <a:ext cx="7772400" cy="2387373"/>
          </a:xfrm>
        </p:spPr>
        <p:txBody>
          <a:bodyPr anchor="ctr"/>
          <a:lstStyle/>
          <a:p>
            <a:pPr marL="0" indent="0">
              <a:buNone/>
            </a:pPr>
            <a:r>
              <a:rPr lang="en-US" dirty="0"/>
              <a:t>24.  Is ICS training position specific?</a:t>
            </a:r>
          </a:p>
        </p:txBody>
      </p:sp>
    </p:spTree>
    <p:extLst>
      <p:ext uri="{BB962C8B-B14F-4D97-AF65-F5344CB8AC3E}">
        <p14:creationId xmlns:p14="http://schemas.microsoft.com/office/powerpoint/2010/main" val="37043188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42554" y="2188552"/>
            <a:ext cx="7163398" cy="2387373"/>
          </a:xfrm>
        </p:spPr>
        <p:txBody>
          <a:bodyPr anchor="ctr"/>
          <a:lstStyle/>
          <a:p>
            <a:pPr marL="0" indent="0">
              <a:buNone/>
            </a:pPr>
            <a:r>
              <a:rPr lang="en-US" dirty="0"/>
              <a:t>25.  What form of information management will be utilized throughout the response?</a:t>
            </a:r>
          </a:p>
        </p:txBody>
      </p:sp>
    </p:spTree>
    <p:extLst>
      <p:ext uri="{BB962C8B-B14F-4D97-AF65-F5344CB8AC3E}">
        <p14:creationId xmlns:p14="http://schemas.microsoft.com/office/powerpoint/2010/main" val="25542459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MANAGEMENT</a:t>
            </a:r>
          </a:p>
        </p:txBody>
      </p:sp>
      <p:sp>
        <p:nvSpPr>
          <p:cNvPr id="3" name="Content Placeholder 2"/>
          <p:cNvSpPr>
            <a:spLocks noGrp="1"/>
          </p:cNvSpPr>
          <p:nvPr>
            <p:ph idx="1"/>
          </p:nvPr>
        </p:nvSpPr>
        <p:spPr>
          <a:xfrm>
            <a:off x="998325" y="2200127"/>
            <a:ext cx="7355667" cy="2387373"/>
          </a:xfrm>
        </p:spPr>
        <p:txBody>
          <a:bodyPr anchor="ctr"/>
          <a:lstStyle/>
          <a:p>
            <a:pPr marL="0" indent="0">
              <a:buNone/>
            </a:pPr>
            <a:r>
              <a:rPr lang="en-US" dirty="0"/>
              <a:t>26.  How will confidential internal information be handled separately from public information?</a:t>
            </a:r>
          </a:p>
        </p:txBody>
      </p:sp>
    </p:spTree>
    <p:extLst>
      <p:ext uri="{BB962C8B-B14F-4D97-AF65-F5344CB8AC3E}">
        <p14:creationId xmlns:p14="http://schemas.microsoft.com/office/powerpoint/2010/main" val="31695011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166" y="1493744"/>
            <a:ext cx="7533474" cy="875701"/>
          </a:xfrm>
        </p:spPr>
        <p:txBody>
          <a:bodyPr>
            <a:noAutofit/>
          </a:bodyPr>
          <a:lstStyle/>
          <a:p>
            <a:r>
              <a:rPr lang="en-US" dirty="0"/>
              <a:t>VI. Concept of Operations</a:t>
            </a:r>
            <a:br>
              <a:rPr lang="en-US" dirty="0"/>
            </a:br>
            <a:r>
              <a:rPr lang="en-US" sz="2800" dirty="0"/>
              <a:t> </a:t>
            </a:r>
            <a:r>
              <a:rPr lang="en-US" sz="2800" dirty="0">
                <a:solidFill>
                  <a:schemeClr val="accent3">
                    <a:lumMod val="40000"/>
                    <a:lumOff val="60000"/>
                  </a:schemeClr>
                </a:solidFill>
              </a:rPr>
              <a:t>DEFINING RESPONSE ACTIONS</a:t>
            </a:r>
          </a:p>
        </p:txBody>
      </p:sp>
      <p:sp>
        <p:nvSpPr>
          <p:cNvPr id="3" name="Subtitle 2"/>
          <p:cNvSpPr>
            <a:spLocks noGrp="1"/>
          </p:cNvSpPr>
          <p:nvPr>
            <p:ph type="subTitle" idx="1"/>
          </p:nvPr>
        </p:nvSpPr>
        <p:spPr>
          <a:xfrm>
            <a:off x="818897" y="3115408"/>
            <a:ext cx="7533474" cy="1264491"/>
          </a:xfrm>
        </p:spPr>
        <p:txBody>
          <a:bodyPr anchor="ctr">
            <a:noAutofit/>
          </a:bodyPr>
          <a:lstStyle/>
          <a:p>
            <a:r>
              <a:rPr lang="en-US" dirty="0">
                <a:solidFill>
                  <a:schemeClr val="tx1"/>
                </a:solidFill>
              </a:rPr>
              <a:t>This section should give a general description of the actions that will be defined in order to effectively respond to and mitigate a FEAD. Response actions include an assessment of needs from lead and supporting agencies and the implementation of an investigation by law enforcement entities (local, state, federal) if the incident is suspected to be intentional. This section should result in a comprehensive </a:t>
            </a:r>
            <a:r>
              <a:rPr lang="en-US" u="sng" dirty="0">
                <a:solidFill>
                  <a:schemeClr val="tx1"/>
                </a:solidFill>
              </a:rPr>
              <a:t>bulleted list</a:t>
            </a:r>
            <a:r>
              <a:rPr lang="en-US" dirty="0">
                <a:solidFill>
                  <a:schemeClr val="tx1"/>
                </a:solidFill>
              </a:rPr>
              <a:t> of the potential actions needed in a FEAD emergency response and recovery.</a:t>
            </a:r>
          </a:p>
        </p:txBody>
      </p:sp>
    </p:spTree>
    <p:extLst>
      <p:ext uri="{BB962C8B-B14F-4D97-AF65-F5344CB8AC3E}">
        <p14:creationId xmlns:p14="http://schemas.microsoft.com/office/powerpoint/2010/main" val="3381228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1230279" y="2638018"/>
            <a:ext cx="6230769" cy="2387373"/>
          </a:xfrm>
        </p:spPr>
        <p:txBody>
          <a:bodyPr/>
          <a:lstStyle/>
          <a:p>
            <a:pPr marL="0" indent="0">
              <a:buNone/>
            </a:pPr>
            <a:r>
              <a:rPr lang="en-US" sz="2600" i="1" dirty="0"/>
              <a:t>Identification</a:t>
            </a:r>
            <a:endParaRPr lang="en-US" i="1" dirty="0"/>
          </a:p>
          <a:p>
            <a:pPr marL="0" indent="0">
              <a:buNone/>
            </a:pPr>
            <a:endParaRPr lang="en-US" dirty="0"/>
          </a:p>
          <a:p>
            <a:pPr marL="0" indent="0">
              <a:buNone/>
            </a:pPr>
            <a:r>
              <a:rPr lang="en-US" dirty="0"/>
              <a:t>3. What components of the livestock production or transportation systems are included within surveillance activities?</a:t>
            </a:r>
          </a:p>
        </p:txBody>
      </p:sp>
    </p:spTree>
    <p:extLst>
      <p:ext uri="{BB962C8B-B14F-4D97-AF65-F5344CB8AC3E}">
        <p14:creationId xmlns:p14="http://schemas.microsoft.com/office/powerpoint/2010/main" val="37555090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DEFINING RESPONSE ACTIONS</a:t>
            </a:r>
          </a:p>
        </p:txBody>
      </p:sp>
      <p:sp>
        <p:nvSpPr>
          <p:cNvPr id="3" name="Content Placeholder 2"/>
          <p:cNvSpPr>
            <a:spLocks noGrp="1"/>
          </p:cNvSpPr>
          <p:nvPr>
            <p:ph idx="1"/>
          </p:nvPr>
        </p:nvSpPr>
        <p:spPr>
          <a:xfrm>
            <a:off x="986750" y="2708476"/>
            <a:ext cx="6702495" cy="1819497"/>
          </a:xfrm>
        </p:spPr>
        <p:txBody>
          <a:bodyPr anchor="ctr"/>
          <a:lstStyle/>
          <a:p>
            <a:pPr marL="0" indent="0">
              <a:buNone/>
            </a:pPr>
            <a:r>
              <a:rPr lang="en-US" dirty="0"/>
              <a:t>1.  What response actions are required for a FEAD response at all levels of state government, industry, and private sector?</a:t>
            </a:r>
          </a:p>
        </p:txBody>
      </p:sp>
    </p:spTree>
    <p:extLst>
      <p:ext uri="{BB962C8B-B14F-4D97-AF65-F5344CB8AC3E}">
        <p14:creationId xmlns:p14="http://schemas.microsoft.com/office/powerpoint/2010/main" val="27184660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DEFINING RESPONSE ACTIONS</a:t>
            </a:r>
          </a:p>
        </p:txBody>
      </p:sp>
      <p:sp>
        <p:nvSpPr>
          <p:cNvPr id="3" name="Content Placeholder 2"/>
          <p:cNvSpPr>
            <a:spLocks noGrp="1"/>
          </p:cNvSpPr>
          <p:nvPr>
            <p:ph idx="1"/>
          </p:nvPr>
        </p:nvSpPr>
        <p:spPr>
          <a:xfrm>
            <a:off x="1021475" y="2200127"/>
            <a:ext cx="7084477" cy="2387373"/>
          </a:xfrm>
        </p:spPr>
        <p:txBody>
          <a:bodyPr anchor="ctr"/>
          <a:lstStyle/>
          <a:p>
            <a:pPr marL="0" indent="0">
              <a:buNone/>
            </a:pPr>
            <a:r>
              <a:rPr lang="en-US" dirty="0"/>
              <a:t>2.  What actions will be necessary to support industry recovery or minimize the impact on an affected industry?</a:t>
            </a:r>
          </a:p>
        </p:txBody>
      </p:sp>
    </p:spTree>
    <p:extLst>
      <p:ext uri="{BB962C8B-B14F-4D97-AF65-F5344CB8AC3E}">
        <p14:creationId xmlns:p14="http://schemas.microsoft.com/office/powerpoint/2010/main" val="2137958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DEFINING RESPONSE ACTIONS</a:t>
            </a:r>
          </a:p>
        </p:txBody>
      </p:sp>
      <p:sp>
        <p:nvSpPr>
          <p:cNvPr id="3" name="Content Placeholder 2"/>
          <p:cNvSpPr>
            <a:spLocks noGrp="1"/>
          </p:cNvSpPr>
          <p:nvPr>
            <p:ph idx="1"/>
          </p:nvPr>
        </p:nvSpPr>
        <p:spPr>
          <a:xfrm>
            <a:off x="1019821" y="2317527"/>
            <a:ext cx="6818247" cy="2387373"/>
          </a:xfrm>
        </p:spPr>
        <p:txBody>
          <a:bodyPr anchor="ctr"/>
          <a:lstStyle/>
          <a:p>
            <a:pPr marL="0" indent="0">
              <a:buNone/>
            </a:pPr>
            <a:r>
              <a:rPr lang="en-US" dirty="0"/>
              <a:t>3.  Are the response efforts altered if the incident is identified as due to a terrorist attack? If so, in what ways?</a:t>
            </a:r>
          </a:p>
        </p:txBody>
      </p:sp>
    </p:spTree>
    <p:extLst>
      <p:ext uri="{BB962C8B-B14F-4D97-AF65-F5344CB8AC3E}">
        <p14:creationId xmlns:p14="http://schemas.microsoft.com/office/powerpoint/2010/main" val="15213284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DEFINING RESPONSE ACTIONS</a:t>
            </a:r>
          </a:p>
        </p:txBody>
      </p:sp>
      <p:sp>
        <p:nvSpPr>
          <p:cNvPr id="3" name="Content Placeholder 2"/>
          <p:cNvSpPr>
            <a:spLocks noGrp="1"/>
          </p:cNvSpPr>
          <p:nvPr>
            <p:ph idx="1"/>
          </p:nvPr>
        </p:nvSpPr>
        <p:spPr>
          <a:xfrm>
            <a:off x="1061162" y="2251386"/>
            <a:ext cx="7382125" cy="2387373"/>
          </a:xfrm>
        </p:spPr>
        <p:txBody>
          <a:bodyPr anchor="ctr"/>
          <a:lstStyle/>
          <a:p>
            <a:pPr marL="0" indent="0">
              <a:buNone/>
            </a:pPr>
            <a:r>
              <a:rPr lang="en-US" dirty="0"/>
              <a:t>4.  What investigational activities might be necessary to support a response?</a:t>
            </a:r>
          </a:p>
        </p:txBody>
      </p:sp>
    </p:spTree>
    <p:extLst>
      <p:ext uri="{BB962C8B-B14F-4D97-AF65-F5344CB8AC3E}">
        <p14:creationId xmlns:p14="http://schemas.microsoft.com/office/powerpoint/2010/main" val="10903779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DEFINING RESPONSE ACTIONS</a:t>
            </a:r>
          </a:p>
        </p:txBody>
      </p:sp>
      <p:sp>
        <p:nvSpPr>
          <p:cNvPr id="3" name="Content Placeholder 2"/>
          <p:cNvSpPr>
            <a:spLocks noGrp="1"/>
          </p:cNvSpPr>
          <p:nvPr>
            <p:ph idx="1"/>
          </p:nvPr>
        </p:nvSpPr>
        <p:spPr>
          <a:xfrm>
            <a:off x="1033050" y="2176977"/>
            <a:ext cx="7772400" cy="2387373"/>
          </a:xfrm>
        </p:spPr>
        <p:txBody>
          <a:bodyPr anchor="ctr"/>
          <a:lstStyle/>
          <a:p>
            <a:pPr marL="0" indent="0">
              <a:buNone/>
            </a:pPr>
            <a:r>
              <a:rPr lang="en-US" dirty="0"/>
              <a:t>5.  How would law enforcement be involved in the response?</a:t>
            </a:r>
          </a:p>
        </p:txBody>
      </p:sp>
    </p:spTree>
    <p:extLst>
      <p:ext uri="{BB962C8B-B14F-4D97-AF65-F5344CB8AC3E}">
        <p14:creationId xmlns:p14="http://schemas.microsoft.com/office/powerpoint/2010/main" val="4606729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DEFINING RESPONSE ACTIONS</a:t>
            </a:r>
          </a:p>
        </p:txBody>
      </p:sp>
      <p:sp>
        <p:nvSpPr>
          <p:cNvPr id="3" name="Content Placeholder 2"/>
          <p:cNvSpPr>
            <a:spLocks noGrp="1"/>
          </p:cNvSpPr>
          <p:nvPr>
            <p:ph idx="1"/>
          </p:nvPr>
        </p:nvSpPr>
        <p:spPr>
          <a:xfrm>
            <a:off x="1019822" y="2256346"/>
            <a:ext cx="7115895" cy="2387373"/>
          </a:xfrm>
        </p:spPr>
        <p:txBody>
          <a:bodyPr anchor="ctr"/>
          <a:lstStyle/>
          <a:p>
            <a:pPr marL="0" indent="0">
              <a:buNone/>
            </a:pPr>
            <a:r>
              <a:rPr lang="en-US" dirty="0"/>
              <a:t>6.  What security issues may need to be addressed to protect responders, equipment, procedures, and operations during the response?</a:t>
            </a:r>
          </a:p>
        </p:txBody>
      </p:sp>
    </p:spTree>
    <p:extLst>
      <p:ext uri="{BB962C8B-B14F-4D97-AF65-F5344CB8AC3E}">
        <p14:creationId xmlns:p14="http://schemas.microsoft.com/office/powerpoint/2010/main" val="35891413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DEFINING RESPONSE ACTIONS</a:t>
            </a:r>
          </a:p>
        </p:txBody>
      </p:sp>
      <p:sp>
        <p:nvSpPr>
          <p:cNvPr id="3" name="Content Placeholder 2"/>
          <p:cNvSpPr>
            <a:spLocks noGrp="1"/>
          </p:cNvSpPr>
          <p:nvPr>
            <p:ph idx="1"/>
          </p:nvPr>
        </p:nvSpPr>
        <p:spPr>
          <a:xfrm>
            <a:off x="1009900" y="2315874"/>
            <a:ext cx="7393700" cy="2387373"/>
          </a:xfrm>
        </p:spPr>
        <p:txBody>
          <a:bodyPr anchor="ctr"/>
          <a:lstStyle/>
          <a:p>
            <a:pPr marL="0" indent="0">
              <a:buNone/>
            </a:pPr>
            <a:r>
              <a:rPr lang="en-US" dirty="0"/>
              <a:t>7.  Is transportation of livestock affected? If so, how would the response be structured (e.g., maintaining continuity of operations, restricted/permitted movements)?</a:t>
            </a:r>
          </a:p>
        </p:txBody>
      </p:sp>
    </p:spTree>
    <p:extLst>
      <p:ext uri="{BB962C8B-B14F-4D97-AF65-F5344CB8AC3E}">
        <p14:creationId xmlns:p14="http://schemas.microsoft.com/office/powerpoint/2010/main" val="27685829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909" y="1038739"/>
            <a:ext cx="7772400" cy="1143000"/>
          </a:xfrm>
        </p:spPr>
        <p:txBody>
          <a:bodyPr/>
          <a:lstStyle/>
          <a:p>
            <a:r>
              <a:rPr lang="en-US" dirty="0"/>
              <a:t>VI. Concept of Operations</a:t>
            </a:r>
            <a:br>
              <a:rPr lang="en-US" dirty="0"/>
            </a:br>
            <a:r>
              <a:rPr lang="en-US" sz="2600" dirty="0">
                <a:solidFill>
                  <a:srgbClr val="A7D5F3"/>
                </a:solidFill>
              </a:rPr>
              <a:t>DEFINING RESPONSE ACTIONS</a:t>
            </a:r>
          </a:p>
        </p:txBody>
      </p:sp>
      <p:sp>
        <p:nvSpPr>
          <p:cNvPr id="3" name="Content Placeholder 2"/>
          <p:cNvSpPr>
            <a:spLocks noGrp="1"/>
          </p:cNvSpPr>
          <p:nvPr>
            <p:ph idx="1"/>
          </p:nvPr>
        </p:nvSpPr>
        <p:spPr>
          <a:xfrm>
            <a:off x="922709" y="2426192"/>
            <a:ext cx="7841304" cy="2483928"/>
          </a:xfrm>
        </p:spPr>
        <p:txBody>
          <a:bodyPr anchor="ctr">
            <a:noAutofit/>
          </a:bodyPr>
          <a:lstStyle/>
          <a:p>
            <a:pPr marL="0" indent="0">
              <a:spcBef>
                <a:spcPts val="0"/>
              </a:spcBef>
              <a:buNone/>
            </a:pPr>
            <a:r>
              <a:rPr lang="en-US" sz="2000" dirty="0"/>
              <a:t>8</a:t>
            </a:r>
            <a:r>
              <a:rPr lang="en-US" dirty="0"/>
              <a:t>.  What applicable statutes might be invoked during a FEAD response?</a:t>
            </a:r>
          </a:p>
          <a:p>
            <a:pPr marL="679450" indent="-342900">
              <a:spcBef>
                <a:spcPts val="0"/>
              </a:spcBef>
              <a:buFont typeface="Arial" panose="020B0604020202020204" pitchFamily="34" charset="0"/>
              <a:buChar char="•"/>
            </a:pPr>
            <a:r>
              <a:rPr lang="en-US" sz="2000" dirty="0"/>
              <a:t>How will farms, feedlots, or other livestock facilities be accessed if owners do not cooperate?</a:t>
            </a:r>
          </a:p>
          <a:p>
            <a:pPr marL="679450" indent="-342900">
              <a:spcBef>
                <a:spcPts val="0"/>
              </a:spcBef>
              <a:buFont typeface="Arial" panose="020B0604020202020204" pitchFamily="34" charset="0"/>
              <a:buChar char="•"/>
            </a:pPr>
            <a:r>
              <a:rPr lang="en-US" sz="2000" dirty="0"/>
              <a:t>What authorities exist for detaining, holding, depopulating, and disposal of carcasses for livestock?</a:t>
            </a:r>
          </a:p>
          <a:p>
            <a:pPr marL="679450" indent="-342900">
              <a:spcBef>
                <a:spcPts val="0"/>
              </a:spcBef>
              <a:buFont typeface="Arial" panose="020B0604020202020204" pitchFamily="34" charset="0"/>
              <a:buChar char="•"/>
            </a:pPr>
            <a:r>
              <a:rPr lang="en-US" sz="2000" dirty="0"/>
              <a:t>How will necessary quarantines be enforced?</a:t>
            </a:r>
          </a:p>
          <a:p>
            <a:pPr marL="679450" indent="-342900">
              <a:spcBef>
                <a:spcPts val="0"/>
              </a:spcBef>
              <a:buFont typeface="Arial" panose="020B0604020202020204" pitchFamily="34" charset="0"/>
              <a:buChar char="•"/>
            </a:pPr>
            <a:r>
              <a:rPr lang="en-US" sz="2000" dirty="0"/>
              <a:t>How are responders protected relative to liability, insurance, contracting, etc.?</a:t>
            </a:r>
          </a:p>
        </p:txBody>
      </p:sp>
    </p:spTree>
    <p:extLst>
      <p:ext uri="{BB962C8B-B14F-4D97-AF65-F5344CB8AC3E}">
        <p14:creationId xmlns:p14="http://schemas.microsoft.com/office/powerpoint/2010/main" val="2755053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DEFINING RESPONSE ACTIONS</a:t>
            </a:r>
          </a:p>
        </p:txBody>
      </p:sp>
      <p:sp>
        <p:nvSpPr>
          <p:cNvPr id="3" name="Content Placeholder 2"/>
          <p:cNvSpPr>
            <a:spLocks noGrp="1"/>
          </p:cNvSpPr>
          <p:nvPr>
            <p:ph idx="1"/>
          </p:nvPr>
        </p:nvSpPr>
        <p:spPr>
          <a:xfrm>
            <a:off x="1021475" y="2200127"/>
            <a:ext cx="7530949" cy="2387373"/>
          </a:xfrm>
        </p:spPr>
        <p:txBody>
          <a:bodyPr anchor="ctr"/>
          <a:lstStyle/>
          <a:p>
            <a:pPr marL="0" indent="0">
              <a:buNone/>
            </a:pPr>
            <a:r>
              <a:rPr lang="en-US" dirty="0"/>
              <a:t>9.  What type of technical support will the lead agency require during a FEAD emergency?</a:t>
            </a:r>
          </a:p>
        </p:txBody>
      </p:sp>
    </p:spTree>
    <p:extLst>
      <p:ext uri="{BB962C8B-B14F-4D97-AF65-F5344CB8AC3E}">
        <p14:creationId xmlns:p14="http://schemas.microsoft.com/office/powerpoint/2010/main" val="41934263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DEFINING RESPONSE ACTIONS</a:t>
            </a:r>
          </a:p>
        </p:txBody>
      </p:sp>
      <p:sp>
        <p:nvSpPr>
          <p:cNvPr id="3" name="Content Placeholder 2"/>
          <p:cNvSpPr>
            <a:spLocks noGrp="1"/>
          </p:cNvSpPr>
          <p:nvPr>
            <p:ph idx="1"/>
          </p:nvPr>
        </p:nvSpPr>
        <p:spPr>
          <a:xfrm>
            <a:off x="1034704" y="2200127"/>
            <a:ext cx="7527641" cy="2387373"/>
          </a:xfrm>
        </p:spPr>
        <p:txBody>
          <a:bodyPr anchor="ctr"/>
          <a:lstStyle/>
          <a:p>
            <a:pPr marL="0" indent="0">
              <a:buNone/>
            </a:pPr>
            <a:r>
              <a:rPr lang="en-US" dirty="0"/>
              <a:t>10.  What type of business continuity plans should be included in the FEAD response plan?</a:t>
            </a:r>
          </a:p>
        </p:txBody>
      </p:sp>
    </p:spTree>
    <p:extLst>
      <p:ext uri="{BB962C8B-B14F-4D97-AF65-F5344CB8AC3E}">
        <p14:creationId xmlns:p14="http://schemas.microsoft.com/office/powerpoint/2010/main" val="3499284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1002082" y="2668827"/>
            <a:ext cx="6786380" cy="2387373"/>
          </a:xfrm>
        </p:spPr>
        <p:txBody>
          <a:bodyPr/>
          <a:lstStyle/>
          <a:p>
            <a:pPr marL="0" indent="0">
              <a:buNone/>
            </a:pPr>
            <a:r>
              <a:rPr lang="en-US" sz="2600" i="1" dirty="0"/>
              <a:t>Identification</a:t>
            </a:r>
            <a:endParaRPr lang="en-US" i="1" dirty="0"/>
          </a:p>
          <a:p>
            <a:pPr marL="0" indent="0">
              <a:buNone/>
            </a:pPr>
            <a:endParaRPr lang="en-US" dirty="0"/>
          </a:p>
          <a:p>
            <a:pPr marL="0" indent="0">
              <a:buNone/>
            </a:pPr>
            <a:r>
              <a:rPr lang="en-US" dirty="0"/>
              <a:t>4. Who conducts surveillance for a FEAD within the state?</a:t>
            </a:r>
          </a:p>
        </p:txBody>
      </p:sp>
    </p:spTree>
    <p:extLst>
      <p:ext uri="{BB962C8B-B14F-4D97-AF65-F5344CB8AC3E}">
        <p14:creationId xmlns:p14="http://schemas.microsoft.com/office/powerpoint/2010/main" val="240453590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DEFINING RESPONSE ACTIONS</a:t>
            </a:r>
          </a:p>
        </p:txBody>
      </p:sp>
      <p:sp>
        <p:nvSpPr>
          <p:cNvPr id="3" name="Content Placeholder 2"/>
          <p:cNvSpPr>
            <a:spLocks noGrp="1"/>
          </p:cNvSpPr>
          <p:nvPr>
            <p:ph idx="1"/>
          </p:nvPr>
        </p:nvSpPr>
        <p:spPr>
          <a:xfrm>
            <a:off x="998325" y="2708476"/>
            <a:ext cx="7266373" cy="1601232"/>
          </a:xfrm>
        </p:spPr>
        <p:txBody>
          <a:bodyPr anchor="ctr"/>
          <a:lstStyle/>
          <a:p>
            <a:pPr marL="0" indent="0">
              <a:buNone/>
            </a:pPr>
            <a:r>
              <a:rPr lang="en-US" dirty="0"/>
              <a:t>11.  Have industry partners been included in the discussions and plan development?</a:t>
            </a:r>
          </a:p>
        </p:txBody>
      </p:sp>
    </p:spTree>
    <p:extLst>
      <p:ext uri="{BB962C8B-B14F-4D97-AF65-F5344CB8AC3E}">
        <p14:creationId xmlns:p14="http://schemas.microsoft.com/office/powerpoint/2010/main" val="17383489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550" y="1279829"/>
            <a:ext cx="9060874" cy="1173639"/>
          </a:xfrm>
        </p:spPr>
        <p:txBody>
          <a:bodyPr>
            <a:noAutofit/>
          </a:bodyPr>
          <a:lstStyle/>
          <a:p>
            <a:r>
              <a:rPr lang="en-US" sz="3200" dirty="0"/>
              <a:t>VI. Concept of Operations</a:t>
            </a:r>
            <a:br>
              <a:rPr lang="en-US" sz="3200" dirty="0"/>
            </a:br>
            <a:r>
              <a:rPr lang="en-US" dirty="0"/>
              <a:t> </a:t>
            </a:r>
            <a:r>
              <a:rPr lang="en-US" sz="2800" dirty="0">
                <a:solidFill>
                  <a:srgbClr val="A7D5F3"/>
                </a:solidFill>
              </a:rPr>
              <a:t>COMMUNICATIONS AND COORDINATION</a:t>
            </a:r>
          </a:p>
        </p:txBody>
      </p:sp>
      <p:sp>
        <p:nvSpPr>
          <p:cNvPr id="3" name="Subtitle 2"/>
          <p:cNvSpPr>
            <a:spLocks noGrp="1"/>
          </p:cNvSpPr>
          <p:nvPr>
            <p:ph type="subTitle" idx="1"/>
          </p:nvPr>
        </p:nvSpPr>
        <p:spPr>
          <a:xfrm>
            <a:off x="797401" y="3133595"/>
            <a:ext cx="7533474" cy="1264491"/>
          </a:xfrm>
        </p:spPr>
        <p:txBody>
          <a:bodyPr anchor="ctr">
            <a:noAutofit/>
          </a:bodyPr>
          <a:lstStyle/>
          <a:p>
            <a:r>
              <a:rPr lang="en-US" sz="2200" dirty="0">
                <a:solidFill>
                  <a:schemeClr val="tx1"/>
                </a:solidFill>
              </a:rPr>
              <a:t>There will be a significant difference in how and what sensitive information is provided to response partners, pertinent information is shared with industry stakeholders, and information is released to the general public. Communications plans should be supplemented with graphic representations of how communication is interconnected throughout the different agencies during an emergency response. </a:t>
            </a:r>
          </a:p>
        </p:txBody>
      </p:sp>
    </p:spTree>
    <p:extLst>
      <p:ext uri="{BB962C8B-B14F-4D97-AF65-F5344CB8AC3E}">
        <p14:creationId xmlns:p14="http://schemas.microsoft.com/office/powerpoint/2010/main" val="330482203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chemeClr val="accent3">
                    <a:lumMod val="40000"/>
                    <a:lumOff val="60000"/>
                  </a:schemeClr>
                </a:solidFill>
              </a:rPr>
              <a:t>COMMUNICATIONS AND COORDINATION</a:t>
            </a:r>
          </a:p>
        </p:txBody>
      </p:sp>
      <p:sp>
        <p:nvSpPr>
          <p:cNvPr id="3" name="Content Placeholder 2"/>
          <p:cNvSpPr>
            <a:spLocks noGrp="1"/>
          </p:cNvSpPr>
          <p:nvPr>
            <p:ph idx="1"/>
          </p:nvPr>
        </p:nvSpPr>
        <p:spPr>
          <a:xfrm>
            <a:off x="1121142" y="2595333"/>
            <a:ext cx="7540420" cy="2387373"/>
          </a:xfrm>
        </p:spPr>
        <p:txBody>
          <a:bodyPr anchor="t"/>
          <a:lstStyle/>
          <a:p>
            <a:pPr marL="0" indent="0">
              <a:buNone/>
            </a:pPr>
            <a:r>
              <a:rPr lang="en-US" sz="2600" i="1" dirty="0"/>
              <a:t>Internal, between response partners</a:t>
            </a:r>
          </a:p>
          <a:p>
            <a:pPr marL="0" indent="0">
              <a:buNone/>
            </a:pPr>
            <a:endParaRPr lang="en-US" sz="2600" dirty="0"/>
          </a:p>
          <a:p>
            <a:pPr marL="0" indent="0">
              <a:buNone/>
            </a:pPr>
            <a:r>
              <a:rPr lang="en-US" dirty="0"/>
              <a:t>1.  What internal communication strategies and plans exist?</a:t>
            </a:r>
          </a:p>
        </p:txBody>
      </p:sp>
    </p:spTree>
    <p:extLst>
      <p:ext uri="{BB962C8B-B14F-4D97-AF65-F5344CB8AC3E}">
        <p14:creationId xmlns:p14="http://schemas.microsoft.com/office/powerpoint/2010/main" val="27508794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101298" y="2663127"/>
            <a:ext cx="7371754" cy="2387373"/>
          </a:xfrm>
        </p:spPr>
        <p:txBody>
          <a:bodyPr anchor="t"/>
          <a:lstStyle/>
          <a:p>
            <a:pPr marL="0" indent="0">
              <a:buNone/>
            </a:pPr>
            <a:r>
              <a:rPr lang="en-US" sz="2600" i="1" dirty="0"/>
              <a:t>Internal, between response partners</a:t>
            </a:r>
          </a:p>
          <a:p>
            <a:pPr marL="0" indent="0">
              <a:buNone/>
            </a:pPr>
            <a:endParaRPr lang="en-US" sz="2600" dirty="0"/>
          </a:p>
          <a:p>
            <a:pPr marL="0" indent="0">
              <a:buNone/>
            </a:pPr>
            <a:r>
              <a:rPr lang="en-US" dirty="0"/>
              <a:t>2.  Does a graphic representation of the communication system or plan exist?</a:t>
            </a:r>
          </a:p>
        </p:txBody>
      </p:sp>
    </p:spTree>
    <p:extLst>
      <p:ext uri="{BB962C8B-B14F-4D97-AF65-F5344CB8AC3E}">
        <p14:creationId xmlns:p14="http://schemas.microsoft.com/office/powerpoint/2010/main" val="10202827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091377" y="2697852"/>
            <a:ext cx="7222929" cy="2387373"/>
          </a:xfrm>
        </p:spPr>
        <p:txBody>
          <a:bodyPr anchor="t"/>
          <a:lstStyle/>
          <a:p>
            <a:pPr marL="0" indent="0">
              <a:buNone/>
            </a:pPr>
            <a:r>
              <a:rPr lang="en-US" sz="2600" i="1" dirty="0"/>
              <a:t>Internal, between response partners</a:t>
            </a:r>
          </a:p>
          <a:p>
            <a:pPr marL="0" indent="0">
              <a:buNone/>
            </a:pPr>
            <a:endParaRPr lang="en-US" dirty="0"/>
          </a:p>
          <a:p>
            <a:pPr marL="0" indent="0">
              <a:buNone/>
            </a:pPr>
            <a:r>
              <a:rPr lang="en-US" dirty="0"/>
              <a:t>3. How will incident command posts or area commands communicate with the supporting agencies?</a:t>
            </a:r>
          </a:p>
        </p:txBody>
      </p:sp>
    </p:spTree>
    <p:extLst>
      <p:ext uri="{BB962C8B-B14F-4D97-AF65-F5344CB8AC3E}">
        <p14:creationId xmlns:p14="http://schemas.microsoft.com/office/powerpoint/2010/main" val="247923229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061612" y="2807688"/>
            <a:ext cx="7847990" cy="2214703"/>
          </a:xfrm>
        </p:spPr>
        <p:txBody>
          <a:bodyPr anchor="t"/>
          <a:lstStyle/>
          <a:p>
            <a:pPr marL="0" indent="0">
              <a:buNone/>
            </a:pPr>
            <a:r>
              <a:rPr lang="en-US" sz="2600" i="1" dirty="0"/>
              <a:t>Internal, between response partners</a:t>
            </a:r>
          </a:p>
          <a:p>
            <a:pPr marL="0" indent="0">
              <a:buNone/>
            </a:pPr>
            <a:endParaRPr lang="en-US" dirty="0"/>
          </a:p>
          <a:p>
            <a:pPr marL="0" indent="0">
              <a:buNone/>
            </a:pPr>
            <a:r>
              <a:rPr lang="en-US" dirty="0"/>
              <a:t>4.  What are the procedures for establishing a Joint Information System (JIS)?</a:t>
            </a:r>
          </a:p>
        </p:txBody>
      </p:sp>
    </p:spTree>
    <p:extLst>
      <p:ext uri="{BB962C8B-B14F-4D97-AF65-F5344CB8AC3E}">
        <p14:creationId xmlns:p14="http://schemas.microsoft.com/office/powerpoint/2010/main" val="18982842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101298" y="2623442"/>
            <a:ext cx="7284138" cy="2387373"/>
          </a:xfrm>
        </p:spPr>
        <p:txBody>
          <a:bodyPr anchor="t"/>
          <a:lstStyle/>
          <a:p>
            <a:pPr marL="0" indent="0">
              <a:buNone/>
            </a:pPr>
            <a:r>
              <a:rPr lang="en-US" sz="2600" i="1" dirty="0"/>
              <a:t>Internal, between response partners</a:t>
            </a:r>
            <a:endParaRPr lang="en-US" i="1" dirty="0"/>
          </a:p>
          <a:p>
            <a:pPr marL="0" indent="0">
              <a:buNone/>
            </a:pPr>
            <a:endParaRPr lang="en-US" dirty="0"/>
          </a:p>
          <a:p>
            <a:pPr marL="0" indent="0">
              <a:buNone/>
            </a:pPr>
            <a:r>
              <a:rPr lang="en-US" dirty="0"/>
              <a:t>5.  Which agency will be the lead in the Joint Information Center (JIC)?</a:t>
            </a:r>
          </a:p>
        </p:txBody>
      </p:sp>
    </p:spTree>
    <p:extLst>
      <p:ext uri="{BB962C8B-B14F-4D97-AF65-F5344CB8AC3E}">
        <p14:creationId xmlns:p14="http://schemas.microsoft.com/office/powerpoint/2010/main" val="244680958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081454" y="2643284"/>
            <a:ext cx="7302327" cy="2387373"/>
          </a:xfrm>
        </p:spPr>
        <p:txBody>
          <a:bodyPr anchor="t"/>
          <a:lstStyle/>
          <a:p>
            <a:pPr marL="0" indent="0">
              <a:buNone/>
            </a:pPr>
            <a:r>
              <a:rPr lang="en-US" sz="2600" i="1" dirty="0"/>
              <a:t>Internal, between response partners</a:t>
            </a:r>
          </a:p>
          <a:p>
            <a:pPr marL="0" indent="0">
              <a:buNone/>
            </a:pPr>
            <a:endParaRPr lang="en-US" dirty="0"/>
          </a:p>
          <a:p>
            <a:pPr marL="0" indent="0">
              <a:buNone/>
            </a:pPr>
            <a:r>
              <a:rPr lang="en-US" dirty="0"/>
              <a:t>6.  What agencies or groups will be present in the JIC during a FEAD emergency?</a:t>
            </a:r>
          </a:p>
        </p:txBody>
      </p:sp>
    </p:spTree>
    <p:extLst>
      <p:ext uri="{BB962C8B-B14F-4D97-AF65-F5344CB8AC3E}">
        <p14:creationId xmlns:p14="http://schemas.microsoft.com/office/powerpoint/2010/main" val="24526925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081454" y="2757378"/>
            <a:ext cx="7303981" cy="2387373"/>
          </a:xfrm>
        </p:spPr>
        <p:txBody>
          <a:bodyPr anchor="t"/>
          <a:lstStyle/>
          <a:p>
            <a:pPr marL="0" indent="0">
              <a:buNone/>
            </a:pPr>
            <a:r>
              <a:rPr lang="en-US" sz="2600" i="1" dirty="0"/>
              <a:t>Internal, between response partners</a:t>
            </a:r>
            <a:endParaRPr lang="en-US" i="1" dirty="0"/>
          </a:p>
          <a:p>
            <a:pPr marL="0" indent="0">
              <a:buNone/>
            </a:pPr>
            <a:endParaRPr lang="en-US" dirty="0"/>
          </a:p>
          <a:p>
            <a:pPr marL="0" indent="0">
              <a:buNone/>
            </a:pPr>
            <a:r>
              <a:rPr lang="en-US" dirty="0"/>
              <a:t>7.  Where will the JIC be located?</a:t>
            </a:r>
          </a:p>
        </p:txBody>
      </p:sp>
    </p:spTree>
    <p:extLst>
      <p:ext uri="{BB962C8B-B14F-4D97-AF65-F5344CB8AC3E}">
        <p14:creationId xmlns:p14="http://schemas.microsoft.com/office/powerpoint/2010/main" val="64166949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121141" y="2651552"/>
            <a:ext cx="6845909" cy="2387373"/>
          </a:xfrm>
        </p:spPr>
        <p:txBody>
          <a:bodyPr anchor="t"/>
          <a:lstStyle/>
          <a:p>
            <a:pPr marL="0" indent="0">
              <a:buNone/>
            </a:pPr>
            <a:r>
              <a:rPr lang="en-US" sz="2600" i="1" dirty="0"/>
              <a:t>Internal, between response partners</a:t>
            </a:r>
          </a:p>
          <a:p>
            <a:pPr marL="0" indent="0">
              <a:buNone/>
            </a:pPr>
            <a:endParaRPr lang="en-US" sz="2600" dirty="0"/>
          </a:p>
          <a:p>
            <a:pPr marL="0" indent="0">
              <a:buNone/>
            </a:pPr>
            <a:r>
              <a:rPr lang="en-US" dirty="0"/>
              <a:t>8.  Who within the JIC will have access to the contact information associated with the LERP?</a:t>
            </a:r>
          </a:p>
        </p:txBody>
      </p:sp>
    </p:spTree>
    <p:extLst>
      <p:ext uri="{BB962C8B-B14F-4D97-AF65-F5344CB8AC3E}">
        <p14:creationId xmlns:p14="http://schemas.microsoft.com/office/powerpoint/2010/main" val="1633304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1012004" y="2638018"/>
            <a:ext cx="6012493" cy="2387373"/>
          </a:xfrm>
        </p:spPr>
        <p:txBody>
          <a:bodyPr/>
          <a:lstStyle/>
          <a:p>
            <a:pPr marL="0" indent="0">
              <a:buNone/>
            </a:pPr>
            <a:r>
              <a:rPr lang="en-US" sz="2600" i="1" dirty="0"/>
              <a:t>Identification</a:t>
            </a:r>
          </a:p>
          <a:p>
            <a:pPr marL="0" indent="0">
              <a:buNone/>
            </a:pPr>
            <a:endParaRPr lang="en-US" dirty="0"/>
          </a:p>
          <a:p>
            <a:pPr marL="0" indent="0">
              <a:buNone/>
            </a:pPr>
            <a:r>
              <a:rPr lang="en-US" dirty="0"/>
              <a:t>5. How are these surveillance methods likely to cause activation of the LERP?</a:t>
            </a:r>
          </a:p>
        </p:txBody>
      </p:sp>
    </p:spTree>
    <p:extLst>
      <p:ext uri="{BB962C8B-B14F-4D97-AF65-F5344CB8AC3E}">
        <p14:creationId xmlns:p14="http://schemas.microsoft.com/office/powerpoint/2010/main" val="277416508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111219" y="2674702"/>
            <a:ext cx="7280831" cy="2387373"/>
          </a:xfrm>
        </p:spPr>
        <p:txBody>
          <a:bodyPr anchor="t"/>
          <a:lstStyle/>
          <a:p>
            <a:pPr marL="0" indent="0">
              <a:buNone/>
            </a:pPr>
            <a:r>
              <a:rPr lang="en-US" sz="2600" i="1" dirty="0"/>
              <a:t>Internal, between response partners</a:t>
            </a:r>
          </a:p>
          <a:p>
            <a:pPr marL="0" indent="0">
              <a:buNone/>
            </a:pPr>
            <a:endParaRPr lang="en-US" dirty="0"/>
          </a:p>
          <a:p>
            <a:pPr marL="0" indent="0">
              <a:buNone/>
            </a:pPr>
            <a:r>
              <a:rPr lang="en-US" dirty="0"/>
              <a:t>9.  How will the JIC interact with federal investigative agencies if it is determined that the FEAD is caused by a terrorist act?</a:t>
            </a:r>
          </a:p>
        </p:txBody>
      </p:sp>
    </p:spTree>
    <p:extLst>
      <p:ext uri="{BB962C8B-B14F-4D97-AF65-F5344CB8AC3E}">
        <p14:creationId xmlns:p14="http://schemas.microsoft.com/office/powerpoint/2010/main" val="37880960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chemeClr val="accent3">
                    <a:lumMod val="40000"/>
                    <a:lumOff val="60000"/>
                  </a:schemeClr>
                </a:solidFill>
              </a:rPr>
              <a:t>COMMUNICATIONS AND COORDINATION</a:t>
            </a:r>
          </a:p>
        </p:txBody>
      </p:sp>
      <p:sp>
        <p:nvSpPr>
          <p:cNvPr id="3" name="Content Placeholder 2"/>
          <p:cNvSpPr>
            <a:spLocks noGrp="1"/>
          </p:cNvSpPr>
          <p:nvPr>
            <p:ph idx="1"/>
          </p:nvPr>
        </p:nvSpPr>
        <p:spPr>
          <a:xfrm>
            <a:off x="1091377" y="2663127"/>
            <a:ext cx="6478808" cy="2387373"/>
          </a:xfrm>
        </p:spPr>
        <p:txBody>
          <a:bodyPr anchor="t"/>
          <a:lstStyle/>
          <a:p>
            <a:pPr marL="0" indent="0">
              <a:buNone/>
            </a:pPr>
            <a:r>
              <a:rPr lang="en-US" sz="2600" i="1" dirty="0"/>
              <a:t>Internal, between response partners</a:t>
            </a:r>
            <a:endParaRPr lang="en-US" i="1" dirty="0"/>
          </a:p>
          <a:p>
            <a:pPr marL="0" indent="0">
              <a:buNone/>
            </a:pPr>
            <a:endParaRPr lang="en-US" dirty="0"/>
          </a:p>
          <a:p>
            <a:pPr marL="0" indent="0">
              <a:buNone/>
            </a:pPr>
            <a:r>
              <a:rPr lang="en-US" dirty="0"/>
              <a:t>10.  How will communications be coordinated with bordering states or international entities?</a:t>
            </a:r>
          </a:p>
        </p:txBody>
      </p:sp>
    </p:spTree>
    <p:extLst>
      <p:ext uri="{BB962C8B-B14F-4D97-AF65-F5344CB8AC3E}">
        <p14:creationId xmlns:p14="http://schemas.microsoft.com/office/powerpoint/2010/main" val="6397774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009900" y="2674702"/>
            <a:ext cx="7135738" cy="2387373"/>
          </a:xfrm>
        </p:spPr>
        <p:txBody>
          <a:bodyPr anchor="t"/>
          <a:lstStyle/>
          <a:p>
            <a:pPr marL="0" indent="0">
              <a:buNone/>
            </a:pPr>
            <a:r>
              <a:rPr lang="en-US" sz="2600" i="1" dirty="0"/>
              <a:t>Internal, between response partners</a:t>
            </a:r>
          </a:p>
          <a:p>
            <a:pPr marL="0" indent="0">
              <a:buNone/>
            </a:pPr>
            <a:endParaRPr lang="en-US" dirty="0"/>
          </a:p>
          <a:p>
            <a:pPr marL="0" indent="0">
              <a:buNone/>
            </a:pPr>
            <a:r>
              <a:rPr lang="en-US" dirty="0"/>
              <a:t>11.  What is the procedure for coordination and communication between responders supporting entities, and the DOC or SEOC?</a:t>
            </a:r>
          </a:p>
        </p:txBody>
      </p:sp>
    </p:spTree>
    <p:extLst>
      <p:ext uri="{BB962C8B-B14F-4D97-AF65-F5344CB8AC3E}">
        <p14:creationId xmlns:p14="http://schemas.microsoft.com/office/powerpoint/2010/main" val="100093597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091377" y="2674702"/>
            <a:ext cx="7656198" cy="2387373"/>
          </a:xfrm>
        </p:spPr>
        <p:txBody>
          <a:bodyPr anchor="t"/>
          <a:lstStyle/>
          <a:p>
            <a:pPr marL="0" indent="0">
              <a:buNone/>
            </a:pPr>
            <a:r>
              <a:rPr lang="en-US" sz="2600" i="1" dirty="0"/>
              <a:t>Internal, between response partners</a:t>
            </a:r>
          </a:p>
          <a:p>
            <a:pPr marL="0" indent="0">
              <a:buNone/>
            </a:pPr>
            <a:endParaRPr lang="en-US" sz="2600" dirty="0"/>
          </a:p>
          <a:p>
            <a:pPr marL="0" indent="0">
              <a:buNone/>
            </a:pPr>
            <a:r>
              <a:rPr lang="en-US" dirty="0"/>
              <a:t>12.  Who has primary geographic information system (GIS) mapping responsibilities?</a:t>
            </a:r>
          </a:p>
        </p:txBody>
      </p:sp>
    </p:spTree>
    <p:extLst>
      <p:ext uri="{BB962C8B-B14F-4D97-AF65-F5344CB8AC3E}">
        <p14:creationId xmlns:p14="http://schemas.microsoft.com/office/powerpoint/2010/main" val="50942804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057854" y="2674702"/>
            <a:ext cx="7296137" cy="2387373"/>
          </a:xfrm>
        </p:spPr>
        <p:txBody>
          <a:bodyPr anchor="t"/>
          <a:lstStyle/>
          <a:p>
            <a:pPr marL="0" indent="0">
              <a:buNone/>
            </a:pPr>
            <a:r>
              <a:rPr lang="en-US" sz="2600" i="1" dirty="0"/>
              <a:t>External, public information</a:t>
            </a:r>
          </a:p>
          <a:p>
            <a:pPr marL="0" indent="0">
              <a:buNone/>
            </a:pPr>
            <a:endParaRPr lang="en-US" sz="2600" dirty="0"/>
          </a:p>
          <a:p>
            <a:pPr marL="0" indent="0">
              <a:buNone/>
            </a:pPr>
            <a:r>
              <a:rPr lang="en-US" dirty="0"/>
              <a:t>13. How will existing local, state, and industry agriculture communication networks be used to disseminate information during a FEAD response?</a:t>
            </a:r>
          </a:p>
        </p:txBody>
      </p:sp>
    </p:spTree>
    <p:extLst>
      <p:ext uri="{BB962C8B-B14F-4D97-AF65-F5344CB8AC3E}">
        <p14:creationId xmlns:p14="http://schemas.microsoft.com/office/powerpoint/2010/main" val="343300792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986750" y="2674702"/>
            <a:ext cx="7446615" cy="2387373"/>
          </a:xfrm>
        </p:spPr>
        <p:txBody>
          <a:bodyPr anchor="t"/>
          <a:lstStyle/>
          <a:p>
            <a:pPr marL="0" indent="0">
              <a:buNone/>
            </a:pPr>
            <a:r>
              <a:rPr lang="en-US" sz="2600" i="1" dirty="0"/>
              <a:t>External, public information</a:t>
            </a:r>
          </a:p>
          <a:p>
            <a:pPr marL="0" indent="0">
              <a:buNone/>
            </a:pPr>
            <a:endParaRPr lang="en-US" dirty="0"/>
          </a:p>
          <a:p>
            <a:pPr marL="0" indent="0">
              <a:buNone/>
            </a:pPr>
            <a:r>
              <a:rPr lang="en-US" dirty="0"/>
              <a:t>14.  How will information from the JIC be shared with public and private partners?</a:t>
            </a:r>
          </a:p>
        </p:txBody>
      </p:sp>
    </p:spTree>
    <p:extLst>
      <p:ext uri="{BB962C8B-B14F-4D97-AF65-F5344CB8AC3E}">
        <p14:creationId xmlns:p14="http://schemas.microsoft.com/office/powerpoint/2010/main" val="44686270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066" y="1286768"/>
            <a:ext cx="7772400" cy="1143000"/>
          </a:xfrm>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998325" y="2565570"/>
            <a:ext cx="7177078" cy="2387373"/>
          </a:xfrm>
        </p:spPr>
        <p:txBody>
          <a:bodyPr anchor="t">
            <a:normAutofit lnSpcReduction="10000"/>
          </a:bodyPr>
          <a:lstStyle/>
          <a:p>
            <a:pPr marL="0" indent="0">
              <a:buNone/>
            </a:pPr>
            <a:r>
              <a:rPr lang="en-US" sz="2600" i="1" dirty="0"/>
              <a:t>External, public information</a:t>
            </a:r>
          </a:p>
          <a:p>
            <a:pPr marL="0" indent="0">
              <a:buNone/>
            </a:pPr>
            <a:endParaRPr lang="en-US" sz="2600" dirty="0"/>
          </a:p>
          <a:p>
            <a:pPr marL="0" indent="0">
              <a:buNone/>
            </a:pPr>
            <a:r>
              <a:rPr lang="en-US" dirty="0"/>
              <a:t>15.  What types of fact sheets, key messages, and other informational materials exist (from state and industry sources) and which need to be prepared in advance to support a FEAD response?</a:t>
            </a:r>
          </a:p>
        </p:txBody>
      </p:sp>
    </p:spTree>
    <p:extLst>
      <p:ext uri="{BB962C8B-B14F-4D97-AF65-F5344CB8AC3E}">
        <p14:creationId xmlns:p14="http://schemas.microsoft.com/office/powerpoint/2010/main" val="48508390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009900" y="2663127"/>
            <a:ext cx="7225033" cy="2387373"/>
          </a:xfrm>
        </p:spPr>
        <p:txBody>
          <a:bodyPr anchor="t"/>
          <a:lstStyle/>
          <a:p>
            <a:pPr marL="0" indent="0">
              <a:buNone/>
            </a:pPr>
            <a:r>
              <a:rPr lang="en-US" sz="2600" i="1" dirty="0"/>
              <a:t>External, public information</a:t>
            </a:r>
            <a:endParaRPr lang="en-US" i="1" dirty="0"/>
          </a:p>
          <a:p>
            <a:pPr marL="0" indent="0">
              <a:buNone/>
            </a:pPr>
            <a:r>
              <a:rPr lang="en-US" dirty="0"/>
              <a:t>	</a:t>
            </a:r>
          </a:p>
          <a:p>
            <a:pPr marL="0" indent="0">
              <a:buNone/>
            </a:pPr>
            <a:r>
              <a:rPr lang="en-US" dirty="0"/>
              <a:t>16.  What groups should be involved in the development and dissemination of public information?</a:t>
            </a:r>
          </a:p>
        </p:txBody>
      </p:sp>
    </p:spTree>
    <p:extLst>
      <p:ext uri="{BB962C8B-B14F-4D97-AF65-F5344CB8AC3E}">
        <p14:creationId xmlns:p14="http://schemas.microsoft.com/office/powerpoint/2010/main" val="248552017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998325" y="2663127"/>
            <a:ext cx="7077862" cy="2387373"/>
          </a:xfrm>
        </p:spPr>
        <p:txBody>
          <a:bodyPr anchor="t"/>
          <a:lstStyle/>
          <a:p>
            <a:pPr marL="0" indent="0">
              <a:buNone/>
            </a:pPr>
            <a:r>
              <a:rPr lang="en-US" sz="2600" i="1" dirty="0"/>
              <a:t>External, public information</a:t>
            </a:r>
          </a:p>
          <a:p>
            <a:pPr marL="0" indent="0">
              <a:buNone/>
            </a:pPr>
            <a:r>
              <a:rPr lang="en-US" dirty="0"/>
              <a:t>	</a:t>
            </a:r>
          </a:p>
          <a:p>
            <a:pPr marL="0" indent="0">
              <a:buNone/>
            </a:pPr>
            <a:r>
              <a:rPr lang="en-US" dirty="0"/>
              <a:t>17.  How will state public information officers (PIO) be coordinated?</a:t>
            </a:r>
          </a:p>
        </p:txBody>
      </p:sp>
    </p:spTree>
    <p:extLst>
      <p:ext uri="{BB962C8B-B14F-4D97-AF65-F5344CB8AC3E}">
        <p14:creationId xmlns:p14="http://schemas.microsoft.com/office/powerpoint/2010/main" val="318654607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998325" y="2663127"/>
            <a:ext cx="7127470" cy="2387373"/>
          </a:xfrm>
        </p:spPr>
        <p:txBody>
          <a:bodyPr anchor="t"/>
          <a:lstStyle/>
          <a:p>
            <a:pPr marL="0" indent="0">
              <a:buNone/>
            </a:pPr>
            <a:r>
              <a:rPr lang="en-US" sz="2600" i="1" dirty="0"/>
              <a:t>External, public information</a:t>
            </a:r>
            <a:endParaRPr lang="en-US" i="1" dirty="0"/>
          </a:p>
          <a:p>
            <a:pPr marL="0" indent="0">
              <a:buNone/>
            </a:pPr>
            <a:endParaRPr lang="en-US" dirty="0"/>
          </a:p>
          <a:p>
            <a:pPr marL="0" indent="0">
              <a:buNone/>
            </a:pPr>
            <a:r>
              <a:rPr lang="en-US" dirty="0"/>
              <a:t>18.  What are the procedures for conducting media briefings?</a:t>
            </a:r>
          </a:p>
        </p:txBody>
      </p:sp>
    </p:spTree>
    <p:extLst>
      <p:ext uri="{BB962C8B-B14F-4D97-AF65-F5344CB8AC3E}">
        <p14:creationId xmlns:p14="http://schemas.microsoft.com/office/powerpoint/2010/main" val="3470187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1021925" y="2717387"/>
            <a:ext cx="6409357" cy="2387373"/>
          </a:xfrm>
        </p:spPr>
        <p:txBody>
          <a:bodyPr/>
          <a:lstStyle/>
          <a:p>
            <a:pPr marL="0" indent="0">
              <a:buNone/>
            </a:pPr>
            <a:r>
              <a:rPr lang="en-US" sz="2600" i="1" dirty="0"/>
              <a:t>Identification</a:t>
            </a:r>
            <a:endParaRPr lang="en-US" i="1" dirty="0"/>
          </a:p>
          <a:p>
            <a:pPr marL="0" indent="0">
              <a:buNone/>
            </a:pPr>
            <a:endParaRPr lang="en-US" dirty="0"/>
          </a:p>
          <a:p>
            <a:pPr marL="0" indent="0">
              <a:buNone/>
            </a:pPr>
            <a:r>
              <a:rPr lang="en-US" dirty="0"/>
              <a:t>6. To whom is a FEAD reported?</a:t>
            </a:r>
          </a:p>
        </p:txBody>
      </p:sp>
    </p:spTree>
    <p:extLst>
      <p:ext uri="{BB962C8B-B14F-4D97-AF65-F5344CB8AC3E}">
        <p14:creationId xmlns:p14="http://schemas.microsoft.com/office/powerpoint/2010/main" val="52460378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986750" y="2663127"/>
            <a:ext cx="7772400" cy="2387373"/>
          </a:xfrm>
        </p:spPr>
        <p:txBody>
          <a:bodyPr anchor="t">
            <a:normAutofit/>
          </a:bodyPr>
          <a:lstStyle/>
          <a:p>
            <a:pPr marL="0" indent="0">
              <a:buNone/>
            </a:pPr>
            <a:r>
              <a:rPr lang="en-US" sz="2600" i="1" dirty="0"/>
              <a:t>External, public information</a:t>
            </a:r>
          </a:p>
          <a:p>
            <a:pPr marL="0" indent="0">
              <a:buNone/>
            </a:pPr>
            <a:endParaRPr lang="en-US" dirty="0"/>
          </a:p>
          <a:p>
            <a:pPr marL="0" indent="0">
              <a:buNone/>
            </a:pPr>
            <a:r>
              <a:rPr lang="en-US" dirty="0"/>
              <a:t>19.  What strategies exist to encourage cooperation from the general public to assist in containing a livestock emergency or minimizing the potential for spread of a FEAD?</a:t>
            </a:r>
          </a:p>
        </p:txBody>
      </p:sp>
    </p:spTree>
    <p:extLst>
      <p:ext uri="{BB962C8B-B14F-4D97-AF65-F5344CB8AC3E}">
        <p14:creationId xmlns:p14="http://schemas.microsoft.com/office/powerpoint/2010/main" val="20801240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009900" y="2663127"/>
            <a:ext cx="6917463" cy="2387373"/>
          </a:xfrm>
        </p:spPr>
        <p:txBody>
          <a:bodyPr anchor="t"/>
          <a:lstStyle/>
          <a:p>
            <a:pPr marL="0" indent="0">
              <a:buNone/>
            </a:pPr>
            <a:r>
              <a:rPr lang="en-US" sz="2600" i="1" dirty="0"/>
              <a:t>External, public information</a:t>
            </a:r>
          </a:p>
          <a:p>
            <a:pPr marL="0" indent="0">
              <a:buNone/>
            </a:pPr>
            <a:r>
              <a:rPr lang="en-US" dirty="0"/>
              <a:t>	</a:t>
            </a:r>
          </a:p>
          <a:p>
            <a:pPr marL="0" indent="0">
              <a:buNone/>
            </a:pPr>
            <a:r>
              <a:rPr lang="en-US" dirty="0"/>
              <a:t>20.  How will education and outreach efforts of public and private sector stakeholders be coordinated and tied into public information dissemination?</a:t>
            </a:r>
          </a:p>
        </p:txBody>
      </p:sp>
    </p:spTree>
    <p:extLst>
      <p:ext uri="{BB962C8B-B14F-4D97-AF65-F5344CB8AC3E}">
        <p14:creationId xmlns:p14="http://schemas.microsoft.com/office/powerpoint/2010/main" val="365403750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009900" y="2663127"/>
            <a:ext cx="7772400" cy="2387373"/>
          </a:xfrm>
        </p:spPr>
        <p:txBody>
          <a:bodyPr anchor="t"/>
          <a:lstStyle/>
          <a:p>
            <a:pPr marL="0" indent="0">
              <a:buNone/>
            </a:pPr>
            <a:r>
              <a:rPr lang="en-US" sz="2600" i="1" dirty="0"/>
              <a:t>External, public information</a:t>
            </a:r>
            <a:endParaRPr lang="en-US" i="1" dirty="0"/>
          </a:p>
          <a:p>
            <a:pPr marL="0" indent="0">
              <a:buNone/>
            </a:pPr>
            <a:endParaRPr lang="en-US" dirty="0"/>
          </a:p>
          <a:p>
            <a:pPr marL="0" indent="0">
              <a:buNone/>
            </a:pPr>
            <a:r>
              <a:rPr lang="en-US" dirty="0"/>
              <a:t>21.  What types of educational information will the state need to prepare and disseminate during a FEAD response?</a:t>
            </a:r>
          </a:p>
        </p:txBody>
      </p:sp>
    </p:spTree>
    <p:extLst>
      <p:ext uri="{BB962C8B-B14F-4D97-AF65-F5344CB8AC3E}">
        <p14:creationId xmlns:p14="http://schemas.microsoft.com/office/powerpoint/2010/main" val="216229415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085966" y="2686277"/>
            <a:ext cx="7772400" cy="2387373"/>
          </a:xfrm>
        </p:spPr>
        <p:txBody>
          <a:bodyPr anchor="t"/>
          <a:lstStyle/>
          <a:p>
            <a:pPr marL="0" indent="0">
              <a:buNone/>
            </a:pPr>
            <a:r>
              <a:rPr lang="en-US" sz="2600" i="1" dirty="0"/>
              <a:t>External, public information</a:t>
            </a:r>
          </a:p>
          <a:p>
            <a:pPr marL="0" indent="0">
              <a:buNone/>
            </a:pPr>
            <a:r>
              <a:rPr lang="en-US" dirty="0"/>
              <a:t>	</a:t>
            </a:r>
          </a:p>
          <a:p>
            <a:pPr marL="0" indent="0">
              <a:buNone/>
            </a:pPr>
            <a:r>
              <a:rPr lang="en-US" dirty="0"/>
              <a:t>22.  What are the existing media policies concerning information dissemination to the public?</a:t>
            </a:r>
          </a:p>
        </p:txBody>
      </p:sp>
    </p:spTree>
    <p:extLst>
      <p:ext uri="{BB962C8B-B14F-4D97-AF65-F5344CB8AC3E}">
        <p14:creationId xmlns:p14="http://schemas.microsoft.com/office/powerpoint/2010/main" val="38691918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107463" y="2563916"/>
            <a:ext cx="7216764" cy="2387373"/>
          </a:xfrm>
        </p:spPr>
        <p:txBody>
          <a:bodyPr anchor="t">
            <a:normAutofit lnSpcReduction="10000"/>
          </a:bodyPr>
          <a:lstStyle/>
          <a:p>
            <a:pPr marL="0" indent="0">
              <a:buNone/>
            </a:pPr>
            <a:r>
              <a:rPr lang="en-US" sz="2600" i="1" dirty="0"/>
              <a:t>External, public information</a:t>
            </a:r>
          </a:p>
          <a:p>
            <a:pPr marL="0" indent="0">
              <a:buNone/>
            </a:pPr>
            <a:r>
              <a:rPr lang="en-US" dirty="0"/>
              <a:t>	</a:t>
            </a:r>
          </a:p>
          <a:p>
            <a:pPr marL="0" indent="0">
              <a:buNone/>
            </a:pPr>
            <a:r>
              <a:rPr lang="en-US" dirty="0"/>
              <a:t>23.  National livestock associations may provide a resource for distribution of information nationally. How will information be disseminated to these groups for distribution?</a:t>
            </a:r>
          </a:p>
        </p:txBody>
      </p:sp>
    </p:spTree>
    <p:extLst>
      <p:ext uri="{BB962C8B-B14F-4D97-AF65-F5344CB8AC3E}">
        <p14:creationId xmlns:p14="http://schemas.microsoft.com/office/powerpoint/2010/main" val="40181382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127306" y="2633363"/>
            <a:ext cx="6571860" cy="2387373"/>
          </a:xfrm>
        </p:spPr>
        <p:txBody>
          <a:bodyPr anchor="t">
            <a:normAutofit/>
          </a:bodyPr>
          <a:lstStyle/>
          <a:p>
            <a:pPr marL="0" indent="0">
              <a:buNone/>
            </a:pPr>
            <a:r>
              <a:rPr lang="en-US" sz="2600" i="1" dirty="0"/>
              <a:t>Coordination</a:t>
            </a:r>
          </a:p>
          <a:p>
            <a:pPr marL="0" indent="0">
              <a:buNone/>
            </a:pPr>
            <a:r>
              <a:rPr lang="en-US" dirty="0"/>
              <a:t>	</a:t>
            </a:r>
          </a:p>
          <a:p>
            <a:pPr marL="0" indent="0">
              <a:buNone/>
            </a:pPr>
            <a:r>
              <a:rPr lang="en-US" dirty="0"/>
              <a:t>24.  What circumstances might precipitate the need for interstate coordination?</a:t>
            </a:r>
          </a:p>
        </p:txBody>
      </p:sp>
    </p:spTree>
    <p:extLst>
      <p:ext uri="{BB962C8B-B14F-4D97-AF65-F5344CB8AC3E}">
        <p14:creationId xmlns:p14="http://schemas.microsoft.com/office/powerpoint/2010/main" val="9607118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077698" y="2654859"/>
            <a:ext cx="6909195" cy="2387373"/>
          </a:xfrm>
        </p:spPr>
        <p:txBody>
          <a:bodyPr anchor="t">
            <a:normAutofit/>
          </a:bodyPr>
          <a:lstStyle/>
          <a:p>
            <a:pPr marL="0" indent="0">
              <a:buNone/>
            </a:pPr>
            <a:r>
              <a:rPr lang="en-US" sz="2600" i="1" dirty="0"/>
              <a:t>Coordination</a:t>
            </a:r>
            <a:endParaRPr lang="en-US" i="1" dirty="0"/>
          </a:p>
          <a:p>
            <a:pPr marL="0" indent="0">
              <a:buNone/>
            </a:pPr>
            <a:endParaRPr lang="en-US" dirty="0"/>
          </a:p>
          <a:p>
            <a:pPr marL="0" indent="0">
              <a:buNone/>
            </a:pPr>
            <a:r>
              <a:rPr lang="en-US" dirty="0"/>
              <a:t>25.  What procedures exist to request or offer interstate assistance?</a:t>
            </a:r>
          </a:p>
        </p:txBody>
      </p:sp>
    </p:spTree>
    <p:extLst>
      <p:ext uri="{BB962C8B-B14F-4D97-AF65-F5344CB8AC3E}">
        <p14:creationId xmlns:p14="http://schemas.microsoft.com/office/powerpoint/2010/main" val="161129646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136349" y="2623669"/>
            <a:ext cx="7336703" cy="2387373"/>
          </a:xfrm>
        </p:spPr>
        <p:txBody>
          <a:bodyPr anchor="t">
            <a:normAutofit/>
          </a:bodyPr>
          <a:lstStyle/>
          <a:p>
            <a:pPr marL="0" indent="0">
              <a:buNone/>
            </a:pPr>
            <a:r>
              <a:rPr lang="en-US" sz="2600" i="1" dirty="0"/>
              <a:t>Coordination</a:t>
            </a:r>
            <a:endParaRPr lang="en-US" i="1" dirty="0"/>
          </a:p>
          <a:p>
            <a:pPr marL="0" indent="0">
              <a:buNone/>
            </a:pPr>
            <a:endParaRPr lang="en-US" dirty="0"/>
          </a:p>
          <a:p>
            <a:pPr marL="0" indent="0">
              <a:buNone/>
            </a:pPr>
            <a:r>
              <a:rPr lang="en-US" dirty="0"/>
              <a:t>26.  How will the state coordinate interstate responses?</a:t>
            </a:r>
          </a:p>
        </p:txBody>
      </p:sp>
    </p:spTree>
    <p:extLst>
      <p:ext uri="{BB962C8B-B14F-4D97-AF65-F5344CB8AC3E}">
        <p14:creationId xmlns:p14="http://schemas.microsoft.com/office/powerpoint/2010/main" val="366025625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180671" y="2663127"/>
            <a:ext cx="6716927" cy="2387373"/>
          </a:xfrm>
        </p:spPr>
        <p:txBody>
          <a:bodyPr anchor="t">
            <a:normAutofit/>
          </a:bodyPr>
          <a:lstStyle/>
          <a:p>
            <a:pPr marL="0" indent="0">
              <a:buNone/>
            </a:pPr>
            <a:r>
              <a:rPr lang="en-US" sz="2600" i="1" dirty="0"/>
              <a:t>Coordination</a:t>
            </a:r>
          </a:p>
          <a:p>
            <a:pPr marL="0" indent="0">
              <a:buNone/>
            </a:pPr>
            <a:endParaRPr lang="en-US" dirty="0"/>
          </a:p>
          <a:p>
            <a:pPr marL="0" indent="0">
              <a:buNone/>
            </a:pPr>
            <a:r>
              <a:rPr lang="en-US" dirty="0"/>
              <a:t>27.  How would interstate coordination benefit recovery efforts?</a:t>
            </a:r>
          </a:p>
        </p:txBody>
      </p:sp>
    </p:spTree>
    <p:extLst>
      <p:ext uri="{BB962C8B-B14F-4D97-AF65-F5344CB8AC3E}">
        <p14:creationId xmlns:p14="http://schemas.microsoft.com/office/powerpoint/2010/main" val="359942217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066" y="1177636"/>
            <a:ext cx="7772400" cy="1143000"/>
          </a:xfrm>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131064" y="2343718"/>
            <a:ext cx="7163398" cy="2387373"/>
          </a:xfrm>
        </p:spPr>
        <p:txBody>
          <a:bodyPr anchor="t">
            <a:noAutofit/>
          </a:bodyPr>
          <a:lstStyle/>
          <a:p>
            <a:pPr marL="0" indent="0">
              <a:buNone/>
            </a:pPr>
            <a:r>
              <a:rPr lang="en-US" sz="2600" i="1" dirty="0"/>
              <a:t>Coordination</a:t>
            </a:r>
          </a:p>
          <a:p>
            <a:pPr marL="0" indent="0">
              <a:buNone/>
            </a:pPr>
            <a:endParaRPr lang="en-US" i="1" dirty="0"/>
          </a:p>
          <a:p>
            <a:pPr marL="0" indent="0">
              <a:buNone/>
            </a:pPr>
            <a:r>
              <a:rPr lang="en-US" sz="2000" dirty="0"/>
              <a:t>28.   Are response priorities consistent between adjacent states? </a:t>
            </a:r>
          </a:p>
          <a:p>
            <a:pPr marL="0" indent="0">
              <a:buNone/>
            </a:pPr>
            <a:endParaRPr lang="en-US" sz="1100" dirty="0"/>
          </a:p>
          <a:p>
            <a:pPr marL="0" indent="0">
              <a:buNone/>
            </a:pPr>
            <a:r>
              <a:rPr lang="en-US" sz="1800" dirty="0"/>
              <a:t>Response priorities can include conditions for LERP activation, policies or practices regarding response activities, or any other response-related activities that, if not coordinated and consistent, could negatively impact the effectiveness of a response.</a:t>
            </a:r>
          </a:p>
        </p:txBody>
      </p:sp>
    </p:spTree>
    <p:extLst>
      <p:ext uri="{BB962C8B-B14F-4D97-AF65-F5344CB8AC3E}">
        <p14:creationId xmlns:p14="http://schemas.microsoft.com/office/powerpoint/2010/main" val="3847927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Incident Identification</a:t>
            </a:r>
          </a:p>
        </p:txBody>
      </p:sp>
      <p:sp>
        <p:nvSpPr>
          <p:cNvPr id="3" name="Content Placeholder 2"/>
          <p:cNvSpPr>
            <a:spLocks noGrp="1"/>
          </p:cNvSpPr>
          <p:nvPr>
            <p:ph idx="1"/>
          </p:nvPr>
        </p:nvSpPr>
        <p:spPr>
          <a:xfrm>
            <a:off x="1021926" y="2677702"/>
            <a:ext cx="7365164" cy="2387373"/>
          </a:xfrm>
        </p:spPr>
        <p:txBody>
          <a:bodyPr/>
          <a:lstStyle/>
          <a:p>
            <a:pPr marL="0" indent="0">
              <a:buNone/>
            </a:pPr>
            <a:r>
              <a:rPr lang="en-US" sz="2600" i="1" dirty="0"/>
              <a:t>Identification</a:t>
            </a:r>
            <a:endParaRPr lang="en-US" i="1" dirty="0"/>
          </a:p>
          <a:p>
            <a:pPr marL="0" indent="0">
              <a:buNone/>
            </a:pPr>
            <a:endParaRPr lang="en-US" dirty="0"/>
          </a:p>
          <a:p>
            <a:pPr marL="0" indent="0">
              <a:buNone/>
            </a:pPr>
            <a:r>
              <a:rPr lang="en-US" dirty="0"/>
              <a:t>7.  What are the indicators of a potential FEAD?</a:t>
            </a:r>
          </a:p>
        </p:txBody>
      </p:sp>
    </p:spTree>
    <p:extLst>
      <p:ext uri="{BB962C8B-B14F-4D97-AF65-F5344CB8AC3E}">
        <p14:creationId xmlns:p14="http://schemas.microsoft.com/office/powerpoint/2010/main" val="321885362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107463" y="2656513"/>
            <a:ext cx="7107627" cy="2387373"/>
          </a:xfrm>
        </p:spPr>
        <p:txBody>
          <a:bodyPr anchor="t">
            <a:normAutofit/>
          </a:bodyPr>
          <a:lstStyle/>
          <a:p>
            <a:pPr marL="0" indent="0">
              <a:buNone/>
            </a:pPr>
            <a:r>
              <a:rPr lang="en-US" sz="2600" i="1" dirty="0"/>
              <a:t>Coordination</a:t>
            </a:r>
          </a:p>
          <a:p>
            <a:pPr marL="0" indent="0">
              <a:buNone/>
            </a:pPr>
            <a:endParaRPr lang="en-US" sz="2600" dirty="0"/>
          </a:p>
          <a:p>
            <a:pPr marL="0" indent="0">
              <a:buNone/>
            </a:pPr>
            <a:r>
              <a:rPr lang="en-US" dirty="0"/>
              <a:t>29. How will the state coordinate logistical issues with local responders, federal agencies, and other states providing support to the response?</a:t>
            </a:r>
          </a:p>
        </p:txBody>
      </p:sp>
    </p:spTree>
    <p:extLst>
      <p:ext uri="{BB962C8B-B14F-4D97-AF65-F5344CB8AC3E}">
        <p14:creationId xmlns:p14="http://schemas.microsoft.com/office/powerpoint/2010/main" val="310500911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074391" y="2674702"/>
            <a:ext cx="7378817" cy="2387373"/>
          </a:xfrm>
        </p:spPr>
        <p:txBody>
          <a:bodyPr anchor="t">
            <a:normAutofit/>
          </a:bodyPr>
          <a:lstStyle/>
          <a:p>
            <a:pPr marL="0" indent="0">
              <a:buNone/>
            </a:pPr>
            <a:r>
              <a:rPr lang="en-US" sz="2600" i="1" dirty="0"/>
              <a:t>Coordination</a:t>
            </a:r>
            <a:endParaRPr lang="en-US" i="1" dirty="0"/>
          </a:p>
          <a:p>
            <a:pPr marL="0" indent="0">
              <a:buNone/>
            </a:pPr>
            <a:endParaRPr lang="en-US" dirty="0"/>
          </a:p>
          <a:p>
            <a:pPr marL="0" indent="0">
              <a:buNone/>
            </a:pPr>
            <a:r>
              <a:rPr lang="en-US" dirty="0"/>
              <a:t>30. How will the FEAD response be coordinated with public health entities in the event that it is zoonotic?</a:t>
            </a:r>
          </a:p>
        </p:txBody>
      </p:sp>
    </p:spTree>
    <p:extLst>
      <p:ext uri="{BB962C8B-B14F-4D97-AF65-F5344CB8AC3E}">
        <p14:creationId xmlns:p14="http://schemas.microsoft.com/office/powerpoint/2010/main" val="9016817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998325" y="2674702"/>
            <a:ext cx="7415197" cy="2387373"/>
          </a:xfrm>
        </p:spPr>
        <p:txBody>
          <a:bodyPr anchor="t">
            <a:normAutofit/>
          </a:bodyPr>
          <a:lstStyle/>
          <a:p>
            <a:pPr marL="0" indent="0">
              <a:buNone/>
            </a:pPr>
            <a:r>
              <a:rPr lang="en-US" sz="2600" i="1" dirty="0"/>
              <a:t>Coordination</a:t>
            </a:r>
          </a:p>
          <a:p>
            <a:pPr marL="0" indent="0">
              <a:buNone/>
            </a:pPr>
            <a:endParaRPr lang="en-US" sz="2600" dirty="0"/>
          </a:p>
          <a:p>
            <a:pPr marL="0" indent="0">
              <a:buNone/>
            </a:pPr>
            <a:r>
              <a:rPr lang="en-US" dirty="0"/>
              <a:t>31. How will the response be coordinated with foreign countries, if necessary?</a:t>
            </a:r>
          </a:p>
        </p:txBody>
      </p:sp>
    </p:spTree>
    <p:extLst>
      <p:ext uri="{BB962C8B-B14F-4D97-AF65-F5344CB8AC3E}">
        <p14:creationId xmlns:p14="http://schemas.microsoft.com/office/powerpoint/2010/main" val="219064745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107462" y="2663127"/>
            <a:ext cx="7117549" cy="2387373"/>
          </a:xfrm>
        </p:spPr>
        <p:txBody>
          <a:bodyPr anchor="t">
            <a:normAutofit/>
          </a:bodyPr>
          <a:lstStyle/>
          <a:p>
            <a:pPr marL="0" indent="0">
              <a:buNone/>
            </a:pPr>
            <a:r>
              <a:rPr lang="en-US" sz="2600" i="1" dirty="0"/>
              <a:t>Coordination</a:t>
            </a:r>
          </a:p>
          <a:p>
            <a:pPr marL="0" indent="0">
              <a:buNone/>
            </a:pPr>
            <a:endParaRPr lang="en-US" dirty="0"/>
          </a:p>
          <a:p>
            <a:pPr marL="0" indent="0">
              <a:buNone/>
            </a:pPr>
            <a:r>
              <a:rPr lang="en-US" dirty="0"/>
              <a:t>32. How will the FEAD response be coordinated with an associated food response?</a:t>
            </a:r>
          </a:p>
        </p:txBody>
      </p:sp>
    </p:spTree>
    <p:extLst>
      <p:ext uri="{BB962C8B-B14F-4D97-AF65-F5344CB8AC3E}">
        <p14:creationId xmlns:p14="http://schemas.microsoft.com/office/powerpoint/2010/main" val="143652728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COMMUNICATIONS AND COORDINATION</a:t>
            </a:r>
          </a:p>
        </p:txBody>
      </p:sp>
      <p:sp>
        <p:nvSpPr>
          <p:cNvPr id="3" name="Content Placeholder 2"/>
          <p:cNvSpPr>
            <a:spLocks noGrp="1"/>
          </p:cNvSpPr>
          <p:nvPr>
            <p:ph idx="1"/>
          </p:nvPr>
        </p:nvSpPr>
        <p:spPr>
          <a:xfrm>
            <a:off x="1077697" y="2674702"/>
            <a:ext cx="6889352" cy="2387373"/>
          </a:xfrm>
        </p:spPr>
        <p:txBody>
          <a:bodyPr anchor="t">
            <a:normAutofit/>
          </a:bodyPr>
          <a:lstStyle/>
          <a:p>
            <a:pPr marL="0" indent="0">
              <a:buNone/>
            </a:pPr>
            <a:r>
              <a:rPr lang="en-US" sz="2600" i="1" dirty="0"/>
              <a:t>Coordination</a:t>
            </a:r>
          </a:p>
          <a:p>
            <a:pPr marL="0" indent="0">
              <a:buNone/>
            </a:pPr>
            <a:endParaRPr lang="en-US" dirty="0"/>
          </a:p>
          <a:p>
            <a:pPr marL="0" indent="0">
              <a:buNone/>
            </a:pPr>
            <a:r>
              <a:rPr lang="en-US" dirty="0"/>
              <a:t>33. What political issues should be anticipated and how are these issues managed during a FEAD incident?</a:t>
            </a:r>
          </a:p>
        </p:txBody>
      </p:sp>
    </p:spTree>
    <p:extLst>
      <p:ext uri="{BB962C8B-B14F-4D97-AF65-F5344CB8AC3E}">
        <p14:creationId xmlns:p14="http://schemas.microsoft.com/office/powerpoint/2010/main" val="411783565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8919" y="1672023"/>
            <a:ext cx="8088646" cy="875701"/>
          </a:xfrm>
        </p:spPr>
        <p:txBody>
          <a:bodyPr>
            <a:noAutofit/>
          </a:bodyPr>
          <a:lstStyle/>
          <a:p>
            <a:r>
              <a:rPr lang="en-US" sz="3200" dirty="0"/>
              <a:t>VI. Concept of Operations</a:t>
            </a:r>
            <a:br>
              <a:rPr lang="en-US" sz="3200" dirty="0"/>
            </a:br>
            <a:r>
              <a:rPr lang="en-US" sz="2800" dirty="0">
                <a:solidFill>
                  <a:schemeClr val="accent3">
                    <a:lumMod val="40000"/>
                    <a:lumOff val="60000"/>
                  </a:schemeClr>
                </a:solidFill>
              </a:rPr>
              <a:t>ASSESSMENT, CONTROL,  AND CONTAINMENT</a:t>
            </a:r>
          </a:p>
        </p:txBody>
      </p:sp>
      <p:sp>
        <p:nvSpPr>
          <p:cNvPr id="3" name="Subtitle 2"/>
          <p:cNvSpPr>
            <a:spLocks noGrp="1"/>
          </p:cNvSpPr>
          <p:nvPr>
            <p:ph type="subTitle" idx="1"/>
          </p:nvPr>
        </p:nvSpPr>
        <p:spPr>
          <a:xfrm>
            <a:off x="789132" y="3002968"/>
            <a:ext cx="7533474" cy="1264491"/>
          </a:xfrm>
        </p:spPr>
        <p:txBody>
          <a:bodyPr anchor="ctr">
            <a:noAutofit/>
          </a:bodyPr>
          <a:lstStyle/>
          <a:p>
            <a:r>
              <a:rPr lang="en-US" sz="2200" dirty="0">
                <a:solidFill>
                  <a:schemeClr val="tx1"/>
                </a:solidFill>
              </a:rPr>
              <a:t>This section should include a general description of the methods which will be utilized to control, contain, disinfect, and dispose of infected agents, products, animals, and property.</a:t>
            </a:r>
          </a:p>
        </p:txBody>
      </p:sp>
    </p:spTree>
    <p:extLst>
      <p:ext uri="{BB962C8B-B14F-4D97-AF65-F5344CB8AC3E}">
        <p14:creationId xmlns:p14="http://schemas.microsoft.com/office/powerpoint/2010/main" val="206854924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86750" y="2663127"/>
            <a:ext cx="7188653" cy="2387373"/>
          </a:xfrm>
        </p:spPr>
        <p:txBody>
          <a:bodyPr anchor="t">
            <a:normAutofit/>
          </a:bodyPr>
          <a:lstStyle/>
          <a:p>
            <a:pPr marL="0" indent="0">
              <a:buNone/>
            </a:pPr>
            <a:r>
              <a:rPr lang="en-US" sz="2600" i="1" dirty="0"/>
              <a:t>Assessment/Surveillance</a:t>
            </a:r>
          </a:p>
          <a:p>
            <a:pPr marL="0" indent="0">
              <a:buNone/>
            </a:pPr>
            <a:endParaRPr lang="en-US" sz="2600" dirty="0"/>
          </a:p>
          <a:p>
            <a:pPr marL="0" indent="0">
              <a:buNone/>
            </a:pPr>
            <a:r>
              <a:rPr lang="en-US" dirty="0"/>
              <a:t>1.  What agencies and/or other groups will be involved in surveillance and disease epidemiological investigation activities?</a:t>
            </a:r>
          </a:p>
        </p:txBody>
      </p:sp>
    </p:spTree>
    <p:extLst>
      <p:ext uri="{BB962C8B-B14F-4D97-AF65-F5344CB8AC3E}">
        <p14:creationId xmlns:p14="http://schemas.microsoft.com/office/powerpoint/2010/main" val="246586512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1009900" y="2663127"/>
            <a:ext cx="7772400" cy="2387373"/>
          </a:xfrm>
        </p:spPr>
        <p:txBody>
          <a:bodyPr anchor="t">
            <a:normAutofit/>
          </a:bodyPr>
          <a:lstStyle/>
          <a:p>
            <a:pPr marL="0" indent="0">
              <a:buNone/>
            </a:pPr>
            <a:r>
              <a:rPr lang="en-US" sz="2600" i="1" dirty="0"/>
              <a:t>Assessment/Surveillance</a:t>
            </a:r>
          </a:p>
          <a:p>
            <a:pPr marL="0" indent="0">
              <a:buNone/>
            </a:pPr>
            <a:endParaRPr lang="en-US" sz="2600" dirty="0"/>
          </a:p>
          <a:p>
            <a:pPr marL="0" indent="0">
              <a:buNone/>
            </a:pPr>
            <a:r>
              <a:rPr lang="en-US" dirty="0"/>
              <a:t>2.  Which agencies and/or other groups will be involved if there are suspicions of a criminal act (intentional introduction)?</a:t>
            </a:r>
          </a:p>
        </p:txBody>
      </p:sp>
    </p:spTree>
    <p:extLst>
      <p:ext uri="{BB962C8B-B14F-4D97-AF65-F5344CB8AC3E}">
        <p14:creationId xmlns:p14="http://schemas.microsoft.com/office/powerpoint/2010/main" val="343386871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998325" y="2674702"/>
            <a:ext cx="7226686" cy="2387373"/>
          </a:xfrm>
        </p:spPr>
        <p:txBody>
          <a:bodyPr anchor="t">
            <a:normAutofit lnSpcReduction="10000"/>
          </a:bodyPr>
          <a:lstStyle/>
          <a:p>
            <a:pPr marL="0" indent="0">
              <a:buNone/>
            </a:pPr>
            <a:r>
              <a:rPr lang="en-US" sz="2600" i="1" dirty="0"/>
              <a:t>Assessment/Surveillance</a:t>
            </a:r>
          </a:p>
          <a:p>
            <a:pPr marL="0" indent="0">
              <a:buNone/>
            </a:pPr>
            <a:endParaRPr lang="en-US" dirty="0"/>
          </a:p>
          <a:p>
            <a:pPr marL="0" indent="0">
              <a:buNone/>
            </a:pPr>
            <a:r>
              <a:rPr lang="en-US" dirty="0"/>
              <a:t>3.  Who is responsible for sample collection and where will those samples be taken for analysis? Outline procedures for chain of custody in sample handling if necessary.</a:t>
            </a:r>
          </a:p>
        </p:txBody>
      </p:sp>
    </p:spTree>
    <p:extLst>
      <p:ext uri="{BB962C8B-B14F-4D97-AF65-F5344CB8AC3E}">
        <p14:creationId xmlns:p14="http://schemas.microsoft.com/office/powerpoint/2010/main" val="292917964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066" y="1157793"/>
            <a:ext cx="7772400" cy="1143000"/>
          </a:xfrm>
        </p:spPr>
        <p:txBody>
          <a:bodyPr/>
          <a:lstStyle/>
          <a:p>
            <a:r>
              <a:rPr lang="en-US" dirty="0"/>
              <a:t>VI. Concept of Operations</a:t>
            </a:r>
            <a:br>
              <a:rPr lang="en-US" dirty="0"/>
            </a:br>
            <a:r>
              <a:rPr lang="en-US" sz="2600" dirty="0">
                <a:solidFill>
                  <a:srgbClr val="A7D5F3"/>
                </a:solidFill>
              </a:rPr>
              <a:t>ASSESSMENT, CONTROL, AND CONTAINMENT</a:t>
            </a:r>
          </a:p>
        </p:txBody>
      </p:sp>
      <p:sp>
        <p:nvSpPr>
          <p:cNvPr id="3" name="Content Placeholder 2"/>
          <p:cNvSpPr>
            <a:spLocks noGrp="1"/>
          </p:cNvSpPr>
          <p:nvPr>
            <p:ph idx="1"/>
          </p:nvPr>
        </p:nvSpPr>
        <p:spPr>
          <a:xfrm>
            <a:off x="1009900" y="2350402"/>
            <a:ext cx="7772400" cy="2387373"/>
          </a:xfrm>
        </p:spPr>
        <p:txBody>
          <a:bodyPr anchor="t">
            <a:noAutofit/>
          </a:bodyPr>
          <a:lstStyle/>
          <a:p>
            <a:pPr marL="0" indent="0">
              <a:buNone/>
            </a:pPr>
            <a:r>
              <a:rPr lang="en-US" sz="2600" i="1" dirty="0"/>
              <a:t>Assessment/Surveillance</a:t>
            </a:r>
          </a:p>
          <a:p>
            <a:pPr marL="0" indent="0">
              <a:buNone/>
            </a:pPr>
            <a:endParaRPr lang="en-US" sz="2600" dirty="0"/>
          </a:p>
          <a:p>
            <a:pPr marL="0" indent="0">
              <a:buNone/>
            </a:pPr>
            <a:r>
              <a:rPr lang="en-US" sz="2100" dirty="0"/>
              <a:t>4. Is there a state or agency laboratory response plan? If so, does it address FEAD emergency response? Does the plan address “split sample” submissions to separate labs (e.g., samples sent to both state laboratory and the Foreign Animal Disease Diagnostic Laboratory (FADDL) at Plum Island)?</a:t>
            </a:r>
          </a:p>
        </p:txBody>
      </p:sp>
    </p:spTree>
    <p:extLst>
      <p:ext uri="{BB962C8B-B14F-4D97-AF65-F5344CB8AC3E}">
        <p14:creationId xmlns:p14="http://schemas.microsoft.com/office/powerpoint/2010/main" val="91005646"/>
      </p:ext>
    </p:extLst>
  </p:cSld>
  <p:clrMapOvr>
    <a:masterClrMapping/>
  </p:clrMapOvr>
</p:sld>
</file>

<file path=ppt/theme/theme1.xml><?xml version="1.0" encoding="utf-8"?>
<a:theme xmlns:a="http://schemas.openxmlformats.org/drawingml/2006/main" name="LERP">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LERP.thmx</Template>
  <TotalTime>22</TotalTime>
  <Words>3647</Words>
  <Application>Microsoft Office PowerPoint</Application>
  <PresentationFormat>On-screen Show (4:3)</PresentationFormat>
  <Paragraphs>476</Paragraphs>
  <Slides>146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146</vt:i4>
      </vt:variant>
    </vt:vector>
  </HeadingPairs>
  <TitlesOfParts>
    <vt:vector size="150" baseType="lpstr">
      <vt:lpstr>Arial</vt:lpstr>
      <vt:lpstr>Gill Sans MT</vt:lpstr>
      <vt:lpstr>Wingdings 3</vt:lpstr>
      <vt:lpstr>LERP</vt:lpstr>
      <vt:lpstr>VI. CONCEPT OF OPERATIONS</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Identification</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Incident MANAGEMENT</vt:lpstr>
      <vt:lpstr>VI. Concept of Operations  DEFINING RESPONSE ACTIONS</vt:lpstr>
      <vt:lpstr>VI. Concept of Operations DEFINING RESPONSE ACTIONS</vt:lpstr>
      <vt:lpstr>VI. Concept of Operations DEFINING RESPONSE ACTIONS</vt:lpstr>
      <vt:lpstr>VI. Concept of Operations DEFINING RESPONSE ACTIONS</vt:lpstr>
      <vt:lpstr>VI. Concept of Operations DEFINING RESPONSE ACTIONS</vt:lpstr>
      <vt:lpstr>VI. Concept of Operations DEFINING RESPONSE ACTIONS</vt:lpstr>
      <vt:lpstr>VI. Concept of Operations DEFINING RESPONSE ACTIONS</vt:lpstr>
      <vt:lpstr>VI. Concept of Operations DEFINING RESPONSE ACTIONS</vt:lpstr>
      <vt:lpstr>VI. Concept of Operations DEFINING RESPONSE ACTIONS</vt:lpstr>
      <vt:lpstr>VI. Concept of Operations DEFINING RESPONSE ACTIONS</vt:lpstr>
      <vt:lpstr>VI. Concept of Operations DEFINING RESPONSE ACTIONS</vt:lpstr>
      <vt:lpstr>VI. Concept of Operations DEFINING RESPONSE ACTIONS</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COMMUNICATIONS AND COORDINATION</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ASSESSMENT, CONTROL, AND CONTAINMENT</vt:lpstr>
      <vt:lpstr>VI. Concept of Operations RECOVERY</vt:lpstr>
      <vt:lpstr>VI. Concept of Operations RECOVERY</vt:lpstr>
      <vt:lpstr>VI. Concept of Operations RECOVERY</vt:lpstr>
      <vt:lpstr>VI. Concept of Operations RECOVERY</vt:lpstr>
      <vt:lpstr>VI. Concept of Operations RECOVERY</vt:lpstr>
      <vt:lpstr>VI. Concept of Operations RECOVERY</vt:lpstr>
      <vt:lpstr>VI. Concept of Operations RECOVERY</vt:lpstr>
      <vt:lpstr>VI. Concept of Operations RECOVERY</vt:lpstr>
      <vt:lpstr>VI. Concept of Operations RECOVERY</vt:lpstr>
      <vt:lpstr>VI. Concept of Operations RECOVERY</vt:lpstr>
      <vt:lpstr>VI. Concept of Operations RECOVERY</vt:lpstr>
      <vt:lpstr>VI. Concept of Operations RECOVERY</vt:lpstr>
      <vt:lpstr>VI. Concept of Operations RECOVERY</vt:lpstr>
      <vt:lpstr>VI. Concept of Operations RECOVERY</vt:lpstr>
      <vt:lpstr>VI. Concept of Operations RECOVERY</vt:lpstr>
      <vt:lpstr>VI. Concept of Operations RECOVERY</vt:lpstr>
      <vt:lpstr>VI. Concept of Operations RECOVERY</vt:lpstr>
    </vt:vector>
  </TitlesOfParts>
  <Company>JHC Associates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 CONCEPT OF OPERATIONS</dc:title>
  <dc:creator>amself@bri.ksu.edu</dc:creator>
  <cp:lastModifiedBy>Adrian M. Self</cp:lastModifiedBy>
  <cp:revision>4</cp:revision>
  <dcterms:created xsi:type="dcterms:W3CDTF">2014-07-31T18:58:52Z</dcterms:created>
  <dcterms:modified xsi:type="dcterms:W3CDTF">2017-11-21T17:33:08Z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