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C44kpUFXLCXaEB+ynX/pFg==" hashData="xCWIzvzoU0DEM8OPUKIL3YWYGqIX/cDk5oe/xPB7l7s2hFa52eDIz/DT8yZ6a3Vj6YUdVQ/pzpYjpDukQOhxbA=="/>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2" autoAdjust="0"/>
    <p:restoredTop sz="94660"/>
  </p:normalViewPr>
  <p:slideViewPr>
    <p:cSldViewPr snapToGrid="0" snapToObjects="1">
      <p:cViewPr>
        <p:scale>
          <a:sx n="400" d="100"/>
          <a:sy n="400" d="100"/>
        </p:scale>
        <p:origin x="-8746" y="-726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6.jpg"/><Relationship Id="rId5" Type="http://schemas.openxmlformats.org/officeDocument/2006/relationships/hyperlink" Target="http://www.k-state.edu/nabc/" TargetMode="Externa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jpg"/><Relationship Id="rId5" Type="http://schemas.openxmlformats.org/officeDocument/2006/relationships/hyperlink" Target="http://www.k-state.edu/nabc/" TargetMode="External"/><Relationship Id="rId4" Type="http://schemas.openxmlformats.org/officeDocument/2006/relationships/image" Target="../media/image4.gi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3012" y="5570590"/>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924726" y="1364691"/>
            <a:ext cx="7533474" cy="875701"/>
          </a:xfrm>
        </p:spPr>
        <p:txBody>
          <a:bodyPr anchor="b" anchorCtr="0"/>
          <a:lstStyle>
            <a:lvl1pPr algn="ctr">
              <a:defRPr/>
            </a:lvl1pPr>
          </a:lstStyle>
          <a:p>
            <a:r>
              <a:rPr lang="en-US"/>
              <a:t>Click to edit Master title style</a:t>
            </a:r>
            <a:endParaRPr lang="en-US" dirty="0"/>
          </a:p>
        </p:txBody>
      </p:sp>
      <p:sp>
        <p:nvSpPr>
          <p:cNvPr id="3" name="Subtitle 2"/>
          <p:cNvSpPr>
            <a:spLocks noGrp="1"/>
          </p:cNvSpPr>
          <p:nvPr>
            <p:ph type="subTitle" idx="1"/>
          </p:nvPr>
        </p:nvSpPr>
        <p:spPr>
          <a:xfrm>
            <a:off x="924726" y="2366095"/>
            <a:ext cx="7533474" cy="1825625"/>
          </a:xfrm>
        </p:spPr>
        <p:txBody>
          <a:bodyPr>
            <a:normAutofit/>
          </a:bodyPr>
          <a:lstStyle>
            <a:lvl1pPr marL="0" indent="0" algn="ctr">
              <a:buNone/>
              <a:defRPr sz="2000">
                <a:solidFill>
                  <a:srgbClr val="FFFFFF"/>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2383" y="5570590"/>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9112" y="5472014"/>
            <a:ext cx="3866827" cy="700989"/>
          </a:xfrm>
          <a:prstGeom prst="rect">
            <a:avLst/>
          </a:prstGeom>
        </p:spPr>
      </p:pic>
      <p:pic>
        <p:nvPicPr>
          <p:cNvPr id="8" name="Picture 7" descr="ksulogo_purple.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538" y="6413743"/>
            <a:ext cx="1484759" cy="403467"/>
          </a:xfrm>
          <a:prstGeom prst="rect">
            <a:avLst/>
          </a:prstGeom>
        </p:spPr>
      </p:pic>
      <p:pic>
        <p:nvPicPr>
          <p:cNvPr id="20" name="Picture 19" descr="DHS.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62741" y="6035689"/>
            <a:ext cx="674564" cy="681177"/>
          </a:xfrm>
          <a:prstGeom prst="rect">
            <a:avLst/>
          </a:prstGeom>
        </p:spPr>
      </p:pic>
      <p:pic>
        <p:nvPicPr>
          <p:cNvPr id="14" name="Picture 13" descr="NABC_Kstate logo">
            <a:hlinkClick r:id="rId5"/>
            <a:extLst>
              <a:ext uri="{FF2B5EF4-FFF2-40B4-BE49-F238E27FC236}">
                <a16:creationId xmlns:a16="http://schemas.microsoft.com/office/drawing/2014/main" id="{59543A17-9A12-4FF3-A3F2-09C3CC7D1BE2}"/>
              </a:ext>
            </a:extLst>
          </p:cNvPr>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51182" y="5975302"/>
            <a:ext cx="1273758" cy="465412"/>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8066" y="1405822"/>
            <a:ext cx="7772400" cy="1143000"/>
          </a:xfrm>
        </p:spPr>
        <p:txBody>
          <a:bodyPr>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685800" y="2946627"/>
            <a:ext cx="7772400" cy="2387373"/>
          </a:xfrm>
        </p:spPr>
        <p:txBody>
          <a:bodyPr/>
          <a:lstStyle>
            <a:lvl1pPr marL="457200" indent="-457200">
              <a:buClr>
                <a:schemeClr val="tx1"/>
              </a:buClr>
              <a:buSzPct val="100000"/>
              <a:buFont typeface="+mj-lt"/>
              <a:buAutoNum type="arabicPeriod"/>
              <a:defRPr sz="2400"/>
            </a:lvl1pPr>
            <a:lvl2pPr>
              <a:defRPr sz="2000"/>
            </a:lvl2pPr>
            <a:lvl3pPr>
              <a:defRPr sz="1800"/>
            </a:lvl3pPr>
          </a:lstStyle>
          <a:p>
            <a:pPr lvl="0"/>
            <a:r>
              <a:rPr lang="en-US"/>
              <a:t>Click to edit Master text styles</a:t>
            </a:r>
          </a:p>
        </p:txBody>
      </p:sp>
      <p:sp>
        <p:nvSpPr>
          <p:cNvPr id="14" name="Freeform 13"/>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15" name="Freeform 14"/>
          <p:cNvSpPr/>
          <p:nvPr/>
        </p:nvSpPr>
        <p:spPr>
          <a:xfrm>
            <a:off x="-3012" y="5570590"/>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16" name="Rectangle 15"/>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2383" y="5570590"/>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pic>
        <p:nvPicPr>
          <p:cNvPr id="19" name="Picture 18" descr="DH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62741" y="6035689"/>
            <a:ext cx="674564" cy="681177"/>
          </a:xfrm>
          <a:prstGeom prst="rect">
            <a:avLst/>
          </a:prstGeom>
        </p:spPr>
      </p:pic>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49112" y="5472014"/>
            <a:ext cx="3866827" cy="700989"/>
          </a:xfrm>
          <a:prstGeom prst="rect">
            <a:avLst/>
          </a:prstGeom>
        </p:spPr>
      </p:pic>
      <p:pic>
        <p:nvPicPr>
          <p:cNvPr id="13" name="Picture 12" descr="ksulogo_purple.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306" y="6413979"/>
            <a:ext cx="1484759" cy="403467"/>
          </a:xfrm>
          <a:prstGeom prst="rect">
            <a:avLst/>
          </a:prstGeom>
        </p:spPr>
      </p:pic>
      <p:pic>
        <p:nvPicPr>
          <p:cNvPr id="21" name="Picture 20" descr="NABC_Kstate logo">
            <a:hlinkClick r:id="rId5"/>
            <a:extLst>
              <a:ext uri="{FF2B5EF4-FFF2-40B4-BE49-F238E27FC236}">
                <a16:creationId xmlns:a16="http://schemas.microsoft.com/office/drawing/2014/main" id="{1B9EDBEE-24F2-4657-9CC4-6C618F119D9F}"/>
              </a:ext>
            </a:extLst>
          </p:cNvPr>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51182" y="5975302"/>
            <a:ext cx="1273758" cy="46541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4">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1290993"/>
            <a:ext cx="7772400" cy="1143000"/>
          </a:xfrm>
          <a:prstGeom prst="rect">
            <a:avLst/>
          </a:prstGeom>
        </p:spPr>
        <p:txBody>
          <a:bodyPr vert="horz" lIns="0" tIns="45720" rIns="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502785"/>
            <a:ext cx="7772400" cy="3623378"/>
          </a:xfrm>
          <a:prstGeom prst="rect">
            <a:avLst/>
          </a:prstGeom>
        </p:spPr>
        <p:txBody>
          <a:bodyPr vert="horz" lIns="0" tIns="45720" rIns="0" bIns="45720" rtlCol="0">
            <a:normAutofit/>
          </a:bodyPr>
          <a:lstStyle/>
          <a:p>
            <a:pPr lvl="0"/>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ED7A8992-B2BF-6949-B7EF-A9D1B33857B6}" type="datetimeFigureOut">
              <a:rPr lang="en-US" smtClean="0"/>
              <a:t>11/21/2017</a:t>
            </a:fld>
            <a:endParaRPr lang="en-US"/>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84709127-5A38-4045-A074-637658BEA1F2}" type="slidenum">
              <a:rPr lang="en-US" smtClean="0"/>
              <a:t>‹#›</a:t>
            </a:fld>
            <a:endParaRPr lang="en-US"/>
          </a:p>
        </p:txBody>
      </p:sp>
      <p:pic>
        <p:nvPicPr>
          <p:cNvPr id="11" name="Picture 2" descr="image00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11430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dk1" tx1="lt1" bg2="dk2" tx2="lt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54025" indent="-385763" algn="l" defTabSz="914400" rtl="0" eaLnBrk="1" latinLnBrk="0" hangingPunct="1">
        <a:lnSpc>
          <a:spcPct val="100000"/>
        </a:lnSpc>
        <a:spcBef>
          <a:spcPts val="700"/>
        </a:spcBef>
        <a:buClr>
          <a:schemeClr val="accent1"/>
        </a:buClr>
        <a:buSzPct val="85000"/>
        <a:buFont typeface="Wingdings 3" pitchFamily="18" charset="2"/>
        <a:buNone/>
        <a:defRPr sz="2000" kern="1200" baseline="0">
          <a:solidFill>
            <a:schemeClr val="tx1"/>
          </a:solidFill>
          <a:latin typeface="+mn-lt"/>
          <a:ea typeface="+mn-ea"/>
          <a:cs typeface="+mn-cs"/>
        </a:defRPr>
      </a:lvl1pPr>
      <a:lvl2pPr marL="468630" indent="0" algn="l" defTabSz="914400" rtl="0" eaLnBrk="1" latinLnBrk="0" hangingPunct="1">
        <a:lnSpc>
          <a:spcPct val="100000"/>
        </a:lnSpc>
        <a:spcBef>
          <a:spcPts val="700"/>
        </a:spcBef>
        <a:buClr>
          <a:schemeClr val="accent1"/>
        </a:buClr>
        <a:buSzPct val="85000"/>
        <a:buFont typeface="Wingdings 3" pitchFamily="18" charset="2"/>
        <a:buNone/>
        <a:defRPr sz="1600" kern="1200" baseline="0">
          <a:solidFill>
            <a:schemeClr val="tx1"/>
          </a:solidFill>
          <a:latin typeface="+mn-lt"/>
          <a:ea typeface="+mn-ea"/>
          <a:cs typeface="+mn-cs"/>
        </a:defRPr>
      </a:lvl2pPr>
      <a:lvl3pPr marL="868680" indent="0" algn="l" defTabSz="914400" rtl="0" eaLnBrk="1" latinLnBrk="0" hangingPunct="1">
        <a:lnSpc>
          <a:spcPct val="100000"/>
        </a:lnSpc>
        <a:spcBef>
          <a:spcPts val="700"/>
        </a:spcBef>
        <a:buClr>
          <a:schemeClr val="accent1"/>
        </a:buClr>
        <a:buSzPct val="85000"/>
        <a:buFont typeface="Wingdings 3" pitchFamily="18" charset="2"/>
        <a:buNone/>
        <a:defRPr sz="1400" kern="1200" baseline="0">
          <a:solidFill>
            <a:schemeClr val="tx1"/>
          </a:solidFill>
          <a:latin typeface="+mn-lt"/>
          <a:ea typeface="+mn-ea"/>
          <a:cs typeface="+mn-cs"/>
        </a:defRPr>
      </a:lvl3pPr>
      <a:lvl4pPr marL="1325880" indent="0" algn="l" defTabSz="914400" rtl="0" eaLnBrk="1" latinLnBrk="0" hangingPunct="1">
        <a:lnSpc>
          <a:spcPct val="100000"/>
        </a:lnSpc>
        <a:spcBef>
          <a:spcPts val="700"/>
        </a:spcBef>
        <a:buClr>
          <a:schemeClr val="accent1"/>
        </a:buClr>
        <a:buSzPct val="85000"/>
        <a:buFont typeface="Wingdings 3" pitchFamily="18" charset="2"/>
        <a:buNone/>
        <a:defRPr sz="1400" kern="1200" baseline="0">
          <a:solidFill>
            <a:schemeClr val="tx1"/>
          </a:solidFill>
          <a:latin typeface="+mn-lt"/>
          <a:ea typeface="+mn-ea"/>
          <a:cs typeface="+mn-cs"/>
        </a:defRPr>
      </a:lvl4pPr>
      <a:lvl5pPr marL="1783080" indent="0" algn="l" defTabSz="914400" rtl="0" eaLnBrk="1" latinLnBrk="0" hangingPunct="1">
        <a:lnSpc>
          <a:spcPct val="100000"/>
        </a:lnSpc>
        <a:spcBef>
          <a:spcPts val="700"/>
        </a:spcBef>
        <a:buClr>
          <a:schemeClr val="accent1"/>
        </a:buClr>
        <a:buSzPct val="85000"/>
        <a:buFont typeface="Wingdings 3" pitchFamily="18" charset="2"/>
        <a:buNone/>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797401" y="1281308"/>
            <a:ext cx="7533474" cy="875701"/>
          </a:xfrm>
        </p:spPr>
        <p:txBody>
          <a:bodyPr/>
          <a:lstStyle/>
          <a:p>
            <a:r>
              <a:rPr lang="en-US" dirty="0"/>
              <a:t>I. Introduction</a:t>
            </a:r>
          </a:p>
        </p:txBody>
      </p:sp>
      <p:sp>
        <p:nvSpPr>
          <p:cNvPr id="11" name="Subtitle 10"/>
          <p:cNvSpPr>
            <a:spLocks noGrp="1"/>
          </p:cNvSpPr>
          <p:nvPr>
            <p:ph type="subTitle" idx="1"/>
          </p:nvPr>
        </p:nvSpPr>
        <p:spPr>
          <a:xfrm>
            <a:off x="1369182" y="2516570"/>
            <a:ext cx="6395625" cy="1825625"/>
          </a:xfrm>
        </p:spPr>
        <p:txBody>
          <a:bodyPr anchor="ctr">
            <a:normAutofit/>
          </a:bodyPr>
          <a:lstStyle/>
          <a:p>
            <a:r>
              <a:rPr lang="en-US" sz="2200" dirty="0">
                <a:solidFill>
                  <a:schemeClr val="tx1"/>
                </a:solidFill>
              </a:rPr>
              <a:t>The Introduction section provides the reader with insight about why the plan is being written, how it will be implemented, what it addresses, and who the participants are in the planning process. </a:t>
            </a:r>
          </a:p>
        </p:txBody>
      </p:sp>
    </p:spTree>
    <p:extLst>
      <p:ext uri="{BB962C8B-B14F-4D97-AF65-F5344CB8AC3E}">
        <p14:creationId xmlns:p14="http://schemas.microsoft.com/office/powerpoint/2010/main" val="2927055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 Introduction</a:t>
            </a:r>
          </a:p>
        </p:txBody>
      </p:sp>
      <p:sp>
        <p:nvSpPr>
          <p:cNvPr id="11" name="Subtitle 10"/>
          <p:cNvSpPr>
            <a:spLocks noGrp="1"/>
          </p:cNvSpPr>
          <p:nvPr>
            <p:ph idx="1"/>
          </p:nvPr>
        </p:nvSpPr>
        <p:spPr>
          <a:xfrm>
            <a:off x="1009900" y="2414177"/>
            <a:ext cx="7772400" cy="2387373"/>
          </a:xfrm>
        </p:spPr>
        <p:txBody>
          <a:bodyPr anchor="ctr"/>
          <a:lstStyle/>
          <a:p>
            <a:pPr marL="0" indent="0" algn="l">
              <a:buNone/>
            </a:pPr>
            <a:r>
              <a:rPr lang="en-US" sz="2400" dirty="0">
                <a:solidFill>
                  <a:schemeClr val="tx1"/>
                </a:solidFill>
              </a:rPr>
              <a:t>9.  What types of FEAD incidents does the plan address (i.e., deliberate or unintentional)? </a:t>
            </a:r>
          </a:p>
          <a:p>
            <a:pPr algn="l"/>
            <a:endParaRPr lang="en-US" dirty="0">
              <a:solidFill>
                <a:schemeClr val="tx1"/>
              </a:solidFill>
            </a:endParaRPr>
          </a:p>
        </p:txBody>
      </p:sp>
    </p:spTree>
    <p:extLst>
      <p:ext uri="{BB962C8B-B14F-4D97-AF65-F5344CB8AC3E}">
        <p14:creationId xmlns:p14="http://schemas.microsoft.com/office/powerpoint/2010/main" val="1038158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 Introduction</a:t>
            </a:r>
          </a:p>
        </p:txBody>
      </p:sp>
      <p:sp>
        <p:nvSpPr>
          <p:cNvPr id="11" name="Subtitle 10"/>
          <p:cNvSpPr>
            <a:spLocks noGrp="1"/>
          </p:cNvSpPr>
          <p:nvPr>
            <p:ph idx="1"/>
          </p:nvPr>
        </p:nvSpPr>
        <p:spPr>
          <a:xfrm>
            <a:off x="998325" y="2437327"/>
            <a:ext cx="7772400" cy="2387373"/>
          </a:xfrm>
        </p:spPr>
        <p:txBody>
          <a:bodyPr anchor="ctr"/>
          <a:lstStyle/>
          <a:p>
            <a:pPr marL="0" indent="0" algn="l">
              <a:buNone/>
            </a:pPr>
            <a:r>
              <a:rPr lang="en-US" sz="2400" dirty="0">
                <a:solidFill>
                  <a:schemeClr val="tx1"/>
                </a:solidFill>
              </a:rPr>
              <a:t>10.  Who is the primary audience for the plan? </a:t>
            </a:r>
          </a:p>
          <a:p>
            <a:pPr algn="l"/>
            <a:endParaRPr lang="en-US" dirty="0">
              <a:solidFill>
                <a:schemeClr val="tx1"/>
              </a:solidFill>
            </a:endParaRPr>
          </a:p>
        </p:txBody>
      </p:sp>
    </p:spTree>
    <p:extLst>
      <p:ext uri="{BB962C8B-B14F-4D97-AF65-F5344CB8AC3E}">
        <p14:creationId xmlns:p14="http://schemas.microsoft.com/office/powerpoint/2010/main" val="1320714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797401" y="1269733"/>
            <a:ext cx="7533474" cy="875701"/>
          </a:xfrm>
        </p:spPr>
        <p:txBody>
          <a:bodyPr/>
          <a:lstStyle/>
          <a:p>
            <a:r>
              <a:rPr lang="en-US" dirty="0"/>
              <a:t>II. PURPOSE</a:t>
            </a:r>
          </a:p>
        </p:txBody>
      </p:sp>
      <p:sp>
        <p:nvSpPr>
          <p:cNvPr id="11" name="Subtitle 10"/>
          <p:cNvSpPr>
            <a:spLocks noGrp="1"/>
          </p:cNvSpPr>
          <p:nvPr>
            <p:ph type="subTitle" idx="1"/>
          </p:nvPr>
        </p:nvSpPr>
        <p:spPr>
          <a:xfrm>
            <a:off x="785826" y="2481845"/>
            <a:ext cx="7533474" cy="1825625"/>
          </a:xfrm>
        </p:spPr>
        <p:txBody>
          <a:bodyPr anchor="ctr">
            <a:normAutofit/>
          </a:bodyPr>
          <a:lstStyle/>
          <a:p>
            <a:r>
              <a:rPr lang="en-US" sz="2200" dirty="0"/>
              <a:t>The Purpose section must provide the overarching principles and goals used to guide the plan’s development. Goals provide the foundation for planning and developing a LERP by describing what the plan is intended to do relative to a state’s preparation, response, and recovery from a FEAD.</a:t>
            </a:r>
          </a:p>
        </p:txBody>
      </p:sp>
    </p:spTree>
    <p:extLst>
      <p:ext uri="{BB962C8B-B14F-4D97-AF65-F5344CB8AC3E}">
        <p14:creationId xmlns:p14="http://schemas.microsoft.com/office/powerpoint/2010/main" val="3390699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II. PURPOSE</a:t>
            </a:r>
          </a:p>
        </p:txBody>
      </p:sp>
      <p:sp>
        <p:nvSpPr>
          <p:cNvPr id="11" name="Subtitle 10"/>
          <p:cNvSpPr>
            <a:spLocks noGrp="1"/>
          </p:cNvSpPr>
          <p:nvPr>
            <p:ph idx="1"/>
          </p:nvPr>
        </p:nvSpPr>
        <p:spPr>
          <a:xfrm>
            <a:off x="963600" y="2425752"/>
            <a:ext cx="7772400" cy="2387373"/>
          </a:xfrm>
        </p:spPr>
        <p:txBody>
          <a:bodyPr anchor="ctr">
            <a:normAutofit/>
          </a:bodyPr>
          <a:lstStyle/>
          <a:p>
            <a:pPr marL="0" indent="0" algn="l">
              <a:buNone/>
            </a:pPr>
            <a:r>
              <a:rPr lang="en-US" dirty="0">
                <a:solidFill>
                  <a:schemeClr val="tx1"/>
                </a:solidFill>
              </a:rPr>
              <a:t>1.  Why is the state developing a LERP?</a:t>
            </a:r>
          </a:p>
          <a:p>
            <a:pPr marL="0" indent="0" algn="l">
              <a:buNone/>
            </a:pPr>
            <a:endParaRPr lang="en-US" dirty="0">
              <a:solidFill>
                <a:schemeClr val="tx1"/>
              </a:solidFill>
            </a:endParaRPr>
          </a:p>
        </p:txBody>
      </p:sp>
    </p:spTree>
    <p:extLst>
      <p:ext uri="{BB962C8B-B14F-4D97-AF65-F5344CB8AC3E}">
        <p14:creationId xmlns:p14="http://schemas.microsoft.com/office/powerpoint/2010/main" val="3196133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II. PURPOSE</a:t>
            </a:r>
          </a:p>
        </p:txBody>
      </p:sp>
      <p:sp>
        <p:nvSpPr>
          <p:cNvPr id="11" name="Subtitle 10"/>
          <p:cNvSpPr>
            <a:spLocks noGrp="1"/>
          </p:cNvSpPr>
          <p:nvPr>
            <p:ph idx="1"/>
          </p:nvPr>
        </p:nvSpPr>
        <p:spPr>
          <a:xfrm>
            <a:off x="1009900" y="2203427"/>
            <a:ext cx="7772400" cy="2387373"/>
          </a:xfrm>
        </p:spPr>
        <p:txBody>
          <a:bodyPr anchor="ctr">
            <a:normAutofit/>
          </a:bodyPr>
          <a:lstStyle/>
          <a:p>
            <a:pPr marL="0" indent="0" algn="l">
              <a:buNone/>
            </a:pPr>
            <a:r>
              <a:rPr lang="en-US" dirty="0">
                <a:solidFill>
                  <a:schemeClr val="tx1"/>
                </a:solidFill>
              </a:rPr>
              <a:t>2.  Why should the state address FEAD incidents?</a:t>
            </a:r>
          </a:p>
        </p:txBody>
      </p:sp>
    </p:spTree>
    <p:extLst>
      <p:ext uri="{BB962C8B-B14F-4D97-AF65-F5344CB8AC3E}">
        <p14:creationId xmlns:p14="http://schemas.microsoft.com/office/powerpoint/2010/main" val="2929879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II. PURPOSE</a:t>
            </a:r>
          </a:p>
        </p:txBody>
      </p:sp>
      <p:sp>
        <p:nvSpPr>
          <p:cNvPr id="11" name="Subtitle 10"/>
          <p:cNvSpPr>
            <a:spLocks noGrp="1"/>
          </p:cNvSpPr>
          <p:nvPr>
            <p:ph idx="1"/>
          </p:nvPr>
        </p:nvSpPr>
        <p:spPr>
          <a:xfrm>
            <a:off x="986750" y="2194252"/>
            <a:ext cx="7772400" cy="2387373"/>
          </a:xfrm>
        </p:spPr>
        <p:txBody>
          <a:bodyPr anchor="ctr"/>
          <a:lstStyle/>
          <a:p>
            <a:pPr marL="0" indent="0" algn="l">
              <a:buNone/>
            </a:pPr>
            <a:r>
              <a:rPr lang="en-US" sz="2400" dirty="0">
                <a:solidFill>
                  <a:schemeClr val="tx1"/>
                </a:solidFill>
              </a:rPr>
              <a:t>3.  How is the plan intended to be used?</a:t>
            </a:r>
            <a:endParaRPr lang="en-US" dirty="0">
              <a:solidFill>
                <a:schemeClr val="tx1"/>
              </a:solidFill>
            </a:endParaRPr>
          </a:p>
        </p:txBody>
      </p:sp>
    </p:spTree>
    <p:extLst>
      <p:ext uri="{BB962C8B-B14F-4D97-AF65-F5344CB8AC3E}">
        <p14:creationId xmlns:p14="http://schemas.microsoft.com/office/powerpoint/2010/main" val="556167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II. PURPOSE</a:t>
            </a:r>
          </a:p>
        </p:txBody>
      </p:sp>
      <p:sp>
        <p:nvSpPr>
          <p:cNvPr id="11" name="Subtitle 10"/>
          <p:cNvSpPr>
            <a:spLocks noGrp="1"/>
          </p:cNvSpPr>
          <p:nvPr>
            <p:ph idx="1"/>
          </p:nvPr>
        </p:nvSpPr>
        <p:spPr>
          <a:xfrm>
            <a:off x="998325" y="2205827"/>
            <a:ext cx="7772400" cy="2387373"/>
          </a:xfrm>
        </p:spPr>
        <p:txBody>
          <a:bodyPr anchor="ctr"/>
          <a:lstStyle/>
          <a:p>
            <a:pPr marL="0" indent="0" algn="l">
              <a:buNone/>
            </a:pPr>
            <a:r>
              <a:rPr lang="en-US" sz="2400" dirty="0">
                <a:solidFill>
                  <a:schemeClr val="tx1"/>
                </a:solidFill>
              </a:rPr>
              <a:t>4.  What is the significance of livestock production within the state (e.g., employment, economy, feed, etc.)?</a:t>
            </a:r>
            <a:endParaRPr lang="en-US" dirty="0">
              <a:solidFill>
                <a:schemeClr val="tx1"/>
              </a:solidFill>
            </a:endParaRPr>
          </a:p>
        </p:txBody>
      </p:sp>
    </p:spTree>
    <p:extLst>
      <p:ext uri="{BB962C8B-B14F-4D97-AF65-F5344CB8AC3E}">
        <p14:creationId xmlns:p14="http://schemas.microsoft.com/office/powerpoint/2010/main" val="3929781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II. PURPOSE</a:t>
            </a:r>
          </a:p>
        </p:txBody>
      </p:sp>
      <p:sp>
        <p:nvSpPr>
          <p:cNvPr id="11" name="Subtitle 10"/>
          <p:cNvSpPr>
            <a:spLocks noGrp="1"/>
          </p:cNvSpPr>
          <p:nvPr>
            <p:ph idx="1"/>
          </p:nvPr>
        </p:nvSpPr>
        <p:spPr>
          <a:xfrm>
            <a:off x="998325" y="2205827"/>
            <a:ext cx="7772400" cy="2387373"/>
          </a:xfrm>
        </p:spPr>
        <p:txBody>
          <a:bodyPr anchor="ctr"/>
          <a:lstStyle/>
          <a:p>
            <a:pPr marL="0" indent="0" algn="l">
              <a:buNone/>
            </a:pPr>
            <a:r>
              <a:rPr lang="en-US" sz="2400" dirty="0">
                <a:solidFill>
                  <a:schemeClr val="tx1"/>
                </a:solidFill>
              </a:rPr>
              <a:t>5.  What collateral entities are affected by livestock production within the state (e.g., feed, rendering, markets, etc.)?</a:t>
            </a:r>
            <a:endParaRPr lang="en-US" dirty="0">
              <a:solidFill>
                <a:schemeClr val="tx1"/>
              </a:solidFill>
            </a:endParaRPr>
          </a:p>
        </p:txBody>
      </p:sp>
    </p:spTree>
    <p:extLst>
      <p:ext uri="{BB962C8B-B14F-4D97-AF65-F5344CB8AC3E}">
        <p14:creationId xmlns:p14="http://schemas.microsoft.com/office/powerpoint/2010/main" val="3227391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II. PURPOSE</a:t>
            </a:r>
          </a:p>
        </p:txBody>
      </p:sp>
      <p:sp>
        <p:nvSpPr>
          <p:cNvPr id="11" name="Subtitle 10"/>
          <p:cNvSpPr>
            <a:spLocks noGrp="1"/>
          </p:cNvSpPr>
          <p:nvPr>
            <p:ph idx="1"/>
          </p:nvPr>
        </p:nvSpPr>
        <p:spPr>
          <a:xfrm>
            <a:off x="1009900" y="2194252"/>
            <a:ext cx="7772400" cy="2387373"/>
          </a:xfrm>
        </p:spPr>
        <p:txBody>
          <a:bodyPr anchor="ctr"/>
          <a:lstStyle/>
          <a:p>
            <a:pPr marL="0" indent="0" algn="l">
              <a:buNone/>
            </a:pPr>
            <a:r>
              <a:rPr lang="en-US" sz="2400" dirty="0">
                <a:solidFill>
                  <a:schemeClr val="tx1"/>
                </a:solidFill>
              </a:rPr>
              <a:t>6.  How will this plan fit into the structure of the state plan, as well as other contributing or related plans (i.e., public health, agriculture, emergency management)?</a:t>
            </a:r>
            <a:endParaRPr lang="en-US" dirty="0">
              <a:solidFill>
                <a:schemeClr val="tx1"/>
              </a:solidFill>
            </a:endParaRPr>
          </a:p>
        </p:txBody>
      </p:sp>
    </p:spTree>
    <p:extLst>
      <p:ext uri="{BB962C8B-B14F-4D97-AF65-F5344CB8AC3E}">
        <p14:creationId xmlns:p14="http://schemas.microsoft.com/office/powerpoint/2010/main" val="503778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785826" y="1269733"/>
            <a:ext cx="7533474" cy="875701"/>
          </a:xfrm>
        </p:spPr>
        <p:txBody>
          <a:bodyPr/>
          <a:lstStyle/>
          <a:p>
            <a:r>
              <a:rPr lang="en-US" dirty="0"/>
              <a:t>III. SCOPE</a:t>
            </a:r>
          </a:p>
        </p:txBody>
      </p:sp>
      <p:sp>
        <p:nvSpPr>
          <p:cNvPr id="11" name="Subtitle 10"/>
          <p:cNvSpPr>
            <a:spLocks noGrp="1"/>
          </p:cNvSpPr>
          <p:nvPr>
            <p:ph type="subTitle" idx="1"/>
          </p:nvPr>
        </p:nvSpPr>
        <p:spPr>
          <a:xfrm>
            <a:off x="808976" y="2643895"/>
            <a:ext cx="7533474" cy="1825625"/>
          </a:xfrm>
        </p:spPr>
        <p:txBody>
          <a:bodyPr anchor="ctr"/>
          <a:lstStyle/>
          <a:p>
            <a:r>
              <a:rPr lang="en-US" sz="2200" dirty="0"/>
              <a:t>The Scope must identify the general application of the LERP and its limitations. This is accomplished by defining specific objectives which relate directly to the overall goals of the plan. Objectives are more specific than goals, and define </a:t>
            </a:r>
            <a:r>
              <a:rPr lang="en-US" sz="2200" i="1" dirty="0"/>
              <a:t>how</a:t>
            </a:r>
            <a:r>
              <a:rPr lang="en-US" sz="2200" dirty="0"/>
              <a:t> goals will be achieved.</a:t>
            </a:r>
            <a:r>
              <a:rPr lang="en-US" dirty="0"/>
              <a:t>	</a:t>
            </a:r>
          </a:p>
        </p:txBody>
      </p:sp>
    </p:spTree>
    <p:extLst>
      <p:ext uri="{BB962C8B-B14F-4D97-AF65-F5344CB8AC3E}">
        <p14:creationId xmlns:p14="http://schemas.microsoft.com/office/powerpoint/2010/main" val="1484047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 Introduction</a:t>
            </a:r>
          </a:p>
        </p:txBody>
      </p:sp>
      <p:sp>
        <p:nvSpPr>
          <p:cNvPr id="11" name="Subtitle 10"/>
          <p:cNvSpPr>
            <a:spLocks noGrp="1"/>
          </p:cNvSpPr>
          <p:nvPr>
            <p:ph idx="1"/>
          </p:nvPr>
        </p:nvSpPr>
        <p:spPr>
          <a:xfrm>
            <a:off x="940449" y="2867214"/>
            <a:ext cx="7354013" cy="2026936"/>
          </a:xfrm>
        </p:spPr>
        <p:txBody>
          <a:bodyPr/>
          <a:lstStyle/>
          <a:p>
            <a:pPr marL="0" indent="0" algn="l">
              <a:buNone/>
            </a:pPr>
            <a:r>
              <a:rPr lang="en-US" dirty="0"/>
              <a:t>1.  </a:t>
            </a:r>
            <a:r>
              <a:rPr lang="en-US" sz="2400" dirty="0">
                <a:solidFill>
                  <a:schemeClr val="tx1"/>
                </a:solidFill>
              </a:rPr>
              <a:t>Which governmental entity is responsible for developing this LERP (state, tribal, territorial)? </a:t>
            </a:r>
          </a:p>
          <a:p>
            <a:endParaRPr lang="en-US" dirty="0"/>
          </a:p>
        </p:txBody>
      </p:sp>
    </p:spTree>
    <p:extLst>
      <p:ext uri="{BB962C8B-B14F-4D97-AF65-F5344CB8AC3E}">
        <p14:creationId xmlns:p14="http://schemas.microsoft.com/office/powerpoint/2010/main" val="6506564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III. SCOPE</a:t>
            </a:r>
          </a:p>
        </p:txBody>
      </p:sp>
      <p:sp>
        <p:nvSpPr>
          <p:cNvPr id="11" name="Subtitle 10"/>
          <p:cNvSpPr>
            <a:spLocks noGrp="1"/>
          </p:cNvSpPr>
          <p:nvPr>
            <p:ph idx="1"/>
          </p:nvPr>
        </p:nvSpPr>
        <p:spPr>
          <a:xfrm>
            <a:off x="986750" y="2194252"/>
            <a:ext cx="7772400" cy="2387373"/>
          </a:xfrm>
        </p:spPr>
        <p:txBody>
          <a:bodyPr anchor="ctr"/>
          <a:lstStyle/>
          <a:p>
            <a:pPr marL="0" indent="0" algn="l">
              <a:buNone/>
            </a:pPr>
            <a:r>
              <a:rPr lang="en-US" sz="2400" dirty="0">
                <a:solidFill>
                  <a:schemeClr val="tx1"/>
                </a:solidFill>
              </a:rPr>
              <a:t>1.  What will the plan cover?</a:t>
            </a:r>
            <a:endParaRPr lang="en-US" dirty="0">
              <a:solidFill>
                <a:schemeClr val="tx1"/>
              </a:solidFill>
            </a:endParaRPr>
          </a:p>
        </p:txBody>
      </p:sp>
    </p:spTree>
    <p:extLst>
      <p:ext uri="{BB962C8B-B14F-4D97-AF65-F5344CB8AC3E}">
        <p14:creationId xmlns:p14="http://schemas.microsoft.com/office/powerpoint/2010/main" val="35676483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III. SCOPE</a:t>
            </a:r>
          </a:p>
        </p:txBody>
      </p:sp>
      <p:sp>
        <p:nvSpPr>
          <p:cNvPr id="11" name="Subtitle 10"/>
          <p:cNvSpPr>
            <a:spLocks noGrp="1"/>
          </p:cNvSpPr>
          <p:nvPr>
            <p:ph idx="1"/>
          </p:nvPr>
        </p:nvSpPr>
        <p:spPr>
          <a:xfrm>
            <a:off x="998325" y="2205827"/>
            <a:ext cx="7772400" cy="2387373"/>
          </a:xfrm>
        </p:spPr>
        <p:txBody>
          <a:bodyPr anchor="ctr"/>
          <a:lstStyle/>
          <a:p>
            <a:pPr marL="0" indent="0" algn="l">
              <a:buNone/>
            </a:pPr>
            <a:r>
              <a:rPr lang="en-US" sz="2400" dirty="0">
                <a:solidFill>
                  <a:schemeClr val="tx1"/>
                </a:solidFill>
              </a:rPr>
              <a:t>2.  What are the limitations of the plan?</a:t>
            </a:r>
            <a:endParaRPr lang="en-US" dirty="0">
              <a:solidFill>
                <a:schemeClr val="tx1"/>
              </a:solidFill>
            </a:endParaRPr>
          </a:p>
        </p:txBody>
      </p:sp>
    </p:spTree>
    <p:extLst>
      <p:ext uri="{BB962C8B-B14F-4D97-AF65-F5344CB8AC3E}">
        <p14:creationId xmlns:p14="http://schemas.microsoft.com/office/powerpoint/2010/main" val="2236613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III. SCOPE</a:t>
            </a:r>
          </a:p>
        </p:txBody>
      </p:sp>
      <p:sp>
        <p:nvSpPr>
          <p:cNvPr id="11" name="Subtitle 10"/>
          <p:cNvSpPr>
            <a:spLocks noGrp="1"/>
          </p:cNvSpPr>
          <p:nvPr>
            <p:ph idx="1"/>
          </p:nvPr>
        </p:nvSpPr>
        <p:spPr>
          <a:xfrm>
            <a:off x="998325" y="2194252"/>
            <a:ext cx="7772400" cy="2387373"/>
          </a:xfrm>
        </p:spPr>
        <p:txBody>
          <a:bodyPr anchor="ctr"/>
          <a:lstStyle/>
          <a:p>
            <a:pPr marL="0" indent="0" algn="l">
              <a:buNone/>
            </a:pPr>
            <a:r>
              <a:rPr lang="en-US" sz="2400" dirty="0">
                <a:solidFill>
                  <a:schemeClr val="tx1"/>
                </a:solidFill>
              </a:rPr>
              <a:t>3.  What are the most significant objectives?</a:t>
            </a:r>
            <a:endParaRPr lang="en-US" dirty="0">
              <a:solidFill>
                <a:schemeClr val="tx1"/>
              </a:solidFill>
            </a:endParaRPr>
          </a:p>
        </p:txBody>
      </p:sp>
    </p:spTree>
    <p:extLst>
      <p:ext uri="{BB962C8B-B14F-4D97-AF65-F5344CB8AC3E}">
        <p14:creationId xmlns:p14="http://schemas.microsoft.com/office/powerpoint/2010/main" val="41139274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III. SCOPE</a:t>
            </a:r>
          </a:p>
        </p:txBody>
      </p:sp>
      <p:sp>
        <p:nvSpPr>
          <p:cNvPr id="11" name="Subtitle 10"/>
          <p:cNvSpPr>
            <a:spLocks noGrp="1"/>
          </p:cNvSpPr>
          <p:nvPr>
            <p:ph idx="1"/>
          </p:nvPr>
        </p:nvSpPr>
        <p:spPr>
          <a:xfrm>
            <a:off x="1079350" y="2195905"/>
            <a:ext cx="6828169" cy="2387373"/>
          </a:xfrm>
        </p:spPr>
        <p:txBody>
          <a:bodyPr anchor="ctr"/>
          <a:lstStyle/>
          <a:p>
            <a:pPr marL="0" indent="0" algn="l">
              <a:buNone/>
            </a:pPr>
            <a:r>
              <a:rPr lang="en-US" sz="2400" dirty="0">
                <a:solidFill>
                  <a:schemeClr val="tx1"/>
                </a:solidFill>
              </a:rPr>
              <a:t>4.  How will each objective be attained in a measurable manner?</a:t>
            </a:r>
            <a:endParaRPr lang="en-US" dirty="0">
              <a:solidFill>
                <a:schemeClr val="tx1"/>
              </a:solidFill>
            </a:endParaRPr>
          </a:p>
        </p:txBody>
      </p:sp>
    </p:spTree>
    <p:extLst>
      <p:ext uri="{BB962C8B-B14F-4D97-AF65-F5344CB8AC3E}">
        <p14:creationId xmlns:p14="http://schemas.microsoft.com/office/powerpoint/2010/main" val="2477147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III. SCOPE</a:t>
            </a:r>
          </a:p>
        </p:txBody>
      </p:sp>
      <p:sp>
        <p:nvSpPr>
          <p:cNvPr id="11" name="Subtitle 10"/>
          <p:cNvSpPr>
            <a:spLocks noGrp="1"/>
          </p:cNvSpPr>
          <p:nvPr>
            <p:ph idx="1"/>
          </p:nvPr>
        </p:nvSpPr>
        <p:spPr>
          <a:xfrm>
            <a:off x="1009900" y="2205827"/>
            <a:ext cx="7772400" cy="2387373"/>
          </a:xfrm>
        </p:spPr>
        <p:txBody>
          <a:bodyPr anchor="ctr"/>
          <a:lstStyle/>
          <a:p>
            <a:pPr marL="0" indent="0" algn="l">
              <a:buNone/>
            </a:pPr>
            <a:r>
              <a:rPr lang="en-US" sz="2400" dirty="0">
                <a:solidFill>
                  <a:schemeClr val="tx1"/>
                </a:solidFill>
              </a:rPr>
              <a:t>5.  Is this a stand-alone plan or a component of an all-hazard base plan?</a:t>
            </a:r>
            <a:endParaRPr lang="en-US" dirty="0">
              <a:solidFill>
                <a:schemeClr val="tx1"/>
              </a:solidFill>
            </a:endParaRPr>
          </a:p>
        </p:txBody>
      </p:sp>
    </p:spTree>
    <p:extLst>
      <p:ext uri="{BB962C8B-B14F-4D97-AF65-F5344CB8AC3E}">
        <p14:creationId xmlns:p14="http://schemas.microsoft.com/office/powerpoint/2010/main" val="18106915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III. SCOPE</a:t>
            </a:r>
          </a:p>
        </p:txBody>
      </p:sp>
      <p:sp>
        <p:nvSpPr>
          <p:cNvPr id="11" name="Subtitle 10"/>
          <p:cNvSpPr>
            <a:spLocks noGrp="1"/>
          </p:cNvSpPr>
          <p:nvPr>
            <p:ph idx="1"/>
          </p:nvPr>
        </p:nvSpPr>
        <p:spPr>
          <a:xfrm>
            <a:off x="998325" y="2205827"/>
            <a:ext cx="7772400" cy="2387373"/>
          </a:xfrm>
        </p:spPr>
        <p:txBody>
          <a:bodyPr anchor="ctr"/>
          <a:lstStyle/>
          <a:p>
            <a:pPr marL="0" indent="0" algn="l">
              <a:buNone/>
            </a:pPr>
            <a:r>
              <a:rPr lang="en-US" sz="2400" dirty="0">
                <a:solidFill>
                  <a:schemeClr val="tx1"/>
                </a:solidFill>
              </a:rPr>
              <a:t>6.  Who is the primary audience for the plan?</a:t>
            </a:r>
            <a:endParaRPr lang="en-US" dirty="0">
              <a:solidFill>
                <a:schemeClr val="tx1"/>
              </a:solidFill>
            </a:endParaRPr>
          </a:p>
        </p:txBody>
      </p:sp>
    </p:spTree>
    <p:extLst>
      <p:ext uri="{BB962C8B-B14F-4D97-AF65-F5344CB8AC3E}">
        <p14:creationId xmlns:p14="http://schemas.microsoft.com/office/powerpoint/2010/main" val="35714206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III. SCOPE</a:t>
            </a:r>
          </a:p>
        </p:txBody>
      </p:sp>
      <p:sp>
        <p:nvSpPr>
          <p:cNvPr id="11" name="Subtitle 10"/>
          <p:cNvSpPr>
            <a:spLocks noGrp="1"/>
          </p:cNvSpPr>
          <p:nvPr>
            <p:ph idx="1"/>
          </p:nvPr>
        </p:nvSpPr>
        <p:spPr>
          <a:xfrm>
            <a:off x="1021475" y="2182677"/>
            <a:ext cx="7772400" cy="2387373"/>
          </a:xfrm>
        </p:spPr>
        <p:txBody>
          <a:bodyPr anchor="ctr"/>
          <a:lstStyle/>
          <a:p>
            <a:pPr marL="0" indent="0" algn="l">
              <a:buNone/>
            </a:pPr>
            <a:r>
              <a:rPr lang="en-US" sz="2400" dirty="0">
                <a:solidFill>
                  <a:schemeClr val="tx1"/>
                </a:solidFill>
              </a:rPr>
              <a:t>7.  What types of incidents are addressed (i.e., deliberate or unintentional)?</a:t>
            </a:r>
            <a:endParaRPr lang="en-US" dirty="0">
              <a:solidFill>
                <a:schemeClr val="tx1"/>
              </a:solidFill>
            </a:endParaRPr>
          </a:p>
        </p:txBody>
      </p:sp>
    </p:spTree>
    <p:extLst>
      <p:ext uri="{BB962C8B-B14F-4D97-AF65-F5344CB8AC3E}">
        <p14:creationId xmlns:p14="http://schemas.microsoft.com/office/powerpoint/2010/main" val="35241438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III. SCOPE</a:t>
            </a:r>
          </a:p>
        </p:txBody>
      </p:sp>
      <p:sp>
        <p:nvSpPr>
          <p:cNvPr id="11" name="Subtitle 10"/>
          <p:cNvSpPr>
            <a:spLocks noGrp="1"/>
          </p:cNvSpPr>
          <p:nvPr>
            <p:ph idx="1"/>
          </p:nvPr>
        </p:nvSpPr>
        <p:spPr>
          <a:xfrm>
            <a:off x="1021475" y="2205827"/>
            <a:ext cx="7772400" cy="2387373"/>
          </a:xfrm>
        </p:spPr>
        <p:txBody>
          <a:bodyPr anchor="ctr"/>
          <a:lstStyle/>
          <a:p>
            <a:pPr marL="0" indent="0" algn="l">
              <a:buNone/>
            </a:pPr>
            <a:r>
              <a:rPr lang="en-US" sz="2400" dirty="0">
                <a:solidFill>
                  <a:schemeClr val="tx1"/>
                </a:solidFill>
              </a:rPr>
              <a:t>8.  How will the plan assist with coordinating a response between local, state, and federal responders?</a:t>
            </a:r>
            <a:endParaRPr lang="en-US" dirty="0">
              <a:solidFill>
                <a:schemeClr val="tx1"/>
              </a:solidFill>
            </a:endParaRPr>
          </a:p>
        </p:txBody>
      </p:sp>
    </p:spTree>
    <p:extLst>
      <p:ext uri="{BB962C8B-B14F-4D97-AF65-F5344CB8AC3E}">
        <p14:creationId xmlns:p14="http://schemas.microsoft.com/office/powerpoint/2010/main" val="2791997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III. SCOPE</a:t>
            </a:r>
          </a:p>
        </p:txBody>
      </p:sp>
      <p:sp>
        <p:nvSpPr>
          <p:cNvPr id="11" name="Subtitle 10"/>
          <p:cNvSpPr>
            <a:spLocks noGrp="1"/>
          </p:cNvSpPr>
          <p:nvPr>
            <p:ph idx="1"/>
          </p:nvPr>
        </p:nvSpPr>
        <p:spPr>
          <a:xfrm>
            <a:off x="1021475" y="2217402"/>
            <a:ext cx="7772400" cy="2387373"/>
          </a:xfrm>
        </p:spPr>
        <p:txBody>
          <a:bodyPr anchor="ctr"/>
          <a:lstStyle/>
          <a:p>
            <a:pPr marL="0" indent="0" algn="l">
              <a:buNone/>
            </a:pPr>
            <a:r>
              <a:rPr lang="en-US" sz="2400" dirty="0">
                <a:solidFill>
                  <a:schemeClr val="tx1"/>
                </a:solidFill>
              </a:rPr>
              <a:t>9.  What will be the role of the LERP in interstate coordination?</a:t>
            </a:r>
            <a:endParaRPr lang="en-US" dirty="0">
              <a:solidFill>
                <a:schemeClr val="tx1"/>
              </a:solidFill>
            </a:endParaRPr>
          </a:p>
        </p:txBody>
      </p:sp>
    </p:spTree>
    <p:extLst>
      <p:ext uri="{BB962C8B-B14F-4D97-AF65-F5344CB8AC3E}">
        <p14:creationId xmlns:p14="http://schemas.microsoft.com/office/powerpoint/2010/main" val="3348740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III. SCOPE</a:t>
            </a:r>
          </a:p>
        </p:txBody>
      </p:sp>
      <p:sp>
        <p:nvSpPr>
          <p:cNvPr id="11" name="Subtitle 10"/>
          <p:cNvSpPr>
            <a:spLocks noGrp="1"/>
          </p:cNvSpPr>
          <p:nvPr>
            <p:ph idx="1"/>
          </p:nvPr>
        </p:nvSpPr>
        <p:spPr>
          <a:xfrm>
            <a:off x="975175" y="2194252"/>
            <a:ext cx="7772400" cy="2387373"/>
          </a:xfrm>
        </p:spPr>
        <p:txBody>
          <a:bodyPr anchor="ctr"/>
          <a:lstStyle/>
          <a:p>
            <a:pPr marL="0" indent="0" algn="l">
              <a:buNone/>
            </a:pPr>
            <a:r>
              <a:rPr lang="en-US" sz="2400" dirty="0">
                <a:solidFill>
                  <a:schemeClr val="tx1"/>
                </a:solidFill>
              </a:rPr>
              <a:t>10.  How will preparation change if the FEAD is not identified in your state?</a:t>
            </a:r>
            <a:endParaRPr lang="en-US" dirty="0">
              <a:solidFill>
                <a:schemeClr val="tx1"/>
              </a:solidFill>
            </a:endParaRPr>
          </a:p>
        </p:txBody>
      </p:sp>
    </p:spTree>
    <p:extLst>
      <p:ext uri="{BB962C8B-B14F-4D97-AF65-F5344CB8AC3E}">
        <p14:creationId xmlns:p14="http://schemas.microsoft.com/office/powerpoint/2010/main" val="1528999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 Introduction</a:t>
            </a:r>
          </a:p>
        </p:txBody>
      </p:sp>
      <p:sp>
        <p:nvSpPr>
          <p:cNvPr id="11" name="Subtitle 10"/>
          <p:cNvSpPr>
            <a:spLocks noGrp="1"/>
          </p:cNvSpPr>
          <p:nvPr>
            <p:ph idx="1"/>
          </p:nvPr>
        </p:nvSpPr>
        <p:spPr>
          <a:xfrm>
            <a:off x="1021475" y="2936663"/>
            <a:ext cx="7772400" cy="1071485"/>
          </a:xfrm>
        </p:spPr>
        <p:txBody>
          <a:bodyPr anchor="ctr"/>
          <a:lstStyle/>
          <a:p>
            <a:pPr marL="0" indent="0" algn="l">
              <a:buNone/>
            </a:pPr>
            <a:r>
              <a:rPr lang="en-US" sz="2400" dirty="0">
                <a:solidFill>
                  <a:schemeClr val="tx1"/>
                </a:solidFill>
              </a:rPr>
              <a:t>2.  Why is the LERP being developed? </a:t>
            </a:r>
          </a:p>
          <a:p>
            <a:pPr algn="l"/>
            <a:endParaRPr lang="en-US" dirty="0">
              <a:solidFill>
                <a:schemeClr val="tx1"/>
              </a:solidFill>
            </a:endParaRPr>
          </a:p>
        </p:txBody>
      </p:sp>
    </p:spTree>
    <p:extLst>
      <p:ext uri="{BB962C8B-B14F-4D97-AF65-F5344CB8AC3E}">
        <p14:creationId xmlns:p14="http://schemas.microsoft.com/office/powerpoint/2010/main" val="27753594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III. SCOPE</a:t>
            </a:r>
          </a:p>
        </p:txBody>
      </p:sp>
      <p:sp>
        <p:nvSpPr>
          <p:cNvPr id="11" name="Subtitle 10"/>
          <p:cNvSpPr>
            <a:spLocks noGrp="1"/>
          </p:cNvSpPr>
          <p:nvPr>
            <p:ph idx="1"/>
          </p:nvPr>
        </p:nvSpPr>
        <p:spPr>
          <a:xfrm>
            <a:off x="952025" y="2217402"/>
            <a:ext cx="7772400" cy="2387373"/>
          </a:xfrm>
        </p:spPr>
        <p:txBody>
          <a:bodyPr anchor="ctr"/>
          <a:lstStyle/>
          <a:p>
            <a:pPr marL="0" indent="0" algn="l">
              <a:buNone/>
            </a:pPr>
            <a:r>
              <a:rPr lang="en-US" sz="2400" dirty="0">
                <a:solidFill>
                  <a:schemeClr val="tx1"/>
                </a:solidFill>
              </a:rPr>
              <a:t>11.  How will the plan support interstate vs. intrastate response activities?</a:t>
            </a:r>
            <a:endParaRPr lang="en-US" dirty="0">
              <a:solidFill>
                <a:schemeClr val="tx1"/>
              </a:solidFill>
            </a:endParaRPr>
          </a:p>
        </p:txBody>
      </p:sp>
    </p:spTree>
    <p:extLst>
      <p:ext uri="{BB962C8B-B14F-4D97-AF65-F5344CB8AC3E}">
        <p14:creationId xmlns:p14="http://schemas.microsoft.com/office/powerpoint/2010/main" val="39018848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820551" y="1281308"/>
            <a:ext cx="7533474" cy="875701"/>
          </a:xfrm>
        </p:spPr>
        <p:txBody>
          <a:bodyPr/>
          <a:lstStyle/>
          <a:p>
            <a:r>
              <a:rPr lang="en-US" dirty="0"/>
              <a:t>IV. SITUATIONS</a:t>
            </a:r>
          </a:p>
        </p:txBody>
      </p:sp>
      <p:sp>
        <p:nvSpPr>
          <p:cNvPr id="11" name="Subtitle 10"/>
          <p:cNvSpPr>
            <a:spLocks noGrp="1"/>
          </p:cNvSpPr>
          <p:nvPr>
            <p:ph type="subTitle" idx="1"/>
          </p:nvPr>
        </p:nvSpPr>
        <p:spPr>
          <a:xfrm>
            <a:off x="765839" y="2489660"/>
            <a:ext cx="7605694" cy="1825625"/>
          </a:xfrm>
        </p:spPr>
        <p:txBody>
          <a:bodyPr anchor="ctr"/>
          <a:lstStyle/>
          <a:p>
            <a:r>
              <a:rPr lang="en-US" sz="2200" dirty="0"/>
              <a:t>This section of the plan should identify physical, cultural, or environmental features of a state that could impact implementation of the LERP. Clearly identify these aspects and their potential impact on an emergency or subsequent response and recovery. </a:t>
            </a:r>
            <a:r>
              <a:rPr lang="en-US" dirty="0"/>
              <a:t>	</a:t>
            </a:r>
          </a:p>
        </p:txBody>
      </p:sp>
    </p:spTree>
    <p:extLst>
      <p:ext uri="{BB962C8B-B14F-4D97-AF65-F5344CB8AC3E}">
        <p14:creationId xmlns:p14="http://schemas.microsoft.com/office/powerpoint/2010/main" val="37756929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IV. SITUATIONS</a:t>
            </a:r>
          </a:p>
        </p:txBody>
      </p:sp>
      <p:sp>
        <p:nvSpPr>
          <p:cNvPr id="11" name="Subtitle 10"/>
          <p:cNvSpPr>
            <a:spLocks noGrp="1"/>
          </p:cNvSpPr>
          <p:nvPr>
            <p:ph idx="1"/>
          </p:nvPr>
        </p:nvSpPr>
        <p:spPr>
          <a:xfrm>
            <a:off x="975175" y="2182677"/>
            <a:ext cx="7772400" cy="2387373"/>
          </a:xfrm>
        </p:spPr>
        <p:txBody>
          <a:bodyPr anchor="ctr"/>
          <a:lstStyle/>
          <a:p>
            <a:pPr marL="0" indent="0" algn="l">
              <a:buNone/>
            </a:pPr>
            <a:r>
              <a:rPr lang="en-US" sz="2400" dirty="0">
                <a:solidFill>
                  <a:schemeClr val="tx1"/>
                </a:solidFill>
              </a:rPr>
              <a:t>1.  What key livestock production systems exist within your state?</a:t>
            </a:r>
            <a:endParaRPr lang="en-US" dirty="0">
              <a:solidFill>
                <a:schemeClr val="tx1"/>
              </a:solidFill>
            </a:endParaRPr>
          </a:p>
        </p:txBody>
      </p:sp>
    </p:spTree>
    <p:extLst>
      <p:ext uri="{BB962C8B-B14F-4D97-AF65-F5344CB8AC3E}">
        <p14:creationId xmlns:p14="http://schemas.microsoft.com/office/powerpoint/2010/main" val="11421491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IV. SITUATIONS</a:t>
            </a:r>
          </a:p>
        </p:txBody>
      </p:sp>
      <p:sp>
        <p:nvSpPr>
          <p:cNvPr id="11" name="Subtitle 10"/>
          <p:cNvSpPr>
            <a:spLocks noGrp="1"/>
          </p:cNvSpPr>
          <p:nvPr>
            <p:ph idx="1"/>
          </p:nvPr>
        </p:nvSpPr>
        <p:spPr>
          <a:xfrm>
            <a:off x="986750" y="2205827"/>
            <a:ext cx="7772400" cy="2387373"/>
          </a:xfrm>
        </p:spPr>
        <p:txBody>
          <a:bodyPr anchor="ctr"/>
          <a:lstStyle/>
          <a:p>
            <a:pPr marL="0" indent="0" algn="l">
              <a:buNone/>
            </a:pPr>
            <a:r>
              <a:rPr lang="en-US" sz="2400" dirty="0">
                <a:solidFill>
                  <a:schemeClr val="tx1"/>
                </a:solidFill>
              </a:rPr>
              <a:t>2.  What vulnerabilities related to livestock production are associated with the greatest potential negative consequences?</a:t>
            </a:r>
            <a:endParaRPr lang="en-US" dirty="0">
              <a:solidFill>
                <a:schemeClr val="tx1"/>
              </a:solidFill>
            </a:endParaRPr>
          </a:p>
        </p:txBody>
      </p:sp>
    </p:spTree>
    <p:extLst>
      <p:ext uri="{BB962C8B-B14F-4D97-AF65-F5344CB8AC3E}">
        <p14:creationId xmlns:p14="http://schemas.microsoft.com/office/powerpoint/2010/main" val="21760027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IV. SITUATIONS</a:t>
            </a:r>
          </a:p>
        </p:txBody>
      </p:sp>
      <p:sp>
        <p:nvSpPr>
          <p:cNvPr id="11" name="Subtitle 10"/>
          <p:cNvSpPr>
            <a:spLocks noGrp="1"/>
          </p:cNvSpPr>
          <p:nvPr>
            <p:ph idx="1"/>
          </p:nvPr>
        </p:nvSpPr>
        <p:spPr>
          <a:xfrm>
            <a:off x="986750" y="2215748"/>
            <a:ext cx="7772400" cy="2387373"/>
          </a:xfrm>
        </p:spPr>
        <p:txBody>
          <a:bodyPr anchor="ctr"/>
          <a:lstStyle/>
          <a:p>
            <a:pPr marL="0" indent="0" algn="l">
              <a:buNone/>
            </a:pPr>
            <a:r>
              <a:rPr lang="en-US" sz="2400" dirty="0">
                <a:solidFill>
                  <a:schemeClr val="tx1"/>
                </a:solidFill>
              </a:rPr>
              <a:t>3.  How will identification of a disease outbreak in another state impact the deployment of this plan?</a:t>
            </a:r>
            <a:endParaRPr lang="en-US" dirty="0">
              <a:solidFill>
                <a:schemeClr val="tx1"/>
              </a:solidFill>
            </a:endParaRPr>
          </a:p>
        </p:txBody>
      </p:sp>
    </p:spTree>
    <p:extLst>
      <p:ext uri="{BB962C8B-B14F-4D97-AF65-F5344CB8AC3E}">
        <p14:creationId xmlns:p14="http://schemas.microsoft.com/office/powerpoint/2010/main" val="28311322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IV. SITUATIONS</a:t>
            </a:r>
          </a:p>
        </p:txBody>
      </p:sp>
      <p:sp>
        <p:nvSpPr>
          <p:cNvPr id="11" name="Subtitle 10"/>
          <p:cNvSpPr>
            <a:spLocks noGrp="1"/>
          </p:cNvSpPr>
          <p:nvPr>
            <p:ph idx="1"/>
          </p:nvPr>
        </p:nvSpPr>
        <p:spPr>
          <a:xfrm>
            <a:off x="998325" y="2194252"/>
            <a:ext cx="7772400" cy="2387373"/>
          </a:xfrm>
        </p:spPr>
        <p:txBody>
          <a:bodyPr anchor="ctr"/>
          <a:lstStyle/>
          <a:p>
            <a:pPr marL="0" indent="0" algn="l">
              <a:buNone/>
            </a:pPr>
            <a:r>
              <a:rPr lang="en-US" sz="2400" dirty="0">
                <a:solidFill>
                  <a:schemeClr val="tx1"/>
                </a:solidFill>
              </a:rPr>
              <a:t>4.  What unique physical and geographic features or aspects within the state could affect response activities?</a:t>
            </a:r>
            <a:endParaRPr lang="en-US" dirty="0">
              <a:solidFill>
                <a:schemeClr val="tx1"/>
              </a:solidFill>
            </a:endParaRPr>
          </a:p>
        </p:txBody>
      </p:sp>
    </p:spTree>
    <p:extLst>
      <p:ext uri="{BB962C8B-B14F-4D97-AF65-F5344CB8AC3E}">
        <p14:creationId xmlns:p14="http://schemas.microsoft.com/office/powerpoint/2010/main" val="36368374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IV. SITUATIONS</a:t>
            </a:r>
          </a:p>
        </p:txBody>
      </p:sp>
      <p:sp>
        <p:nvSpPr>
          <p:cNvPr id="11" name="Subtitle 10"/>
          <p:cNvSpPr>
            <a:spLocks noGrp="1"/>
          </p:cNvSpPr>
          <p:nvPr>
            <p:ph idx="1"/>
          </p:nvPr>
        </p:nvSpPr>
        <p:spPr>
          <a:xfrm>
            <a:off x="986750" y="2205827"/>
            <a:ext cx="7772400" cy="2387373"/>
          </a:xfrm>
        </p:spPr>
        <p:txBody>
          <a:bodyPr anchor="ctr"/>
          <a:lstStyle/>
          <a:p>
            <a:pPr marL="0" indent="0" algn="l">
              <a:buNone/>
            </a:pPr>
            <a:r>
              <a:rPr lang="en-US" sz="2400" dirty="0">
                <a:solidFill>
                  <a:schemeClr val="tx1"/>
                </a:solidFill>
              </a:rPr>
              <a:t>5.  Where are livestock production, transportation, distribution, and processing areas located within the state?</a:t>
            </a:r>
            <a:endParaRPr lang="en-US" dirty="0">
              <a:solidFill>
                <a:schemeClr val="tx1"/>
              </a:solidFill>
            </a:endParaRPr>
          </a:p>
        </p:txBody>
      </p:sp>
    </p:spTree>
    <p:extLst>
      <p:ext uri="{BB962C8B-B14F-4D97-AF65-F5344CB8AC3E}">
        <p14:creationId xmlns:p14="http://schemas.microsoft.com/office/powerpoint/2010/main" val="9415253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IV. SITUATIONS</a:t>
            </a:r>
          </a:p>
        </p:txBody>
      </p:sp>
      <p:sp>
        <p:nvSpPr>
          <p:cNvPr id="11" name="Subtitle 10"/>
          <p:cNvSpPr>
            <a:spLocks noGrp="1"/>
          </p:cNvSpPr>
          <p:nvPr>
            <p:ph idx="1"/>
          </p:nvPr>
        </p:nvSpPr>
        <p:spPr>
          <a:xfrm>
            <a:off x="1009900" y="2194252"/>
            <a:ext cx="7772400" cy="2387373"/>
          </a:xfrm>
        </p:spPr>
        <p:txBody>
          <a:bodyPr anchor="ctr"/>
          <a:lstStyle/>
          <a:p>
            <a:pPr marL="0" indent="0" algn="l">
              <a:buNone/>
            </a:pPr>
            <a:r>
              <a:rPr lang="en-US" sz="2400" dirty="0">
                <a:solidFill>
                  <a:schemeClr val="tx1"/>
                </a:solidFill>
              </a:rPr>
              <a:t>6.  What areas of livestock concentration within the state may lack biosecurity plans or formal institutionalized procedures (backyard flocks, fairgrounds)?</a:t>
            </a:r>
            <a:endParaRPr lang="en-US" dirty="0">
              <a:solidFill>
                <a:schemeClr val="tx1"/>
              </a:solidFill>
            </a:endParaRPr>
          </a:p>
        </p:txBody>
      </p:sp>
    </p:spTree>
    <p:extLst>
      <p:ext uri="{BB962C8B-B14F-4D97-AF65-F5344CB8AC3E}">
        <p14:creationId xmlns:p14="http://schemas.microsoft.com/office/powerpoint/2010/main" val="3399377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IV. SITUATIONS</a:t>
            </a:r>
          </a:p>
        </p:txBody>
      </p:sp>
      <p:sp>
        <p:nvSpPr>
          <p:cNvPr id="11" name="Subtitle 10"/>
          <p:cNvSpPr>
            <a:spLocks noGrp="1"/>
          </p:cNvSpPr>
          <p:nvPr>
            <p:ph idx="1"/>
          </p:nvPr>
        </p:nvSpPr>
        <p:spPr>
          <a:xfrm>
            <a:off x="1009900" y="2182677"/>
            <a:ext cx="7772400" cy="2387373"/>
          </a:xfrm>
        </p:spPr>
        <p:txBody>
          <a:bodyPr anchor="ctr"/>
          <a:lstStyle/>
          <a:p>
            <a:pPr marL="0" indent="0" algn="l">
              <a:buNone/>
            </a:pPr>
            <a:r>
              <a:rPr lang="en-US" sz="2400" dirty="0">
                <a:solidFill>
                  <a:schemeClr val="tx1"/>
                </a:solidFill>
              </a:rPr>
              <a:t>7.  Where are easily accessible slaughter capabilities located outside of the state?</a:t>
            </a:r>
            <a:endParaRPr lang="en-US" dirty="0">
              <a:solidFill>
                <a:schemeClr val="tx1"/>
              </a:solidFill>
            </a:endParaRPr>
          </a:p>
        </p:txBody>
      </p:sp>
    </p:spTree>
    <p:extLst>
      <p:ext uri="{BB962C8B-B14F-4D97-AF65-F5344CB8AC3E}">
        <p14:creationId xmlns:p14="http://schemas.microsoft.com/office/powerpoint/2010/main" val="20727513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IV. SITUATIONS</a:t>
            </a:r>
          </a:p>
        </p:txBody>
      </p:sp>
      <p:sp>
        <p:nvSpPr>
          <p:cNvPr id="11" name="Subtitle 10"/>
          <p:cNvSpPr>
            <a:spLocks noGrp="1"/>
          </p:cNvSpPr>
          <p:nvPr>
            <p:ph idx="1"/>
          </p:nvPr>
        </p:nvSpPr>
        <p:spPr>
          <a:xfrm>
            <a:off x="998325" y="2194252"/>
            <a:ext cx="7772400" cy="2387373"/>
          </a:xfrm>
        </p:spPr>
        <p:txBody>
          <a:bodyPr anchor="ctr"/>
          <a:lstStyle/>
          <a:p>
            <a:pPr marL="0" indent="0" algn="l">
              <a:buNone/>
            </a:pPr>
            <a:r>
              <a:rPr lang="en-US" sz="2400" dirty="0">
                <a:solidFill>
                  <a:schemeClr val="tx1"/>
                </a:solidFill>
              </a:rPr>
              <a:t>8.  What unique physical and geographic features within the state could affect the scope and magnitude of a FEAD emergency?</a:t>
            </a:r>
            <a:endParaRPr lang="en-US" dirty="0">
              <a:solidFill>
                <a:schemeClr val="tx1"/>
              </a:solidFill>
            </a:endParaRPr>
          </a:p>
        </p:txBody>
      </p:sp>
    </p:spTree>
    <p:extLst>
      <p:ext uri="{BB962C8B-B14F-4D97-AF65-F5344CB8AC3E}">
        <p14:creationId xmlns:p14="http://schemas.microsoft.com/office/powerpoint/2010/main" val="176782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 Introduction</a:t>
            </a:r>
          </a:p>
        </p:txBody>
      </p:sp>
      <p:sp>
        <p:nvSpPr>
          <p:cNvPr id="11" name="Subtitle 10"/>
          <p:cNvSpPr>
            <a:spLocks noGrp="1"/>
          </p:cNvSpPr>
          <p:nvPr>
            <p:ph idx="1"/>
          </p:nvPr>
        </p:nvSpPr>
        <p:spPr>
          <a:xfrm>
            <a:off x="1002082" y="2352996"/>
            <a:ext cx="7791793" cy="2387373"/>
          </a:xfrm>
        </p:spPr>
        <p:txBody>
          <a:bodyPr anchor="ctr"/>
          <a:lstStyle/>
          <a:p>
            <a:pPr marL="0" indent="0" algn="l">
              <a:buNone/>
            </a:pPr>
            <a:r>
              <a:rPr lang="en-US" dirty="0"/>
              <a:t>3.  </a:t>
            </a:r>
            <a:r>
              <a:rPr lang="en-US" sz="2400" dirty="0">
                <a:solidFill>
                  <a:schemeClr val="tx1"/>
                </a:solidFill>
              </a:rPr>
              <a:t>In general, what is the state’s approach to emergency operations? </a:t>
            </a:r>
          </a:p>
          <a:p>
            <a:pPr algn="l"/>
            <a:endParaRPr lang="en-US" dirty="0">
              <a:solidFill>
                <a:schemeClr val="tx1"/>
              </a:solidFill>
            </a:endParaRPr>
          </a:p>
        </p:txBody>
      </p:sp>
    </p:spTree>
    <p:extLst>
      <p:ext uri="{BB962C8B-B14F-4D97-AF65-F5344CB8AC3E}">
        <p14:creationId xmlns:p14="http://schemas.microsoft.com/office/powerpoint/2010/main" val="29475031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IV. SITUATIONS</a:t>
            </a:r>
          </a:p>
        </p:txBody>
      </p:sp>
      <p:sp>
        <p:nvSpPr>
          <p:cNvPr id="11" name="Subtitle 10"/>
          <p:cNvSpPr>
            <a:spLocks noGrp="1"/>
          </p:cNvSpPr>
          <p:nvPr>
            <p:ph idx="1"/>
          </p:nvPr>
        </p:nvSpPr>
        <p:spPr>
          <a:xfrm>
            <a:off x="986750" y="2205827"/>
            <a:ext cx="7772400" cy="2387373"/>
          </a:xfrm>
        </p:spPr>
        <p:txBody>
          <a:bodyPr anchor="ctr"/>
          <a:lstStyle/>
          <a:p>
            <a:pPr marL="0" indent="0" algn="l">
              <a:buNone/>
            </a:pPr>
            <a:r>
              <a:rPr lang="en-US" sz="2400" dirty="0">
                <a:solidFill>
                  <a:schemeClr val="tx1"/>
                </a:solidFill>
              </a:rPr>
              <a:t>9.  How might working relationships between partners and stakeholders impact FEAD response activities?</a:t>
            </a:r>
            <a:endParaRPr lang="en-US" dirty="0">
              <a:solidFill>
                <a:schemeClr val="tx1"/>
              </a:solidFill>
            </a:endParaRPr>
          </a:p>
        </p:txBody>
      </p:sp>
    </p:spTree>
    <p:extLst>
      <p:ext uri="{BB962C8B-B14F-4D97-AF65-F5344CB8AC3E}">
        <p14:creationId xmlns:p14="http://schemas.microsoft.com/office/powerpoint/2010/main" val="12321259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IV. SITUATIONS</a:t>
            </a:r>
          </a:p>
        </p:txBody>
      </p:sp>
      <p:sp>
        <p:nvSpPr>
          <p:cNvPr id="11" name="Subtitle 10"/>
          <p:cNvSpPr>
            <a:spLocks noGrp="1"/>
          </p:cNvSpPr>
          <p:nvPr>
            <p:ph idx="1"/>
          </p:nvPr>
        </p:nvSpPr>
        <p:spPr>
          <a:xfrm>
            <a:off x="963600" y="2194252"/>
            <a:ext cx="7772400" cy="2387373"/>
          </a:xfrm>
        </p:spPr>
        <p:txBody>
          <a:bodyPr anchor="ctr"/>
          <a:lstStyle/>
          <a:p>
            <a:pPr marL="0" indent="0" algn="l">
              <a:buNone/>
            </a:pPr>
            <a:r>
              <a:rPr lang="en-US" sz="2400" dirty="0">
                <a:solidFill>
                  <a:schemeClr val="tx1"/>
                </a:solidFill>
              </a:rPr>
              <a:t>10.  What cultural aspects of the state could affect the scope and magnitude of a FEAD emergency?</a:t>
            </a:r>
            <a:endParaRPr lang="en-US" dirty="0">
              <a:solidFill>
                <a:schemeClr val="tx1"/>
              </a:solidFill>
            </a:endParaRPr>
          </a:p>
        </p:txBody>
      </p:sp>
    </p:spTree>
    <p:extLst>
      <p:ext uri="{BB962C8B-B14F-4D97-AF65-F5344CB8AC3E}">
        <p14:creationId xmlns:p14="http://schemas.microsoft.com/office/powerpoint/2010/main" val="33270046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IV. SITUATIONS</a:t>
            </a:r>
          </a:p>
        </p:txBody>
      </p:sp>
      <p:sp>
        <p:nvSpPr>
          <p:cNvPr id="11" name="Subtitle 10"/>
          <p:cNvSpPr>
            <a:spLocks noGrp="1"/>
          </p:cNvSpPr>
          <p:nvPr>
            <p:ph idx="1"/>
          </p:nvPr>
        </p:nvSpPr>
        <p:spPr>
          <a:xfrm>
            <a:off x="963600" y="2194252"/>
            <a:ext cx="7772400" cy="2387373"/>
          </a:xfrm>
        </p:spPr>
        <p:txBody>
          <a:bodyPr anchor="ctr"/>
          <a:lstStyle/>
          <a:p>
            <a:pPr marL="0" indent="0" algn="l">
              <a:buNone/>
            </a:pPr>
            <a:r>
              <a:rPr lang="en-US" sz="2400" dirty="0">
                <a:solidFill>
                  <a:schemeClr val="tx1"/>
                </a:solidFill>
              </a:rPr>
              <a:t>11.  What cultural aspects of the state could influence response activities?</a:t>
            </a:r>
            <a:endParaRPr lang="en-US" dirty="0">
              <a:solidFill>
                <a:schemeClr val="tx1"/>
              </a:solidFill>
            </a:endParaRPr>
          </a:p>
        </p:txBody>
      </p:sp>
    </p:spTree>
    <p:extLst>
      <p:ext uri="{BB962C8B-B14F-4D97-AF65-F5344CB8AC3E}">
        <p14:creationId xmlns:p14="http://schemas.microsoft.com/office/powerpoint/2010/main" val="15952913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IV. SITUATIONS</a:t>
            </a:r>
          </a:p>
        </p:txBody>
      </p:sp>
      <p:sp>
        <p:nvSpPr>
          <p:cNvPr id="11" name="Subtitle 10"/>
          <p:cNvSpPr>
            <a:spLocks noGrp="1"/>
          </p:cNvSpPr>
          <p:nvPr>
            <p:ph idx="1"/>
          </p:nvPr>
        </p:nvSpPr>
        <p:spPr>
          <a:xfrm>
            <a:off x="975175" y="2228977"/>
            <a:ext cx="7772400" cy="2387373"/>
          </a:xfrm>
        </p:spPr>
        <p:txBody>
          <a:bodyPr anchor="ctr"/>
          <a:lstStyle/>
          <a:p>
            <a:pPr marL="0" indent="0" algn="l">
              <a:buNone/>
            </a:pPr>
            <a:r>
              <a:rPr lang="en-US" sz="2400" dirty="0">
                <a:solidFill>
                  <a:schemeClr val="tx1"/>
                </a:solidFill>
              </a:rPr>
              <a:t>12.  What is the expected jurisdictional or municipality level of involvement during a response (e.g., city, county, or state)?</a:t>
            </a:r>
            <a:endParaRPr lang="en-US" dirty="0">
              <a:solidFill>
                <a:schemeClr val="tx1"/>
              </a:solidFill>
            </a:endParaRPr>
          </a:p>
        </p:txBody>
      </p:sp>
    </p:spTree>
    <p:extLst>
      <p:ext uri="{BB962C8B-B14F-4D97-AF65-F5344CB8AC3E}">
        <p14:creationId xmlns:p14="http://schemas.microsoft.com/office/powerpoint/2010/main" val="37842576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IV. SITUATIONS</a:t>
            </a:r>
          </a:p>
        </p:txBody>
      </p:sp>
      <p:sp>
        <p:nvSpPr>
          <p:cNvPr id="11" name="Subtitle 10"/>
          <p:cNvSpPr>
            <a:spLocks noGrp="1"/>
          </p:cNvSpPr>
          <p:nvPr>
            <p:ph idx="1"/>
          </p:nvPr>
        </p:nvSpPr>
        <p:spPr>
          <a:xfrm>
            <a:off x="975175" y="2194252"/>
            <a:ext cx="7772400" cy="2387373"/>
          </a:xfrm>
        </p:spPr>
        <p:txBody>
          <a:bodyPr anchor="ctr"/>
          <a:lstStyle/>
          <a:p>
            <a:pPr marL="0" indent="0" algn="l">
              <a:buNone/>
            </a:pPr>
            <a:r>
              <a:rPr lang="en-US" sz="2400" dirty="0">
                <a:solidFill>
                  <a:schemeClr val="tx1"/>
                </a:solidFill>
              </a:rPr>
              <a:t>13.  What mitigation efforts are in place to support and strengthen FEAD defense and response?</a:t>
            </a:r>
            <a:endParaRPr lang="en-US" dirty="0">
              <a:solidFill>
                <a:schemeClr val="tx1"/>
              </a:solidFill>
            </a:endParaRPr>
          </a:p>
        </p:txBody>
      </p:sp>
    </p:spTree>
    <p:extLst>
      <p:ext uri="{BB962C8B-B14F-4D97-AF65-F5344CB8AC3E}">
        <p14:creationId xmlns:p14="http://schemas.microsoft.com/office/powerpoint/2010/main" val="30605291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IV. SITUATIONS</a:t>
            </a:r>
          </a:p>
        </p:txBody>
      </p:sp>
      <p:sp>
        <p:nvSpPr>
          <p:cNvPr id="11" name="Subtitle 10"/>
          <p:cNvSpPr>
            <a:spLocks noGrp="1"/>
          </p:cNvSpPr>
          <p:nvPr>
            <p:ph idx="1"/>
          </p:nvPr>
        </p:nvSpPr>
        <p:spPr>
          <a:xfrm>
            <a:off x="998325" y="2194252"/>
            <a:ext cx="7772400" cy="2387373"/>
          </a:xfrm>
        </p:spPr>
        <p:txBody>
          <a:bodyPr anchor="ctr"/>
          <a:lstStyle/>
          <a:p>
            <a:pPr marL="0" indent="0" algn="l">
              <a:buNone/>
            </a:pPr>
            <a:r>
              <a:rPr lang="en-US" sz="2400" dirty="0">
                <a:solidFill>
                  <a:schemeClr val="tx1"/>
                </a:solidFill>
              </a:rPr>
              <a:t>14.  What potential direct and indirect economic impact within the state would result from a livestock/FEAD incident?</a:t>
            </a:r>
            <a:endParaRPr lang="en-US" dirty="0">
              <a:solidFill>
                <a:schemeClr val="tx1"/>
              </a:solidFill>
            </a:endParaRPr>
          </a:p>
        </p:txBody>
      </p:sp>
    </p:spTree>
    <p:extLst>
      <p:ext uri="{BB962C8B-B14F-4D97-AF65-F5344CB8AC3E}">
        <p14:creationId xmlns:p14="http://schemas.microsoft.com/office/powerpoint/2010/main" val="22627229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IV. SITUATIONS</a:t>
            </a:r>
          </a:p>
        </p:txBody>
      </p:sp>
      <p:sp>
        <p:nvSpPr>
          <p:cNvPr id="11" name="Subtitle 10"/>
          <p:cNvSpPr>
            <a:spLocks noGrp="1"/>
          </p:cNvSpPr>
          <p:nvPr>
            <p:ph idx="1"/>
          </p:nvPr>
        </p:nvSpPr>
        <p:spPr>
          <a:xfrm>
            <a:off x="975175" y="2182677"/>
            <a:ext cx="7772400" cy="2387373"/>
          </a:xfrm>
        </p:spPr>
        <p:txBody>
          <a:bodyPr anchor="ctr"/>
          <a:lstStyle/>
          <a:p>
            <a:pPr marL="0" indent="0" algn="l">
              <a:buNone/>
            </a:pPr>
            <a:r>
              <a:rPr lang="en-US" sz="2400" dirty="0">
                <a:solidFill>
                  <a:schemeClr val="tx1"/>
                </a:solidFill>
              </a:rPr>
              <a:t>15.  How might non-agricultural activities be affected by a livestock/FEAD incident?</a:t>
            </a:r>
            <a:endParaRPr lang="en-US" dirty="0">
              <a:solidFill>
                <a:schemeClr val="tx1"/>
              </a:solidFill>
            </a:endParaRPr>
          </a:p>
        </p:txBody>
      </p:sp>
    </p:spTree>
    <p:extLst>
      <p:ext uri="{BB962C8B-B14F-4D97-AF65-F5344CB8AC3E}">
        <p14:creationId xmlns:p14="http://schemas.microsoft.com/office/powerpoint/2010/main" val="16457018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IV. SITUATIONS</a:t>
            </a:r>
          </a:p>
        </p:txBody>
      </p:sp>
      <p:sp>
        <p:nvSpPr>
          <p:cNvPr id="11" name="Subtitle 10"/>
          <p:cNvSpPr>
            <a:spLocks noGrp="1"/>
          </p:cNvSpPr>
          <p:nvPr>
            <p:ph idx="1"/>
          </p:nvPr>
        </p:nvSpPr>
        <p:spPr>
          <a:xfrm>
            <a:off x="998325" y="2194252"/>
            <a:ext cx="7772400" cy="2387373"/>
          </a:xfrm>
        </p:spPr>
        <p:txBody>
          <a:bodyPr anchor="ctr"/>
          <a:lstStyle/>
          <a:p>
            <a:pPr marL="0" indent="0" algn="l">
              <a:buNone/>
            </a:pPr>
            <a:r>
              <a:rPr lang="en-US" sz="2400" dirty="0">
                <a:solidFill>
                  <a:schemeClr val="tx1"/>
                </a:solidFill>
              </a:rPr>
              <a:t>16.  How will a FEAD emergency impact public services (public access, transportation, business continuity, essential public health services, etc.)?</a:t>
            </a:r>
            <a:endParaRPr lang="en-US" dirty="0">
              <a:solidFill>
                <a:schemeClr val="tx1"/>
              </a:solidFill>
            </a:endParaRPr>
          </a:p>
        </p:txBody>
      </p:sp>
    </p:spTree>
    <p:extLst>
      <p:ext uri="{BB962C8B-B14F-4D97-AF65-F5344CB8AC3E}">
        <p14:creationId xmlns:p14="http://schemas.microsoft.com/office/powerpoint/2010/main" val="1433323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IV. SITUATIONS</a:t>
            </a:r>
          </a:p>
        </p:txBody>
      </p:sp>
      <p:sp>
        <p:nvSpPr>
          <p:cNvPr id="11" name="Subtitle 10"/>
          <p:cNvSpPr>
            <a:spLocks noGrp="1"/>
          </p:cNvSpPr>
          <p:nvPr>
            <p:ph idx="1"/>
          </p:nvPr>
        </p:nvSpPr>
        <p:spPr>
          <a:xfrm>
            <a:off x="998325" y="2182677"/>
            <a:ext cx="7772400" cy="2387373"/>
          </a:xfrm>
        </p:spPr>
        <p:txBody>
          <a:bodyPr anchor="ctr"/>
          <a:lstStyle/>
          <a:p>
            <a:pPr marL="0" indent="0" algn="l">
              <a:buNone/>
            </a:pPr>
            <a:r>
              <a:rPr lang="en-US" sz="2400" dirty="0">
                <a:solidFill>
                  <a:schemeClr val="tx1"/>
                </a:solidFill>
              </a:rPr>
              <a:t>17.  What unique institutional authorities or barriers exist that could affect response activities (vertical or horizontal integration within varying production systems)?</a:t>
            </a:r>
            <a:endParaRPr lang="en-US" dirty="0">
              <a:solidFill>
                <a:schemeClr val="tx1"/>
              </a:solidFill>
            </a:endParaRPr>
          </a:p>
        </p:txBody>
      </p:sp>
    </p:spTree>
    <p:extLst>
      <p:ext uri="{BB962C8B-B14F-4D97-AF65-F5344CB8AC3E}">
        <p14:creationId xmlns:p14="http://schemas.microsoft.com/office/powerpoint/2010/main" val="12323445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IV. SITUATIONS</a:t>
            </a:r>
          </a:p>
        </p:txBody>
      </p:sp>
      <p:sp>
        <p:nvSpPr>
          <p:cNvPr id="11" name="Subtitle 10"/>
          <p:cNvSpPr>
            <a:spLocks noGrp="1"/>
          </p:cNvSpPr>
          <p:nvPr>
            <p:ph idx="1"/>
          </p:nvPr>
        </p:nvSpPr>
        <p:spPr>
          <a:xfrm>
            <a:off x="952025" y="2194252"/>
            <a:ext cx="7772400" cy="2387373"/>
          </a:xfrm>
        </p:spPr>
        <p:txBody>
          <a:bodyPr anchor="ctr"/>
          <a:lstStyle/>
          <a:p>
            <a:pPr marL="0" indent="0" algn="l">
              <a:buNone/>
            </a:pPr>
            <a:r>
              <a:rPr lang="en-US" sz="2400" dirty="0">
                <a:solidFill>
                  <a:schemeClr val="tx1"/>
                </a:solidFill>
              </a:rPr>
              <a:t>18.  What are the political or international trade implications of a livestock/FEAD incident?</a:t>
            </a:r>
            <a:endParaRPr lang="en-US" dirty="0">
              <a:solidFill>
                <a:schemeClr val="tx1"/>
              </a:solidFill>
            </a:endParaRPr>
          </a:p>
        </p:txBody>
      </p:sp>
    </p:spTree>
    <p:extLst>
      <p:ext uri="{BB962C8B-B14F-4D97-AF65-F5344CB8AC3E}">
        <p14:creationId xmlns:p14="http://schemas.microsoft.com/office/powerpoint/2010/main" val="537007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 Introduction</a:t>
            </a:r>
          </a:p>
        </p:txBody>
      </p:sp>
      <p:sp>
        <p:nvSpPr>
          <p:cNvPr id="11" name="Subtitle 10"/>
          <p:cNvSpPr>
            <a:spLocks noGrp="1"/>
          </p:cNvSpPr>
          <p:nvPr>
            <p:ph idx="1"/>
          </p:nvPr>
        </p:nvSpPr>
        <p:spPr>
          <a:xfrm>
            <a:off x="1021475" y="2425752"/>
            <a:ext cx="7772400" cy="2387373"/>
          </a:xfrm>
        </p:spPr>
        <p:txBody>
          <a:bodyPr anchor="ctr"/>
          <a:lstStyle/>
          <a:p>
            <a:pPr marL="0" indent="0" algn="l">
              <a:buNone/>
            </a:pPr>
            <a:r>
              <a:rPr lang="en-US" sz="2400" dirty="0">
                <a:solidFill>
                  <a:schemeClr val="tx1"/>
                </a:solidFill>
              </a:rPr>
              <a:t>4.  Why should the state address FEAD incidents (or events)? </a:t>
            </a:r>
          </a:p>
          <a:p>
            <a:pPr algn="l"/>
            <a:endParaRPr lang="en-US" dirty="0">
              <a:solidFill>
                <a:schemeClr val="tx1"/>
              </a:solidFill>
            </a:endParaRPr>
          </a:p>
        </p:txBody>
      </p:sp>
    </p:spTree>
    <p:extLst>
      <p:ext uri="{BB962C8B-B14F-4D97-AF65-F5344CB8AC3E}">
        <p14:creationId xmlns:p14="http://schemas.microsoft.com/office/powerpoint/2010/main" val="49877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808976" y="1281308"/>
            <a:ext cx="7533474" cy="875701"/>
          </a:xfrm>
        </p:spPr>
        <p:txBody>
          <a:bodyPr/>
          <a:lstStyle/>
          <a:p>
            <a:r>
              <a:rPr lang="en-US" dirty="0"/>
              <a:t>V.  Assumptions</a:t>
            </a:r>
          </a:p>
        </p:txBody>
      </p:sp>
      <p:sp>
        <p:nvSpPr>
          <p:cNvPr id="11" name="Subtitle 10"/>
          <p:cNvSpPr>
            <a:spLocks noGrp="1"/>
          </p:cNvSpPr>
          <p:nvPr>
            <p:ph type="subTitle" idx="1"/>
          </p:nvPr>
        </p:nvSpPr>
        <p:spPr>
          <a:xfrm>
            <a:off x="804614" y="2481845"/>
            <a:ext cx="7518447" cy="2239620"/>
          </a:xfrm>
        </p:spPr>
        <p:txBody>
          <a:bodyPr anchor="ctr">
            <a:noAutofit/>
          </a:bodyPr>
          <a:lstStyle/>
          <a:p>
            <a:r>
              <a:rPr lang="en-US" sz="2200" dirty="0"/>
              <a:t>This section should identify any considerations assumed to be true for the purpose of completing the FEAD emergency response plan. The assumptions identify possible limitations to the plan and emphasize conditions that, if found to be false during a response, require contingency planning or other plan implementation adjustments.</a:t>
            </a:r>
          </a:p>
        </p:txBody>
      </p:sp>
    </p:spTree>
    <p:extLst>
      <p:ext uri="{BB962C8B-B14F-4D97-AF65-F5344CB8AC3E}">
        <p14:creationId xmlns:p14="http://schemas.microsoft.com/office/powerpoint/2010/main" val="17357648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86750" y="2205827"/>
            <a:ext cx="7772400" cy="2387373"/>
          </a:xfrm>
        </p:spPr>
        <p:txBody>
          <a:bodyPr anchor="ctr"/>
          <a:lstStyle/>
          <a:p>
            <a:pPr marL="0" indent="0" algn="l">
              <a:buNone/>
            </a:pPr>
            <a:r>
              <a:rPr lang="en-US" dirty="0">
                <a:solidFill>
                  <a:schemeClr val="tx1"/>
                </a:solidFill>
              </a:rPr>
              <a:t>1. From where would a FEAD incident likely originate or be disseminated?</a:t>
            </a:r>
          </a:p>
        </p:txBody>
      </p:sp>
    </p:spTree>
    <p:extLst>
      <p:ext uri="{BB962C8B-B14F-4D97-AF65-F5344CB8AC3E}">
        <p14:creationId xmlns:p14="http://schemas.microsoft.com/office/powerpoint/2010/main" val="15294292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98325" y="2194252"/>
            <a:ext cx="7772400" cy="2387373"/>
          </a:xfrm>
        </p:spPr>
        <p:txBody>
          <a:bodyPr anchor="ctr"/>
          <a:lstStyle/>
          <a:p>
            <a:pPr marL="0" indent="0" algn="l">
              <a:buNone/>
            </a:pPr>
            <a:r>
              <a:rPr lang="en-US" dirty="0">
                <a:solidFill>
                  <a:schemeClr val="tx1"/>
                </a:solidFill>
              </a:rPr>
              <a:t>2.  What surveillance systems currently exist which play a role in detecting a FEAD emergency?</a:t>
            </a:r>
          </a:p>
        </p:txBody>
      </p:sp>
    </p:spTree>
    <p:extLst>
      <p:ext uri="{BB962C8B-B14F-4D97-AF65-F5344CB8AC3E}">
        <p14:creationId xmlns:p14="http://schemas.microsoft.com/office/powerpoint/2010/main" val="25953496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88403" y="2896978"/>
            <a:ext cx="7772400" cy="755366"/>
          </a:xfrm>
        </p:spPr>
        <p:txBody>
          <a:bodyPr anchor="ctr"/>
          <a:lstStyle/>
          <a:p>
            <a:pPr marL="0" indent="0" algn="l">
              <a:buNone/>
            </a:pPr>
            <a:r>
              <a:rPr lang="en-US" dirty="0">
                <a:solidFill>
                  <a:schemeClr val="tx1"/>
                </a:solidFill>
              </a:rPr>
              <a:t>3.  What triggers implementation of the LERP?</a:t>
            </a:r>
          </a:p>
        </p:txBody>
      </p:sp>
    </p:spTree>
    <p:extLst>
      <p:ext uri="{BB962C8B-B14F-4D97-AF65-F5344CB8AC3E}">
        <p14:creationId xmlns:p14="http://schemas.microsoft.com/office/powerpoint/2010/main" val="6447328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98325" y="2217402"/>
            <a:ext cx="7772400" cy="2387373"/>
          </a:xfrm>
        </p:spPr>
        <p:txBody>
          <a:bodyPr anchor="ctr"/>
          <a:lstStyle/>
          <a:p>
            <a:pPr marL="0" indent="0" algn="l">
              <a:buNone/>
            </a:pPr>
            <a:r>
              <a:rPr lang="en-US" dirty="0">
                <a:solidFill>
                  <a:schemeClr val="tx1"/>
                </a:solidFill>
              </a:rPr>
              <a:t>4.  What agency or department is primarily responsible for livestock surveillance and the identification of an emergency?</a:t>
            </a:r>
          </a:p>
        </p:txBody>
      </p:sp>
    </p:spTree>
    <p:extLst>
      <p:ext uri="{BB962C8B-B14F-4D97-AF65-F5344CB8AC3E}">
        <p14:creationId xmlns:p14="http://schemas.microsoft.com/office/powerpoint/2010/main" val="289845695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98325" y="2205827"/>
            <a:ext cx="7772400" cy="2387373"/>
          </a:xfrm>
        </p:spPr>
        <p:txBody>
          <a:bodyPr anchor="ctr"/>
          <a:lstStyle/>
          <a:p>
            <a:pPr marL="0" indent="0" algn="l">
              <a:buNone/>
            </a:pPr>
            <a:r>
              <a:rPr lang="en-US" dirty="0">
                <a:solidFill>
                  <a:schemeClr val="tx1"/>
                </a:solidFill>
              </a:rPr>
              <a:t>5.  Which agency is identified as lead in a livestock response?</a:t>
            </a:r>
          </a:p>
        </p:txBody>
      </p:sp>
    </p:spTree>
    <p:extLst>
      <p:ext uri="{BB962C8B-B14F-4D97-AF65-F5344CB8AC3E}">
        <p14:creationId xmlns:p14="http://schemas.microsoft.com/office/powerpoint/2010/main" val="10065157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1009900" y="2194252"/>
            <a:ext cx="7772400" cy="2387373"/>
          </a:xfrm>
        </p:spPr>
        <p:txBody>
          <a:bodyPr anchor="ctr"/>
          <a:lstStyle/>
          <a:p>
            <a:pPr marL="0" indent="0" algn="l">
              <a:buNone/>
            </a:pPr>
            <a:r>
              <a:rPr lang="en-US" dirty="0">
                <a:solidFill>
                  <a:schemeClr val="tx1"/>
                </a:solidFill>
              </a:rPr>
              <a:t>6.  Will Unified Command be implemented and, if so, which agencies may be involved?</a:t>
            </a:r>
          </a:p>
        </p:txBody>
      </p:sp>
    </p:spTree>
    <p:extLst>
      <p:ext uri="{BB962C8B-B14F-4D97-AF65-F5344CB8AC3E}">
        <p14:creationId xmlns:p14="http://schemas.microsoft.com/office/powerpoint/2010/main" val="19935242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1009900" y="2215748"/>
            <a:ext cx="7492916" cy="2387373"/>
          </a:xfrm>
        </p:spPr>
        <p:txBody>
          <a:bodyPr anchor="ctr"/>
          <a:lstStyle/>
          <a:p>
            <a:pPr marL="0" indent="0" algn="l">
              <a:buNone/>
            </a:pPr>
            <a:r>
              <a:rPr lang="en-US" dirty="0">
                <a:solidFill>
                  <a:schemeClr val="tx1"/>
                </a:solidFill>
              </a:rPr>
              <a:t>7.  How will the Incident Command System (ICS) be integrated with local or other states Unified Command during a FEAD emergency?</a:t>
            </a:r>
          </a:p>
        </p:txBody>
      </p:sp>
    </p:spTree>
    <p:extLst>
      <p:ext uri="{BB962C8B-B14F-4D97-AF65-F5344CB8AC3E}">
        <p14:creationId xmlns:p14="http://schemas.microsoft.com/office/powerpoint/2010/main" val="4885093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1009900" y="2182677"/>
            <a:ext cx="7772400" cy="2387373"/>
          </a:xfrm>
        </p:spPr>
        <p:txBody>
          <a:bodyPr anchor="ctr"/>
          <a:lstStyle/>
          <a:p>
            <a:pPr marL="0" indent="0" algn="l">
              <a:buNone/>
            </a:pPr>
            <a:r>
              <a:rPr lang="en-US" dirty="0">
                <a:solidFill>
                  <a:schemeClr val="tx1"/>
                </a:solidFill>
              </a:rPr>
              <a:t>8.  Who is responsible for assigning general ICS roles?</a:t>
            </a:r>
          </a:p>
        </p:txBody>
      </p:sp>
    </p:spTree>
    <p:extLst>
      <p:ext uri="{BB962C8B-B14F-4D97-AF65-F5344CB8AC3E}">
        <p14:creationId xmlns:p14="http://schemas.microsoft.com/office/powerpoint/2010/main" val="16747867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98325" y="2194252"/>
            <a:ext cx="7772400" cy="2387373"/>
          </a:xfrm>
        </p:spPr>
        <p:txBody>
          <a:bodyPr anchor="ctr"/>
          <a:lstStyle/>
          <a:p>
            <a:pPr marL="0" indent="0" algn="l">
              <a:buNone/>
            </a:pPr>
            <a:r>
              <a:rPr lang="en-US" dirty="0">
                <a:solidFill>
                  <a:schemeClr val="tx1"/>
                </a:solidFill>
              </a:rPr>
              <a:t>9.  What state agencies play a supportive role in the response?</a:t>
            </a:r>
          </a:p>
        </p:txBody>
      </p:sp>
    </p:spTree>
    <p:extLst>
      <p:ext uri="{BB962C8B-B14F-4D97-AF65-F5344CB8AC3E}">
        <p14:creationId xmlns:p14="http://schemas.microsoft.com/office/powerpoint/2010/main" val="538123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 Introduction</a:t>
            </a:r>
          </a:p>
        </p:txBody>
      </p:sp>
      <p:sp>
        <p:nvSpPr>
          <p:cNvPr id="11" name="Subtitle 10"/>
          <p:cNvSpPr>
            <a:spLocks noGrp="1"/>
          </p:cNvSpPr>
          <p:nvPr>
            <p:ph idx="1"/>
          </p:nvPr>
        </p:nvSpPr>
        <p:spPr>
          <a:xfrm>
            <a:off x="986750" y="2425752"/>
            <a:ext cx="7772400" cy="2387373"/>
          </a:xfrm>
        </p:spPr>
        <p:txBody>
          <a:bodyPr anchor="ctr"/>
          <a:lstStyle/>
          <a:p>
            <a:pPr marL="0" indent="0" algn="l">
              <a:buNone/>
            </a:pPr>
            <a:r>
              <a:rPr lang="en-US" sz="2400" dirty="0">
                <a:solidFill>
                  <a:schemeClr val="tx1"/>
                </a:solidFill>
              </a:rPr>
              <a:t>5.  What is the significance of livestock production within the state (</a:t>
            </a:r>
            <a:r>
              <a:rPr lang="en-US" dirty="0"/>
              <a:t>i.e.,</a:t>
            </a:r>
            <a:r>
              <a:rPr lang="en-US" sz="2400" dirty="0">
                <a:solidFill>
                  <a:schemeClr val="tx1"/>
                </a:solidFill>
              </a:rPr>
              <a:t> employment, economy, feed, etc.)? </a:t>
            </a:r>
          </a:p>
          <a:p>
            <a:pPr algn="l"/>
            <a:endParaRPr lang="en-US" dirty="0">
              <a:solidFill>
                <a:schemeClr val="tx1"/>
              </a:solidFill>
            </a:endParaRPr>
          </a:p>
        </p:txBody>
      </p:sp>
    </p:spTree>
    <p:extLst>
      <p:ext uri="{BB962C8B-B14F-4D97-AF65-F5344CB8AC3E}">
        <p14:creationId xmlns:p14="http://schemas.microsoft.com/office/powerpoint/2010/main" val="231353629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63600" y="2205827"/>
            <a:ext cx="7772400" cy="2387373"/>
          </a:xfrm>
        </p:spPr>
        <p:txBody>
          <a:bodyPr anchor="ctr"/>
          <a:lstStyle/>
          <a:p>
            <a:pPr marL="0" indent="0" algn="l">
              <a:buNone/>
            </a:pPr>
            <a:r>
              <a:rPr lang="en-US" dirty="0">
                <a:solidFill>
                  <a:schemeClr val="tx1"/>
                </a:solidFill>
              </a:rPr>
              <a:t>10. How are interstate response efforts coordinated and who is responsible for primary communications between states?</a:t>
            </a:r>
          </a:p>
        </p:txBody>
      </p:sp>
    </p:spTree>
    <p:extLst>
      <p:ext uri="{BB962C8B-B14F-4D97-AF65-F5344CB8AC3E}">
        <p14:creationId xmlns:p14="http://schemas.microsoft.com/office/powerpoint/2010/main" val="5024312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63600" y="2205827"/>
            <a:ext cx="7772400" cy="2387373"/>
          </a:xfrm>
        </p:spPr>
        <p:txBody>
          <a:bodyPr anchor="ctr"/>
          <a:lstStyle/>
          <a:p>
            <a:pPr marL="0" indent="0" algn="l">
              <a:buNone/>
            </a:pPr>
            <a:r>
              <a:rPr lang="en-US" dirty="0">
                <a:solidFill>
                  <a:schemeClr val="tx1"/>
                </a:solidFill>
              </a:rPr>
              <a:t>11.  What </a:t>
            </a:r>
            <a:r>
              <a:rPr lang="en-US" dirty="0"/>
              <a:t>f</a:t>
            </a:r>
            <a:r>
              <a:rPr lang="en-US" dirty="0">
                <a:solidFill>
                  <a:schemeClr val="tx1"/>
                </a:solidFill>
              </a:rPr>
              <a:t>ederal agencies and services support a state’s response?</a:t>
            </a:r>
          </a:p>
        </p:txBody>
      </p:sp>
    </p:spTree>
    <p:extLst>
      <p:ext uri="{BB962C8B-B14F-4D97-AF65-F5344CB8AC3E}">
        <p14:creationId xmlns:p14="http://schemas.microsoft.com/office/powerpoint/2010/main" val="6371585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86750" y="2194252"/>
            <a:ext cx="7772400" cy="2387373"/>
          </a:xfrm>
        </p:spPr>
        <p:txBody>
          <a:bodyPr anchor="ctr"/>
          <a:lstStyle/>
          <a:p>
            <a:pPr marL="0" indent="0" algn="l">
              <a:buNone/>
            </a:pPr>
            <a:r>
              <a:rPr lang="en-US" dirty="0">
                <a:solidFill>
                  <a:schemeClr val="tx1"/>
                </a:solidFill>
              </a:rPr>
              <a:t>12.  What specific commodities might be impacted by a FEAD emergency?</a:t>
            </a:r>
          </a:p>
        </p:txBody>
      </p:sp>
    </p:spTree>
    <p:extLst>
      <p:ext uri="{BB962C8B-B14F-4D97-AF65-F5344CB8AC3E}">
        <p14:creationId xmlns:p14="http://schemas.microsoft.com/office/powerpoint/2010/main" val="256270120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86750" y="2182677"/>
            <a:ext cx="7772400" cy="2387373"/>
          </a:xfrm>
        </p:spPr>
        <p:txBody>
          <a:bodyPr anchor="ctr"/>
          <a:lstStyle/>
          <a:p>
            <a:pPr marL="0" indent="0" algn="l">
              <a:buNone/>
            </a:pPr>
            <a:r>
              <a:rPr lang="en-US" dirty="0">
                <a:solidFill>
                  <a:schemeClr val="tx1"/>
                </a:solidFill>
              </a:rPr>
              <a:t>13.  How might the response efforts for livestock commodities be grouped for the purposes of planning for a FEAD emergency?</a:t>
            </a:r>
          </a:p>
        </p:txBody>
      </p:sp>
    </p:spTree>
    <p:extLst>
      <p:ext uri="{BB962C8B-B14F-4D97-AF65-F5344CB8AC3E}">
        <p14:creationId xmlns:p14="http://schemas.microsoft.com/office/powerpoint/2010/main" val="2818000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98325" y="2205827"/>
            <a:ext cx="7772400" cy="2387373"/>
          </a:xfrm>
        </p:spPr>
        <p:txBody>
          <a:bodyPr anchor="ctr"/>
          <a:lstStyle/>
          <a:p>
            <a:pPr marL="0" indent="0" algn="l">
              <a:buNone/>
            </a:pPr>
            <a:r>
              <a:rPr lang="en-US" dirty="0">
                <a:solidFill>
                  <a:schemeClr val="tx1"/>
                </a:solidFill>
              </a:rPr>
              <a:t>14.  What other sectors of livestock production are likely to be involved in a FEAD emergency?</a:t>
            </a:r>
          </a:p>
        </p:txBody>
      </p:sp>
    </p:spTree>
    <p:extLst>
      <p:ext uri="{BB962C8B-B14F-4D97-AF65-F5344CB8AC3E}">
        <p14:creationId xmlns:p14="http://schemas.microsoft.com/office/powerpoint/2010/main" val="112711109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98325" y="2182677"/>
            <a:ext cx="7772400" cy="2387373"/>
          </a:xfrm>
        </p:spPr>
        <p:txBody>
          <a:bodyPr anchor="ctr"/>
          <a:lstStyle/>
          <a:p>
            <a:pPr marL="0" indent="0" algn="l">
              <a:buNone/>
            </a:pPr>
            <a:r>
              <a:rPr lang="en-US" dirty="0">
                <a:solidFill>
                  <a:schemeClr val="tx1"/>
                </a:solidFill>
              </a:rPr>
              <a:t>15.  What other industries and associated integrated systems are impacted by a FEAD emergency?</a:t>
            </a:r>
          </a:p>
        </p:txBody>
      </p:sp>
    </p:spTree>
    <p:extLst>
      <p:ext uri="{BB962C8B-B14F-4D97-AF65-F5344CB8AC3E}">
        <p14:creationId xmlns:p14="http://schemas.microsoft.com/office/powerpoint/2010/main" val="158592050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98325" y="2182677"/>
            <a:ext cx="7772400" cy="2387373"/>
          </a:xfrm>
        </p:spPr>
        <p:txBody>
          <a:bodyPr anchor="ctr"/>
          <a:lstStyle/>
          <a:p>
            <a:pPr marL="0" indent="0" algn="l">
              <a:buNone/>
            </a:pPr>
            <a:r>
              <a:rPr lang="en-US" dirty="0">
                <a:solidFill>
                  <a:schemeClr val="tx1"/>
                </a:solidFill>
              </a:rPr>
              <a:t>16.  What is the role of industry, livestock associations, and private sector businesses in supporting a FEAD emergency response?</a:t>
            </a:r>
          </a:p>
        </p:txBody>
      </p:sp>
    </p:spTree>
    <p:extLst>
      <p:ext uri="{BB962C8B-B14F-4D97-AF65-F5344CB8AC3E}">
        <p14:creationId xmlns:p14="http://schemas.microsoft.com/office/powerpoint/2010/main" val="74698301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98325" y="2194252"/>
            <a:ext cx="7772400" cy="2387373"/>
          </a:xfrm>
        </p:spPr>
        <p:txBody>
          <a:bodyPr anchor="ctr"/>
          <a:lstStyle/>
          <a:p>
            <a:pPr marL="0" indent="0" algn="l">
              <a:buNone/>
            </a:pPr>
            <a:r>
              <a:rPr lang="en-US" dirty="0">
                <a:solidFill>
                  <a:schemeClr val="tx1"/>
                </a:solidFill>
              </a:rPr>
              <a:t>17.  What response plans do industry, livestock associations, and private sector businesses have in place to support a FEAD emergency response?</a:t>
            </a:r>
          </a:p>
        </p:txBody>
      </p:sp>
    </p:spTree>
    <p:extLst>
      <p:ext uri="{BB962C8B-B14F-4D97-AF65-F5344CB8AC3E}">
        <p14:creationId xmlns:p14="http://schemas.microsoft.com/office/powerpoint/2010/main" val="33908436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98325" y="2194252"/>
            <a:ext cx="7772400" cy="2387373"/>
          </a:xfrm>
        </p:spPr>
        <p:txBody>
          <a:bodyPr anchor="ctr"/>
          <a:lstStyle/>
          <a:p>
            <a:pPr marL="0" indent="0" algn="l">
              <a:buNone/>
            </a:pPr>
            <a:r>
              <a:rPr lang="en-US" dirty="0">
                <a:solidFill>
                  <a:schemeClr val="tx1"/>
                </a:solidFill>
              </a:rPr>
              <a:t>18.  What resources can be expected from industry, livestock associations, and private sector businesses in support of a large-scale FEAD emergency response?</a:t>
            </a:r>
          </a:p>
        </p:txBody>
      </p:sp>
    </p:spTree>
    <p:extLst>
      <p:ext uri="{BB962C8B-B14F-4D97-AF65-F5344CB8AC3E}">
        <p14:creationId xmlns:p14="http://schemas.microsoft.com/office/powerpoint/2010/main" val="37965673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86750" y="2171102"/>
            <a:ext cx="7772400" cy="2387373"/>
          </a:xfrm>
        </p:spPr>
        <p:txBody>
          <a:bodyPr anchor="ctr"/>
          <a:lstStyle/>
          <a:p>
            <a:pPr marL="0" indent="0" algn="l">
              <a:buNone/>
            </a:pPr>
            <a:r>
              <a:rPr lang="en-US" dirty="0">
                <a:solidFill>
                  <a:schemeClr val="tx1"/>
                </a:solidFill>
              </a:rPr>
              <a:t>19.  What agency or department is primarily responsible for the environmental aspects of a FEAD emergency?</a:t>
            </a:r>
          </a:p>
        </p:txBody>
      </p:sp>
    </p:spTree>
    <p:extLst>
      <p:ext uri="{BB962C8B-B14F-4D97-AF65-F5344CB8AC3E}">
        <p14:creationId xmlns:p14="http://schemas.microsoft.com/office/powerpoint/2010/main" val="2062253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 Introduction</a:t>
            </a:r>
          </a:p>
        </p:txBody>
      </p:sp>
      <p:sp>
        <p:nvSpPr>
          <p:cNvPr id="11" name="Subtitle 10"/>
          <p:cNvSpPr>
            <a:spLocks noGrp="1"/>
          </p:cNvSpPr>
          <p:nvPr>
            <p:ph idx="1"/>
          </p:nvPr>
        </p:nvSpPr>
        <p:spPr>
          <a:xfrm>
            <a:off x="1021475" y="2414177"/>
            <a:ext cx="7772400" cy="2387373"/>
          </a:xfrm>
        </p:spPr>
        <p:txBody>
          <a:bodyPr anchor="ctr"/>
          <a:lstStyle/>
          <a:p>
            <a:pPr marL="0" indent="0" algn="l">
              <a:buNone/>
            </a:pPr>
            <a:r>
              <a:rPr lang="en-US" sz="2400" dirty="0">
                <a:solidFill>
                  <a:schemeClr val="tx1"/>
                </a:solidFill>
              </a:rPr>
              <a:t>6.  What non-agricultural entities are affected by a FEAD event? </a:t>
            </a:r>
          </a:p>
          <a:p>
            <a:pPr algn="l"/>
            <a:endParaRPr lang="en-US" dirty="0">
              <a:solidFill>
                <a:schemeClr val="tx1"/>
              </a:solidFill>
            </a:endParaRPr>
          </a:p>
        </p:txBody>
      </p:sp>
    </p:spTree>
    <p:extLst>
      <p:ext uri="{BB962C8B-B14F-4D97-AF65-F5344CB8AC3E}">
        <p14:creationId xmlns:p14="http://schemas.microsoft.com/office/powerpoint/2010/main" val="6798075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98325" y="2182677"/>
            <a:ext cx="7772400" cy="2387373"/>
          </a:xfrm>
        </p:spPr>
        <p:txBody>
          <a:bodyPr anchor="ctr"/>
          <a:lstStyle/>
          <a:p>
            <a:pPr marL="0" indent="0" algn="l">
              <a:buNone/>
            </a:pPr>
            <a:r>
              <a:rPr lang="en-US" dirty="0">
                <a:solidFill>
                  <a:schemeClr val="tx1"/>
                </a:solidFill>
              </a:rPr>
              <a:t>20.  Who will be responsible for on-site environmental health assessments and control measures?</a:t>
            </a:r>
          </a:p>
        </p:txBody>
      </p:sp>
    </p:spTree>
    <p:extLst>
      <p:ext uri="{BB962C8B-B14F-4D97-AF65-F5344CB8AC3E}">
        <p14:creationId xmlns:p14="http://schemas.microsoft.com/office/powerpoint/2010/main" val="380140499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86750" y="2182677"/>
            <a:ext cx="7772400" cy="2387373"/>
          </a:xfrm>
        </p:spPr>
        <p:txBody>
          <a:bodyPr anchor="ctr"/>
          <a:lstStyle/>
          <a:p>
            <a:pPr marL="0" indent="0" algn="l">
              <a:buNone/>
            </a:pPr>
            <a:r>
              <a:rPr lang="en-US" dirty="0">
                <a:solidFill>
                  <a:schemeClr val="tx1"/>
                </a:solidFill>
              </a:rPr>
              <a:t>21.  What equipment and personnel (volunteer veterinary corps, state animal response teams) does the state have available for response to a FEAD emergency?</a:t>
            </a:r>
          </a:p>
        </p:txBody>
      </p:sp>
    </p:spTree>
    <p:extLst>
      <p:ext uri="{BB962C8B-B14F-4D97-AF65-F5344CB8AC3E}">
        <p14:creationId xmlns:p14="http://schemas.microsoft.com/office/powerpoint/2010/main" val="34850216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98325" y="2182677"/>
            <a:ext cx="7772400" cy="2387373"/>
          </a:xfrm>
        </p:spPr>
        <p:txBody>
          <a:bodyPr anchor="ctr"/>
          <a:lstStyle/>
          <a:p>
            <a:pPr marL="0" indent="0" algn="l">
              <a:buNone/>
            </a:pPr>
            <a:r>
              <a:rPr lang="en-US" dirty="0">
                <a:solidFill>
                  <a:schemeClr val="tx1"/>
                </a:solidFill>
              </a:rPr>
              <a:t>22.  What procedures might be triggered if a FEAD emergency occurred in another state? </a:t>
            </a:r>
          </a:p>
        </p:txBody>
      </p:sp>
    </p:spTree>
    <p:extLst>
      <p:ext uri="{BB962C8B-B14F-4D97-AF65-F5344CB8AC3E}">
        <p14:creationId xmlns:p14="http://schemas.microsoft.com/office/powerpoint/2010/main" val="212557912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1009900" y="2205827"/>
            <a:ext cx="7324250" cy="2387373"/>
          </a:xfrm>
        </p:spPr>
        <p:txBody>
          <a:bodyPr anchor="ctr"/>
          <a:lstStyle/>
          <a:p>
            <a:pPr marL="0" indent="0" algn="l">
              <a:buNone/>
            </a:pPr>
            <a:r>
              <a:rPr lang="en-US" dirty="0">
                <a:solidFill>
                  <a:schemeClr val="tx1"/>
                </a:solidFill>
              </a:rPr>
              <a:t>23.  What existing communication capabilities require coordination during a FEAD emergency response (e.g., government, academic institutions, private sector)?</a:t>
            </a:r>
          </a:p>
        </p:txBody>
      </p:sp>
    </p:spTree>
    <p:extLst>
      <p:ext uri="{BB962C8B-B14F-4D97-AF65-F5344CB8AC3E}">
        <p14:creationId xmlns:p14="http://schemas.microsoft.com/office/powerpoint/2010/main" val="139059627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98325" y="2205827"/>
            <a:ext cx="7772400" cy="2387373"/>
          </a:xfrm>
        </p:spPr>
        <p:txBody>
          <a:bodyPr anchor="ctr"/>
          <a:lstStyle/>
          <a:p>
            <a:pPr marL="0" indent="0" algn="l">
              <a:buNone/>
            </a:pPr>
            <a:r>
              <a:rPr lang="en-US" dirty="0">
                <a:solidFill>
                  <a:schemeClr val="tx1"/>
                </a:solidFill>
              </a:rPr>
              <a:t>24.  What communication capabilities might be missing?</a:t>
            </a:r>
          </a:p>
        </p:txBody>
      </p:sp>
    </p:spTree>
    <p:extLst>
      <p:ext uri="{BB962C8B-B14F-4D97-AF65-F5344CB8AC3E}">
        <p14:creationId xmlns:p14="http://schemas.microsoft.com/office/powerpoint/2010/main" val="385937400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98325" y="2228977"/>
            <a:ext cx="7772400" cy="2387373"/>
          </a:xfrm>
        </p:spPr>
        <p:txBody>
          <a:bodyPr anchor="ctr"/>
          <a:lstStyle/>
          <a:p>
            <a:pPr marL="0" indent="0" algn="l">
              <a:buNone/>
            </a:pPr>
            <a:r>
              <a:rPr lang="en-US" dirty="0">
                <a:solidFill>
                  <a:schemeClr val="tx1"/>
                </a:solidFill>
              </a:rPr>
              <a:t>25.  What emergency control measures and recovery capabilities should be coordinated?</a:t>
            </a:r>
          </a:p>
        </p:txBody>
      </p:sp>
    </p:spTree>
    <p:extLst>
      <p:ext uri="{BB962C8B-B14F-4D97-AF65-F5344CB8AC3E}">
        <p14:creationId xmlns:p14="http://schemas.microsoft.com/office/powerpoint/2010/main" val="38239002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98325" y="2182677"/>
            <a:ext cx="7772400" cy="2387373"/>
          </a:xfrm>
        </p:spPr>
        <p:txBody>
          <a:bodyPr anchor="ctr"/>
          <a:lstStyle/>
          <a:p>
            <a:pPr marL="0" indent="0" algn="l">
              <a:buNone/>
            </a:pPr>
            <a:r>
              <a:rPr lang="en-US" dirty="0">
                <a:solidFill>
                  <a:schemeClr val="tx1"/>
                </a:solidFill>
              </a:rPr>
              <a:t>26.  What agencies are involved in recovery and what is the general scope of their involvement?</a:t>
            </a:r>
          </a:p>
        </p:txBody>
      </p:sp>
    </p:spTree>
    <p:extLst>
      <p:ext uri="{BB962C8B-B14F-4D97-AF65-F5344CB8AC3E}">
        <p14:creationId xmlns:p14="http://schemas.microsoft.com/office/powerpoint/2010/main" val="309896801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V.  ASSUMPTIONS</a:t>
            </a:r>
          </a:p>
        </p:txBody>
      </p:sp>
      <p:sp>
        <p:nvSpPr>
          <p:cNvPr id="11" name="Subtitle 10"/>
          <p:cNvSpPr>
            <a:spLocks noGrp="1"/>
          </p:cNvSpPr>
          <p:nvPr>
            <p:ph idx="1"/>
          </p:nvPr>
        </p:nvSpPr>
        <p:spPr>
          <a:xfrm>
            <a:off x="998325" y="2182677"/>
            <a:ext cx="7772400" cy="2387373"/>
          </a:xfrm>
        </p:spPr>
        <p:txBody>
          <a:bodyPr anchor="ctr"/>
          <a:lstStyle/>
          <a:p>
            <a:pPr marL="0" indent="0" algn="l">
              <a:buNone/>
            </a:pPr>
            <a:r>
              <a:rPr lang="en-US" dirty="0">
                <a:solidFill>
                  <a:schemeClr val="tx1"/>
                </a:solidFill>
              </a:rPr>
              <a:t>27.  What existing legal capabilities are in place? Which are missing? When multiple state/local agencies are involved, are mechanisms in place to appropriately use these authorities (i.e., MOU, EMAC, etc.)?</a:t>
            </a:r>
          </a:p>
        </p:txBody>
      </p:sp>
    </p:spTree>
    <p:extLst>
      <p:ext uri="{BB962C8B-B14F-4D97-AF65-F5344CB8AC3E}">
        <p14:creationId xmlns:p14="http://schemas.microsoft.com/office/powerpoint/2010/main" val="1493595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 Introduction</a:t>
            </a:r>
          </a:p>
        </p:txBody>
      </p:sp>
      <p:sp>
        <p:nvSpPr>
          <p:cNvPr id="11" name="Subtitle 10"/>
          <p:cNvSpPr>
            <a:spLocks noGrp="1"/>
          </p:cNvSpPr>
          <p:nvPr>
            <p:ph idx="1"/>
          </p:nvPr>
        </p:nvSpPr>
        <p:spPr>
          <a:xfrm>
            <a:off x="998325" y="2425752"/>
            <a:ext cx="7772400" cy="2387373"/>
          </a:xfrm>
        </p:spPr>
        <p:txBody>
          <a:bodyPr anchor="ctr"/>
          <a:lstStyle/>
          <a:p>
            <a:pPr marL="0" indent="0" algn="l">
              <a:buNone/>
            </a:pPr>
            <a:r>
              <a:rPr lang="en-US" sz="2400" dirty="0">
                <a:solidFill>
                  <a:schemeClr val="tx1"/>
                </a:solidFill>
              </a:rPr>
              <a:t>7.  What are the national implications of a FEAD event in the state? </a:t>
            </a:r>
          </a:p>
          <a:p>
            <a:pPr algn="l"/>
            <a:endParaRPr lang="en-US" dirty="0">
              <a:solidFill>
                <a:schemeClr val="tx1"/>
              </a:solidFill>
            </a:endParaRPr>
          </a:p>
        </p:txBody>
      </p:sp>
    </p:spTree>
    <p:extLst>
      <p:ext uri="{BB962C8B-B14F-4D97-AF65-F5344CB8AC3E}">
        <p14:creationId xmlns:p14="http://schemas.microsoft.com/office/powerpoint/2010/main" val="3504026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l"/>
            <a:r>
              <a:rPr lang="en-US" sz="2800" dirty="0"/>
              <a:t>I. Introduction</a:t>
            </a:r>
          </a:p>
        </p:txBody>
      </p:sp>
      <p:sp>
        <p:nvSpPr>
          <p:cNvPr id="11" name="Subtitle 10"/>
          <p:cNvSpPr>
            <a:spLocks noGrp="1"/>
          </p:cNvSpPr>
          <p:nvPr>
            <p:ph idx="1"/>
          </p:nvPr>
        </p:nvSpPr>
        <p:spPr>
          <a:xfrm>
            <a:off x="998325" y="2402602"/>
            <a:ext cx="7772400" cy="2387373"/>
          </a:xfrm>
        </p:spPr>
        <p:txBody>
          <a:bodyPr anchor="ctr"/>
          <a:lstStyle/>
          <a:p>
            <a:pPr marL="0" indent="0" algn="l">
              <a:buNone/>
            </a:pPr>
            <a:r>
              <a:rPr lang="en-US" sz="2400" dirty="0">
                <a:solidFill>
                  <a:schemeClr val="tx1"/>
                </a:solidFill>
              </a:rPr>
              <a:t>8.  What types of emergencies will the plan cover (foreign, emerging animal diseases, zoonoses, livestock feed contamination)? </a:t>
            </a:r>
          </a:p>
          <a:p>
            <a:pPr algn="l"/>
            <a:endParaRPr lang="en-US" dirty="0">
              <a:solidFill>
                <a:schemeClr val="tx1"/>
              </a:solidFill>
            </a:endParaRPr>
          </a:p>
        </p:txBody>
      </p:sp>
    </p:spTree>
    <p:extLst>
      <p:ext uri="{BB962C8B-B14F-4D97-AF65-F5344CB8AC3E}">
        <p14:creationId xmlns:p14="http://schemas.microsoft.com/office/powerpoint/2010/main" val="2199822625"/>
      </p:ext>
    </p:extLst>
  </p:cSld>
  <p:clrMapOvr>
    <a:masterClrMapping/>
  </p:clrMapOvr>
</p:sld>
</file>

<file path=ppt/theme/theme1.xml><?xml version="1.0" encoding="utf-8"?>
<a:theme xmlns:a="http://schemas.openxmlformats.org/drawingml/2006/main" name="LERP">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LERP.thmx</Template>
  <TotalTime>26</TotalTime>
  <Words>1721</Words>
  <Application>Microsoft Office PowerPoint</Application>
  <PresentationFormat>On-screen Show (4:3)</PresentationFormat>
  <Paragraphs>154</Paragraphs>
  <Slides>77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77</vt:i4>
      </vt:variant>
    </vt:vector>
  </HeadingPairs>
  <TitlesOfParts>
    <vt:vector size="80" baseType="lpstr">
      <vt:lpstr>Gill Sans MT</vt:lpstr>
      <vt:lpstr>Wingdings 3</vt:lpstr>
      <vt:lpstr>LERP</vt:lpstr>
      <vt:lpstr>I. Introduction</vt:lpstr>
      <vt:lpstr>I. Introduction</vt:lpstr>
      <vt:lpstr>I. Introduction</vt:lpstr>
      <vt:lpstr>I. Introduction</vt:lpstr>
      <vt:lpstr>I. Introduction</vt:lpstr>
      <vt:lpstr>I. Introduction</vt:lpstr>
      <vt:lpstr>I. Introduction</vt:lpstr>
      <vt:lpstr>I. Introduction</vt:lpstr>
      <vt:lpstr>I. Introduction</vt:lpstr>
      <vt:lpstr>I. Introduction</vt:lpstr>
      <vt:lpstr>I. Introduction</vt:lpstr>
      <vt:lpstr>II. PURPOSE</vt:lpstr>
      <vt:lpstr>II. PURPOSE</vt:lpstr>
      <vt:lpstr>II. PURPOSE</vt:lpstr>
      <vt:lpstr>II. PURPOSE</vt:lpstr>
      <vt:lpstr>II. PURPOSE</vt:lpstr>
      <vt:lpstr>II. PURPOSE</vt:lpstr>
      <vt:lpstr>II. PURPOSE</vt:lpstr>
      <vt:lpstr>III. SCOPE</vt:lpstr>
      <vt:lpstr>III. SCOPE</vt:lpstr>
      <vt:lpstr>III. SCOPE</vt:lpstr>
      <vt:lpstr>III. SCOPE</vt:lpstr>
      <vt:lpstr>III. SCOPE</vt:lpstr>
      <vt:lpstr>III. SCOPE</vt:lpstr>
      <vt:lpstr>III. SCOPE</vt:lpstr>
      <vt:lpstr>III. SCOPE</vt:lpstr>
      <vt:lpstr>III. SCOPE</vt:lpstr>
      <vt:lpstr>III. SCOPE</vt:lpstr>
      <vt:lpstr>III. SCOPE</vt:lpstr>
      <vt:lpstr>III. SCOPE</vt:lpstr>
      <vt:lpstr>IV. SITUATIONS</vt:lpstr>
      <vt:lpstr>IV. SITUATIONS</vt:lpstr>
      <vt:lpstr>IV. SITUATIONS</vt:lpstr>
      <vt:lpstr>IV. SITUATIONS</vt:lpstr>
      <vt:lpstr>IV. SITUATIONS</vt:lpstr>
      <vt:lpstr>IV. SITUATIONS</vt:lpstr>
      <vt:lpstr>IV. SITUATIONS</vt:lpstr>
      <vt:lpstr>IV. SITUATIONS</vt:lpstr>
      <vt:lpstr>IV. SITUATIONS</vt:lpstr>
      <vt:lpstr>IV. SITUATIONS</vt:lpstr>
      <vt:lpstr>IV. SITUATIONS</vt:lpstr>
      <vt:lpstr>IV. SITUATIONS</vt:lpstr>
      <vt:lpstr>IV. SITUATIONS</vt:lpstr>
      <vt:lpstr>IV. SITUATIONS</vt:lpstr>
      <vt:lpstr>IV. SITUATIONS</vt:lpstr>
      <vt:lpstr>IV. SITUATIONS</vt:lpstr>
      <vt:lpstr>IV. SITUATIONS</vt:lpstr>
      <vt:lpstr>IV. SITUATIONS</vt:lpstr>
      <vt:lpstr>IV. SITUATIONS</vt:lpstr>
      <vt:lpstr>V.  Assumptions</vt:lpstr>
      <vt:lpstr>V.  ASSUMPTIONS</vt:lpstr>
      <vt:lpstr>V.  ASSUMPTIONS</vt:lpstr>
      <vt:lpstr>V.  ASSUMPTIONS</vt:lpstr>
      <vt:lpstr>V.  ASSUMPTIONS</vt:lpstr>
      <vt:lpstr>V.  ASSUMPTIONS</vt:lpstr>
      <vt:lpstr>V.  ASSUMPTIONS</vt:lpstr>
      <vt:lpstr>V.  ASSUMPTIONS</vt:lpstr>
      <vt:lpstr>V.  ASSUMPTIONS</vt:lpstr>
      <vt:lpstr>V.  ASSUMPTIONS</vt:lpstr>
      <vt:lpstr>V.  ASSUMPTIONS</vt:lpstr>
      <vt:lpstr>V.  ASSUMPTIONS</vt:lpstr>
      <vt:lpstr>V.  ASSUMPTIONS</vt:lpstr>
      <vt:lpstr>V.  ASSUMPTIONS</vt:lpstr>
      <vt:lpstr>V.  ASSUMPTIONS</vt:lpstr>
      <vt:lpstr>V.  ASSUMPTIONS</vt:lpstr>
      <vt:lpstr>V.  ASSUMPTIONS</vt:lpstr>
      <vt:lpstr>V.  ASSUMPTIONS</vt:lpstr>
      <vt:lpstr>V.  ASSUMPTIONS</vt:lpstr>
      <vt:lpstr>V.  ASSUMPTIONS</vt:lpstr>
      <vt:lpstr>V.  ASSUMPTIONS</vt:lpstr>
      <vt:lpstr>V.  ASSUMPTIONS</vt:lpstr>
      <vt:lpstr>V.  ASSUMPTIONS</vt:lpstr>
      <vt:lpstr>V.  ASSUMPTIONS</vt:lpstr>
      <vt:lpstr>V.  ASSUMPTIONS</vt:lpstr>
      <vt:lpstr>V.  ASSUMPTIONS</vt:lpstr>
      <vt:lpstr>V.  ASSUMPTIONS</vt:lpstr>
      <vt:lpstr>V.  ASSUMPTIONS</vt:lpstr>
    </vt:vector>
  </TitlesOfParts>
  <Company>JHC Associates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Introduction</dc:title>
  <dc:creator>amself@bri.ksu.edu</dc:creator>
  <cp:lastModifiedBy>Adrian M. Self</cp:lastModifiedBy>
  <cp:revision>4</cp:revision>
  <dcterms:created xsi:type="dcterms:W3CDTF">2014-07-31T18:54:18Z</dcterms:created>
  <dcterms:modified xsi:type="dcterms:W3CDTF">2017-11-21T17:19:54Z</dcterms:modified>
</cp:coreProperties>
</file>