
<file path=[Content_Types].xml><?xml version="1.0" encoding="utf-8"?>
<Types xmlns="http://schemas.openxmlformats.org/package/2006/content-types">
  <Default Extension="bin" ContentType="application/vnd.openxmlformats-officedocument.oleObject"/>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79" r:id="rId4"/>
  </p:sldMasterIdLst>
  <p:notesMasterIdLst>
    <p:notesMasterId r:id="rId87"/>
  </p:notesMasterIdLst>
  <p:sldIdLst>
    <p:sldId id="256" r:id="rId5"/>
    <p:sldId id="327" r:id="rId6"/>
    <p:sldId id="465" r:id="rId7"/>
    <p:sldId id="369" r:id="rId8"/>
    <p:sldId id="265" r:id="rId9"/>
    <p:sldId id="361" r:id="rId10"/>
    <p:sldId id="371" r:id="rId11"/>
    <p:sldId id="434" r:id="rId12"/>
    <p:sldId id="416" r:id="rId13"/>
    <p:sldId id="391" r:id="rId14"/>
    <p:sldId id="433" r:id="rId15"/>
    <p:sldId id="303" r:id="rId16"/>
    <p:sldId id="305" r:id="rId17"/>
    <p:sldId id="362" r:id="rId18"/>
    <p:sldId id="375" r:id="rId19"/>
    <p:sldId id="304" r:id="rId20"/>
    <p:sldId id="322" r:id="rId21"/>
    <p:sldId id="373" r:id="rId22"/>
    <p:sldId id="343" r:id="rId23"/>
    <p:sldId id="359" r:id="rId24"/>
    <p:sldId id="392" r:id="rId25"/>
    <p:sldId id="348" r:id="rId26"/>
    <p:sldId id="431" r:id="rId27"/>
    <p:sldId id="417" r:id="rId28"/>
    <p:sldId id="418" r:id="rId29"/>
    <p:sldId id="419" r:id="rId30"/>
    <p:sldId id="420" r:id="rId31"/>
    <p:sldId id="421" r:id="rId32"/>
    <p:sldId id="428" r:id="rId33"/>
    <p:sldId id="423" r:id="rId34"/>
    <p:sldId id="424" r:id="rId35"/>
    <p:sldId id="425" r:id="rId36"/>
    <p:sldId id="426" r:id="rId37"/>
    <p:sldId id="435" r:id="rId38"/>
    <p:sldId id="436" r:id="rId39"/>
    <p:sldId id="437" r:id="rId40"/>
    <p:sldId id="438" r:id="rId41"/>
    <p:sldId id="452" r:id="rId42"/>
    <p:sldId id="439" r:id="rId43"/>
    <p:sldId id="440" r:id="rId44"/>
    <p:sldId id="441" r:id="rId45"/>
    <p:sldId id="442" r:id="rId46"/>
    <p:sldId id="443" r:id="rId47"/>
    <p:sldId id="444" r:id="rId48"/>
    <p:sldId id="457" r:id="rId49"/>
    <p:sldId id="453" r:id="rId50"/>
    <p:sldId id="458" r:id="rId51"/>
    <p:sldId id="459" r:id="rId52"/>
    <p:sldId id="460" r:id="rId53"/>
    <p:sldId id="445" r:id="rId54"/>
    <p:sldId id="446" r:id="rId55"/>
    <p:sldId id="447" r:id="rId56"/>
    <p:sldId id="448" r:id="rId57"/>
    <p:sldId id="449" r:id="rId58"/>
    <p:sldId id="393" r:id="rId59"/>
    <p:sldId id="394" r:id="rId60"/>
    <p:sldId id="395" r:id="rId61"/>
    <p:sldId id="396" r:id="rId62"/>
    <p:sldId id="397" r:id="rId63"/>
    <p:sldId id="398" r:id="rId64"/>
    <p:sldId id="399" r:id="rId65"/>
    <p:sldId id="400" r:id="rId66"/>
    <p:sldId id="401" r:id="rId67"/>
    <p:sldId id="402" r:id="rId68"/>
    <p:sldId id="403" r:id="rId69"/>
    <p:sldId id="404" r:id="rId70"/>
    <p:sldId id="405" r:id="rId71"/>
    <p:sldId id="406" r:id="rId72"/>
    <p:sldId id="407" r:id="rId73"/>
    <p:sldId id="408" r:id="rId74"/>
    <p:sldId id="409" r:id="rId75"/>
    <p:sldId id="410" r:id="rId76"/>
    <p:sldId id="411" r:id="rId77"/>
    <p:sldId id="412" r:id="rId78"/>
    <p:sldId id="413" r:id="rId79"/>
    <p:sldId id="414" r:id="rId80"/>
    <p:sldId id="415" r:id="rId81"/>
    <p:sldId id="464" r:id="rId82"/>
    <p:sldId id="463" r:id="rId83"/>
    <p:sldId id="462" r:id="rId84"/>
    <p:sldId id="461" r:id="rId85"/>
    <p:sldId id="451"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E936B1-0B4E-4F33-AF2A-0C9A22210E90}">
          <p14:sldIdLst>
            <p14:sldId id="256"/>
            <p14:sldId id="327"/>
            <p14:sldId id="465"/>
            <p14:sldId id="369"/>
            <p14:sldId id="265"/>
            <p14:sldId id="361"/>
            <p14:sldId id="371"/>
            <p14:sldId id="434"/>
            <p14:sldId id="416"/>
            <p14:sldId id="391"/>
            <p14:sldId id="433"/>
            <p14:sldId id="303"/>
            <p14:sldId id="305"/>
            <p14:sldId id="362"/>
            <p14:sldId id="375"/>
            <p14:sldId id="304"/>
            <p14:sldId id="322"/>
            <p14:sldId id="373"/>
            <p14:sldId id="343"/>
            <p14:sldId id="359"/>
            <p14:sldId id="392"/>
            <p14:sldId id="348"/>
            <p14:sldId id="431"/>
            <p14:sldId id="417"/>
            <p14:sldId id="418"/>
            <p14:sldId id="419"/>
            <p14:sldId id="420"/>
            <p14:sldId id="421"/>
            <p14:sldId id="428"/>
            <p14:sldId id="423"/>
            <p14:sldId id="424"/>
            <p14:sldId id="425"/>
            <p14:sldId id="426"/>
            <p14:sldId id="435"/>
            <p14:sldId id="436"/>
            <p14:sldId id="437"/>
            <p14:sldId id="438"/>
            <p14:sldId id="452"/>
            <p14:sldId id="439"/>
            <p14:sldId id="440"/>
            <p14:sldId id="441"/>
            <p14:sldId id="442"/>
            <p14:sldId id="443"/>
            <p14:sldId id="444"/>
            <p14:sldId id="457"/>
            <p14:sldId id="453"/>
            <p14:sldId id="458"/>
            <p14:sldId id="459"/>
            <p14:sldId id="460"/>
            <p14:sldId id="445"/>
            <p14:sldId id="446"/>
            <p14:sldId id="447"/>
            <p14:sldId id="448"/>
            <p14:sldId id="449"/>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64"/>
            <p14:sldId id="463"/>
            <p14:sldId id="462"/>
            <p14:sldId id="461"/>
            <p14:sldId id="45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5EB"/>
    <a:srgbClr val="F11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9F7EB9-59A0-C829-4AA9-9F04A3526182}" v="12" dt="2021-09-03T20:21:37.433"/>
    <p1510:client id="{3BE4F832-51F3-56BE-8AF0-60AC27053B16}" v="1883" dt="2021-09-06T22:59:54.740"/>
    <p1510:client id="{4D054579-B775-CE9E-5358-E9C54587B9E4}" v="82" dt="2021-09-06T21:49:38.042"/>
    <p1510:client id="{5A0D2442-C7CA-1FD6-454A-AE67A8DBDB87}" v="89" dt="2021-11-11T02:19:59.626"/>
    <p1510:client id="{5DDF4F64-8E82-EE51-25F2-68572B14EAC1}" v="10" dt="2021-09-07T14:01:15.583"/>
    <p1510:client id="{613BD1E0-7F67-C0F5-877B-049421C5BABA}" v="6" dt="2021-11-02T19:41:13.479"/>
    <p1510:client id="{81CDB115-7C3E-DB2F-654E-5D43B5E24756}" v="10359" dt="2021-11-12T20:33:33.673"/>
    <p1510:client id="{88FD36BF-0406-0A6A-2ADE-714619346279}" v="7020" dt="2021-09-06T21:33:55.631"/>
    <p1510:client id="{CD03FCCC-A0B7-520C-E055-EFE15F4A3BEC}" v="93" dt="2021-11-11T02:13:15.793"/>
    <p1510:client id="{E0411253-B496-973F-EEA1-3A875BE6310E}" v="1241" dt="2021-09-07T14:27:05.220"/>
    <p1510:client id="{E82B81C0-2E0F-8D9E-5949-DEB638BEE929}" v="48" dt="2021-11-11T07:39:40.010"/>
    <p1510:client id="{EE6087EC-9CEB-2F06-8C62-05BD7F9152B9}" v="202" dt="2020-08-31T18:55:55.247"/>
    <p1510:client id="{F8C185A4-F666-7B00-71FD-60D1916D38DB}" v="4" dt="2021-11-11T16:34:18.8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4" autoAdjust="0"/>
    <p:restoredTop sz="94660"/>
  </p:normalViewPr>
  <p:slideViewPr>
    <p:cSldViewPr snapToGrid="0">
      <p:cViewPr>
        <p:scale>
          <a:sx n="77" d="100"/>
          <a:sy n="77" d="100"/>
        </p:scale>
        <p:origin x="738"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09457D-A678-4F17-9737-77D1E0D84611}" type="doc">
      <dgm:prSet loTypeId="urn:microsoft.com/office/officeart/2005/8/layout/chevron1" loCatId="process" qsTypeId="urn:microsoft.com/office/officeart/2005/8/quickstyle/simple1" qsCatId="simple" csTypeId="urn:microsoft.com/office/officeart/2005/8/colors/colorful1" csCatId="colorful" phldr="1"/>
      <dgm:spPr/>
    </dgm:pt>
    <dgm:pt modelId="{0CF76853-8BAD-4900-9395-AACD2A9C8525}">
      <dgm:prSet phldrT="[Text]"/>
      <dgm:spPr/>
      <dgm:t>
        <a:bodyPr/>
        <a:lstStyle/>
        <a:p>
          <a:r>
            <a:rPr lang="en-US"/>
            <a:t>Rights</a:t>
          </a:r>
        </a:p>
      </dgm:t>
    </dgm:pt>
    <dgm:pt modelId="{4EC80342-A06A-41BE-8736-28C158F69074}" type="parTrans" cxnId="{ABB15E43-CDE1-4FC5-990B-87B8774C4D65}">
      <dgm:prSet/>
      <dgm:spPr/>
      <dgm:t>
        <a:bodyPr/>
        <a:lstStyle/>
        <a:p>
          <a:endParaRPr lang="en-US"/>
        </a:p>
      </dgm:t>
    </dgm:pt>
    <dgm:pt modelId="{02055D6D-069C-454B-96AB-2C77D3F509B4}" type="sibTrans" cxnId="{ABB15E43-CDE1-4FC5-990B-87B8774C4D65}">
      <dgm:prSet/>
      <dgm:spPr/>
      <dgm:t>
        <a:bodyPr/>
        <a:lstStyle/>
        <a:p>
          <a:endParaRPr lang="en-US"/>
        </a:p>
      </dgm:t>
    </dgm:pt>
    <dgm:pt modelId="{9CAE0366-B804-4EB9-B732-60C81BE7FED5}">
      <dgm:prSet phldrT="[Text]"/>
      <dgm:spPr/>
      <dgm:t>
        <a:bodyPr/>
        <a:lstStyle/>
        <a:p>
          <a:r>
            <a:rPr lang="en-US"/>
            <a:t>Permission</a:t>
          </a:r>
        </a:p>
      </dgm:t>
    </dgm:pt>
    <dgm:pt modelId="{361D6E89-EC00-4E7B-9B40-42DE5552E8A1}" type="parTrans" cxnId="{6BB2DFC1-E113-459E-8B6B-CD10EA2666E9}">
      <dgm:prSet/>
      <dgm:spPr/>
      <dgm:t>
        <a:bodyPr/>
        <a:lstStyle/>
        <a:p>
          <a:endParaRPr lang="en-US"/>
        </a:p>
      </dgm:t>
    </dgm:pt>
    <dgm:pt modelId="{001EDE62-28A0-40D3-A274-FD374BBA91E5}" type="sibTrans" cxnId="{6BB2DFC1-E113-459E-8B6B-CD10EA2666E9}">
      <dgm:prSet/>
      <dgm:spPr/>
      <dgm:t>
        <a:bodyPr/>
        <a:lstStyle/>
        <a:p>
          <a:endParaRPr lang="en-US"/>
        </a:p>
      </dgm:t>
    </dgm:pt>
    <dgm:pt modelId="{29E649C0-B46A-47F5-A006-AD835892AB3B}">
      <dgm:prSet phldrT="[Text]"/>
      <dgm:spPr/>
      <dgm:t>
        <a:bodyPr/>
        <a:lstStyle/>
        <a:p>
          <a:r>
            <a:rPr lang="en-US"/>
            <a:t>Exemption</a:t>
          </a:r>
        </a:p>
      </dgm:t>
    </dgm:pt>
    <dgm:pt modelId="{3D738EED-4EDE-4639-9229-95B8FA8868B1}" type="sibTrans" cxnId="{C51FB9C5-AE36-4A09-85E9-A16CD0896379}">
      <dgm:prSet/>
      <dgm:spPr/>
      <dgm:t>
        <a:bodyPr/>
        <a:lstStyle/>
        <a:p>
          <a:endParaRPr lang="en-US"/>
        </a:p>
      </dgm:t>
    </dgm:pt>
    <dgm:pt modelId="{CF0FADDF-0621-4B7D-80A3-3F7EC3F40BB2}" type="parTrans" cxnId="{C51FB9C5-AE36-4A09-85E9-A16CD0896379}">
      <dgm:prSet/>
      <dgm:spPr/>
      <dgm:t>
        <a:bodyPr/>
        <a:lstStyle/>
        <a:p>
          <a:endParaRPr lang="en-US"/>
        </a:p>
      </dgm:t>
    </dgm:pt>
    <dgm:pt modelId="{BA407C8E-489F-42F3-B42A-2B4AC4787179}">
      <dgm:prSet phldrT="[Text]"/>
      <dgm:spPr/>
      <dgm:t>
        <a:bodyPr/>
        <a:lstStyle/>
        <a:p>
          <a:r>
            <a:rPr lang="en-US"/>
            <a:t>License</a:t>
          </a:r>
        </a:p>
      </dgm:t>
    </dgm:pt>
    <dgm:pt modelId="{8B41B2D8-825A-42C7-8E92-E2B0916C51A0}" type="sibTrans" cxnId="{0CA5B059-1986-4764-B9C2-8294EEDA1D78}">
      <dgm:prSet/>
      <dgm:spPr/>
      <dgm:t>
        <a:bodyPr/>
        <a:lstStyle/>
        <a:p>
          <a:endParaRPr lang="en-US"/>
        </a:p>
      </dgm:t>
    </dgm:pt>
    <dgm:pt modelId="{49634C8B-C345-42B2-8FE0-CC7BE75A1650}" type="parTrans" cxnId="{0CA5B059-1986-4764-B9C2-8294EEDA1D78}">
      <dgm:prSet/>
      <dgm:spPr/>
      <dgm:t>
        <a:bodyPr/>
        <a:lstStyle/>
        <a:p>
          <a:endParaRPr lang="en-US"/>
        </a:p>
      </dgm:t>
    </dgm:pt>
    <dgm:pt modelId="{D478DF32-5B0B-4F62-BC5C-AA70E59033B1}" type="pres">
      <dgm:prSet presAssocID="{C509457D-A678-4F17-9737-77D1E0D84611}" presName="Name0" presStyleCnt="0">
        <dgm:presLayoutVars>
          <dgm:dir/>
          <dgm:animLvl val="lvl"/>
          <dgm:resizeHandles val="exact"/>
        </dgm:presLayoutVars>
      </dgm:prSet>
      <dgm:spPr/>
    </dgm:pt>
    <dgm:pt modelId="{93D26B21-4D7B-49F3-91A5-BB15756126F8}" type="pres">
      <dgm:prSet presAssocID="{0CF76853-8BAD-4900-9395-AACD2A9C8525}" presName="parTxOnly" presStyleLbl="node1" presStyleIdx="0" presStyleCnt="4">
        <dgm:presLayoutVars>
          <dgm:chMax val="0"/>
          <dgm:chPref val="0"/>
          <dgm:bulletEnabled val="1"/>
        </dgm:presLayoutVars>
      </dgm:prSet>
      <dgm:spPr/>
    </dgm:pt>
    <dgm:pt modelId="{F12DCCB0-D75A-4438-B63A-E9A0F2DA8FB3}" type="pres">
      <dgm:prSet presAssocID="{02055D6D-069C-454B-96AB-2C77D3F509B4}" presName="parTxOnlySpace" presStyleCnt="0"/>
      <dgm:spPr/>
    </dgm:pt>
    <dgm:pt modelId="{E8EF52EF-B4C4-400E-8BED-FE3A3DCCBF41}" type="pres">
      <dgm:prSet presAssocID="{BA407C8E-489F-42F3-B42A-2B4AC4787179}" presName="parTxOnly" presStyleLbl="node1" presStyleIdx="1" presStyleCnt="4">
        <dgm:presLayoutVars>
          <dgm:chMax val="0"/>
          <dgm:chPref val="0"/>
          <dgm:bulletEnabled val="1"/>
        </dgm:presLayoutVars>
      </dgm:prSet>
      <dgm:spPr/>
    </dgm:pt>
    <dgm:pt modelId="{D3EC993A-B809-4984-BFCF-469811228A04}" type="pres">
      <dgm:prSet presAssocID="{8B41B2D8-825A-42C7-8E92-E2B0916C51A0}" presName="parTxOnlySpace" presStyleCnt="0"/>
      <dgm:spPr/>
    </dgm:pt>
    <dgm:pt modelId="{B8D64939-153D-4C4D-872C-C6C7E137085F}" type="pres">
      <dgm:prSet presAssocID="{29E649C0-B46A-47F5-A006-AD835892AB3B}" presName="parTxOnly" presStyleLbl="node1" presStyleIdx="2" presStyleCnt="4">
        <dgm:presLayoutVars>
          <dgm:chMax val="0"/>
          <dgm:chPref val="0"/>
          <dgm:bulletEnabled val="1"/>
        </dgm:presLayoutVars>
      </dgm:prSet>
      <dgm:spPr/>
    </dgm:pt>
    <dgm:pt modelId="{3D9216AE-9720-4ED8-AADF-0860FFA4311A}" type="pres">
      <dgm:prSet presAssocID="{3D738EED-4EDE-4639-9229-95B8FA8868B1}" presName="parTxOnlySpace" presStyleCnt="0"/>
      <dgm:spPr/>
    </dgm:pt>
    <dgm:pt modelId="{B3128003-7BEA-4654-9CC8-E28B22A963E3}" type="pres">
      <dgm:prSet presAssocID="{9CAE0366-B804-4EB9-B732-60C81BE7FED5}" presName="parTxOnly" presStyleLbl="node1" presStyleIdx="3" presStyleCnt="4">
        <dgm:presLayoutVars>
          <dgm:chMax val="0"/>
          <dgm:chPref val="0"/>
          <dgm:bulletEnabled val="1"/>
        </dgm:presLayoutVars>
      </dgm:prSet>
      <dgm:spPr/>
    </dgm:pt>
  </dgm:ptLst>
  <dgm:cxnLst>
    <dgm:cxn modelId="{7702EE62-DD70-634C-B4E6-D82169748E7E}" type="presOf" srcId="{C509457D-A678-4F17-9737-77D1E0D84611}" destId="{D478DF32-5B0B-4F62-BC5C-AA70E59033B1}" srcOrd="0" destOrd="0" presId="urn:microsoft.com/office/officeart/2005/8/layout/chevron1"/>
    <dgm:cxn modelId="{ABB15E43-CDE1-4FC5-990B-87B8774C4D65}" srcId="{C509457D-A678-4F17-9737-77D1E0D84611}" destId="{0CF76853-8BAD-4900-9395-AACD2A9C8525}" srcOrd="0" destOrd="0" parTransId="{4EC80342-A06A-41BE-8736-28C158F69074}" sibTransId="{02055D6D-069C-454B-96AB-2C77D3F509B4}"/>
    <dgm:cxn modelId="{A7052D46-1372-A749-BE10-E4F90141E370}" type="presOf" srcId="{9CAE0366-B804-4EB9-B732-60C81BE7FED5}" destId="{B3128003-7BEA-4654-9CC8-E28B22A963E3}" srcOrd="0" destOrd="0" presId="urn:microsoft.com/office/officeart/2005/8/layout/chevron1"/>
    <dgm:cxn modelId="{0CA5B059-1986-4764-B9C2-8294EEDA1D78}" srcId="{C509457D-A678-4F17-9737-77D1E0D84611}" destId="{BA407C8E-489F-42F3-B42A-2B4AC4787179}" srcOrd="1" destOrd="0" parTransId="{49634C8B-C345-42B2-8FE0-CC7BE75A1650}" sibTransId="{8B41B2D8-825A-42C7-8E92-E2B0916C51A0}"/>
    <dgm:cxn modelId="{65199390-1E76-4A4C-BC1E-ED3F275D3550}" type="presOf" srcId="{BA407C8E-489F-42F3-B42A-2B4AC4787179}" destId="{E8EF52EF-B4C4-400E-8BED-FE3A3DCCBF41}" srcOrd="0" destOrd="0" presId="urn:microsoft.com/office/officeart/2005/8/layout/chevron1"/>
    <dgm:cxn modelId="{6BB2DFC1-E113-459E-8B6B-CD10EA2666E9}" srcId="{C509457D-A678-4F17-9737-77D1E0D84611}" destId="{9CAE0366-B804-4EB9-B732-60C81BE7FED5}" srcOrd="3" destOrd="0" parTransId="{361D6E89-EC00-4E7B-9B40-42DE5552E8A1}" sibTransId="{001EDE62-28A0-40D3-A274-FD374BBA91E5}"/>
    <dgm:cxn modelId="{C51FB9C5-AE36-4A09-85E9-A16CD0896379}" srcId="{C509457D-A678-4F17-9737-77D1E0D84611}" destId="{29E649C0-B46A-47F5-A006-AD835892AB3B}" srcOrd="2" destOrd="0" parTransId="{CF0FADDF-0621-4B7D-80A3-3F7EC3F40BB2}" sibTransId="{3D738EED-4EDE-4639-9229-95B8FA8868B1}"/>
    <dgm:cxn modelId="{4BE3D5DB-B350-494E-83E9-3DCDE1FF105A}" type="presOf" srcId="{29E649C0-B46A-47F5-A006-AD835892AB3B}" destId="{B8D64939-153D-4C4D-872C-C6C7E137085F}" srcOrd="0" destOrd="0" presId="urn:microsoft.com/office/officeart/2005/8/layout/chevron1"/>
    <dgm:cxn modelId="{B7D60DE1-0A45-ED43-8847-13E5A1E4F387}" type="presOf" srcId="{0CF76853-8BAD-4900-9395-AACD2A9C8525}" destId="{93D26B21-4D7B-49F3-91A5-BB15756126F8}" srcOrd="0" destOrd="0" presId="urn:microsoft.com/office/officeart/2005/8/layout/chevron1"/>
    <dgm:cxn modelId="{058D6485-9462-6349-A5B4-16703D5404F5}" type="presParOf" srcId="{D478DF32-5B0B-4F62-BC5C-AA70E59033B1}" destId="{93D26B21-4D7B-49F3-91A5-BB15756126F8}" srcOrd="0" destOrd="0" presId="urn:microsoft.com/office/officeart/2005/8/layout/chevron1"/>
    <dgm:cxn modelId="{993BFAD5-F8CA-6842-B06A-202801690DBC}" type="presParOf" srcId="{D478DF32-5B0B-4F62-BC5C-AA70E59033B1}" destId="{F12DCCB0-D75A-4438-B63A-E9A0F2DA8FB3}" srcOrd="1" destOrd="0" presId="urn:microsoft.com/office/officeart/2005/8/layout/chevron1"/>
    <dgm:cxn modelId="{2EABB2B8-1EE8-6948-9D5F-6CA5A08D8539}" type="presParOf" srcId="{D478DF32-5B0B-4F62-BC5C-AA70E59033B1}" destId="{E8EF52EF-B4C4-400E-8BED-FE3A3DCCBF41}" srcOrd="2" destOrd="0" presId="urn:microsoft.com/office/officeart/2005/8/layout/chevron1"/>
    <dgm:cxn modelId="{E579F763-0D34-5341-B615-BAF5F4F11721}" type="presParOf" srcId="{D478DF32-5B0B-4F62-BC5C-AA70E59033B1}" destId="{D3EC993A-B809-4984-BFCF-469811228A04}" srcOrd="3" destOrd="0" presId="urn:microsoft.com/office/officeart/2005/8/layout/chevron1"/>
    <dgm:cxn modelId="{89A29227-76A4-AC45-8465-03CD173AA8A4}" type="presParOf" srcId="{D478DF32-5B0B-4F62-BC5C-AA70E59033B1}" destId="{B8D64939-153D-4C4D-872C-C6C7E137085F}" srcOrd="4" destOrd="0" presId="urn:microsoft.com/office/officeart/2005/8/layout/chevron1"/>
    <dgm:cxn modelId="{43AAA98A-9A0E-2441-9932-71B3330BE27A}" type="presParOf" srcId="{D478DF32-5B0B-4F62-BC5C-AA70E59033B1}" destId="{3D9216AE-9720-4ED8-AADF-0860FFA4311A}" srcOrd="5" destOrd="0" presId="urn:microsoft.com/office/officeart/2005/8/layout/chevron1"/>
    <dgm:cxn modelId="{7875C48F-7B4F-1C48-AF49-141F9E9A4059}" type="presParOf" srcId="{D478DF32-5B0B-4F62-BC5C-AA70E59033B1}" destId="{B3128003-7BEA-4654-9CC8-E28B22A963E3}"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6D10E5-1037-4C41-9DF6-D3530F7FB78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669FC6B-CDC9-450D-B124-0BBDD8B081CF}">
      <dgm:prSet/>
      <dgm:spPr/>
      <dgm:t>
        <a:bodyPr/>
        <a:lstStyle/>
        <a:p>
          <a:r>
            <a:rPr lang="en-US"/>
            <a:t>THE </a:t>
          </a:r>
          <a:r>
            <a:rPr lang="en-US" b="1" u="sng"/>
            <a:t>PURPOSE</a:t>
          </a:r>
          <a:r>
            <a:rPr lang="en-US"/>
            <a:t> AND CHARACTER OF YOUR USE</a:t>
          </a:r>
        </a:p>
      </dgm:t>
    </dgm:pt>
    <dgm:pt modelId="{66281FEA-2852-4567-BF23-879A1ED15B9F}" type="parTrans" cxnId="{677236B2-5DD0-43C6-A90B-7211F7807C3A}">
      <dgm:prSet/>
      <dgm:spPr/>
      <dgm:t>
        <a:bodyPr/>
        <a:lstStyle/>
        <a:p>
          <a:endParaRPr lang="en-US"/>
        </a:p>
      </dgm:t>
    </dgm:pt>
    <dgm:pt modelId="{5DAECAA8-9DF1-4B62-A236-1F444EF391E2}" type="sibTrans" cxnId="{677236B2-5DD0-43C6-A90B-7211F7807C3A}">
      <dgm:prSet/>
      <dgm:spPr/>
      <dgm:t>
        <a:bodyPr/>
        <a:lstStyle/>
        <a:p>
          <a:endParaRPr lang="en-US"/>
        </a:p>
      </dgm:t>
    </dgm:pt>
    <dgm:pt modelId="{3A9AB878-8E53-49E2-9811-785F7556FFE8}">
      <dgm:prSet/>
      <dgm:spPr/>
      <dgm:t>
        <a:bodyPr/>
        <a:lstStyle/>
        <a:p>
          <a:r>
            <a:rPr lang="en-US" dirty="0" err="1"/>
            <a:t>transformativeness</a:t>
          </a:r>
          <a:r>
            <a:rPr lang="en-US" dirty="0"/>
            <a:t>, commerciality, bad faith, illustrative purposes (including education)</a:t>
          </a:r>
        </a:p>
      </dgm:t>
    </dgm:pt>
    <dgm:pt modelId="{C7BA79AC-095E-4CB1-8E8A-8FBA6F578DEF}" type="parTrans" cxnId="{1F30C7BC-4F3B-4535-979C-92E3836699FC}">
      <dgm:prSet/>
      <dgm:spPr/>
      <dgm:t>
        <a:bodyPr/>
        <a:lstStyle/>
        <a:p>
          <a:endParaRPr lang="en-US"/>
        </a:p>
      </dgm:t>
    </dgm:pt>
    <dgm:pt modelId="{7CF9DB72-7A04-4F54-9204-0E7E90E2DADE}" type="sibTrans" cxnId="{1F30C7BC-4F3B-4535-979C-92E3836699FC}">
      <dgm:prSet/>
      <dgm:spPr/>
      <dgm:t>
        <a:bodyPr/>
        <a:lstStyle/>
        <a:p>
          <a:endParaRPr lang="en-US"/>
        </a:p>
      </dgm:t>
    </dgm:pt>
    <dgm:pt modelId="{4E104CA5-527E-4CBB-93C4-62FF8AA135BC}">
      <dgm:prSet/>
      <dgm:spPr/>
      <dgm:t>
        <a:bodyPr/>
        <a:lstStyle/>
        <a:p>
          <a:r>
            <a:rPr lang="en-US" dirty="0"/>
            <a:t>THE </a:t>
          </a:r>
          <a:r>
            <a:rPr lang="en-US" b="1" u="sng" dirty="0"/>
            <a:t>NATURE</a:t>
          </a:r>
          <a:r>
            <a:rPr lang="en-US" dirty="0"/>
            <a:t> OF THE COPYRIGHTED WORK</a:t>
          </a:r>
        </a:p>
      </dgm:t>
    </dgm:pt>
    <dgm:pt modelId="{5871243E-72B8-48C3-890F-5B72B5264A61}" type="parTrans" cxnId="{F90F7E7C-5502-46D6-B2E6-C0939D1A8302}">
      <dgm:prSet/>
      <dgm:spPr/>
      <dgm:t>
        <a:bodyPr/>
        <a:lstStyle/>
        <a:p>
          <a:endParaRPr lang="en-US"/>
        </a:p>
      </dgm:t>
    </dgm:pt>
    <dgm:pt modelId="{59E32E12-BA27-494B-8EAC-F1C4163ABEE6}" type="sibTrans" cxnId="{F90F7E7C-5502-46D6-B2E6-C0939D1A8302}">
      <dgm:prSet/>
      <dgm:spPr/>
      <dgm:t>
        <a:bodyPr/>
        <a:lstStyle/>
        <a:p>
          <a:endParaRPr lang="en-US"/>
        </a:p>
      </dgm:t>
    </dgm:pt>
    <dgm:pt modelId="{0513F65C-FF69-4854-AAF9-071A398D4817}">
      <dgm:prSet/>
      <dgm:spPr/>
      <dgm:t>
        <a:bodyPr/>
        <a:lstStyle/>
        <a:p>
          <a:r>
            <a:rPr lang="en-US" dirty="0"/>
            <a:t>creative/factual, unpublished</a:t>
          </a:r>
        </a:p>
      </dgm:t>
    </dgm:pt>
    <dgm:pt modelId="{9C2AEB1F-8393-4483-AFED-F00C9404DAEC}" type="parTrans" cxnId="{0637760A-71AB-4E2E-B25F-E5A1EED4C4BF}">
      <dgm:prSet/>
      <dgm:spPr/>
      <dgm:t>
        <a:bodyPr/>
        <a:lstStyle/>
        <a:p>
          <a:endParaRPr lang="en-US"/>
        </a:p>
      </dgm:t>
    </dgm:pt>
    <dgm:pt modelId="{6C3B0A39-0BD5-4F15-A01B-FBA5E7544715}" type="sibTrans" cxnId="{0637760A-71AB-4E2E-B25F-E5A1EED4C4BF}">
      <dgm:prSet/>
      <dgm:spPr/>
      <dgm:t>
        <a:bodyPr/>
        <a:lstStyle/>
        <a:p>
          <a:endParaRPr lang="en-US"/>
        </a:p>
      </dgm:t>
    </dgm:pt>
    <dgm:pt modelId="{B2A62A16-0813-469A-9316-15E73F047815}">
      <dgm:prSet/>
      <dgm:spPr/>
      <dgm:t>
        <a:bodyPr/>
        <a:lstStyle/>
        <a:p>
          <a:pPr rtl="0"/>
          <a:r>
            <a:rPr lang="en-US" dirty="0"/>
            <a:t>THE </a:t>
          </a:r>
          <a:r>
            <a:rPr lang="en-US" b="1" u="sng" dirty="0"/>
            <a:t>AMOUNT</a:t>
          </a:r>
          <a:r>
            <a:rPr lang="en-US" dirty="0"/>
            <a:t> AND SUBSTANTIALITY OF THE PORTION TAKEN, AND </a:t>
          </a:r>
          <a:endParaRPr lang="en-US" dirty="0">
            <a:latin typeface="Calibri Light" panose="020F0302020204030204"/>
          </a:endParaRPr>
        </a:p>
      </dgm:t>
    </dgm:pt>
    <dgm:pt modelId="{7F6950D5-EA38-479C-BC13-6B4DAE7D151F}" type="parTrans" cxnId="{06C3DDE4-53D4-41FD-9FBC-920C4C1B74E4}">
      <dgm:prSet/>
      <dgm:spPr/>
      <dgm:t>
        <a:bodyPr/>
        <a:lstStyle/>
        <a:p>
          <a:endParaRPr lang="en-US"/>
        </a:p>
      </dgm:t>
    </dgm:pt>
    <dgm:pt modelId="{3A93DFF2-3AB9-4E81-89A0-5981C5F96696}" type="sibTrans" cxnId="{06C3DDE4-53D4-41FD-9FBC-920C4C1B74E4}">
      <dgm:prSet/>
      <dgm:spPr/>
      <dgm:t>
        <a:bodyPr/>
        <a:lstStyle/>
        <a:p>
          <a:endParaRPr lang="en-US"/>
        </a:p>
      </dgm:t>
    </dgm:pt>
    <dgm:pt modelId="{66E54116-75F4-4197-8CBC-234FDE93B1AC}">
      <dgm:prSet/>
      <dgm:spPr/>
      <dgm:t>
        <a:bodyPr/>
        <a:lstStyle/>
        <a:p>
          <a:r>
            <a:rPr lang="en-US" dirty="0"/>
            <a:t>THE </a:t>
          </a:r>
          <a:r>
            <a:rPr lang="en-US" b="1" u="sng" dirty="0"/>
            <a:t>EFFECT</a:t>
          </a:r>
          <a:r>
            <a:rPr lang="en-US" dirty="0"/>
            <a:t> OF THE USE UPON THE POTENTIAL </a:t>
          </a:r>
          <a:r>
            <a:rPr lang="en-US" b="1" u="sng" dirty="0"/>
            <a:t>MARKET</a:t>
          </a:r>
          <a:r>
            <a:rPr lang="en-US" dirty="0"/>
            <a:t> </a:t>
          </a:r>
        </a:p>
      </dgm:t>
    </dgm:pt>
    <dgm:pt modelId="{4F756062-2A2F-4A80-BF21-8E750B1EC968}" type="parTrans" cxnId="{F0FE2062-835B-4262-AE60-7C444C76B8B1}">
      <dgm:prSet/>
      <dgm:spPr/>
      <dgm:t>
        <a:bodyPr/>
        <a:lstStyle/>
        <a:p>
          <a:endParaRPr lang="en-US"/>
        </a:p>
      </dgm:t>
    </dgm:pt>
    <dgm:pt modelId="{FA2C20F3-ACE2-4CD1-97D3-3FB6907D3957}" type="sibTrans" cxnId="{F0FE2062-835B-4262-AE60-7C444C76B8B1}">
      <dgm:prSet/>
      <dgm:spPr/>
      <dgm:t>
        <a:bodyPr/>
        <a:lstStyle/>
        <a:p>
          <a:endParaRPr lang="en-US"/>
        </a:p>
      </dgm:t>
    </dgm:pt>
    <dgm:pt modelId="{0BC6AAD5-ACA9-46F4-93F5-646CEBF53042}">
      <dgm:prSet/>
      <dgm:spPr/>
      <dgm:t>
        <a:bodyPr/>
        <a:lstStyle/>
        <a:p>
          <a:r>
            <a:rPr lang="en-US"/>
            <a:t>substitute/complement</a:t>
          </a:r>
        </a:p>
      </dgm:t>
    </dgm:pt>
    <dgm:pt modelId="{9B780EA3-958C-4279-AD2F-622C2F1CEA40}" type="parTrans" cxnId="{F348131A-EDF1-456E-87DE-8C21B0882FD9}">
      <dgm:prSet/>
      <dgm:spPr/>
      <dgm:t>
        <a:bodyPr/>
        <a:lstStyle/>
        <a:p>
          <a:endParaRPr lang="en-US"/>
        </a:p>
      </dgm:t>
    </dgm:pt>
    <dgm:pt modelId="{9DD8971B-9CCE-48BD-AD42-E74EA2ADE879}" type="sibTrans" cxnId="{F348131A-EDF1-456E-87DE-8C21B0882FD9}">
      <dgm:prSet/>
      <dgm:spPr/>
      <dgm:t>
        <a:bodyPr/>
        <a:lstStyle/>
        <a:p>
          <a:endParaRPr lang="en-US"/>
        </a:p>
      </dgm:t>
    </dgm:pt>
    <dgm:pt modelId="{04CB684D-8F68-4240-AF2A-ECE494BFDBEC}">
      <dgm:prSet phldr="0"/>
      <dgm:spPr/>
      <dgm:t>
        <a:bodyPr/>
        <a:lstStyle/>
        <a:p>
          <a:r>
            <a:rPr lang="en-US"/>
            <a:t>amount, “heart of the work,” necessary to purpose</a:t>
          </a:r>
        </a:p>
      </dgm:t>
    </dgm:pt>
    <dgm:pt modelId="{276B8AD2-1AD9-4EF4-81FF-7B6A8DAA493A}" type="parTrans" cxnId="{DABC72E5-AB62-44AB-A688-5920DE43E3F7}">
      <dgm:prSet/>
      <dgm:spPr/>
      <dgm:t>
        <a:bodyPr/>
        <a:lstStyle/>
        <a:p>
          <a:endParaRPr lang="en-US"/>
        </a:p>
      </dgm:t>
    </dgm:pt>
    <dgm:pt modelId="{FCEE7188-7801-4899-A834-A3593A65F9D4}" type="sibTrans" cxnId="{DABC72E5-AB62-44AB-A688-5920DE43E3F7}">
      <dgm:prSet/>
      <dgm:spPr/>
      <dgm:t>
        <a:bodyPr/>
        <a:lstStyle/>
        <a:p>
          <a:endParaRPr lang="en-US"/>
        </a:p>
      </dgm:t>
    </dgm:pt>
    <dgm:pt modelId="{4BF76BED-44D2-4346-9B1C-DE50E18A79C5}" type="pres">
      <dgm:prSet presAssocID="{026D10E5-1037-4C41-9DF6-D3530F7FB780}" presName="linear" presStyleCnt="0">
        <dgm:presLayoutVars>
          <dgm:animLvl val="lvl"/>
          <dgm:resizeHandles val="exact"/>
        </dgm:presLayoutVars>
      </dgm:prSet>
      <dgm:spPr/>
    </dgm:pt>
    <dgm:pt modelId="{C2DE384B-ED4C-45F1-9ADD-55D9904BAAFF}" type="pres">
      <dgm:prSet presAssocID="{4669FC6B-CDC9-450D-B124-0BBDD8B081CF}" presName="parentText" presStyleLbl="node1" presStyleIdx="0" presStyleCnt="4">
        <dgm:presLayoutVars>
          <dgm:chMax val="0"/>
          <dgm:bulletEnabled val="1"/>
        </dgm:presLayoutVars>
      </dgm:prSet>
      <dgm:spPr/>
    </dgm:pt>
    <dgm:pt modelId="{E980DED8-6AC7-4EA9-AA20-970AF57F7D5E}" type="pres">
      <dgm:prSet presAssocID="{4669FC6B-CDC9-450D-B124-0BBDD8B081CF}" presName="childText" presStyleLbl="revTx" presStyleIdx="0" presStyleCnt="4">
        <dgm:presLayoutVars>
          <dgm:bulletEnabled val="1"/>
        </dgm:presLayoutVars>
      </dgm:prSet>
      <dgm:spPr/>
    </dgm:pt>
    <dgm:pt modelId="{2B3BFDEA-1049-4DF0-8798-BA46D62A73CD}" type="pres">
      <dgm:prSet presAssocID="{4E104CA5-527E-4CBB-93C4-62FF8AA135BC}" presName="parentText" presStyleLbl="node1" presStyleIdx="1" presStyleCnt="4">
        <dgm:presLayoutVars>
          <dgm:chMax val="0"/>
          <dgm:bulletEnabled val="1"/>
        </dgm:presLayoutVars>
      </dgm:prSet>
      <dgm:spPr/>
    </dgm:pt>
    <dgm:pt modelId="{1E0B7489-43DB-44B3-9493-CED4B1071C28}" type="pres">
      <dgm:prSet presAssocID="{4E104CA5-527E-4CBB-93C4-62FF8AA135BC}" presName="childText" presStyleLbl="revTx" presStyleIdx="1" presStyleCnt="4">
        <dgm:presLayoutVars>
          <dgm:bulletEnabled val="1"/>
        </dgm:presLayoutVars>
      </dgm:prSet>
      <dgm:spPr/>
    </dgm:pt>
    <dgm:pt modelId="{6B02A97E-7137-4FB1-844A-DC687055E59F}" type="pres">
      <dgm:prSet presAssocID="{B2A62A16-0813-469A-9316-15E73F047815}" presName="parentText" presStyleLbl="node1" presStyleIdx="2" presStyleCnt="4">
        <dgm:presLayoutVars>
          <dgm:chMax val="0"/>
          <dgm:bulletEnabled val="1"/>
        </dgm:presLayoutVars>
      </dgm:prSet>
      <dgm:spPr/>
    </dgm:pt>
    <dgm:pt modelId="{1DFAF049-E075-4F84-BD5D-C4E6849D1FDC}" type="pres">
      <dgm:prSet presAssocID="{B2A62A16-0813-469A-9316-15E73F047815}" presName="childText" presStyleLbl="revTx" presStyleIdx="2" presStyleCnt="4">
        <dgm:presLayoutVars>
          <dgm:bulletEnabled val="1"/>
        </dgm:presLayoutVars>
      </dgm:prSet>
      <dgm:spPr/>
    </dgm:pt>
    <dgm:pt modelId="{E0864CF4-2283-41A2-9901-8985475CF35C}" type="pres">
      <dgm:prSet presAssocID="{66E54116-75F4-4197-8CBC-234FDE93B1AC}" presName="parentText" presStyleLbl="node1" presStyleIdx="3" presStyleCnt="4">
        <dgm:presLayoutVars>
          <dgm:chMax val="0"/>
          <dgm:bulletEnabled val="1"/>
        </dgm:presLayoutVars>
      </dgm:prSet>
      <dgm:spPr/>
    </dgm:pt>
    <dgm:pt modelId="{391A10DF-10ED-4FB1-87CF-CABBFAD897A8}" type="pres">
      <dgm:prSet presAssocID="{66E54116-75F4-4197-8CBC-234FDE93B1AC}" presName="childText" presStyleLbl="revTx" presStyleIdx="3" presStyleCnt="4">
        <dgm:presLayoutVars>
          <dgm:bulletEnabled val="1"/>
        </dgm:presLayoutVars>
      </dgm:prSet>
      <dgm:spPr/>
    </dgm:pt>
  </dgm:ptLst>
  <dgm:cxnLst>
    <dgm:cxn modelId="{0637760A-71AB-4E2E-B25F-E5A1EED4C4BF}" srcId="{4E104CA5-527E-4CBB-93C4-62FF8AA135BC}" destId="{0513F65C-FF69-4854-AAF9-071A398D4817}" srcOrd="0" destOrd="0" parTransId="{9C2AEB1F-8393-4483-AFED-F00C9404DAEC}" sibTransId="{6C3B0A39-0BD5-4F15-A01B-FBA5E7544715}"/>
    <dgm:cxn modelId="{F348131A-EDF1-456E-87DE-8C21B0882FD9}" srcId="{66E54116-75F4-4197-8CBC-234FDE93B1AC}" destId="{0BC6AAD5-ACA9-46F4-93F5-646CEBF53042}" srcOrd="0" destOrd="0" parTransId="{9B780EA3-958C-4279-AD2F-622C2F1CEA40}" sibTransId="{9DD8971B-9CCE-48BD-AD42-E74EA2ADE879}"/>
    <dgm:cxn modelId="{CC507F20-6E84-584C-BEB5-AE8DCEF68CE2}" type="presOf" srcId="{026D10E5-1037-4C41-9DF6-D3530F7FB780}" destId="{4BF76BED-44D2-4346-9B1C-DE50E18A79C5}" srcOrd="0" destOrd="0" presId="urn:microsoft.com/office/officeart/2005/8/layout/vList2"/>
    <dgm:cxn modelId="{7983DF5E-1374-6441-ACF5-CD0ECD292010}" type="presOf" srcId="{B2A62A16-0813-469A-9316-15E73F047815}" destId="{6B02A97E-7137-4FB1-844A-DC687055E59F}" srcOrd="0" destOrd="0" presId="urn:microsoft.com/office/officeart/2005/8/layout/vList2"/>
    <dgm:cxn modelId="{F0FE2062-835B-4262-AE60-7C444C76B8B1}" srcId="{026D10E5-1037-4C41-9DF6-D3530F7FB780}" destId="{66E54116-75F4-4197-8CBC-234FDE93B1AC}" srcOrd="3" destOrd="0" parTransId="{4F756062-2A2F-4A80-BF21-8E750B1EC968}" sibTransId="{FA2C20F3-ACE2-4CD1-97D3-3FB6907D3957}"/>
    <dgm:cxn modelId="{D75B9151-1D2C-4046-972A-A1C0D6BFC3BB}" type="presOf" srcId="{0513F65C-FF69-4854-AAF9-071A398D4817}" destId="{1E0B7489-43DB-44B3-9493-CED4B1071C28}" srcOrd="0" destOrd="0" presId="urn:microsoft.com/office/officeart/2005/8/layout/vList2"/>
    <dgm:cxn modelId="{A28D3E7C-86A3-9049-8887-D73F4EF6DAEE}" type="presOf" srcId="{66E54116-75F4-4197-8CBC-234FDE93B1AC}" destId="{E0864CF4-2283-41A2-9901-8985475CF35C}" srcOrd="0" destOrd="0" presId="urn:microsoft.com/office/officeart/2005/8/layout/vList2"/>
    <dgm:cxn modelId="{F90F7E7C-5502-46D6-B2E6-C0939D1A8302}" srcId="{026D10E5-1037-4C41-9DF6-D3530F7FB780}" destId="{4E104CA5-527E-4CBB-93C4-62FF8AA135BC}" srcOrd="1" destOrd="0" parTransId="{5871243E-72B8-48C3-890F-5B72B5264A61}" sibTransId="{59E32E12-BA27-494B-8EAC-F1C4163ABEE6}"/>
    <dgm:cxn modelId="{4F53079F-7278-F340-B102-BE276FDDF615}" type="presOf" srcId="{0BC6AAD5-ACA9-46F4-93F5-646CEBF53042}" destId="{391A10DF-10ED-4FB1-87CF-CABBFAD897A8}" srcOrd="0" destOrd="0" presId="urn:microsoft.com/office/officeart/2005/8/layout/vList2"/>
    <dgm:cxn modelId="{CB6815AB-1E68-A941-969D-C63AC5EFE0D5}" type="presOf" srcId="{4669FC6B-CDC9-450D-B124-0BBDD8B081CF}" destId="{C2DE384B-ED4C-45F1-9ADD-55D9904BAAFF}" srcOrd="0" destOrd="0" presId="urn:microsoft.com/office/officeart/2005/8/layout/vList2"/>
    <dgm:cxn modelId="{BDA698B0-40E9-5E4F-A713-915A0B213509}" type="presOf" srcId="{3A9AB878-8E53-49E2-9811-785F7556FFE8}" destId="{E980DED8-6AC7-4EA9-AA20-970AF57F7D5E}" srcOrd="0" destOrd="0" presId="urn:microsoft.com/office/officeart/2005/8/layout/vList2"/>
    <dgm:cxn modelId="{677236B2-5DD0-43C6-A90B-7211F7807C3A}" srcId="{026D10E5-1037-4C41-9DF6-D3530F7FB780}" destId="{4669FC6B-CDC9-450D-B124-0BBDD8B081CF}" srcOrd="0" destOrd="0" parTransId="{66281FEA-2852-4567-BF23-879A1ED15B9F}" sibTransId="{5DAECAA8-9DF1-4B62-A236-1F444EF391E2}"/>
    <dgm:cxn modelId="{F76091B9-A40F-C942-BB04-55426C13FE71}" type="presOf" srcId="{04CB684D-8F68-4240-AF2A-ECE494BFDBEC}" destId="{1DFAF049-E075-4F84-BD5D-C4E6849D1FDC}" srcOrd="0" destOrd="0" presId="urn:microsoft.com/office/officeart/2005/8/layout/vList2"/>
    <dgm:cxn modelId="{1F30C7BC-4F3B-4535-979C-92E3836699FC}" srcId="{4669FC6B-CDC9-450D-B124-0BBDD8B081CF}" destId="{3A9AB878-8E53-49E2-9811-785F7556FFE8}" srcOrd="0" destOrd="0" parTransId="{C7BA79AC-095E-4CB1-8E8A-8FBA6F578DEF}" sibTransId="{7CF9DB72-7A04-4F54-9204-0E7E90E2DADE}"/>
    <dgm:cxn modelId="{369B62DC-C133-514D-8F36-2B47B6E3C7B3}" type="presOf" srcId="{4E104CA5-527E-4CBB-93C4-62FF8AA135BC}" destId="{2B3BFDEA-1049-4DF0-8798-BA46D62A73CD}" srcOrd="0" destOrd="0" presId="urn:microsoft.com/office/officeart/2005/8/layout/vList2"/>
    <dgm:cxn modelId="{06C3DDE4-53D4-41FD-9FBC-920C4C1B74E4}" srcId="{026D10E5-1037-4C41-9DF6-D3530F7FB780}" destId="{B2A62A16-0813-469A-9316-15E73F047815}" srcOrd="2" destOrd="0" parTransId="{7F6950D5-EA38-479C-BC13-6B4DAE7D151F}" sibTransId="{3A93DFF2-3AB9-4E81-89A0-5981C5F96696}"/>
    <dgm:cxn modelId="{DABC72E5-AB62-44AB-A688-5920DE43E3F7}" srcId="{B2A62A16-0813-469A-9316-15E73F047815}" destId="{04CB684D-8F68-4240-AF2A-ECE494BFDBEC}" srcOrd="0" destOrd="0" parTransId="{276B8AD2-1AD9-4EF4-81FF-7B6A8DAA493A}" sibTransId="{FCEE7188-7801-4899-A834-A3593A65F9D4}"/>
    <dgm:cxn modelId="{A88BBD80-B6E1-4C4F-B826-61E285395DC3}" type="presParOf" srcId="{4BF76BED-44D2-4346-9B1C-DE50E18A79C5}" destId="{C2DE384B-ED4C-45F1-9ADD-55D9904BAAFF}" srcOrd="0" destOrd="0" presId="urn:microsoft.com/office/officeart/2005/8/layout/vList2"/>
    <dgm:cxn modelId="{34B330FD-24B1-3A48-8504-D9AF2D51A4D5}" type="presParOf" srcId="{4BF76BED-44D2-4346-9B1C-DE50E18A79C5}" destId="{E980DED8-6AC7-4EA9-AA20-970AF57F7D5E}" srcOrd="1" destOrd="0" presId="urn:microsoft.com/office/officeart/2005/8/layout/vList2"/>
    <dgm:cxn modelId="{0B191537-0D5C-4D44-A072-CB157EEEBC64}" type="presParOf" srcId="{4BF76BED-44D2-4346-9B1C-DE50E18A79C5}" destId="{2B3BFDEA-1049-4DF0-8798-BA46D62A73CD}" srcOrd="2" destOrd="0" presId="urn:microsoft.com/office/officeart/2005/8/layout/vList2"/>
    <dgm:cxn modelId="{FBD8BF76-DD84-FD4A-97FE-DDBFDFA927EC}" type="presParOf" srcId="{4BF76BED-44D2-4346-9B1C-DE50E18A79C5}" destId="{1E0B7489-43DB-44B3-9493-CED4B1071C28}" srcOrd="3" destOrd="0" presId="urn:microsoft.com/office/officeart/2005/8/layout/vList2"/>
    <dgm:cxn modelId="{8A2635A5-A05D-4043-A17D-4C92D1E25779}" type="presParOf" srcId="{4BF76BED-44D2-4346-9B1C-DE50E18A79C5}" destId="{6B02A97E-7137-4FB1-844A-DC687055E59F}" srcOrd="4" destOrd="0" presId="urn:microsoft.com/office/officeart/2005/8/layout/vList2"/>
    <dgm:cxn modelId="{4616A018-645C-CE4B-BD2C-1315A52EEACF}" type="presParOf" srcId="{4BF76BED-44D2-4346-9B1C-DE50E18A79C5}" destId="{1DFAF049-E075-4F84-BD5D-C4E6849D1FDC}" srcOrd="5" destOrd="0" presId="urn:microsoft.com/office/officeart/2005/8/layout/vList2"/>
    <dgm:cxn modelId="{56735EB3-2833-AC48-8E0D-12CD441CC86A}" type="presParOf" srcId="{4BF76BED-44D2-4346-9B1C-DE50E18A79C5}" destId="{E0864CF4-2283-41A2-9901-8985475CF35C}" srcOrd="6" destOrd="0" presId="urn:microsoft.com/office/officeart/2005/8/layout/vList2"/>
    <dgm:cxn modelId="{990B6BE4-534E-0C4F-8F0E-97EB02EA60DB}" type="presParOf" srcId="{4BF76BED-44D2-4346-9B1C-DE50E18A79C5}" destId="{391A10DF-10ED-4FB1-87CF-CABBFAD897A8}"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09457D-A678-4F17-9737-77D1E0D84611}" type="doc">
      <dgm:prSet loTypeId="urn:microsoft.com/office/officeart/2005/8/layout/chevron1" loCatId="process" qsTypeId="urn:microsoft.com/office/officeart/2005/8/quickstyle/simple1" qsCatId="simple" csTypeId="urn:microsoft.com/office/officeart/2005/8/colors/colorful1" csCatId="colorful" phldr="1"/>
      <dgm:spPr/>
    </dgm:pt>
    <dgm:pt modelId="{0CF76853-8BAD-4900-9395-AACD2A9C8525}">
      <dgm:prSet phldrT="[Text]"/>
      <dgm:spPr/>
      <dgm:t>
        <a:bodyPr/>
        <a:lstStyle/>
        <a:p>
          <a:r>
            <a:rPr lang="en-US"/>
            <a:t>Rights</a:t>
          </a:r>
        </a:p>
      </dgm:t>
    </dgm:pt>
    <dgm:pt modelId="{4EC80342-A06A-41BE-8736-28C158F69074}" type="parTrans" cxnId="{ABB15E43-CDE1-4FC5-990B-87B8774C4D65}">
      <dgm:prSet/>
      <dgm:spPr/>
      <dgm:t>
        <a:bodyPr/>
        <a:lstStyle/>
        <a:p>
          <a:endParaRPr lang="en-US"/>
        </a:p>
      </dgm:t>
    </dgm:pt>
    <dgm:pt modelId="{02055D6D-069C-454B-96AB-2C77D3F509B4}" type="sibTrans" cxnId="{ABB15E43-CDE1-4FC5-990B-87B8774C4D65}">
      <dgm:prSet/>
      <dgm:spPr/>
      <dgm:t>
        <a:bodyPr/>
        <a:lstStyle/>
        <a:p>
          <a:endParaRPr lang="en-US"/>
        </a:p>
      </dgm:t>
    </dgm:pt>
    <dgm:pt modelId="{9CAE0366-B804-4EB9-B732-60C81BE7FED5}">
      <dgm:prSet phldrT="[Text]"/>
      <dgm:spPr/>
      <dgm:t>
        <a:bodyPr/>
        <a:lstStyle/>
        <a:p>
          <a:r>
            <a:rPr lang="en-US"/>
            <a:t>Permission</a:t>
          </a:r>
        </a:p>
      </dgm:t>
    </dgm:pt>
    <dgm:pt modelId="{361D6E89-EC00-4E7B-9B40-42DE5552E8A1}" type="parTrans" cxnId="{6BB2DFC1-E113-459E-8B6B-CD10EA2666E9}">
      <dgm:prSet/>
      <dgm:spPr/>
      <dgm:t>
        <a:bodyPr/>
        <a:lstStyle/>
        <a:p>
          <a:endParaRPr lang="en-US"/>
        </a:p>
      </dgm:t>
    </dgm:pt>
    <dgm:pt modelId="{001EDE62-28A0-40D3-A274-FD374BBA91E5}" type="sibTrans" cxnId="{6BB2DFC1-E113-459E-8B6B-CD10EA2666E9}">
      <dgm:prSet/>
      <dgm:spPr/>
      <dgm:t>
        <a:bodyPr/>
        <a:lstStyle/>
        <a:p>
          <a:endParaRPr lang="en-US"/>
        </a:p>
      </dgm:t>
    </dgm:pt>
    <dgm:pt modelId="{29E649C0-B46A-47F5-A006-AD835892AB3B}">
      <dgm:prSet phldrT="[Text]"/>
      <dgm:spPr/>
      <dgm:t>
        <a:bodyPr/>
        <a:lstStyle/>
        <a:p>
          <a:r>
            <a:rPr lang="en-US"/>
            <a:t>Exemption</a:t>
          </a:r>
        </a:p>
      </dgm:t>
    </dgm:pt>
    <dgm:pt modelId="{3D738EED-4EDE-4639-9229-95B8FA8868B1}" type="sibTrans" cxnId="{C51FB9C5-AE36-4A09-85E9-A16CD0896379}">
      <dgm:prSet/>
      <dgm:spPr/>
      <dgm:t>
        <a:bodyPr/>
        <a:lstStyle/>
        <a:p>
          <a:endParaRPr lang="en-US"/>
        </a:p>
      </dgm:t>
    </dgm:pt>
    <dgm:pt modelId="{CF0FADDF-0621-4B7D-80A3-3F7EC3F40BB2}" type="parTrans" cxnId="{C51FB9C5-AE36-4A09-85E9-A16CD0896379}">
      <dgm:prSet/>
      <dgm:spPr/>
      <dgm:t>
        <a:bodyPr/>
        <a:lstStyle/>
        <a:p>
          <a:endParaRPr lang="en-US"/>
        </a:p>
      </dgm:t>
    </dgm:pt>
    <dgm:pt modelId="{BA407C8E-489F-42F3-B42A-2B4AC4787179}">
      <dgm:prSet phldrT="[Text]"/>
      <dgm:spPr/>
      <dgm:t>
        <a:bodyPr/>
        <a:lstStyle/>
        <a:p>
          <a:r>
            <a:rPr lang="en-US"/>
            <a:t>License</a:t>
          </a:r>
        </a:p>
      </dgm:t>
    </dgm:pt>
    <dgm:pt modelId="{8B41B2D8-825A-42C7-8E92-E2B0916C51A0}" type="sibTrans" cxnId="{0CA5B059-1986-4764-B9C2-8294EEDA1D78}">
      <dgm:prSet/>
      <dgm:spPr/>
      <dgm:t>
        <a:bodyPr/>
        <a:lstStyle/>
        <a:p>
          <a:endParaRPr lang="en-US"/>
        </a:p>
      </dgm:t>
    </dgm:pt>
    <dgm:pt modelId="{49634C8B-C345-42B2-8FE0-CC7BE75A1650}" type="parTrans" cxnId="{0CA5B059-1986-4764-B9C2-8294EEDA1D78}">
      <dgm:prSet/>
      <dgm:spPr/>
      <dgm:t>
        <a:bodyPr/>
        <a:lstStyle/>
        <a:p>
          <a:endParaRPr lang="en-US"/>
        </a:p>
      </dgm:t>
    </dgm:pt>
    <dgm:pt modelId="{D478DF32-5B0B-4F62-BC5C-AA70E59033B1}" type="pres">
      <dgm:prSet presAssocID="{C509457D-A678-4F17-9737-77D1E0D84611}" presName="Name0" presStyleCnt="0">
        <dgm:presLayoutVars>
          <dgm:dir/>
          <dgm:animLvl val="lvl"/>
          <dgm:resizeHandles val="exact"/>
        </dgm:presLayoutVars>
      </dgm:prSet>
      <dgm:spPr/>
    </dgm:pt>
    <dgm:pt modelId="{93D26B21-4D7B-49F3-91A5-BB15756126F8}" type="pres">
      <dgm:prSet presAssocID="{0CF76853-8BAD-4900-9395-AACD2A9C8525}" presName="parTxOnly" presStyleLbl="node1" presStyleIdx="0" presStyleCnt="4">
        <dgm:presLayoutVars>
          <dgm:chMax val="0"/>
          <dgm:chPref val="0"/>
          <dgm:bulletEnabled val="1"/>
        </dgm:presLayoutVars>
      </dgm:prSet>
      <dgm:spPr/>
    </dgm:pt>
    <dgm:pt modelId="{F12DCCB0-D75A-4438-B63A-E9A0F2DA8FB3}" type="pres">
      <dgm:prSet presAssocID="{02055D6D-069C-454B-96AB-2C77D3F509B4}" presName="parTxOnlySpace" presStyleCnt="0"/>
      <dgm:spPr/>
    </dgm:pt>
    <dgm:pt modelId="{E8EF52EF-B4C4-400E-8BED-FE3A3DCCBF41}" type="pres">
      <dgm:prSet presAssocID="{BA407C8E-489F-42F3-B42A-2B4AC4787179}" presName="parTxOnly" presStyleLbl="node1" presStyleIdx="1" presStyleCnt="4">
        <dgm:presLayoutVars>
          <dgm:chMax val="0"/>
          <dgm:chPref val="0"/>
          <dgm:bulletEnabled val="1"/>
        </dgm:presLayoutVars>
      </dgm:prSet>
      <dgm:spPr/>
    </dgm:pt>
    <dgm:pt modelId="{D3EC993A-B809-4984-BFCF-469811228A04}" type="pres">
      <dgm:prSet presAssocID="{8B41B2D8-825A-42C7-8E92-E2B0916C51A0}" presName="parTxOnlySpace" presStyleCnt="0"/>
      <dgm:spPr/>
    </dgm:pt>
    <dgm:pt modelId="{B8D64939-153D-4C4D-872C-C6C7E137085F}" type="pres">
      <dgm:prSet presAssocID="{29E649C0-B46A-47F5-A006-AD835892AB3B}" presName="parTxOnly" presStyleLbl="node1" presStyleIdx="2" presStyleCnt="4">
        <dgm:presLayoutVars>
          <dgm:chMax val="0"/>
          <dgm:chPref val="0"/>
          <dgm:bulletEnabled val="1"/>
        </dgm:presLayoutVars>
      </dgm:prSet>
      <dgm:spPr/>
    </dgm:pt>
    <dgm:pt modelId="{3D9216AE-9720-4ED8-AADF-0860FFA4311A}" type="pres">
      <dgm:prSet presAssocID="{3D738EED-4EDE-4639-9229-95B8FA8868B1}" presName="parTxOnlySpace" presStyleCnt="0"/>
      <dgm:spPr/>
    </dgm:pt>
    <dgm:pt modelId="{B3128003-7BEA-4654-9CC8-E28B22A963E3}" type="pres">
      <dgm:prSet presAssocID="{9CAE0366-B804-4EB9-B732-60C81BE7FED5}" presName="parTxOnly" presStyleLbl="node1" presStyleIdx="3" presStyleCnt="4">
        <dgm:presLayoutVars>
          <dgm:chMax val="0"/>
          <dgm:chPref val="0"/>
          <dgm:bulletEnabled val="1"/>
        </dgm:presLayoutVars>
      </dgm:prSet>
      <dgm:spPr/>
    </dgm:pt>
  </dgm:ptLst>
  <dgm:cxnLst>
    <dgm:cxn modelId="{3D15835E-6555-40FA-B676-3D0C70340594}" type="presOf" srcId="{0CF76853-8BAD-4900-9395-AACD2A9C8525}" destId="{93D26B21-4D7B-49F3-91A5-BB15756126F8}" srcOrd="0" destOrd="0" presId="urn:microsoft.com/office/officeart/2005/8/layout/chevron1"/>
    <dgm:cxn modelId="{ABB15E43-CDE1-4FC5-990B-87B8774C4D65}" srcId="{C509457D-A678-4F17-9737-77D1E0D84611}" destId="{0CF76853-8BAD-4900-9395-AACD2A9C8525}" srcOrd="0" destOrd="0" parTransId="{4EC80342-A06A-41BE-8736-28C158F69074}" sibTransId="{02055D6D-069C-454B-96AB-2C77D3F509B4}"/>
    <dgm:cxn modelId="{4B309258-CC2D-4FAF-9C3E-3E5F249572B2}" type="presOf" srcId="{29E649C0-B46A-47F5-A006-AD835892AB3B}" destId="{B8D64939-153D-4C4D-872C-C6C7E137085F}" srcOrd="0" destOrd="0" presId="urn:microsoft.com/office/officeart/2005/8/layout/chevron1"/>
    <dgm:cxn modelId="{0CA5B059-1986-4764-B9C2-8294EEDA1D78}" srcId="{C509457D-A678-4F17-9737-77D1E0D84611}" destId="{BA407C8E-489F-42F3-B42A-2B4AC4787179}" srcOrd="1" destOrd="0" parTransId="{49634C8B-C345-42B2-8FE0-CC7BE75A1650}" sibTransId="{8B41B2D8-825A-42C7-8E92-E2B0916C51A0}"/>
    <dgm:cxn modelId="{190F55A8-1C5D-4848-96A4-BF1CA0EE94F5}" type="presOf" srcId="{9CAE0366-B804-4EB9-B732-60C81BE7FED5}" destId="{B3128003-7BEA-4654-9CC8-E28B22A963E3}" srcOrd="0" destOrd="0" presId="urn:microsoft.com/office/officeart/2005/8/layout/chevron1"/>
    <dgm:cxn modelId="{804A2CBD-C6EC-43C3-A3C7-FA27EF0B2E23}" type="presOf" srcId="{BA407C8E-489F-42F3-B42A-2B4AC4787179}" destId="{E8EF52EF-B4C4-400E-8BED-FE3A3DCCBF41}" srcOrd="0" destOrd="0" presId="urn:microsoft.com/office/officeart/2005/8/layout/chevron1"/>
    <dgm:cxn modelId="{6BB2DFC1-E113-459E-8B6B-CD10EA2666E9}" srcId="{C509457D-A678-4F17-9737-77D1E0D84611}" destId="{9CAE0366-B804-4EB9-B732-60C81BE7FED5}" srcOrd="3" destOrd="0" parTransId="{361D6E89-EC00-4E7B-9B40-42DE5552E8A1}" sibTransId="{001EDE62-28A0-40D3-A274-FD374BBA91E5}"/>
    <dgm:cxn modelId="{C51FB9C5-AE36-4A09-85E9-A16CD0896379}" srcId="{C509457D-A678-4F17-9737-77D1E0D84611}" destId="{29E649C0-B46A-47F5-A006-AD835892AB3B}" srcOrd="2" destOrd="0" parTransId="{CF0FADDF-0621-4B7D-80A3-3F7EC3F40BB2}" sibTransId="{3D738EED-4EDE-4639-9229-95B8FA8868B1}"/>
    <dgm:cxn modelId="{805073E7-28A9-44B8-AF43-C5DD0D4A48E4}" type="presOf" srcId="{C509457D-A678-4F17-9737-77D1E0D84611}" destId="{D478DF32-5B0B-4F62-BC5C-AA70E59033B1}" srcOrd="0" destOrd="0" presId="urn:microsoft.com/office/officeart/2005/8/layout/chevron1"/>
    <dgm:cxn modelId="{C14A614E-0065-40BE-871A-61B0E24C54E3}" type="presParOf" srcId="{D478DF32-5B0B-4F62-BC5C-AA70E59033B1}" destId="{93D26B21-4D7B-49F3-91A5-BB15756126F8}" srcOrd="0" destOrd="0" presId="urn:microsoft.com/office/officeart/2005/8/layout/chevron1"/>
    <dgm:cxn modelId="{7E779C02-2D38-427F-AF78-D05E651941D9}" type="presParOf" srcId="{D478DF32-5B0B-4F62-BC5C-AA70E59033B1}" destId="{F12DCCB0-D75A-4438-B63A-E9A0F2DA8FB3}" srcOrd="1" destOrd="0" presId="urn:microsoft.com/office/officeart/2005/8/layout/chevron1"/>
    <dgm:cxn modelId="{8F6DAF62-2EEC-4F70-8CB2-3894A7B5725A}" type="presParOf" srcId="{D478DF32-5B0B-4F62-BC5C-AA70E59033B1}" destId="{E8EF52EF-B4C4-400E-8BED-FE3A3DCCBF41}" srcOrd="2" destOrd="0" presId="urn:microsoft.com/office/officeart/2005/8/layout/chevron1"/>
    <dgm:cxn modelId="{11CF7356-1359-4580-BA4F-9446A75B8833}" type="presParOf" srcId="{D478DF32-5B0B-4F62-BC5C-AA70E59033B1}" destId="{D3EC993A-B809-4984-BFCF-469811228A04}" srcOrd="3" destOrd="0" presId="urn:microsoft.com/office/officeart/2005/8/layout/chevron1"/>
    <dgm:cxn modelId="{1128DC8B-668C-4CBB-A596-B87D428B73AF}" type="presParOf" srcId="{D478DF32-5B0B-4F62-BC5C-AA70E59033B1}" destId="{B8D64939-153D-4C4D-872C-C6C7E137085F}" srcOrd="4" destOrd="0" presId="urn:microsoft.com/office/officeart/2005/8/layout/chevron1"/>
    <dgm:cxn modelId="{100723A1-1CC3-4BB0-98FE-0CF7D03F7BDA}" type="presParOf" srcId="{D478DF32-5B0B-4F62-BC5C-AA70E59033B1}" destId="{3D9216AE-9720-4ED8-AADF-0860FFA4311A}" srcOrd="5" destOrd="0" presId="urn:microsoft.com/office/officeart/2005/8/layout/chevron1"/>
    <dgm:cxn modelId="{94384443-8EBB-4AF9-A025-4FC33AB3207B}" type="presParOf" srcId="{D478DF32-5B0B-4F62-BC5C-AA70E59033B1}" destId="{B3128003-7BEA-4654-9CC8-E28B22A963E3}"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6D10E5-1037-4C41-9DF6-D3530F7FB78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669FC6B-CDC9-450D-B124-0BBDD8B081CF}">
      <dgm:prSet/>
      <dgm:spPr/>
      <dgm:t>
        <a:bodyPr/>
        <a:lstStyle/>
        <a:p>
          <a:r>
            <a:rPr lang="en-US"/>
            <a:t>THE </a:t>
          </a:r>
          <a:r>
            <a:rPr lang="en-US" b="1" u="sng"/>
            <a:t>PURPOSE</a:t>
          </a:r>
          <a:r>
            <a:rPr lang="en-US"/>
            <a:t> AND CHARACTER OF YOUR USE</a:t>
          </a:r>
        </a:p>
      </dgm:t>
    </dgm:pt>
    <dgm:pt modelId="{66281FEA-2852-4567-BF23-879A1ED15B9F}" type="parTrans" cxnId="{677236B2-5DD0-43C6-A90B-7211F7807C3A}">
      <dgm:prSet/>
      <dgm:spPr/>
      <dgm:t>
        <a:bodyPr/>
        <a:lstStyle/>
        <a:p>
          <a:endParaRPr lang="en-US"/>
        </a:p>
      </dgm:t>
    </dgm:pt>
    <dgm:pt modelId="{5DAECAA8-9DF1-4B62-A236-1F444EF391E2}" type="sibTrans" cxnId="{677236B2-5DD0-43C6-A90B-7211F7807C3A}">
      <dgm:prSet/>
      <dgm:spPr/>
      <dgm:t>
        <a:bodyPr/>
        <a:lstStyle/>
        <a:p>
          <a:endParaRPr lang="en-US"/>
        </a:p>
      </dgm:t>
    </dgm:pt>
    <dgm:pt modelId="{3A9AB878-8E53-49E2-9811-785F7556FFE8}">
      <dgm:prSet/>
      <dgm:spPr/>
      <dgm:t>
        <a:bodyPr/>
        <a:lstStyle/>
        <a:p>
          <a:r>
            <a:rPr lang="en-US"/>
            <a:t>transformativeness, commerciality, bad faith, illustrative purposes (including education)</a:t>
          </a:r>
        </a:p>
      </dgm:t>
    </dgm:pt>
    <dgm:pt modelId="{C7BA79AC-095E-4CB1-8E8A-8FBA6F578DEF}" type="parTrans" cxnId="{1F30C7BC-4F3B-4535-979C-92E3836699FC}">
      <dgm:prSet/>
      <dgm:spPr/>
      <dgm:t>
        <a:bodyPr/>
        <a:lstStyle/>
        <a:p>
          <a:endParaRPr lang="en-US"/>
        </a:p>
      </dgm:t>
    </dgm:pt>
    <dgm:pt modelId="{7CF9DB72-7A04-4F54-9204-0E7E90E2DADE}" type="sibTrans" cxnId="{1F30C7BC-4F3B-4535-979C-92E3836699FC}">
      <dgm:prSet/>
      <dgm:spPr/>
      <dgm:t>
        <a:bodyPr/>
        <a:lstStyle/>
        <a:p>
          <a:endParaRPr lang="en-US"/>
        </a:p>
      </dgm:t>
    </dgm:pt>
    <dgm:pt modelId="{4E104CA5-527E-4CBB-93C4-62FF8AA135BC}">
      <dgm:prSet/>
      <dgm:spPr/>
      <dgm:t>
        <a:bodyPr/>
        <a:lstStyle/>
        <a:p>
          <a:r>
            <a:rPr lang="en-US"/>
            <a:t>THE </a:t>
          </a:r>
          <a:r>
            <a:rPr lang="en-US" b="1" u="sng"/>
            <a:t>NATURE</a:t>
          </a:r>
          <a:r>
            <a:rPr lang="en-US"/>
            <a:t> OF THE COPYRIGHTED WORK</a:t>
          </a:r>
        </a:p>
      </dgm:t>
    </dgm:pt>
    <dgm:pt modelId="{5871243E-72B8-48C3-890F-5B72B5264A61}" type="parTrans" cxnId="{F90F7E7C-5502-46D6-B2E6-C0939D1A8302}">
      <dgm:prSet/>
      <dgm:spPr/>
      <dgm:t>
        <a:bodyPr/>
        <a:lstStyle/>
        <a:p>
          <a:endParaRPr lang="en-US"/>
        </a:p>
      </dgm:t>
    </dgm:pt>
    <dgm:pt modelId="{59E32E12-BA27-494B-8EAC-F1C4163ABEE6}" type="sibTrans" cxnId="{F90F7E7C-5502-46D6-B2E6-C0939D1A8302}">
      <dgm:prSet/>
      <dgm:spPr/>
      <dgm:t>
        <a:bodyPr/>
        <a:lstStyle/>
        <a:p>
          <a:endParaRPr lang="en-US"/>
        </a:p>
      </dgm:t>
    </dgm:pt>
    <dgm:pt modelId="{0513F65C-FF69-4854-AAF9-071A398D4817}">
      <dgm:prSet/>
      <dgm:spPr/>
      <dgm:t>
        <a:bodyPr/>
        <a:lstStyle/>
        <a:p>
          <a:r>
            <a:rPr lang="en-US"/>
            <a:t>creative/factual, unpublished</a:t>
          </a:r>
        </a:p>
      </dgm:t>
    </dgm:pt>
    <dgm:pt modelId="{9C2AEB1F-8393-4483-AFED-F00C9404DAEC}" type="parTrans" cxnId="{0637760A-71AB-4E2E-B25F-E5A1EED4C4BF}">
      <dgm:prSet/>
      <dgm:spPr/>
      <dgm:t>
        <a:bodyPr/>
        <a:lstStyle/>
        <a:p>
          <a:endParaRPr lang="en-US"/>
        </a:p>
      </dgm:t>
    </dgm:pt>
    <dgm:pt modelId="{6C3B0A39-0BD5-4F15-A01B-FBA5E7544715}" type="sibTrans" cxnId="{0637760A-71AB-4E2E-B25F-E5A1EED4C4BF}">
      <dgm:prSet/>
      <dgm:spPr/>
      <dgm:t>
        <a:bodyPr/>
        <a:lstStyle/>
        <a:p>
          <a:endParaRPr lang="en-US"/>
        </a:p>
      </dgm:t>
    </dgm:pt>
    <dgm:pt modelId="{B2A62A16-0813-469A-9316-15E73F047815}">
      <dgm:prSet/>
      <dgm:spPr/>
      <dgm:t>
        <a:bodyPr/>
        <a:lstStyle/>
        <a:p>
          <a:pPr rtl="0"/>
          <a:r>
            <a:rPr lang="en-US"/>
            <a:t>THE </a:t>
          </a:r>
          <a:r>
            <a:rPr lang="en-US" b="1" u="sng"/>
            <a:t>AMOUNT</a:t>
          </a:r>
          <a:r>
            <a:rPr lang="en-US"/>
            <a:t> AND SUBSTANTIALITY OF THE PORTION TAKEN, AND </a:t>
          </a:r>
          <a:endParaRPr lang="en-US">
            <a:latin typeface="Calibri Light" panose="020F0302020204030204"/>
          </a:endParaRPr>
        </a:p>
      </dgm:t>
    </dgm:pt>
    <dgm:pt modelId="{7F6950D5-EA38-479C-BC13-6B4DAE7D151F}" type="parTrans" cxnId="{06C3DDE4-53D4-41FD-9FBC-920C4C1B74E4}">
      <dgm:prSet/>
      <dgm:spPr/>
      <dgm:t>
        <a:bodyPr/>
        <a:lstStyle/>
        <a:p>
          <a:endParaRPr lang="en-US"/>
        </a:p>
      </dgm:t>
    </dgm:pt>
    <dgm:pt modelId="{3A93DFF2-3AB9-4E81-89A0-5981C5F96696}" type="sibTrans" cxnId="{06C3DDE4-53D4-41FD-9FBC-920C4C1B74E4}">
      <dgm:prSet/>
      <dgm:spPr/>
      <dgm:t>
        <a:bodyPr/>
        <a:lstStyle/>
        <a:p>
          <a:endParaRPr lang="en-US"/>
        </a:p>
      </dgm:t>
    </dgm:pt>
    <dgm:pt modelId="{66E54116-75F4-4197-8CBC-234FDE93B1AC}">
      <dgm:prSet/>
      <dgm:spPr/>
      <dgm:t>
        <a:bodyPr/>
        <a:lstStyle/>
        <a:p>
          <a:r>
            <a:rPr lang="en-US"/>
            <a:t>THE </a:t>
          </a:r>
          <a:r>
            <a:rPr lang="en-US" b="1" u="sng"/>
            <a:t>EFFECT</a:t>
          </a:r>
          <a:r>
            <a:rPr lang="en-US"/>
            <a:t> OF THE USE UPON THE POTENTIAL </a:t>
          </a:r>
          <a:r>
            <a:rPr lang="en-US" b="1" u="sng"/>
            <a:t>MARKET</a:t>
          </a:r>
          <a:r>
            <a:rPr lang="en-US"/>
            <a:t> </a:t>
          </a:r>
        </a:p>
      </dgm:t>
    </dgm:pt>
    <dgm:pt modelId="{4F756062-2A2F-4A80-BF21-8E750B1EC968}" type="parTrans" cxnId="{F0FE2062-835B-4262-AE60-7C444C76B8B1}">
      <dgm:prSet/>
      <dgm:spPr/>
      <dgm:t>
        <a:bodyPr/>
        <a:lstStyle/>
        <a:p>
          <a:endParaRPr lang="en-US"/>
        </a:p>
      </dgm:t>
    </dgm:pt>
    <dgm:pt modelId="{FA2C20F3-ACE2-4CD1-97D3-3FB6907D3957}" type="sibTrans" cxnId="{F0FE2062-835B-4262-AE60-7C444C76B8B1}">
      <dgm:prSet/>
      <dgm:spPr/>
      <dgm:t>
        <a:bodyPr/>
        <a:lstStyle/>
        <a:p>
          <a:endParaRPr lang="en-US"/>
        </a:p>
      </dgm:t>
    </dgm:pt>
    <dgm:pt modelId="{0BC6AAD5-ACA9-46F4-93F5-646CEBF53042}">
      <dgm:prSet/>
      <dgm:spPr/>
      <dgm:t>
        <a:bodyPr/>
        <a:lstStyle/>
        <a:p>
          <a:r>
            <a:rPr lang="en-US"/>
            <a:t>substitute/complement</a:t>
          </a:r>
        </a:p>
      </dgm:t>
    </dgm:pt>
    <dgm:pt modelId="{9B780EA3-958C-4279-AD2F-622C2F1CEA40}" type="parTrans" cxnId="{F348131A-EDF1-456E-87DE-8C21B0882FD9}">
      <dgm:prSet/>
      <dgm:spPr/>
      <dgm:t>
        <a:bodyPr/>
        <a:lstStyle/>
        <a:p>
          <a:endParaRPr lang="en-US"/>
        </a:p>
      </dgm:t>
    </dgm:pt>
    <dgm:pt modelId="{9DD8971B-9CCE-48BD-AD42-E74EA2ADE879}" type="sibTrans" cxnId="{F348131A-EDF1-456E-87DE-8C21B0882FD9}">
      <dgm:prSet/>
      <dgm:spPr/>
      <dgm:t>
        <a:bodyPr/>
        <a:lstStyle/>
        <a:p>
          <a:endParaRPr lang="en-US"/>
        </a:p>
      </dgm:t>
    </dgm:pt>
    <dgm:pt modelId="{04CB684D-8F68-4240-AF2A-ECE494BFDBEC}">
      <dgm:prSet phldr="0"/>
      <dgm:spPr/>
      <dgm:t>
        <a:bodyPr/>
        <a:lstStyle/>
        <a:p>
          <a:r>
            <a:rPr lang="en-US"/>
            <a:t>amount, “heart of the work,” necessary to purpose</a:t>
          </a:r>
        </a:p>
      </dgm:t>
    </dgm:pt>
    <dgm:pt modelId="{276B8AD2-1AD9-4EF4-81FF-7B6A8DAA493A}" type="parTrans" cxnId="{DABC72E5-AB62-44AB-A688-5920DE43E3F7}">
      <dgm:prSet/>
      <dgm:spPr/>
    </dgm:pt>
    <dgm:pt modelId="{FCEE7188-7801-4899-A834-A3593A65F9D4}" type="sibTrans" cxnId="{DABC72E5-AB62-44AB-A688-5920DE43E3F7}">
      <dgm:prSet/>
      <dgm:spPr/>
    </dgm:pt>
    <dgm:pt modelId="{4BF76BED-44D2-4346-9B1C-DE50E18A79C5}" type="pres">
      <dgm:prSet presAssocID="{026D10E5-1037-4C41-9DF6-D3530F7FB780}" presName="linear" presStyleCnt="0">
        <dgm:presLayoutVars>
          <dgm:animLvl val="lvl"/>
          <dgm:resizeHandles val="exact"/>
        </dgm:presLayoutVars>
      </dgm:prSet>
      <dgm:spPr/>
    </dgm:pt>
    <dgm:pt modelId="{C2DE384B-ED4C-45F1-9ADD-55D9904BAAFF}" type="pres">
      <dgm:prSet presAssocID="{4669FC6B-CDC9-450D-B124-0BBDD8B081CF}" presName="parentText" presStyleLbl="node1" presStyleIdx="0" presStyleCnt="4">
        <dgm:presLayoutVars>
          <dgm:chMax val="0"/>
          <dgm:bulletEnabled val="1"/>
        </dgm:presLayoutVars>
      </dgm:prSet>
      <dgm:spPr/>
    </dgm:pt>
    <dgm:pt modelId="{E980DED8-6AC7-4EA9-AA20-970AF57F7D5E}" type="pres">
      <dgm:prSet presAssocID="{4669FC6B-CDC9-450D-B124-0BBDD8B081CF}" presName="childText" presStyleLbl="revTx" presStyleIdx="0" presStyleCnt="4">
        <dgm:presLayoutVars>
          <dgm:bulletEnabled val="1"/>
        </dgm:presLayoutVars>
      </dgm:prSet>
      <dgm:spPr/>
    </dgm:pt>
    <dgm:pt modelId="{2B3BFDEA-1049-4DF0-8798-BA46D62A73CD}" type="pres">
      <dgm:prSet presAssocID="{4E104CA5-527E-4CBB-93C4-62FF8AA135BC}" presName="parentText" presStyleLbl="node1" presStyleIdx="1" presStyleCnt="4">
        <dgm:presLayoutVars>
          <dgm:chMax val="0"/>
          <dgm:bulletEnabled val="1"/>
        </dgm:presLayoutVars>
      </dgm:prSet>
      <dgm:spPr/>
    </dgm:pt>
    <dgm:pt modelId="{1E0B7489-43DB-44B3-9493-CED4B1071C28}" type="pres">
      <dgm:prSet presAssocID="{4E104CA5-527E-4CBB-93C4-62FF8AA135BC}" presName="childText" presStyleLbl="revTx" presStyleIdx="1" presStyleCnt="4">
        <dgm:presLayoutVars>
          <dgm:bulletEnabled val="1"/>
        </dgm:presLayoutVars>
      </dgm:prSet>
      <dgm:spPr/>
    </dgm:pt>
    <dgm:pt modelId="{6B02A97E-7137-4FB1-844A-DC687055E59F}" type="pres">
      <dgm:prSet presAssocID="{B2A62A16-0813-469A-9316-15E73F047815}" presName="parentText" presStyleLbl="node1" presStyleIdx="2" presStyleCnt="4">
        <dgm:presLayoutVars>
          <dgm:chMax val="0"/>
          <dgm:bulletEnabled val="1"/>
        </dgm:presLayoutVars>
      </dgm:prSet>
      <dgm:spPr/>
    </dgm:pt>
    <dgm:pt modelId="{1DFAF049-E075-4F84-BD5D-C4E6849D1FDC}" type="pres">
      <dgm:prSet presAssocID="{B2A62A16-0813-469A-9316-15E73F047815}" presName="childText" presStyleLbl="revTx" presStyleIdx="2" presStyleCnt="4">
        <dgm:presLayoutVars>
          <dgm:bulletEnabled val="1"/>
        </dgm:presLayoutVars>
      </dgm:prSet>
      <dgm:spPr/>
    </dgm:pt>
    <dgm:pt modelId="{E0864CF4-2283-41A2-9901-8985475CF35C}" type="pres">
      <dgm:prSet presAssocID="{66E54116-75F4-4197-8CBC-234FDE93B1AC}" presName="parentText" presStyleLbl="node1" presStyleIdx="3" presStyleCnt="4">
        <dgm:presLayoutVars>
          <dgm:chMax val="0"/>
          <dgm:bulletEnabled val="1"/>
        </dgm:presLayoutVars>
      </dgm:prSet>
      <dgm:spPr/>
    </dgm:pt>
    <dgm:pt modelId="{391A10DF-10ED-4FB1-87CF-CABBFAD897A8}" type="pres">
      <dgm:prSet presAssocID="{66E54116-75F4-4197-8CBC-234FDE93B1AC}" presName="childText" presStyleLbl="revTx" presStyleIdx="3" presStyleCnt="4">
        <dgm:presLayoutVars>
          <dgm:bulletEnabled val="1"/>
        </dgm:presLayoutVars>
      </dgm:prSet>
      <dgm:spPr/>
    </dgm:pt>
  </dgm:ptLst>
  <dgm:cxnLst>
    <dgm:cxn modelId="{0637760A-71AB-4E2E-B25F-E5A1EED4C4BF}" srcId="{4E104CA5-527E-4CBB-93C4-62FF8AA135BC}" destId="{0513F65C-FF69-4854-AAF9-071A398D4817}" srcOrd="0" destOrd="0" parTransId="{9C2AEB1F-8393-4483-AFED-F00C9404DAEC}" sibTransId="{6C3B0A39-0BD5-4F15-A01B-FBA5E7544715}"/>
    <dgm:cxn modelId="{F348131A-EDF1-456E-87DE-8C21B0882FD9}" srcId="{66E54116-75F4-4197-8CBC-234FDE93B1AC}" destId="{0BC6AAD5-ACA9-46F4-93F5-646CEBF53042}" srcOrd="0" destOrd="0" parTransId="{9B780EA3-958C-4279-AD2F-622C2F1CEA40}" sibTransId="{9DD8971B-9CCE-48BD-AD42-E74EA2ADE879}"/>
    <dgm:cxn modelId="{193FBD3F-5C92-4407-8A82-CEE8DEE2E816}" type="presOf" srcId="{04CB684D-8F68-4240-AF2A-ECE494BFDBEC}" destId="{1DFAF049-E075-4F84-BD5D-C4E6849D1FDC}" srcOrd="0" destOrd="0" presId="urn:microsoft.com/office/officeart/2005/8/layout/vList2"/>
    <dgm:cxn modelId="{F0FE2062-835B-4262-AE60-7C444C76B8B1}" srcId="{026D10E5-1037-4C41-9DF6-D3530F7FB780}" destId="{66E54116-75F4-4197-8CBC-234FDE93B1AC}" srcOrd="3" destOrd="0" parTransId="{4F756062-2A2F-4A80-BF21-8E750B1EC968}" sibTransId="{FA2C20F3-ACE2-4CD1-97D3-3FB6907D3957}"/>
    <dgm:cxn modelId="{8E7E3E6C-2BFB-427C-B602-7FC5307AEDB8}" type="presOf" srcId="{3A9AB878-8E53-49E2-9811-785F7556FFE8}" destId="{E980DED8-6AC7-4EA9-AA20-970AF57F7D5E}" srcOrd="0" destOrd="0" presId="urn:microsoft.com/office/officeart/2005/8/layout/vList2"/>
    <dgm:cxn modelId="{95E1C252-8E25-4600-A69F-578633A858A2}" type="presOf" srcId="{66E54116-75F4-4197-8CBC-234FDE93B1AC}" destId="{E0864CF4-2283-41A2-9901-8985475CF35C}" srcOrd="0" destOrd="0" presId="urn:microsoft.com/office/officeart/2005/8/layout/vList2"/>
    <dgm:cxn modelId="{F90F7E7C-5502-46D6-B2E6-C0939D1A8302}" srcId="{026D10E5-1037-4C41-9DF6-D3530F7FB780}" destId="{4E104CA5-527E-4CBB-93C4-62FF8AA135BC}" srcOrd="1" destOrd="0" parTransId="{5871243E-72B8-48C3-890F-5B72B5264A61}" sibTransId="{59E32E12-BA27-494B-8EAC-F1C4163ABEE6}"/>
    <dgm:cxn modelId="{40D8658B-3FA3-462F-90AF-B564611D3671}" type="presOf" srcId="{026D10E5-1037-4C41-9DF6-D3530F7FB780}" destId="{4BF76BED-44D2-4346-9B1C-DE50E18A79C5}" srcOrd="0" destOrd="0" presId="urn:microsoft.com/office/officeart/2005/8/layout/vList2"/>
    <dgm:cxn modelId="{0077B08D-E69E-4BBE-B9A3-47406340932F}" type="presOf" srcId="{4E104CA5-527E-4CBB-93C4-62FF8AA135BC}" destId="{2B3BFDEA-1049-4DF0-8798-BA46D62A73CD}" srcOrd="0" destOrd="0" presId="urn:microsoft.com/office/officeart/2005/8/layout/vList2"/>
    <dgm:cxn modelId="{677236B2-5DD0-43C6-A90B-7211F7807C3A}" srcId="{026D10E5-1037-4C41-9DF6-D3530F7FB780}" destId="{4669FC6B-CDC9-450D-B124-0BBDD8B081CF}" srcOrd="0" destOrd="0" parTransId="{66281FEA-2852-4567-BF23-879A1ED15B9F}" sibTransId="{5DAECAA8-9DF1-4B62-A236-1F444EF391E2}"/>
    <dgm:cxn modelId="{F03FE4B3-D5F5-4979-8ADB-0D11441657BD}" type="presOf" srcId="{0BC6AAD5-ACA9-46F4-93F5-646CEBF53042}" destId="{391A10DF-10ED-4FB1-87CF-CABBFAD897A8}" srcOrd="0" destOrd="0" presId="urn:microsoft.com/office/officeart/2005/8/layout/vList2"/>
    <dgm:cxn modelId="{2E5ADAB9-DFC9-47C0-9442-9C70F825B555}" type="presOf" srcId="{4669FC6B-CDC9-450D-B124-0BBDD8B081CF}" destId="{C2DE384B-ED4C-45F1-9ADD-55D9904BAAFF}" srcOrd="0" destOrd="0" presId="urn:microsoft.com/office/officeart/2005/8/layout/vList2"/>
    <dgm:cxn modelId="{1F30C7BC-4F3B-4535-979C-92E3836699FC}" srcId="{4669FC6B-CDC9-450D-B124-0BBDD8B081CF}" destId="{3A9AB878-8E53-49E2-9811-785F7556FFE8}" srcOrd="0" destOrd="0" parTransId="{C7BA79AC-095E-4CB1-8E8A-8FBA6F578DEF}" sibTransId="{7CF9DB72-7A04-4F54-9204-0E7E90E2DADE}"/>
    <dgm:cxn modelId="{76BF3AC5-F2B4-4AE2-8233-8302EC27929D}" type="presOf" srcId="{B2A62A16-0813-469A-9316-15E73F047815}" destId="{6B02A97E-7137-4FB1-844A-DC687055E59F}" srcOrd="0" destOrd="0" presId="urn:microsoft.com/office/officeart/2005/8/layout/vList2"/>
    <dgm:cxn modelId="{7D1EB8CD-50F3-453B-BCFA-3ADF7D5633A5}" type="presOf" srcId="{0513F65C-FF69-4854-AAF9-071A398D4817}" destId="{1E0B7489-43DB-44B3-9493-CED4B1071C28}" srcOrd="0" destOrd="0" presId="urn:microsoft.com/office/officeart/2005/8/layout/vList2"/>
    <dgm:cxn modelId="{06C3DDE4-53D4-41FD-9FBC-920C4C1B74E4}" srcId="{026D10E5-1037-4C41-9DF6-D3530F7FB780}" destId="{B2A62A16-0813-469A-9316-15E73F047815}" srcOrd="2" destOrd="0" parTransId="{7F6950D5-EA38-479C-BC13-6B4DAE7D151F}" sibTransId="{3A93DFF2-3AB9-4E81-89A0-5981C5F96696}"/>
    <dgm:cxn modelId="{DABC72E5-AB62-44AB-A688-5920DE43E3F7}" srcId="{B2A62A16-0813-469A-9316-15E73F047815}" destId="{04CB684D-8F68-4240-AF2A-ECE494BFDBEC}" srcOrd="0" destOrd="0" parTransId="{276B8AD2-1AD9-4EF4-81FF-7B6A8DAA493A}" sibTransId="{FCEE7188-7801-4899-A834-A3593A65F9D4}"/>
    <dgm:cxn modelId="{A2905C51-91FB-4FA8-B684-282E7D73FA70}" type="presParOf" srcId="{4BF76BED-44D2-4346-9B1C-DE50E18A79C5}" destId="{C2DE384B-ED4C-45F1-9ADD-55D9904BAAFF}" srcOrd="0" destOrd="0" presId="urn:microsoft.com/office/officeart/2005/8/layout/vList2"/>
    <dgm:cxn modelId="{28C17C37-0C44-46F0-9D61-F885868F8634}" type="presParOf" srcId="{4BF76BED-44D2-4346-9B1C-DE50E18A79C5}" destId="{E980DED8-6AC7-4EA9-AA20-970AF57F7D5E}" srcOrd="1" destOrd="0" presId="urn:microsoft.com/office/officeart/2005/8/layout/vList2"/>
    <dgm:cxn modelId="{8E71A1E2-0978-499B-A51E-E7905E7C772C}" type="presParOf" srcId="{4BF76BED-44D2-4346-9B1C-DE50E18A79C5}" destId="{2B3BFDEA-1049-4DF0-8798-BA46D62A73CD}" srcOrd="2" destOrd="0" presId="urn:microsoft.com/office/officeart/2005/8/layout/vList2"/>
    <dgm:cxn modelId="{D6FD22B4-4AD2-4052-BA1D-4549EBA6E17B}" type="presParOf" srcId="{4BF76BED-44D2-4346-9B1C-DE50E18A79C5}" destId="{1E0B7489-43DB-44B3-9493-CED4B1071C28}" srcOrd="3" destOrd="0" presId="urn:microsoft.com/office/officeart/2005/8/layout/vList2"/>
    <dgm:cxn modelId="{9D69C62D-8AB9-45EF-B215-2824911FD535}" type="presParOf" srcId="{4BF76BED-44D2-4346-9B1C-DE50E18A79C5}" destId="{6B02A97E-7137-4FB1-844A-DC687055E59F}" srcOrd="4" destOrd="0" presId="urn:microsoft.com/office/officeart/2005/8/layout/vList2"/>
    <dgm:cxn modelId="{7FF0763B-5D94-41D6-A8A3-A325BC29D24D}" type="presParOf" srcId="{4BF76BED-44D2-4346-9B1C-DE50E18A79C5}" destId="{1DFAF049-E075-4F84-BD5D-C4E6849D1FDC}" srcOrd="5" destOrd="0" presId="urn:microsoft.com/office/officeart/2005/8/layout/vList2"/>
    <dgm:cxn modelId="{AE66C71D-E089-414E-BF85-C797B5A0945F}" type="presParOf" srcId="{4BF76BED-44D2-4346-9B1C-DE50E18A79C5}" destId="{E0864CF4-2283-41A2-9901-8985475CF35C}" srcOrd="6" destOrd="0" presId="urn:microsoft.com/office/officeart/2005/8/layout/vList2"/>
    <dgm:cxn modelId="{B26E7610-7BDF-4E06-9229-390829B6B24D}" type="presParOf" srcId="{4BF76BED-44D2-4346-9B1C-DE50E18A79C5}" destId="{391A10DF-10ED-4FB1-87CF-CABBFAD897A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D26B21-4D7B-49F3-91A5-BB15756126F8}">
      <dsp:nvSpPr>
        <dsp:cNvPr id="0" name=""/>
        <dsp:cNvSpPr/>
      </dsp:nvSpPr>
      <dsp:spPr>
        <a:xfrm>
          <a:off x="5045" y="293808"/>
          <a:ext cx="2937290" cy="1174916"/>
        </a:xfrm>
        <a:prstGeom prst="chevr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Rights</a:t>
          </a:r>
        </a:p>
      </dsp:txBody>
      <dsp:txXfrm>
        <a:off x="592503" y="293808"/>
        <a:ext cx="1762374" cy="1174916"/>
      </dsp:txXfrm>
    </dsp:sp>
    <dsp:sp modelId="{E8EF52EF-B4C4-400E-8BED-FE3A3DCCBF41}">
      <dsp:nvSpPr>
        <dsp:cNvPr id="0" name=""/>
        <dsp:cNvSpPr/>
      </dsp:nvSpPr>
      <dsp:spPr>
        <a:xfrm>
          <a:off x="2648606" y="293808"/>
          <a:ext cx="2937290" cy="1174916"/>
        </a:xfrm>
        <a:prstGeom prst="chevron">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License</a:t>
          </a:r>
        </a:p>
      </dsp:txBody>
      <dsp:txXfrm>
        <a:off x="3236064" y="293808"/>
        <a:ext cx="1762374" cy="1174916"/>
      </dsp:txXfrm>
    </dsp:sp>
    <dsp:sp modelId="{B8D64939-153D-4C4D-872C-C6C7E137085F}">
      <dsp:nvSpPr>
        <dsp:cNvPr id="0" name=""/>
        <dsp:cNvSpPr/>
      </dsp:nvSpPr>
      <dsp:spPr>
        <a:xfrm>
          <a:off x="5292167" y="293808"/>
          <a:ext cx="2937290" cy="1174916"/>
        </a:xfrm>
        <a:prstGeom prst="chevron">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Exemption</a:t>
          </a:r>
        </a:p>
      </dsp:txBody>
      <dsp:txXfrm>
        <a:off x="5879625" y="293808"/>
        <a:ext cx="1762374" cy="1174916"/>
      </dsp:txXfrm>
    </dsp:sp>
    <dsp:sp modelId="{B3128003-7BEA-4654-9CC8-E28B22A963E3}">
      <dsp:nvSpPr>
        <dsp:cNvPr id="0" name=""/>
        <dsp:cNvSpPr/>
      </dsp:nvSpPr>
      <dsp:spPr>
        <a:xfrm>
          <a:off x="7935729" y="293808"/>
          <a:ext cx="2937290" cy="1174916"/>
        </a:xfrm>
        <a:prstGeom prst="chevron">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Permission</a:t>
          </a:r>
        </a:p>
      </dsp:txBody>
      <dsp:txXfrm>
        <a:off x="8523187" y="293808"/>
        <a:ext cx="1762374" cy="11749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E384B-ED4C-45F1-9ADD-55D9904BAAFF}">
      <dsp:nvSpPr>
        <dsp:cNvPr id="0" name=""/>
        <dsp:cNvSpPr/>
      </dsp:nvSpPr>
      <dsp:spPr>
        <a:xfrm>
          <a:off x="0" y="111770"/>
          <a:ext cx="9205000" cy="107257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THE </a:t>
          </a:r>
          <a:r>
            <a:rPr lang="en-US" sz="2700" b="1" u="sng" kern="1200"/>
            <a:t>PURPOSE</a:t>
          </a:r>
          <a:r>
            <a:rPr lang="en-US" sz="2700" kern="1200"/>
            <a:t> AND CHARACTER OF YOUR USE</a:t>
          </a:r>
        </a:p>
      </dsp:txBody>
      <dsp:txXfrm>
        <a:off x="52359" y="164129"/>
        <a:ext cx="9100282" cy="967861"/>
      </dsp:txXfrm>
    </dsp:sp>
    <dsp:sp modelId="{E980DED8-6AC7-4EA9-AA20-970AF57F7D5E}">
      <dsp:nvSpPr>
        <dsp:cNvPr id="0" name=""/>
        <dsp:cNvSpPr/>
      </dsp:nvSpPr>
      <dsp:spPr>
        <a:xfrm>
          <a:off x="0" y="1184349"/>
          <a:ext cx="9205000" cy="65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259"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err="1"/>
            <a:t>transformativeness</a:t>
          </a:r>
          <a:r>
            <a:rPr lang="en-US" sz="2100" kern="1200" dirty="0"/>
            <a:t>, commerciality, bad faith, illustrative purposes (including education)</a:t>
          </a:r>
        </a:p>
      </dsp:txBody>
      <dsp:txXfrm>
        <a:off x="0" y="1184349"/>
        <a:ext cx="9205000" cy="656707"/>
      </dsp:txXfrm>
    </dsp:sp>
    <dsp:sp modelId="{2B3BFDEA-1049-4DF0-8798-BA46D62A73CD}">
      <dsp:nvSpPr>
        <dsp:cNvPr id="0" name=""/>
        <dsp:cNvSpPr/>
      </dsp:nvSpPr>
      <dsp:spPr>
        <a:xfrm>
          <a:off x="0" y="1841057"/>
          <a:ext cx="9205000" cy="1072579"/>
        </a:xfrm>
        <a:prstGeom prst="roundRect">
          <a:avLst/>
        </a:prstGeom>
        <a:solidFill>
          <a:schemeClr val="accent2">
            <a:hueOff val="-425792"/>
            <a:satOff val="1170"/>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THE </a:t>
          </a:r>
          <a:r>
            <a:rPr lang="en-US" sz="2700" b="1" u="sng" kern="1200" dirty="0"/>
            <a:t>NATURE</a:t>
          </a:r>
          <a:r>
            <a:rPr lang="en-US" sz="2700" kern="1200" dirty="0"/>
            <a:t> OF THE COPYRIGHTED WORK</a:t>
          </a:r>
        </a:p>
      </dsp:txBody>
      <dsp:txXfrm>
        <a:off x="52359" y="1893416"/>
        <a:ext cx="9100282" cy="967861"/>
      </dsp:txXfrm>
    </dsp:sp>
    <dsp:sp modelId="{1E0B7489-43DB-44B3-9493-CED4B1071C28}">
      <dsp:nvSpPr>
        <dsp:cNvPr id="0" name=""/>
        <dsp:cNvSpPr/>
      </dsp:nvSpPr>
      <dsp:spPr>
        <a:xfrm>
          <a:off x="0" y="2913636"/>
          <a:ext cx="920500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259"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creative/factual, unpublished</a:t>
          </a:r>
        </a:p>
      </dsp:txBody>
      <dsp:txXfrm>
        <a:off x="0" y="2913636"/>
        <a:ext cx="9205000" cy="447120"/>
      </dsp:txXfrm>
    </dsp:sp>
    <dsp:sp modelId="{6B02A97E-7137-4FB1-844A-DC687055E59F}">
      <dsp:nvSpPr>
        <dsp:cNvPr id="0" name=""/>
        <dsp:cNvSpPr/>
      </dsp:nvSpPr>
      <dsp:spPr>
        <a:xfrm>
          <a:off x="0" y="3360756"/>
          <a:ext cx="9205000" cy="1072579"/>
        </a:xfrm>
        <a:prstGeom prst="roundRect">
          <a:avLst/>
        </a:prstGeom>
        <a:solidFill>
          <a:schemeClr val="accent2">
            <a:hueOff val="-851583"/>
            <a:satOff val="2339"/>
            <a:lumOff val="156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kern="1200" dirty="0"/>
            <a:t>THE </a:t>
          </a:r>
          <a:r>
            <a:rPr lang="en-US" sz="2700" b="1" u="sng" kern="1200" dirty="0"/>
            <a:t>AMOUNT</a:t>
          </a:r>
          <a:r>
            <a:rPr lang="en-US" sz="2700" kern="1200" dirty="0"/>
            <a:t> AND SUBSTANTIALITY OF THE PORTION TAKEN, AND </a:t>
          </a:r>
          <a:endParaRPr lang="en-US" sz="2700" kern="1200" dirty="0">
            <a:latin typeface="Calibri Light" panose="020F0302020204030204"/>
          </a:endParaRPr>
        </a:p>
      </dsp:txBody>
      <dsp:txXfrm>
        <a:off x="52359" y="3413115"/>
        <a:ext cx="9100282" cy="967861"/>
      </dsp:txXfrm>
    </dsp:sp>
    <dsp:sp modelId="{1DFAF049-E075-4F84-BD5D-C4E6849D1FDC}">
      <dsp:nvSpPr>
        <dsp:cNvPr id="0" name=""/>
        <dsp:cNvSpPr/>
      </dsp:nvSpPr>
      <dsp:spPr>
        <a:xfrm>
          <a:off x="0" y="4433335"/>
          <a:ext cx="920500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259"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amount, “heart of the work,” necessary to purpose</a:t>
          </a:r>
        </a:p>
      </dsp:txBody>
      <dsp:txXfrm>
        <a:off x="0" y="4433335"/>
        <a:ext cx="9205000" cy="447120"/>
      </dsp:txXfrm>
    </dsp:sp>
    <dsp:sp modelId="{E0864CF4-2283-41A2-9901-8985475CF35C}">
      <dsp:nvSpPr>
        <dsp:cNvPr id="0" name=""/>
        <dsp:cNvSpPr/>
      </dsp:nvSpPr>
      <dsp:spPr>
        <a:xfrm>
          <a:off x="0" y="4880455"/>
          <a:ext cx="9205000" cy="1072579"/>
        </a:xfrm>
        <a:prstGeom prst="roundRect">
          <a:avLst/>
        </a:prstGeom>
        <a:solidFill>
          <a:schemeClr val="accent2">
            <a:hueOff val="-1277375"/>
            <a:satOff val="3509"/>
            <a:lumOff val="235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THE </a:t>
          </a:r>
          <a:r>
            <a:rPr lang="en-US" sz="2700" b="1" u="sng" kern="1200" dirty="0"/>
            <a:t>EFFECT</a:t>
          </a:r>
          <a:r>
            <a:rPr lang="en-US" sz="2700" kern="1200" dirty="0"/>
            <a:t> OF THE USE UPON THE POTENTIAL </a:t>
          </a:r>
          <a:r>
            <a:rPr lang="en-US" sz="2700" b="1" u="sng" kern="1200" dirty="0"/>
            <a:t>MARKET</a:t>
          </a:r>
          <a:r>
            <a:rPr lang="en-US" sz="2700" kern="1200" dirty="0"/>
            <a:t> </a:t>
          </a:r>
        </a:p>
      </dsp:txBody>
      <dsp:txXfrm>
        <a:off x="52359" y="4932814"/>
        <a:ext cx="9100282" cy="967861"/>
      </dsp:txXfrm>
    </dsp:sp>
    <dsp:sp modelId="{391A10DF-10ED-4FB1-87CF-CABBFAD897A8}">
      <dsp:nvSpPr>
        <dsp:cNvPr id="0" name=""/>
        <dsp:cNvSpPr/>
      </dsp:nvSpPr>
      <dsp:spPr>
        <a:xfrm>
          <a:off x="0" y="5953034"/>
          <a:ext cx="920500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259"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substitute/complement</a:t>
          </a:r>
        </a:p>
      </dsp:txBody>
      <dsp:txXfrm>
        <a:off x="0" y="5953034"/>
        <a:ext cx="9205000" cy="447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D26B21-4D7B-49F3-91A5-BB15756126F8}">
      <dsp:nvSpPr>
        <dsp:cNvPr id="0" name=""/>
        <dsp:cNvSpPr/>
      </dsp:nvSpPr>
      <dsp:spPr>
        <a:xfrm>
          <a:off x="5045" y="293808"/>
          <a:ext cx="2937290" cy="1174916"/>
        </a:xfrm>
        <a:prstGeom prst="chevr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Rights</a:t>
          </a:r>
        </a:p>
      </dsp:txBody>
      <dsp:txXfrm>
        <a:off x="592503" y="293808"/>
        <a:ext cx="1762374" cy="1174916"/>
      </dsp:txXfrm>
    </dsp:sp>
    <dsp:sp modelId="{E8EF52EF-B4C4-400E-8BED-FE3A3DCCBF41}">
      <dsp:nvSpPr>
        <dsp:cNvPr id="0" name=""/>
        <dsp:cNvSpPr/>
      </dsp:nvSpPr>
      <dsp:spPr>
        <a:xfrm>
          <a:off x="2648606" y="293808"/>
          <a:ext cx="2937290" cy="1174916"/>
        </a:xfrm>
        <a:prstGeom prst="chevron">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License</a:t>
          </a:r>
        </a:p>
      </dsp:txBody>
      <dsp:txXfrm>
        <a:off x="3236064" y="293808"/>
        <a:ext cx="1762374" cy="1174916"/>
      </dsp:txXfrm>
    </dsp:sp>
    <dsp:sp modelId="{B8D64939-153D-4C4D-872C-C6C7E137085F}">
      <dsp:nvSpPr>
        <dsp:cNvPr id="0" name=""/>
        <dsp:cNvSpPr/>
      </dsp:nvSpPr>
      <dsp:spPr>
        <a:xfrm>
          <a:off x="5292167" y="293808"/>
          <a:ext cx="2937290" cy="1174916"/>
        </a:xfrm>
        <a:prstGeom prst="chevron">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Exemption</a:t>
          </a:r>
        </a:p>
      </dsp:txBody>
      <dsp:txXfrm>
        <a:off x="5879625" y="293808"/>
        <a:ext cx="1762374" cy="1174916"/>
      </dsp:txXfrm>
    </dsp:sp>
    <dsp:sp modelId="{B3128003-7BEA-4654-9CC8-E28B22A963E3}">
      <dsp:nvSpPr>
        <dsp:cNvPr id="0" name=""/>
        <dsp:cNvSpPr/>
      </dsp:nvSpPr>
      <dsp:spPr>
        <a:xfrm>
          <a:off x="7935729" y="293808"/>
          <a:ext cx="2937290" cy="1174916"/>
        </a:xfrm>
        <a:prstGeom prst="chevron">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Permission</a:t>
          </a:r>
        </a:p>
      </dsp:txBody>
      <dsp:txXfrm>
        <a:off x="8523187" y="293808"/>
        <a:ext cx="1762374" cy="11749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E384B-ED4C-45F1-9ADD-55D9904BAAFF}">
      <dsp:nvSpPr>
        <dsp:cNvPr id="0" name=""/>
        <dsp:cNvSpPr/>
      </dsp:nvSpPr>
      <dsp:spPr>
        <a:xfrm>
          <a:off x="0" y="112083"/>
          <a:ext cx="7847221" cy="107257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THE </a:t>
          </a:r>
          <a:r>
            <a:rPr lang="en-US" sz="2700" b="1" u="sng" kern="1200"/>
            <a:t>PURPOSE</a:t>
          </a:r>
          <a:r>
            <a:rPr lang="en-US" sz="2700" kern="1200"/>
            <a:t> AND CHARACTER OF YOUR USE</a:t>
          </a:r>
        </a:p>
      </dsp:txBody>
      <dsp:txXfrm>
        <a:off x="52359" y="164442"/>
        <a:ext cx="7742503" cy="967861"/>
      </dsp:txXfrm>
    </dsp:sp>
    <dsp:sp modelId="{E980DED8-6AC7-4EA9-AA20-970AF57F7D5E}">
      <dsp:nvSpPr>
        <dsp:cNvPr id="0" name=""/>
        <dsp:cNvSpPr/>
      </dsp:nvSpPr>
      <dsp:spPr>
        <a:xfrm>
          <a:off x="0" y="1184663"/>
          <a:ext cx="7847221" cy="65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149"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transformativeness, commerciality, bad faith, illustrative purposes (including education)</a:t>
          </a:r>
        </a:p>
      </dsp:txBody>
      <dsp:txXfrm>
        <a:off x="0" y="1184663"/>
        <a:ext cx="7847221" cy="656707"/>
      </dsp:txXfrm>
    </dsp:sp>
    <dsp:sp modelId="{2B3BFDEA-1049-4DF0-8798-BA46D62A73CD}">
      <dsp:nvSpPr>
        <dsp:cNvPr id="0" name=""/>
        <dsp:cNvSpPr/>
      </dsp:nvSpPr>
      <dsp:spPr>
        <a:xfrm>
          <a:off x="0" y="1841370"/>
          <a:ext cx="7847221" cy="1072579"/>
        </a:xfrm>
        <a:prstGeom prst="roundRect">
          <a:avLst/>
        </a:prstGeom>
        <a:solidFill>
          <a:schemeClr val="accent2">
            <a:hueOff val="-425792"/>
            <a:satOff val="1170"/>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THE </a:t>
          </a:r>
          <a:r>
            <a:rPr lang="en-US" sz="2700" b="1" u="sng" kern="1200"/>
            <a:t>NATURE</a:t>
          </a:r>
          <a:r>
            <a:rPr lang="en-US" sz="2700" kern="1200"/>
            <a:t> OF THE COPYRIGHTED WORK</a:t>
          </a:r>
        </a:p>
      </dsp:txBody>
      <dsp:txXfrm>
        <a:off x="52359" y="1893729"/>
        <a:ext cx="7742503" cy="967861"/>
      </dsp:txXfrm>
    </dsp:sp>
    <dsp:sp modelId="{1E0B7489-43DB-44B3-9493-CED4B1071C28}">
      <dsp:nvSpPr>
        <dsp:cNvPr id="0" name=""/>
        <dsp:cNvSpPr/>
      </dsp:nvSpPr>
      <dsp:spPr>
        <a:xfrm>
          <a:off x="0" y="2913949"/>
          <a:ext cx="7847221"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149"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creative/factual, unpublished</a:t>
          </a:r>
        </a:p>
      </dsp:txBody>
      <dsp:txXfrm>
        <a:off x="0" y="2913949"/>
        <a:ext cx="7847221" cy="447120"/>
      </dsp:txXfrm>
    </dsp:sp>
    <dsp:sp modelId="{6B02A97E-7137-4FB1-844A-DC687055E59F}">
      <dsp:nvSpPr>
        <dsp:cNvPr id="0" name=""/>
        <dsp:cNvSpPr/>
      </dsp:nvSpPr>
      <dsp:spPr>
        <a:xfrm>
          <a:off x="0" y="3361069"/>
          <a:ext cx="7847221" cy="1072579"/>
        </a:xfrm>
        <a:prstGeom prst="roundRect">
          <a:avLst/>
        </a:prstGeom>
        <a:solidFill>
          <a:schemeClr val="accent2">
            <a:hueOff val="-851583"/>
            <a:satOff val="2339"/>
            <a:lumOff val="156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kern="1200"/>
            <a:t>THE </a:t>
          </a:r>
          <a:r>
            <a:rPr lang="en-US" sz="2700" b="1" u="sng" kern="1200"/>
            <a:t>AMOUNT</a:t>
          </a:r>
          <a:r>
            <a:rPr lang="en-US" sz="2700" kern="1200"/>
            <a:t> AND SUBSTANTIALITY OF THE PORTION TAKEN, AND </a:t>
          </a:r>
          <a:endParaRPr lang="en-US" sz="2700" kern="1200">
            <a:latin typeface="Calibri Light" panose="020F0302020204030204"/>
          </a:endParaRPr>
        </a:p>
      </dsp:txBody>
      <dsp:txXfrm>
        <a:off x="52359" y="3413428"/>
        <a:ext cx="7742503" cy="967861"/>
      </dsp:txXfrm>
    </dsp:sp>
    <dsp:sp modelId="{1DFAF049-E075-4F84-BD5D-C4E6849D1FDC}">
      <dsp:nvSpPr>
        <dsp:cNvPr id="0" name=""/>
        <dsp:cNvSpPr/>
      </dsp:nvSpPr>
      <dsp:spPr>
        <a:xfrm>
          <a:off x="0" y="4433648"/>
          <a:ext cx="7847221"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149"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amount, “heart of the work,” necessary to purpose</a:t>
          </a:r>
        </a:p>
      </dsp:txBody>
      <dsp:txXfrm>
        <a:off x="0" y="4433648"/>
        <a:ext cx="7847221" cy="447120"/>
      </dsp:txXfrm>
    </dsp:sp>
    <dsp:sp modelId="{E0864CF4-2283-41A2-9901-8985475CF35C}">
      <dsp:nvSpPr>
        <dsp:cNvPr id="0" name=""/>
        <dsp:cNvSpPr/>
      </dsp:nvSpPr>
      <dsp:spPr>
        <a:xfrm>
          <a:off x="0" y="4880768"/>
          <a:ext cx="7847221" cy="1072579"/>
        </a:xfrm>
        <a:prstGeom prst="roundRect">
          <a:avLst/>
        </a:prstGeom>
        <a:solidFill>
          <a:schemeClr val="accent2">
            <a:hueOff val="-1277375"/>
            <a:satOff val="3509"/>
            <a:lumOff val="235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THE </a:t>
          </a:r>
          <a:r>
            <a:rPr lang="en-US" sz="2700" b="1" u="sng" kern="1200"/>
            <a:t>EFFECT</a:t>
          </a:r>
          <a:r>
            <a:rPr lang="en-US" sz="2700" kern="1200"/>
            <a:t> OF THE USE UPON THE POTENTIAL </a:t>
          </a:r>
          <a:r>
            <a:rPr lang="en-US" sz="2700" b="1" u="sng" kern="1200"/>
            <a:t>MARKET</a:t>
          </a:r>
          <a:r>
            <a:rPr lang="en-US" sz="2700" kern="1200"/>
            <a:t> </a:t>
          </a:r>
        </a:p>
      </dsp:txBody>
      <dsp:txXfrm>
        <a:off x="52359" y="4933127"/>
        <a:ext cx="7742503" cy="967861"/>
      </dsp:txXfrm>
    </dsp:sp>
    <dsp:sp modelId="{391A10DF-10ED-4FB1-87CF-CABBFAD897A8}">
      <dsp:nvSpPr>
        <dsp:cNvPr id="0" name=""/>
        <dsp:cNvSpPr/>
      </dsp:nvSpPr>
      <dsp:spPr>
        <a:xfrm>
          <a:off x="0" y="5953348"/>
          <a:ext cx="7847221"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149"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substitute/complement</a:t>
          </a:r>
        </a:p>
      </dsp:txBody>
      <dsp:txXfrm>
        <a:off x="0" y="5953348"/>
        <a:ext cx="7847221" cy="44712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ECAD07-FEE2-4800-989F-7FB922DA0541}" type="datetimeFigureOut">
              <a:rPr lang="en-US" smtClean="0"/>
              <a:t>11/25/2022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A3CAD2-54B3-4A15-AA8F-EF1FBEB91F20}" type="slidenum">
              <a:rPr lang="en-US" smtClean="0"/>
              <a:t>‹#›</a:t>
            </a:fld>
            <a:endParaRPr lang="en-US"/>
          </a:p>
        </p:txBody>
      </p:sp>
    </p:spTree>
    <p:extLst>
      <p:ext uri="{BB962C8B-B14F-4D97-AF65-F5344CB8AC3E}">
        <p14:creationId xmlns:p14="http://schemas.microsoft.com/office/powerpoint/2010/main" val="3491033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k-state.edu/copyright/students/index.html#ReuseETDR"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law.cornell.edu/definitions/uscode.php?width=840&amp;height=800&amp;iframe=true&amp;def_id=17-USC-1293601206-364936160&amp;term_occur=999&amp;term_src=title:17:chapter:1:section:106" TargetMode="External"/><Relationship Id="rId3" Type="http://schemas.openxmlformats.org/officeDocument/2006/relationships/hyperlink" Target="https://www.law.cornell.edu/definitions/uscode.php?width=840&amp;height=800&amp;iframe=true&amp;def_id=17-USC-2024104691-364936160&amp;term_occur=999&amp;term_src=" TargetMode="External"/><Relationship Id="rId7" Type="http://schemas.openxmlformats.org/officeDocument/2006/relationships/hyperlink" Target="https://www.law.cornell.edu/definitions/uscode.php?width=840&amp;height=800&amp;iframe=true&amp;def_id=17-USC-678828191-364936160&amp;term_occur=999&amp;term_src=title:17:chapter:1:section:106"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law.cornell.edu/definitions/uscode.php?width=840&amp;height=800&amp;iframe=true&amp;def_id=17-USC-1005842088-364936160&amp;term_occur=999&amp;term_src=" TargetMode="External"/><Relationship Id="rId11" Type="http://schemas.openxmlformats.org/officeDocument/2006/relationships/hyperlink" Target="https://www.law.cornell.edu/definitions/uscode.php?width=840&amp;height=800&amp;iframe=true&amp;def_id=17-USC-1729485709-364936160&amp;term_occur=999&amp;term_src=" TargetMode="External"/><Relationship Id="rId5" Type="http://schemas.openxmlformats.org/officeDocument/2006/relationships/hyperlink" Target="https://www.law.cornell.edu/definitions/uscode.php?width=840&amp;height=800&amp;iframe=true&amp;def_id=17-USC-354838591-364936160&amp;term_occur=999&amp;term_src=" TargetMode="External"/><Relationship Id="rId10" Type="http://schemas.openxmlformats.org/officeDocument/2006/relationships/hyperlink" Target="https://www.law.cornell.edu/definitions/uscode.php?width=840&amp;height=800&amp;iframe=true&amp;def_id=17-USC-1671764162-364936160&amp;term_occur=999&amp;term_src=" TargetMode="External"/><Relationship Id="rId4" Type="http://schemas.openxmlformats.org/officeDocument/2006/relationships/hyperlink" Target="https://www.law.cornell.edu/definitions/uscode.php?width=840&amp;height=800&amp;iframe=true&amp;def_id=17-USC-955627062-364936160&amp;term_occur=999&amp;term_src=" TargetMode="External"/><Relationship Id="rId9" Type="http://schemas.openxmlformats.org/officeDocument/2006/relationships/hyperlink" Target="https://www.law.cornell.edu/definitions/uscode.php?width=840&amp;height=800&amp;iframe=true&amp;def_id=17-USC-1496914075-364936160&amp;term_occur=999&amp;term_sr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does this mean for copyright??</a:t>
            </a:r>
          </a:p>
          <a:p>
            <a:endParaRPr lang="en-US"/>
          </a:p>
          <a:p>
            <a:r>
              <a:rPr lang="en-US"/>
              <a:t>Copyright has</a:t>
            </a:r>
            <a:r>
              <a:rPr lang="en-US" baseline="0"/>
              <a:t> a term before protected works enter the public domain. The clause encourages the creation of work by both protecting authors control and benefits over content for a limited time– and then chaperones its unrestricted use through its transition to the public domain. </a:t>
            </a:r>
          </a:p>
          <a:p>
            <a:endParaRPr lang="en-US"/>
          </a:p>
        </p:txBody>
      </p:sp>
      <p:sp>
        <p:nvSpPr>
          <p:cNvPr id="4" name="Slide Number Placeholder 3"/>
          <p:cNvSpPr>
            <a:spLocks noGrp="1"/>
          </p:cNvSpPr>
          <p:nvPr>
            <p:ph type="sldNum" sz="quarter" idx="10"/>
          </p:nvPr>
        </p:nvSpPr>
        <p:spPr/>
        <p:txBody>
          <a:bodyPr/>
          <a:lstStyle/>
          <a:p>
            <a:fld id="{8EA3CAD2-54B3-4A15-AA8F-EF1FBEB91F20}" type="slidenum">
              <a:rPr lang="en-US" smtClean="0"/>
              <a:t>12</a:t>
            </a:fld>
            <a:endParaRPr lang="en-US"/>
          </a:p>
        </p:txBody>
      </p:sp>
    </p:spTree>
    <p:extLst>
      <p:ext uri="{BB962C8B-B14F-4D97-AF65-F5344CB8AC3E}">
        <p14:creationId xmlns:p14="http://schemas.microsoft.com/office/powerpoint/2010/main" val="408214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Fair Use</a:t>
            </a:r>
          </a:p>
          <a:p>
            <a:r>
              <a:rPr lang="en-US"/>
              <a:t>Instructors, Teachers,</a:t>
            </a:r>
            <a:r>
              <a:rPr lang="en-US" baseline="0"/>
              <a:t> Faculty- Fair Use and TEACH Act </a:t>
            </a:r>
          </a:p>
          <a:p>
            <a:endParaRPr lang="en-US" baseline="0"/>
          </a:p>
          <a:p>
            <a:endParaRPr lang="en-US" baseline="0"/>
          </a:p>
          <a:p>
            <a:r>
              <a:rPr lang="en-US" sz="1200" b="0" i="0" kern="1200">
                <a:solidFill>
                  <a:schemeClr val="tx1"/>
                </a:solidFill>
                <a:effectLst/>
                <a:latin typeface="+mn-lt"/>
                <a:ea typeface="+mn-ea"/>
                <a:cs typeface="+mn-cs"/>
              </a:rPr>
              <a:t> This exemption allows transmissions embodying a performance or display of a work to be communicated to the public without the copyright owner's consent in certain circumstances. Under current law, there are three important limitations on such communication: (1) it must be done through a single receiving apparatus of a kind commonly used in private homes (hence the term “</a:t>
            </a:r>
            <a:r>
              <a:rPr lang="en-US" sz="1200" b="0" i="0" kern="1200" err="1">
                <a:solidFill>
                  <a:schemeClr val="tx1"/>
                </a:solidFill>
                <a:effectLst/>
                <a:latin typeface="+mn-lt"/>
                <a:ea typeface="+mn-ea"/>
                <a:cs typeface="+mn-cs"/>
              </a:rPr>
              <a:t>homestyle</a:t>
            </a:r>
            <a:r>
              <a:rPr lang="en-US" sz="1200" b="0" i="0" kern="1200">
                <a:solidFill>
                  <a:schemeClr val="tx1"/>
                </a:solidFill>
                <a:effectLst/>
                <a:latin typeface="+mn-lt"/>
                <a:ea typeface="+mn-ea"/>
                <a:cs typeface="+mn-cs"/>
              </a:rPr>
              <a:t>” ); (2) there must be no direct charge for seeing or hearing the transmission; and (3) the transmission must not be further transmitted to the public.</a:t>
            </a:r>
            <a:endParaRPr lang="en-US"/>
          </a:p>
        </p:txBody>
      </p:sp>
      <p:sp>
        <p:nvSpPr>
          <p:cNvPr id="4" name="Slide Number Placeholder 3"/>
          <p:cNvSpPr>
            <a:spLocks noGrp="1"/>
          </p:cNvSpPr>
          <p:nvPr>
            <p:ph type="sldNum" sz="quarter" idx="10"/>
          </p:nvPr>
        </p:nvSpPr>
        <p:spPr/>
        <p:txBody>
          <a:bodyPr/>
          <a:lstStyle/>
          <a:p>
            <a:fld id="{8EA3CAD2-54B3-4A15-AA8F-EF1FBEB91F20}" type="slidenum">
              <a:rPr lang="en-US" smtClean="0"/>
              <a:t>69</a:t>
            </a:fld>
            <a:endParaRPr lang="en-US"/>
          </a:p>
        </p:txBody>
      </p:sp>
    </p:spTree>
    <p:extLst>
      <p:ext uri="{BB962C8B-B14F-4D97-AF65-F5344CB8AC3E}">
        <p14:creationId xmlns:p14="http://schemas.microsoft.com/office/powerpoint/2010/main" val="3297690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for clues: copyright notice, place and date of publication, author and publisher (examine the object itself for clues) </a:t>
            </a:r>
          </a:p>
          <a:p>
            <a:endParaRPr lang="en-US">
              <a:cs typeface="Calibri"/>
            </a:endParaRPr>
          </a:p>
          <a:p>
            <a:r>
              <a:rPr lang="en-US"/>
              <a:t>if uncertain about your proposed use and request permissions. </a:t>
            </a:r>
          </a:p>
          <a:p>
            <a:endParaRPr lang="en-US">
              <a:cs typeface="Calibri"/>
            </a:endParaRPr>
          </a:p>
        </p:txBody>
      </p:sp>
      <p:sp>
        <p:nvSpPr>
          <p:cNvPr id="4" name="Slide Number Placeholder 3"/>
          <p:cNvSpPr>
            <a:spLocks noGrp="1"/>
          </p:cNvSpPr>
          <p:nvPr>
            <p:ph type="sldNum" sz="quarter" idx="5"/>
          </p:nvPr>
        </p:nvSpPr>
        <p:spPr/>
        <p:txBody>
          <a:bodyPr/>
          <a:lstStyle/>
          <a:p>
            <a:fld id="{8EA3CAD2-54B3-4A15-AA8F-EF1FBEB91F20}" type="slidenum">
              <a:rPr lang="en-US" smtClean="0"/>
              <a:t>74</a:t>
            </a:fld>
            <a:endParaRPr lang="en-US"/>
          </a:p>
        </p:txBody>
      </p:sp>
    </p:spTree>
    <p:extLst>
      <p:ext uri="{BB962C8B-B14F-4D97-AF65-F5344CB8AC3E}">
        <p14:creationId xmlns:p14="http://schemas.microsoft.com/office/powerpoint/2010/main" val="453738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a:t>Cite everything. This ensures you don't run into issues with plagiarism but also helps future users of your schoalrship distinguish what is your original work. </a:t>
            </a:r>
          </a:p>
          <a:p>
            <a:pPr marL="285750" indent="-285750">
              <a:buFont typeface="Arial,Sans-Serif"/>
              <a:buChar char="•"/>
            </a:pPr>
            <a:r>
              <a:rPr lang="en-US"/>
              <a:t>When using other's material ask yourself do you need this </a:t>
            </a:r>
            <a:r>
              <a:rPr lang="en-US" b="1" i="1"/>
              <a:t>specific </a:t>
            </a:r>
            <a:r>
              <a:rPr lang="en-US"/>
              <a:t>figure/image to complete my scholarly objective?</a:t>
            </a:r>
          </a:p>
          <a:p>
            <a:pPr marL="742950" lvl="1" indent="-285750">
              <a:buFont typeface="Arial,Sans-Serif"/>
              <a:buChar char="•"/>
            </a:pPr>
            <a:r>
              <a:rPr lang="en-US"/>
              <a:t>Ask yourself if you can find it or something similar/usable enough that is in the public domain or publicly licensed. Consider how this would affect your fair use claim. </a:t>
            </a:r>
          </a:p>
          <a:p>
            <a:pPr marL="285750" indent="-285750">
              <a:buFont typeface="Arial,Sans-Serif"/>
              <a:buChar char="•"/>
            </a:pPr>
            <a:r>
              <a:rPr lang="en-US"/>
              <a:t>Frequently consult this material CADS curated on </a:t>
            </a:r>
            <a:r>
              <a:rPr lang="en-US">
                <a:hlinkClick r:id="rId3"/>
              </a:rPr>
              <a:t>Reusing Content.</a:t>
            </a:r>
            <a:r>
              <a:rPr lang="en-US"/>
              <a:t> </a:t>
            </a:r>
            <a:endParaRPr lang="en-US">
              <a:cs typeface="Calibri"/>
            </a:endParaRPr>
          </a:p>
          <a:p>
            <a:pPr marL="285750" indent="-285750">
              <a:buFont typeface="Arial,Sans-Serif"/>
              <a:buChar char="•"/>
            </a:pPr>
            <a:r>
              <a:rPr lang="en-US"/>
              <a:t>As you explore opportunities to publish all or parts of your ETDR consider the terms of the publishers contract, what if anything are you licensing away or are you transfering ownership of the work completely? </a:t>
            </a:r>
          </a:p>
          <a:p>
            <a:pPr marL="742950" lvl="1" indent="-285750">
              <a:buFont typeface="Arial,Sans-Serif"/>
              <a:buChar char="•"/>
            </a:pPr>
            <a:r>
              <a:rPr lang="en-US"/>
              <a:t>Consider how this effects your ETDR and the timeline to submit your ETDR—does publishing parts of your ETDR prior to submission make it difficult to submit?</a:t>
            </a:r>
          </a:p>
          <a:p>
            <a:endParaRPr lang="en-US">
              <a:cs typeface="Calibri"/>
            </a:endParaRPr>
          </a:p>
        </p:txBody>
      </p:sp>
      <p:sp>
        <p:nvSpPr>
          <p:cNvPr id="4" name="Slide Number Placeholder 3"/>
          <p:cNvSpPr>
            <a:spLocks noGrp="1"/>
          </p:cNvSpPr>
          <p:nvPr>
            <p:ph type="sldNum" sz="quarter" idx="5"/>
          </p:nvPr>
        </p:nvSpPr>
        <p:spPr/>
        <p:txBody>
          <a:bodyPr/>
          <a:lstStyle/>
          <a:p>
            <a:fld id="{8EA3CAD2-54B3-4A15-AA8F-EF1FBEB91F20}" type="slidenum">
              <a:rPr lang="en-US" smtClean="0"/>
              <a:t>79</a:t>
            </a:fld>
            <a:endParaRPr lang="en-US"/>
          </a:p>
        </p:txBody>
      </p:sp>
    </p:spTree>
    <p:extLst>
      <p:ext uri="{BB962C8B-B14F-4D97-AF65-F5344CB8AC3E}">
        <p14:creationId xmlns:p14="http://schemas.microsoft.com/office/powerpoint/2010/main" val="3799212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Copyright is a</a:t>
            </a:r>
            <a:r>
              <a:rPr lang="en-US" baseline="0" dirty="0"/>
              <a:t> form of intellectual property protection codified in title 17 of the US Code. When one retains copyright in a work they actually hold a bundle of rights– this bundle broken down includes the rights to: </a:t>
            </a:r>
          </a:p>
          <a:p>
            <a:endParaRPr lang="en-US" baseline="0" dirty="0"/>
          </a:p>
          <a:p>
            <a:r>
              <a:rPr lang="en-US" sz="1200" b="1" i="0" kern="12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to reproduce the copyrighted work in </a:t>
            </a:r>
            <a:r>
              <a:rPr lang="en-US" sz="1200" b="0" i="0" u="none" strike="noStrike" kern="1200" dirty="0">
                <a:solidFill>
                  <a:schemeClr val="tx1"/>
                </a:solidFill>
                <a:effectLst/>
                <a:latin typeface="+mn-lt"/>
                <a:ea typeface="+mn-ea"/>
                <a:cs typeface="+mn-cs"/>
                <a:hlinkClick r:id="rId3"/>
              </a:rPr>
              <a:t>copies</a:t>
            </a:r>
            <a:r>
              <a:rPr lang="en-US" sz="1200" b="0" i="0" kern="1200" dirty="0">
                <a:solidFill>
                  <a:schemeClr val="tx1"/>
                </a:solidFill>
                <a:effectLst/>
                <a:latin typeface="+mn-lt"/>
                <a:ea typeface="+mn-ea"/>
                <a:cs typeface="+mn-cs"/>
              </a:rPr>
              <a:t> or </a:t>
            </a:r>
            <a:r>
              <a:rPr lang="en-US" sz="1200" b="0" i="0" u="none" strike="noStrike" kern="1200" dirty="0">
                <a:solidFill>
                  <a:schemeClr val="tx1"/>
                </a:solidFill>
                <a:effectLst/>
                <a:latin typeface="+mn-lt"/>
                <a:ea typeface="+mn-ea"/>
                <a:cs typeface="+mn-cs"/>
                <a:hlinkClick r:id="rId4"/>
              </a:rPr>
              <a:t>phonorecords</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to prepare derivative works based upon the copyrighted work;</a:t>
            </a:r>
          </a:p>
          <a:p>
            <a:r>
              <a:rPr lang="en-US" sz="1200" b="1" i="0" kern="12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to distribute </a:t>
            </a:r>
            <a:r>
              <a:rPr lang="en-US" sz="1200" b="0" i="0" u="none" strike="noStrike" kern="1200" dirty="0">
                <a:solidFill>
                  <a:schemeClr val="tx1"/>
                </a:solidFill>
                <a:effectLst/>
                <a:latin typeface="+mn-lt"/>
                <a:ea typeface="+mn-ea"/>
                <a:cs typeface="+mn-cs"/>
                <a:hlinkClick r:id="rId3"/>
              </a:rPr>
              <a:t>copies</a:t>
            </a:r>
            <a:r>
              <a:rPr lang="en-US" sz="1200" b="0" i="0" kern="1200" dirty="0">
                <a:solidFill>
                  <a:schemeClr val="tx1"/>
                </a:solidFill>
                <a:effectLst/>
                <a:latin typeface="+mn-lt"/>
                <a:ea typeface="+mn-ea"/>
                <a:cs typeface="+mn-cs"/>
              </a:rPr>
              <a:t> or </a:t>
            </a:r>
            <a:r>
              <a:rPr lang="en-US" sz="1200" b="0" i="0" u="none" strike="noStrike" kern="1200" dirty="0">
                <a:solidFill>
                  <a:schemeClr val="tx1"/>
                </a:solidFill>
                <a:effectLst/>
                <a:latin typeface="+mn-lt"/>
                <a:ea typeface="+mn-ea"/>
                <a:cs typeface="+mn-cs"/>
                <a:hlinkClick r:id="rId4"/>
              </a:rPr>
              <a:t>phonorecords</a:t>
            </a:r>
            <a:r>
              <a:rPr lang="en-US" sz="1200" b="0" i="0" kern="1200" dirty="0">
                <a:solidFill>
                  <a:schemeClr val="tx1"/>
                </a:solidFill>
                <a:effectLst/>
                <a:latin typeface="+mn-lt"/>
                <a:ea typeface="+mn-ea"/>
                <a:cs typeface="+mn-cs"/>
              </a:rPr>
              <a:t> of the copyrighted work to the public by sale or other transfer of ownership, or by rental, lease, or lending;</a:t>
            </a:r>
          </a:p>
          <a:p>
            <a:r>
              <a:rPr lang="en-US" sz="1200" b="1" i="0" kern="12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in the case of literary, musical, dramatic, and choreographic works, pantomimes, and </a:t>
            </a:r>
            <a:r>
              <a:rPr lang="en-US" sz="1200" b="0" i="0" u="none" strike="noStrike" kern="1200" dirty="0">
                <a:solidFill>
                  <a:schemeClr val="tx1"/>
                </a:solidFill>
                <a:effectLst/>
                <a:latin typeface="+mn-lt"/>
                <a:ea typeface="+mn-ea"/>
                <a:cs typeface="+mn-cs"/>
                <a:hlinkClick r:id="rId5"/>
              </a:rPr>
              <a:t>motion pictures</a:t>
            </a:r>
            <a:r>
              <a:rPr lang="en-US" sz="1200" b="0" i="0" kern="1200" dirty="0">
                <a:solidFill>
                  <a:schemeClr val="tx1"/>
                </a:solidFill>
                <a:effectLst/>
                <a:latin typeface="+mn-lt"/>
                <a:ea typeface="+mn-ea"/>
                <a:cs typeface="+mn-cs"/>
              </a:rPr>
              <a:t> and other </a:t>
            </a:r>
            <a:r>
              <a:rPr lang="en-US" sz="1200" b="0" i="0" u="none" strike="noStrike" kern="1200" dirty="0">
                <a:solidFill>
                  <a:schemeClr val="tx1"/>
                </a:solidFill>
                <a:effectLst/>
                <a:latin typeface="+mn-lt"/>
                <a:ea typeface="+mn-ea"/>
                <a:cs typeface="+mn-cs"/>
                <a:hlinkClick r:id="rId6"/>
              </a:rPr>
              <a:t>audiovisual works</a:t>
            </a:r>
            <a:r>
              <a:rPr lang="en-US" sz="1200" b="0" i="0" kern="1200" dirty="0">
                <a:solidFill>
                  <a:schemeClr val="tx1"/>
                </a:solidFill>
                <a:effectLst/>
                <a:latin typeface="+mn-lt"/>
                <a:ea typeface="+mn-ea"/>
                <a:cs typeface="+mn-cs"/>
              </a:rPr>
              <a:t>, to</a:t>
            </a:r>
            <a:r>
              <a:rPr lang="en-US" sz="1200" b="0" i="0" u="none" strike="noStrike" kern="1200" dirty="0">
                <a:solidFill>
                  <a:schemeClr val="tx1"/>
                </a:solidFill>
                <a:effectLst/>
                <a:latin typeface="+mn-lt"/>
                <a:ea typeface="+mn-ea"/>
                <a:cs typeface="+mn-cs"/>
                <a:hlinkClick r:id="rId7"/>
              </a:rPr>
              <a:t> perform </a:t>
            </a:r>
            <a:r>
              <a:rPr lang="en-US" sz="1200" b="0" i="0" kern="1200" dirty="0">
                <a:solidFill>
                  <a:schemeClr val="tx1"/>
                </a:solidFill>
                <a:effectLst/>
                <a:latin typeface="+mn-lt"/>
                <a:ea typeface="+mn-ea"/>
                <a:cs typeface="+mn-cs"/>
              </a:rPr>
              <a:t>the copyrighted work</a:t>
            </a:r>
            <a:r>
              <a:rPr lang="en-US" sz="1200" b="0" i="0" u="none" strike="noStrike" kern="1200" dirty="0">
                <a:solidFill>
                  <a:schemeClr val="tx1"/>
                </a:solidFill>
                <a:effectLst/>
                <a:latin typeface="+mn-lt"/>
                <a:ea typeface="+mn-ea"/>
                <a:cs typeface="+mn-cs"/>
                <a:hlinkClick r:id="rId8"/>
              </a:rPr>
              <a:t> publicly;</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(5)</a:t>
            </a:r>
            <a:r>
              <a:rPr lang="en-US" sz="1200" b="0" i="0" kern="1200" dirty="0">
                <a:solidFill>
                  <a:schemeClr val="tx1"/>
                </a:solidFill>
                <a:effectLst/>
                <a:latin typeface="+mn-lt"/>
                <a:ea typeface="+mn-ea"/>
                <a:cs typeface="+mn-cs"/>
              </a:rPr>
              <a:t>in the case of literary, musical, dramatic, and choreographic works, pantomimes, and pictorial, graphic, or sculptural works, </a:t>
            </a:r>
            <a:r>
              <a:rPr lang="en-US" sz="1200" b="0" i="0" u="none" strike="noStrike" kern="1200" dirty="0">
                <a:solidFill>
                  <a:schemeClr val="tx1"/>
                </a:solidFill>
                <a:effectLst/>
                <a:latin typeface="+mn-lt"/>
                <a:ea typeface="+mn-ea"/>
                <a:cs typeface="+mn-cs"/>
                <a:hlinkClick r:id="rId9"/>
              </a:rPr>
              <a:t>including</a:t>
            </a:r>
            <a:r>
              <a:rPr lang="en-US" sz="1200" b="0" i="0" kern="1200" dirty="0">
                <a:solidFill>
                  <a:schemeClr val="tx1"/>
                </a:solidFill>
                <a:effectLst/>
                <a:latin typeface="+mn-lt"/>
                <a:ea typeface="+mn-ea"/>
                <a:cs typeface="+mn-cs"/>
              </a:rPr>
              <a:t> the individual images of a motion picture or other audiovisual work, to</a:t>
            </a:r>
            <a:r>
              <a:rPr lang="en-US" sz="1200" b="0" i="0" u="none" strike="noStrike" kern="1200" dirty="0">
                <a:solidFill>
                  <a:schemeClr val="tx1"/>
                </a:solidFill>
                <a:effectLst/>
                <a:latin typeface="+mn-lt"/>
                <a:ea typeface="+mn-ea"/>
                <a:cs typeface="+mn-cs"/>
                <a:hlinkClick r:id="rId10"/>
              </a:rPr>
              <a:t> display </a:t>
            </a:r>
            <a:r>
              <a:rPr lang="en-US" sz="1200" b="0" i="0" kern="1200" dirty="0">
                <a:solidFill>
                  <a:schemeClr val="tx1"/>
                </a:solidFill>
                <a:effectLst/>
                <a:latin typeface="+mn-lt"/>
                <a:ea typeface="+mn-ea"/>
                <a:cs typeface="+mn-cs"/>
              </a:rPr>
              <a:t>the copyrighted work</a:t>
            </a:r>
            <a:r>
              <a:rPr lang="en-US" sz="1200" b="0" i="0" u="none" strike="noStrike" kern="1200" dirty="0">
                <a:solidFill>
                  <a:schemeClr val="tx1"/>
                </a:solidFill>
                <a:effectLst/>
                <a:latin typeface="+mn-lt"/>
                <a:ea typeface="+mn-ea"/>
                <a:cs typeface="+mn-cs"/>
                <a:hlinkClick r:id="rId8"/>
              </a:rPr>
              <a:t> publicly;</a:t>
            </a:r>
            <a:r>
              <a:rPr lang="en-US" sz="1200" b="0" i="0" kern="1200" dirty="0">
                <a:solidFill>
                  <a:schemeClr val="tx1"/>
                </a:solidFill>
                <a:effectLst/>
                <a:latin typeface="+mn-lt"/>
                <a:ea typeface="+mn-ea"/>
                <a:cs typeface="+mn-cs"/>
              </a:rPr>
              <a:t> and</a:t>
            </a:r>
          </a:p>
          <a:p>
            <a:r>
              <a:rPr lang="en-US" sz="1200" b="1" i="0" kern="1200" dirty="0">
                <a:solidFill>
                  <a:schemeClr val="tx1"/>
                </a:solidFill>
                <a:effectLst/>
                <a:latin typeface="+mn-lt"/>
                <a:ea typeface="+mn-ea"/>
                <a:cs typeface="+mn-cs"/>
              </a:rPr>
              <a:t>(6)</a:t>
            </a:r>
            <a:r>
              <a:rPr lang="en-US" sz="1200" b="0" i="0" kern="1200" dirty="0">
                <a:solidFill>
                  <a:schemeClr val="tx1"/>
                </a:solidFill>
                <a:effectLst/>
                <a:latin typeface="+mn-lt"/>
                <a:ea typeface="+mn-ea"/>
                <a:cs typeface="+mn-cs"/>
              </a:rPr>
              <a:t>in the case of </a:t>
            </a:r>
            <a:r>
              <a:rPr lang="en-US" sz="1200" b="0" i="0" u="none" strike="noStrike" kern="1200" dirty="0">
                <a:solidFill>
                  <a:schemeClr val="tx1"/>
                </a:solidFill>
                <a:effectLst/>
                <a:latin typeface="+mn-lt"/>
                <a:ea typeface="+mn-ea"/>
                <a:cs typeface="+mn-cs"/>
                <a:hlinkClick r:id="rId11"/>
              </a:rPr>
              <a:t>sound recordings</a:t>
            </a:r>
            <a:r>
              <a:rPr lang="en-US" sz="1200" b="0" i="0" kern="1200" dirty="0">
                <a:solidFill>
                  <a:schemeClr val="tx1"/>
                </a:solidFill>
                <a:effectLst/>
                <a:latin typeface="+mn-lt"/>
                <a:ea typeface="+mn-ea"/>
                <a:cs typeface="+mn-cs"/>
              </a:rPr>
              <a:t>, to</a:t>
            </a:r>
            <a:r>
              <a:rPr lang="en-US" sz="1200" b="0" i="0" u="none" strike="noStrike" kern="1200" dirty="0">
                <a:solidFill>
                  <a:schemeClr val="tx1"/>
                </a:solidFill>
                <a:effectLst/>
                <a:latin typeface="+mn-lt"/>
                <a:ea typeface="+mn-ea"/>
                <a:cs typeface="+mn-cs"/>
                <a:hlinkClick r:id="rId7"/>
              </a:rPr>
              <a:t> perform </a:t>
            </a:r>
            <a:r>
              <a:rPr lang="en-US" sz="1200" b="0" i="0" kern="1200" dirty="0">
                <a:solidFill>
                  <a:schemeClr val="tx1"/>
                </a:solidFill>
                <a:effectLst/>
                <a:latin typeface="+mn-lt"/>
                <a:ea typeface="+mn-ea"/>
                <a:cs typeface="+mn-cs"/>
              </a:rPr>
              <a:t>the copyrighted work</a:t>
            </a:r>
            <a:r>
              <a:rPr lang="en-US" sz="1200" b="0" i="0" u="none" strike="noStrike" kern="1200" dirty="0">
                <a:solidFill>
                  <a:schemeClr val="tx1"/>
                </a:solidFill>
                <a:effectLst/>
                <a:latin typeface="+mn-lt"/>
                <a:ea typeface="+mn-ea"/>
                <a:cs typeface="+mn-cs"/>
                <a:hlinkClick r:id="rId8"/>
              </a:rPr>
              <a:t> publicly </a:t>
            </a:r>
            <a:r>
              <a:rPr lang="en-US" sz="1200" b="0" i="0" kern="1200" dirty="0">
                <a:solidFill>
                  <a:schemeClr val="tx1"/>
                </a:solidFill>
                <a:effectLst/>
                <a:latin typeface="+mn-lt"/>
                <a:ea typeface="+mn-ea"/>
                <a:cs typeface="+mn-cs"/>
              </a:rPr>
              <a:t>by means of a digital audio transmission.</a:t>
            </a:r>
          </a:p>
          <a:p>
            <a:endParaRPr lang="en-US" dirty="0"/>
          </a:p>
        </p:txBody>
      </p:sp>
      <p:sp>
        <p:nvSpPr>
          <p:cNvPr id="4" name="Slide Number Placeholder 3"/>
          <p:cNvSpPr>
            <a:spLocks noGrp="1"/>
          </p:cNvSpPr>
          <p:nvPr>
            <p:ph type="sldNum" sz="quarter" idx="10"/>
          </p:nvPr>
        </p:nvSpPr>
        <p:spPr/>
        <p:txBody>
          <a:bodyPr/>
          <a:lstStyle/>
          <a:p>
            <a:fld id="{8EA3CAD2-54B3-4A15-AA8F-EF1FBEB91F20}" type="slidenum">
              <a:rPr lang="en-US" smtClean="0"/>
              <a:t>13</a:t>
            </a:fld>
            <a:endParaRPr lang="en-US"/>
          </a:p>
        </p:txBody>
      </p:sp>
    </p:spTree>
    <p:extLst>
      <p:ext uri="{BB962C8B-B14F-4D97-AF65-F5344CB8AC3E}">
        <p14:creationId xmlns:p14="http://schemas.microsoft.com/office/powerpoint/2010/main" val="280901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'89</a:t>
            </a:r>
          </a:p>
        </p:txBody>
      </p:sp>
      <p:sp>
        <p:nvSpPr>
          <p:cNvPr id="4" name="Slide Number Placeholder 3"/>
          <p:cNvSpPr>
            <a:spLocks noGrp="1"/>
          </p:cNvSpPr>
          <p:nvPr>
            <p:ph type="sldNum" sz="quarter" idx="10"/>
          </p:nvPr>
        </p:nvSpPr>
        <p:spPr/>
        <p:txBody>
          <a:bodyPr/>
          <a:lstStyle/>
          <a:p>
            <a:fld id="{8EA3CAD2-54B3-4A15-AA8F-EF1FBEB91F20}" type="slidenum">
              <a:rPr lang="en-US" smtClean="0"/>
              <a:t>14</a:t>
            </a:fld>
            <a:endParaRPr lang="en-US"/>
          </a:p>
        </p:txBody>
      </p:sp>
    </p:spTree>
    <p:extLst>
      <p:ext uri="{BB962C8B-B14F-4D97-AF65-F5344CB8AC3E}">
        <p14:creationId xmlns:p14="http://schemas.microsoft.com/office/powerpoint/2010/main" val="1979962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Establishs a public record of a copyright claim</a:t>
            </a:r>
          </a:p>
          <a:p>
            <a:r>
              <a:rPr lang="en-US"/>
              <a:t>• Before an infringement suit may be filed in court, registration (or refusal) is necessary for U.S. works.</a:t>
            </a:r>
          </a:p>
          <a:p>
            <a:r>
              <a:rPr lang="en-US"/>
              <a:t>• Establishes some evidence of the validity of the copyright</a:t>
            </a:r>
          </a:p>
          <a:p>
            <a:r>
              <a:rPr lang="en-US"/>
              <a:t>• Shapes statutory damages, attorneys’ fees, and costs in law suits.</a:t>
            </a:r>
          </a:p>
          <a:p>
            <a:r>
              <a:rPr lang="en-US"/>
              <a:t>• Permits a copyright owner to establish a record with the U.S. Customs and Border Protection for protection against the importation of infringing copies</a:t>
            </a:r>
            <a:endParaRPr lang="en-US">
              <a:cs typeface="Calibri" panose="020F0502020204030204"/>
            </a:endParaRPr>
          </a:p>
        </p:txBody>
      </p:sp>
      <p:sp>
        <p:nvSpPr>
          <p:cNvPr id="4" name="Slide Number Placeholder 3"/>
          <p:cNvSpPr>
            <a:spLocks noGrp="1"/>
          </p:cNvSpPr>
          <p:nvPr>
            <p:ph type="sldNum" sz="quarter" idx="10"/>
          </p:nvPr>
        </p:nvSpPr>
        <p:spPr/>
        <p:txBody>
          <a:bodyPr/>
          <a:lstStyle/>
          <a:p>
            <a:fld id="{8EA3CAD2-54B3-4A15-AA8F-EF1FBEB91F20}" type="slidenum">
              <a:rPr lang="en-US" smtClean="0"/>
              <a:t>15</a:t>
            </a:fld>
            <a:endParaRPr lang="en-US"/>
          </a:p>
        </p:txBody>
      </p:sp>
    </p:spTree>
    <p:extLst>
      <p:ext uri="{BB962C8B-B14F-4D97-AF65-F5344CB8AC3E}">
        <p14:creationId xmlns:p14="http://schemas.microsoft.com/office/powerpoint/2010/main" val="1636099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defRPr/>
            </a:pPr>
            <a:r>
              <a:rPr lang="en-US" sz="2400"/>
              <a:t>Facts &amp; Data</a:t>
            </a:r>
          </a:p>
          <a:p>
            <a:pPr lvl="1">
              <a:buFont typeface="Wingdings" panose="05000000000000000000" pitchFamily="2" charset="2"/>
              <a:buChar char="v"/>
              <a:defRPr/>
            </a:pPr>
            <a:r>
              <a:rPr lang="en-US" sz="2400"/>
              <a:t>Compilation</a:t>
            </a:r>
            <a:r>
              <a:rPr lang="en-US" sz="2400" baseline="0"/>
              <a:t> of data may be</a:t>
            </a:r>
            <a:endParaRPr lang="en-US" sz="2400"/>
          </a:p>
          <a:p>
            <a:pPr>
              <a:buFont typeface="Wingdings" panose="05000000000000000000" pitchFamily="2" charset="2"/>
              <a:buChar char="v"/>
              <a:defRPr/>
            </a:pPr>
            <a:r>
              <a:rPr lang="en-US" sz="2400"/>
              <a:t>Ideas </a:t>
            </a:r>
          </a:p>
          <a:p>
            <a:pPr lvl="1">
              <a:buFont typeface="Wingdings" panose="05000000000000000000" pitchFamily="2" charset="2"/>
              <a:buChar char="v"/>
              <a:defRPr/>
            </a:pPr>
            <a:r>
              <a:rPr lang="en-US" sz="2200"/>
              <a:t>but could fall under patent law</a:t>
            </a:r>
            <a:endParaRPr lang="en-US" sz="2400"/>
          </a:p>
          <a:p>
            <a:pPr>
              <a:buFont typeface="Wingdings" panose="05000000000000000000" pitchFamily="2" charset="2"/>
              <a:buChar char="v"/>
              <a:defRPr/>
            </a:pPr>
            <a:r>
              <a:rPr lang="en-US" sz="2400"/>
              <a:t>Names, slogans, symbols, short phrases </a:t>
            </a:r>
          </a:p>
          <a:p>
            <a:pPr lvl="1">
              <a:buFont typeface="Wingdings" panose="05000000000000000000" pitchFamily="2" charset="2"/>
              <a:buChar char="v"/>
              <a:defRPr/>
            </a:pPr>
            <a:r>
              <a:rPr lang="en-US" sz="2200"/>
              <a:t>may fall under trademark</a:t>
            </a:r>
            <a:endParaRPr lang="en-US" sz="2400"/>
          </a:p>
          <a:p>
            <a:pPr>
              <a:buFont typeface="Wingdings" panose="05000000000000000000" pitchFamily="2" charset="2"/>
              <a:buChar char="v"/>
              <a:defRPr/>
            </a:pPr>
            <a:r>
              <a:rPr lang="en-US" sz="2400"/>
              <a:t>Useful articles </a:t>
            </a:r>
          </a:p>
          <a:p>
            <a:pPr lvl="1">
              <a:buFont typeface="Wingdings" panose="05000000000000000000" pitchFamily="2" charset="2"/>
              <a:buChar char="v"/>
              <a:defRPr/>
            </a:pPr>
            <a:r>
              <a:rPr lang="en-US" sz="2200"/>
              <a:t>items like lamps, kitchen sinks, clothing</a:t>
            </a:r>
          </a:p>
          <a:p>
            <a:endParaRPr lang="en-US"/>
          </a:p>
        </p:txBody>
      </p:sp>
      <p:sp>
        <p:nvSpPr>
          <p:cNvPr id="4" name="Slide Number Placeholder 3"/>
          <p:cNvSpPr>
            <a:spLocks noGrp="1"/>
          </p:cNvSpPr>
          <p:nvPr>
            <p:ph type="sldNum" sz="quarter" idx="10"/>
          </p:nvPr>
        </p:nvSpPr>
        <p:spPr/>
        <p:txBody>
          <a:bodyPr/>
          <a:lstStyle/>
          <a:p>
            <a:fld id="{8EA3CAD2-54B3-4A15-AA8F-EF1FBEB91F20}" type="slidenum">
              <a:rPr lang="en-US" smtClean="0"/>
              <a:t>17</a:t>
            </a:fld>
            <a:endParaRPr lang="en-US"/>
          </a:p>
        </p:txBody>
      </p:sp>
    </p:spTree>
    <p:extLst>
      <p:ext uri="{BB962C8B-B14F-4D97-AF65-F5344CB8AC3E}">
        <p14:creationId xmlns:p14="http://schemas.microsoft.com/office/powerpoint/2010/main" val="1351761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to</a:t>
            </a:r>
            <a:r>
              <a:rPr lang="en-US" baseline="0"/>
              <a:t> be clear when starting any position you understand what your job considers to be work for hire since “scope of employment is vague”</a:t>
            </a:r>
            <a:endParaRPr lang="en-US"/>
          </a:p>
        </p:txBody>
      </p:sp>
      <p:sp>
        <p:nvSpPr>
          <p:cNvPr id="4" name="Slide Number Placeholder 3"/>
          <p:cNvSpPr>
            <a:spLocks noGrp="1"/>
          </p:cNvSpPr>
          <p:nvPr>
            <p:ph type="sldNum" sz="quarter" idx="10"/>
          </p:nvPr>
        </p:nvSpPr>
        <p:spPr/>
        <p:txBody>
          <a:bodyPr/>
          <a:lstStyle/>
          <a:p>
            <a:fld id="{8EA3CAD2-54B3-4A15-AA8F-EF1FBEB91F20}" type="slidenum">
              <a:rPr lang="en-US" smtClean="0"/>
              <a:t>22</a:t>
            </a:fld>
            <a:endParaRPr lang="en-US"/>
          </a:p>
        </p:txBody>
      </p:sp>
    </p:spTree>
    <p:extLst>
      <p:ext uri="{BB962C8B-B14F-4D97-AF65-F5344CB8AC3E}">
        <p14:creationId xmlns:p14="http://schemas.microsoft.com/office/powerpoint/2010/main" val="1389292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Fair Use</a:t>
            </a:r>
          </a:p>
          <a:p>
            <a:r>
              <a:rPr lang="en-US"/>
              <a:t>Instructors, Teachers,</a:t>
            </a:r>
            <a:r>
              <a:rPr lang="en-US" baseline="0"/>
              <a:t> Faculty- Fair Use and TEACH Act </a:t>
            </a:r>
          </a:p>
          <a:p>
            <a:endParaRPr lang="en-US" baseline="0"/>
          </a:p>
          <a:p>
            <a:endParaRPr lang="en-US" baseline="0"/>
          </a:p>
          <a:p>
            <a:r>
              <a:rPr lang="en-US" sz="1200" b="0" i="0" kern="1200">
                <a:solidFill>
                  <a:schemeClr val="tx1"/>
                </a:solidFill>
                <a:effectLst/>
                <a:latin typeface="+mn-lt"/>
                <a:ea typeface="+mn-ea"/>
                <a:cs typeface="+mn-cs"/>
              </a:rPr>
              <a:t> This exemption allows transmissions embodying a performance or display of a work to be communicated to the public without the copyright owner's consent in certain circumstances. Under current law, there are three important limitations on such communication: (1) it must be done through a single receiving apparatus of a kind commonly used in private homes (hence the term “</a:t>
            </a:r>
            <a:r>
              <a:rPr lang="en-US" sz="1200" b="0" i="0" kern="1200" err="1">
                <a:solidFill>
                  <a:schemeClr val="tx1"/>
                </a:solidFill>
                <a:effectLst/>
                <a:latin typeface="+mn-lt"/>
                <a:ea typeface="+mn-ea"/>
                <a:cs typeface="+mn-cs"/>
              </a:rPr>
              <a:t>homestyle</a:t>
            </a:r>
            <a:r>
              <a:rPr lang="en-US" sz="1200" b="0" i="0" kern="1200">
                <a:solidFill>
                  <a:schemeClr val="tx1"/>
                </a:solidFill>
                <a:effectLst/>
                <a:latin typeface="+mn-lt"/>
                <a:ea typeface="+mn-ea"/>
                <a:cs typeface="+mn-cs"/>
              </a:rPr>
              <a:t>” ); (2) there must be no direct charge for seeing or hearing the transmission; and (3) the transmission must not be further transmitted to the public.</a:t>
            </a:r>
            <a:endParaRPr lang="en-US"/>
          </a:p>
        </p:txBody>
      </p:sp>
      <p:sp>
        <p:nvSpPr>
          <p:cNvPr id="4" name="Slide Number Placeholder 3"/>
          <p:cNvSpPr>
            <a:spLocks noGrp="1"/>
          </p:cNvSpPr>
          <p:nvPr>
            <p:ph type="sldNum" sz="quarter" idx="10"/>
          </p:nvPr>
        </p:nvSpPr>
        <p:spPr/>
        <p:txBody>
          <a:bodyPr/>
          <a:lstStyle/>
          <a:p>
            <a:fld id="{8EA3CAD2-54B3-4A15-AA8F-EF1FBEB91F20}" type="slidenum">
              <a:rPr lang="en-US" smtClean="0"/>
              <a:t>51</a:t>
            </a:fld>
            <a:endParaRPr lang="en-US"/>
          </a:p>
        </p:txBody>
      </p:sp>
    </p:spTree>
    <p:extLst>
      <p:ext uri="{BB962C8B-B14F-4D97-AF65-F5344CB8AC3E}">
        <p14:creationId xmlns:p14="http://schemas.microsoft.com/office/powerpoint/2010/main" val="3297690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Attribution</a:t>
            </a:r>
          </a:p>
          <a:p>
            <a:r>
              <a:rPr lang="en-US"/>
              <a:t>Derivative Works</a:t>
            </a:r>
          </a:p>
          <a:p>
            <a:r>
              <a:rPr lang="en-US"/>
              <a:t>Share Alike</a:t>
            </a:r>
          </a:p>
          <a:p>
            <a:r>
              <a:rPr lang="en-US"/>
              <a:t>Non-Commercial</a:t>
            </a:r>
          </a:p>
        </p:txBody>
      </p:sp>
      <p:sp>
        <p:nvSpPr>
          <p:cNvPr id="4" name="Slide Number Placeholder 3"/>
          <p:cNvSpPr>
            <a:spLocks noGrp="1"/>
          </p:cNvSpPr>
          <p:nvPr>
            <p:ph type="sldNum" sz="quarter" idx="10"/>
          </p:nvPr>
        </p:nvSpPr>
        <p:spPr/>
        <p:txBody>
          <a:bodyPr/>
          <a:lstStyle/>
          <a:p>
            <a:fld id="{8EA3CAD2-54B3-4A15-AA8F-EF1FBEB91F20}" type="slidenum">
              <a:rPr lang="en-US" smtClean="0"/>
              <a:t>59</a:t>
            </a:fld>
            <a:endParaRPr lang="en-US"/>
          </a:p>
        </p:txBody>
      </p:sp>
    </p:spTree>
    <p:extLst>
      <p:ext uri="{BB962C8B-B14F-4D97-AF65-F5344CB8AC3E}">
        <p14:creationId xmlns:p14="http://schemas.microsoft.com/office/powerpoint/2010/main" val="2915443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Attribution</a:t>
            </a:r>
          </a:p>
          <a:p>
            <a:r>
              <a:rPr lang="en-US"/>
              <a:t>Derivative Works</a:t>
            </a:r>
          </a:p>
          <a:p>
            <a:r>
              <a:rPr lang="en-US"/>
              <a:t>Share Alike</a:t>
            </a:r>
          </a:p>
          <a:p>
            <a:r>
              <a:rPr lang="en-US"/>
              <a:t>Non-Commercial</a:t>
            </a:r>
          </a:p>
        </p:txBody>
      </p:sp>
      <p:sp>
        <p:nvSpPr>
          <p:cNvPr id="4" name="Slide Number Placeholder 3"/>
          <p:cNvSpPr>
            <a:spLocks noGrp="1"/>
          </p:cNvSpPr>
          <p:nvPr>
            <p:ph type="sldNum" sz="quarter" idx="10"/>
          </p:nvPr>
        </p:nvSpPr>
        <p:spPr/>
        <p:txBody>
          <a:bodyPr/>
          <a:lstStyle/>
          <a:p>
            <a:fld id="{8EA3CAD2-54B3-4A15-AA8F-EF1FBEB91F20}" type="slidenum">
              <a:rPr lang="en-US" smtClean="0"/>
              <a:t>60</a:t>
            </a:fld>
            <a:endParaRPr lang="en-US"/>
          </a:p>
        </p:txBody>
      </p:sp>
    </p:spTree>
    <p:extLst>
      <p:ext uri="{BB962C8B-B14F-4D97-AF65-F5344CB8AC3E}">
        <p14:creationId xmlns:p14="http://schemas.microsoft.com/office/powerpoint/2010/main" val="3104269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741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12469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78E61D-D431-422C-9764-11DAFE33AB63}" type="datetimeFigureOut">
              <a:rPr lang="en-US" smtClean="0"/>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024137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68211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355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11/25/2022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224783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11/25/2022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92513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11/25/2022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51368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D24A7AC-904D-4781-85BA-7D10C17ED021}" type="datetimeFigureOut">
              <a:rPr lang="en-US" smtClean="0"/>
              <a:t>11/25/2022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611439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331444B-B92B-4E27-8C94-BB93EAF5CB18}" type="datetimeFigureOut">
              <a:rPr lang="en-US" smtClean="0"/>
              <a:t>11/25/2022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a:p>
        </p:txBody>
      </p:sp>
    </p:spTree>
    <p:extLst>
      <p:ext uri="{BB962C8B-B14F-4D97-AF65-F5344CB8AC3E}">
        <p14:creationId xmlns:p14="http://schemas.microsoft.com/office/powerpoint/2010/main" val="1866758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11/25/2022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4574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D6E9DEC-419B-4CC5-A080-3B06BD5A8291}" type="datetimeFigureOut">
              <a:rPr lang="en-US" smtClean="0"/>
              <a:t>11/25/2022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458546"/>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s://thenounproject.com/term/performing-arts/2024623/https:/thenounproject.com/term/performing-arts/2024623/" TargetMode="External"/><Relationship Id="rId3" Type="http://schemas.openxmlformats.org/officeDocument/2006/relationships/hyperlink" Target="https://www.youtube.com/watch?v=2U81MTBg5tY" TargetMode="External"/><Relationship Id="rId7" Type="http://schemas.openxmlformats.org/officeDocument/2006/relationships/image" Target="../media/image11.png"/><Relationship Id="rId12" Type="http://schemas.openxmlformats.org/officeDocument/2006/relationships/hyperlink" Target="https://thenounproject.com/term/selling/259689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hyperlink" Target="https://thenounproject.com/search/?q=create&amp;i=3377448" TargetMode="External"/><Relationship Id="rId5" Type="http://schemas.openxmlformats.org/officeDocument/2006/relationships/image" Target="../media/image9.png"/><Relationship Id="rId15" Type="http://schemas.openxmlformats.org/officeDocument/2006/relationships/hyperlink" Target="https://thenounproject.com/term/radio/3498314/" TargetMode="External"/><Relationship Id="rId10" Type="http://schemas.openxmlformats.org/officeDocument/2006/relationships/hyperlink" Target="https://thenounproject.com/term/copy/377778/" TargetMode="External"/><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hyperlink" Target="https://thenounproject.com/scribe3/collection/graphic-facilitation/?i=170483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www.nytimes.com/2017/09/11/us/selfie-monkey-lawsuit-settlement.html?_r=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hyperlink" Target="https://www.good.is/infographics/transparency-who-is-coming-to-america" TargetMode="External"/><Relationship Id="rId4" Type="http://schemas.openxmlformats.org/officeDocument/2006/relationships/hyperlink" Target="https://deepblue.lib.umich.edu/bitstream/handle/2027.42/83329/copyrightability_of_tables_charts_and_graphs.pdf?sequence=1&amp;isAllowed=y"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lib.umich.edu/copyright/presentations" TargetMode="External"/><Relationship Id="rId2" Type="http://schemas.openxmlformats.org/officeDocument/2006/relationships/image" Target="../media/image19.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commons.wikimedia.org/wiki/File:Plagiarism_signature.jpg"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s://www.lib.umich.edu/copyright/presentations"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www.copyright.gov/circs/circ30.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lib.umich.edu/copyright/presentations"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thenounproject.com/term/performing-arts/2024623/https:/thenounproject.com/term/performing-arts/2024623/" TargetMode="External"/><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hyperlink" Target="https://thenounproject.com/term/selling/2596893/" TargetMode="Externa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hyperlink" Target="https://thenounproject.com/search/?q=create&amp;i=3377448" TargetMode="External"/><Relationship Id="rId5" Type="http://schemas.openxmlformats.org/officeDocument/2006/relationships/image" Target="../media/image10.png"/><Relationship Id="rId15" Type="http://schemas.openxmlformats.org/officeDocument/2006/relationships/hyperlink" Target="https://thenounproject.com/term/radio/3498314/" TargetMode="External"/><Relationship Id="rId10" Type="http://schemas.openxmlformats.org/officeDocument/2006/relationships/hyperlink" Target="https://thenounproject.com/term/copy/377778/" TargetMode="External"/><Relationship Id="rId4" Type="http://schemas.openxmlformats.org/officeDocument/2006/relationships/image" Target="../media/image9.png"/><Relationship Id="rId9" Type="http://schemas.openxmlformats.org/officeDocument/2006/relationships/hyperlink" Target="https://thenounproject.com/search/?q=sack&amp;i=339629" TargetMode="External"/><Relationship Id="rId14" Type="http://schemas.openxmlformats.org/officeDocument/2006/relationships/hyperlink" Target="https://thenounproject.com/scribe3/collection/graphic-facilitation/?i=1704833"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ischool.illinois.edu/people/sara-benson" TargetMode="Externa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ipxcourses.org/course-overview/" TargetMode="External"/><Relationship Id="rId2" Type="http://schemas.openxmlformats.org/officeDocument/2006/relationships/hyperlink" Target="https://hls.harvard.edu/faculty/directory/10270/Fisher" TargetMode="Externa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hyperlink" Target="https://thenounproject.com/search/?q=puzzel&amp;i=3176370" TargetMode="External"/><Relationship Id="rId13" Type="http://schemas.openxmlformats.org/officeDocument/2006/relationships/image" Target="../media/image29.png"/><Relationship Id="rId3" Type="http://schemas.openxmlformats.org/officeDocument/2006/relationships/hyperlink" Target="https://thenounproject.com/term/performing-arts/2024623/https:/thenounproject.com/term/performing-arts/2024623/" TargetMode="External"/><Relationship Id="rId7" Type="http://schemas.openxmlformats.org/officeDocument/2006/relationships/hyperlink" Target="https://thenounproject.com/search/?q=jukebox+&amp;i=1681026" TargetMode="External"/><Relationship Id="rId12" Type="http://schemas.openxmlformats.org/officeDocument/2006/relationships/image" Target="../media/image11.png"/><Relationship Id="rId2" Type="http://schemas.openxmlformats.org/officeDocument/2006/relationships/hyperlink" Target="https://thenounproject.com/search/?q=grand&amp;i=4104395" TargetMode="External"/><Relationship Id="rId16"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hyperlink" Target="https://thenounproject.com/search/?q=synchronized&amp;i=549231" TargetMode="External"/><Relationship Id="rId11" Type="http://schemas.openxmlformats.org/officeDocument/2006/relationships/image" Target="../media/image28.png"/><Relationship Id="rId5" Type="http://schemas.openxmlformats.org/officeDocument/2006/relationships/hyperlink" Target="https://thenounproject.com/search/?q=mechanical+&amp;i=75483" TargetMode="External"/><Relationship Id="rId1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hyperlink" Target="https://thenounproject.com/search/?q=sing&amp;i=3241161" TargetMode="External"/><Relationship Id="rId9" Type="http://schemas.openxmlformats.org/officeDocument/2006/relationships/image" Target="../media/image26.png"/><Relationship Id="rId1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www.copyright.gov/circs/circ73.pdf" TargetMode="External"/><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www.harryfox.com/" TargetMode="External"/><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hyperlink" Target="https://www.themlc.com/" TargetMode="External"/><Relationship Id="rId4" Type="http://schemas.openxmlformats.org/officeDocument/2006/relationships/hyperlink" Target="https://www.musicreports.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halleonard.com/"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3.jfif"/><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hyperlink" Target="https://www.ascap.com/repertory/about"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s://www.law.cornell.edu/definitions/uscode.php?width=840&amp;height=800&amp;iframe=true&amp;def_id=17-USC-309518737-364936160&amp;term_occur=999&amp;term_src=title:17:chapter:1:section:101" TargetMode="External"/><Relationship Id="rId2" Type="http://schemas.openxmlformats.org/officeDocument/2006/relationships/hyperlink" Target="https://www.law.cornell.edu/definitions/uscode.php?width=840&amp;height=800&amp;iframe=true&amp;def_id=17-USC-1335157162-364936160&amp;term_occur=999&amp;term_src=title:17:chapter:1:section:101" TargetMode="Externa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11.png"/><Relationship Id="rId4" Type="http://schemas.openxmlformats.org/officeDocument/2006/relationships/hyperlink" Target="https://www.law.cornell.edu/uscode/text/17/10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bmi.com/" TargetMode="External"/><Relationship Id="rId7" Type="http://schemas.openxmlformats.org/officeDocument/2006/relationships/image" Target="../media/image34.png"/><Relationship Id="rId2" Type="http://schemas.openxmlformats.org/officeDocument/2006/relationships/hyperlink" Target="https://www.ascap.com/" TargetMode="Externa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1.png"/><Relationship Id="rId4" Type="http://schemas.openxmlformats.org/officeDocument/2006/relationships/hyperlink" Target="https://www.sesac.com/"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thenounproject.com/search/?q=Theater&amp;i=4362898" TargetMode="External"/><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hyperlink" Target="https://www.k-state.edu/copyright/use/consultation-new.html" TargetMode="External"/><Relationship Id="rId2" Type="http://schemas.openxmlformats.org/officeDocument/2006/relationships/image" Target="../media/image1.jpeg"/><Relationship Id="rId1" Type="http://schemas.openxmlformats.org/officeDocument/2006/relationships/slideLayout" Target="../slideLayouts/slideLayout8.xml"/><Relationship Id="rId5" Type="http://schemas.openxmlformats.org/officeDocument/2006/relationships/hyperlink" Target="mailto:Cads@ksu.edu" TargetMode="External"/><Relationship Id="rId4" Type="http://schemas.openxmlformats.org/officeDocument/2006/relationships/hyperlink" Target="mailto:Egfinch@ksu.edu"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hyperlink" Target="https://www.law.cornell.edu/uscode/text/17/1101"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thenounproject.com/term/performing-arts/2024623/https:/thenounproject.com/term/performing-arts/2024623/" TargetMode="External"/><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hyperlink" Target="https://thenounproject.com/term/selling/2596893/" TargetMode="Externa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hyperlink" Target="https://thenounproject.com/search/?q=create&amp;i=3377448" TargetMode="External"/><Relationship Id="rId5" Type="http://schemas.openxmlformats.org/officeDocument/2006/relationships/image" Target="../media/image10.png"/><Relationship Id="rId15" Type="http://schemas.openxmlformats.org/officeDocument/2006/relationships/hyperlink" Target="https://thenounproject.com/term/radio/3498314/" TargetMode="External"/><Relationship Id="rId10" Type="http://schemas.openxmlformats.org/officeDocument/2006/relationships/hyperlink" Target="https://thenounproject.com/term/copy/377778/" TargetMode="External"/><Relationship Id="rId4" Type="http://schemas.openxmlformats.org/officeDocument/2006/relationships/image" Target="../media/image9.png"/><Relationship Id="rId9" Type="http://schemas.openxmlformats.org/officeDocument/2006/relationships/hyperlink" Target="https://thenounproject.com/search/?q=sack&amp;i=339629" TargetMode="External"/><Relationship Id="rId14" Type="http://schemas.openxmlformats.org/officeDocument/2006/relationships/hyperlink" Target="https://thenounproject.com/scribe3/collection/graphic-facilitation/?i=1704833"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www.copyright.gov/licensing/fees.html" TargetMode="Externa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hyperlink" Target="http://www.jukeboxlicense.org/" TargetMode="External"/><Relationship Id="rId4" Type="http://schemas.openxmlformats.org/officeDocument/2006/relationships/hyperlink" Target="https://www.amoa.com/index.php?option=com_mcdirectorysearch&amp;view=search&amp;id=10103#/"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k-state.edu/copyright/" TargetMode="External"/><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1.xml.rels><?xml version="1.0" encoding="UTF-8" standalone="yes"?>
<Relationships xmlns="http://schemas.openxmlformats.org/package/2006/relationships"><Relationship Id="rId3" Type="http://schemas.openxmlformats.org/officeDocument/2006/relationships/hyperlink" Target="https://www.lib.umich.edu/copyright/presentation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hyperlink" Target="https://www.lib.umich.edu/copyright/presentations" TargetMode="Externa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librarycopyright.net/resources/fairuse/index.php"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lib.umich.edu/copyright/presentation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guides.lib.k-state.edu/UsingContent" TargetMode="Externa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5.jpe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46.png"/><Relationship Id="rId4" Type="http://schemas.openxmlformats.org/officeDocument/2006/relationships/oleObject" Target="../embeddings/oleObject1.bin"/><Relationship Id="rId9" Type="http://schemas.openxmlformats.org/officeDocument/2006/relationships/image" Target="../media/image4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hyperlink" Target="https://commons.wikimedia.org/wiki/User:Jacklee" TargetMode="External"/><Relationship Id="rId5" Type="http://schemas.openxmlformats.org/officeDocument/2006/relationships/hyperlink" Target="https://commons.wikimedia.org/wiki/File:Amber_traffic_signal,_Stamford_Road,_Singapore_-_20111210-02.jpg" TargetMode="External"/><Relationship Id="rId4" Type="http://schemas.openxmlformats.org/officeDocument/2006/relationships/image" Target="../media/image51.jpeg"/></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hyperlink" Target="https://librarycopyright.net/resources/digitalslider/index.html" TargetMode="External"/><Relationship Id="rId4" Type="http://schemas.openxmlformats.org/officeDocument/2006/relationships/hyperlink" Target="https://copyright.cornell.edu/publicdomain"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lib.umich.edu/copyright/presentation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rwotto@ksu.edu" TargetMode="External"/><Relationship Id="rId2" Type="http://schemas.openxmlformats.org/officeDocument/2006/relationships/image" Target="../media/image5.jpeg"/><Relationship Id="rId1" Type="http://schemas.openxmlformats.org/officeDocument/2006/relationships/slideLayout" Target="../slideLayouts/slideLayout8.xml"/><Relationship Id="rId4" Type="http://schemas.openxmlformats.org/officeDocument/2006/relationships/hyperlink" Target="mailto:CADS@ksu.edu" TargetMode="Externa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hyperlink" Target="https://www.lib.umich.edu/copyright/presentations" TargetMode="Externa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librarycopyright.net/resources/fairuse/index.php"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commons.wikimedia.org/w/index.php?search=&amp;title=Special:MediaSearch&amp;go=Go&amp;type=image&amp;haslicense=attribution"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search.creativecommons.org/"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google.com/imghp?hl=en"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hyperlink" Target="https://www.k-state.edu/copyright/students/index.html#ReuseETD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hyperlink" Target="https://v2.sherpa.ac.uk/romeo/" TargetMode="Externa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s://www.k-state.edu/grad/etdr/request" TargetMode="External"/><Relationship Id="rId2" Type="http://schemas.openxmlformats.org/officeDocument/2006/relationships/hyperlink" Target="mailto:grad@k-state.edu" TargetMode="External"/><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hyperlink" Target="mailto:helpdesk@k-state.edu"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mailto:rwotto@ksu.edu" TargetMode="External"/><Relationship Id="rId2" Type="http://schemas.openxmlformats.org/officeDocument/2006/relationships/hyperlink" Target="mailto:CADS@ksu.edu" TargetMode="External"/><Relationship Id="rId1" Type="http://schemas.openxmlformats.org/officeDocument/2006/relationships/slideLayout" Target="../slideLayouts/slideLayout2.xml"/><Relationship Id="rId5" Type="http://schemas.openxmlformats.org/officeDocument/2006/relationships/hyperlink" Target="mailto:erurton@ksu.edu?subject=" TargetMode="External"/><Relationship Id="rId4" Type="http://schemas.openxmlformats.org/officeDocument/2006/relationships/hyperlink" Target="mailto:egfinch@ksu.ed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1583" y="1062480"/>
            <a:ext cx="10058400" cy="2146762"/>
          </a:xfrm>
        </p:spPr>
        <p:txBody>
          <a:bodyPr>
            <a:normAutofit/>
          </a:bodyPr>
          <a:lstStyle/>
          <a:p>
            <a:pPr algn="ctr"/>
            <a:r>
              <a:rPr lang="en-US" sz="6600" dirty="0"/>
              <a:t>Music and </a:t>
            </a:r>
            <a:br>
              <a:rPr lang="en-US" sz="6600" dirty="0"/>
            </a:br>
            <a:r>
              <a:rPr lang="en-US" sz="6600" dirty="0"/>
              <a:t>Copyright </a:t>
            </a:r>
          </a:p>
        </p:txBody>
      </p:sp>
      <p:cxnSp>
        <p:nvCxnSpPr>
          <p:cNvPr id="5" name="Straight Connector 4"/>
          <p:cNvCxnSpPr/>
          <p:nvPr/>
        </p:nvCxnSpPr>
        <p:spPr>
          <a:xfrm>
            <a:off x="3618529" y="3200400"/>
            <a:ext cx="4904509" cy="0"/>
          </a:xfrm>
          <a:prstGeom prst="line">
            <a:avLst/>
          </a:prstGeom>
        </p:spPr>
        <p:style>
          <a:lnRef idx="3">
            <a:schemeClr val="accent2"/>
          </a:lnRef>
          <a:fillRef idx="0">
            <a:schemeClr val="accent2"/>
          </a:fillRef>
          <a:effectRef idx="2">
            <a:schemeClr val="accent2"/>
          </a:effectRef>
          <a:fontRef idx="minor">
            <a:schemeClr val="tx1"/>
          </a:fontRef>
        </p:style>
      </p:cxnSp>
      <p:sp>
        <p:nvSpPr>
          <p:cNvPr id="4" name="Rectangle 3"/>
          <p:cNvSpPr/>
          <p:nvPr/>
        </p:nvSpPr>
        <p:spPr>
          <a:xfrm>
            <a:off x="667512" y="3730752"/>
            <a:ext cx="10561320" cy="859536"/>
          </a:xfrm>
          <a:prstGeom prst="rect">
            <a:avLst/>
          </a:prstGeom>
          <a:solidFill>
            <a:srgbClr val="EAE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926871" y="3200400"/>
            <a:ext cx="10751126" cy="3163341"/>
          </a:xfrm>
        </p:spPr>
        <p:txBody>
          <a:bodyPr vert="horz" lIns="91440" tIns="45720" rIns="91440" bIns="45720" rtlCol="0" anchor="t">
            <a:normAutofit/>
          </a:bodyPr>
          <a:lstStyle/>
          <a:p>
            <a:endParaRPr lang="en-US" dirty="0"/>
          </a:p>
          <a:p>
            <a:r>
              <a:rPr lang="en-US" sz="2100" b="1" dirty="0"/>
              <a:t>Emily Finch </a:t>
            </a:r>
            <a:endParaRPr lang="en-US" sz="2100" b="1" dirty="0">
              <a:cs typeface="Calibri Light"/>
            </a:endParaRPr>
          </a:p>
          <a:p>
            <a:r>
              <a:rPr lang="en-US" sz="1600" dirty="0"/>
              <a:t>Scholarly Communication and Copyright Librarian</a:t>
            </a:r>
            <a:endParaRPr lang="en-US" dirty="0"/>
          </a:p>
          <a:p>
            <a:r>
              <a:rPr lang="en-US" sz="2100" b="1" dirty="0"/>
              <a:t>Ryan Otto</a:t>
            </a:r>
            <a:endParaRPr lang="en-US" sz="2100" b="1" dirty="0">
              <a:cs typeface="Calibri Light"/>
            </a:endParaRPr>
          </a:p>
          <a:p>
            <a:r>
              <a:rPr lang="en-US" sz="1600" dirty="0"/>
              <a:t>Scholarly Communication Librarian </a:t>
            </a:r>
          </a:p>
          <a:p>
            <a:r>
              <a:rPr lang="en-US" sz="2100" b="1" dirty="0">
                <a:ea typeface="+mj-lt"/>
                <a:cs typeface="+mj-lt"/>
              </a:rPr>
              <a:t>Thomas Bell</a:t>
            </a:r>
            <a:endParaRPr lang="en-US" sz="2100" b="1" dirty="0"/>
          </a:p>
          <a:p>
            <a:r>
              <a:rPr lang="en-US" sz="1600" dirty="0">
                <a:ea typeface="+mj-lt"/>
                <a:cs typeface="+mj-lt"/>
              </a:rPr>
              <a:t>Academic Services Librarian</a:t>
            </a:r>
            <a:endParaRPr lang="en-US" sz="1600" dirty="0">
              <a:cs typeface="Calibri Light"/>
            </a:endParaRPr>
          </a:p>
        </p:txBody>
      </p:sp>
    </p:spTree>
    <p:extLst>
      <p:ext uri="{BB962C8B-B14F-4D97-AF65-F5344CB8AC3E}">
        <p14:creationId xmlns:p14="http://schemas.microsoft.com/office/powerpoint/2010/main" val="532382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sp>
        <p:nvSpPr>
          <p:cNvPr id="5" name="Rectangle 4"/>
          <p:cNvSpPr/>
          <p:nvPr/>
        </p:nvSpPr>
        <p:spPr>
          <a:xfrm>
            <a:off x="0" y="3408217"/>
            <a:ext cx="12192000" cy="34497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391369"/>
            <a:ext cx="12192000" cy="1107996"/>
          </a:xfrm>
          <a:prstGeom prst="rect">
            <a:avLst/>
          </a:prstGeom>
          <a:noFill/>
        </p:spPr>
        <p:txBody>
          <a:bodyPr wrap="square" lIns="91440" tIns="45720" rIns="91440" bIns="45720" rtlCol="0" anchor="t">
            <a:spAutoFit/>
          </a:bodyPr>
          <a:lstStyle/>
          <a:p>
            <a:pPr algn="ctr"/>
            <a:r>
              <a:rPr lang="en-US" sz="6600">
                <a:latin typeface="Century Gothic"/>
              </a:rPr>
              <a:t>ETDR</a:t>
            </a:r>
            <a:endParaRPr lang="en-US"/>
          </a:p>
        </p:txBody>
      </p:sp>
    </p:spTree>
    <p:extLst>
      <p:ext uri="{BB962C8B-B14F-4D97-AF65-F5344CB8AC3E}">
        <p14:creationId xmlns:p14="http://schemas.microsoft.com/office/powerpoint/2010/main" val="850508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sp>
        <p:nvSpPr>
          <p:cNvPr id="5" name="Rectangle 4"/>
          <p:cNvSpPr/>
          <p:nvPr/>
        </p:nvSpPr>
        <p:spPr>
          <a:xfrm>
            <a:off x="0" y="3408217"/>
            <a:ext cx="12192000" cy="34497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391369"/>
            <a:ext cx="12192000" cy="1107996"/>
          </a:xfrm>
          <a:prstGeom prst="rect">
            <a:avLst/>
          </a:prstGeom>
          <a:noFill/>
        </p:spPr>
        <p:txBody>
          <a:bodyPr wrap="square" rtlCol="0">
            <a:spAutoFit/>
          </a:bodyPr>
          <a:lstStyle/>
          <a:p>
            <a:pPr algn="ctr"/>
            <a:r>
              <a:rPr lang="en-US" sz="6600" dirty="0">
                <a:latin typeface="Century Gothic" panose="020B0502020202020204" pitchFamily="34" charset="0"/>
              </a:rPr>
              <a:t>Basics of Copyright Law </a:t>
            </a:r>
          </a:p>
        </p:txBody>
      </p:sp>
    </p:spTree>
    <p:extLst>
      <p:ext uri="{BB962C8B-B14F-4D97-AF65-F5344CB8AC3E}">
        <p14:creationId xmlns:p14="http://schemas.microsoft.com/office/powerpoint/2010/main" val="4239158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Why Copyright?</a:t>
            </a:r>
            <a:endParaRPr lang="en-US" dirty="0"/>
          </a:p>
        </p:txBody>
      </p:sp>
      <p:sp>
        <p:nvSpPr>
          <p:cNvPr id="3" name="Content Placeholder 2"/>
          <p:cNvSpPr>
            <a:spLocks noGrp="1"/>
          </p:cNvSpPr>
          <p:nvPr>
            <p:ph idx="1"/>
          </p:nvPr>
        </p:nvSpPr>
        <p:spPr>
          <a:xfrm>
            <a:off x="353291" y="1737360"/>
            <a:ext cx="5798127" cy="4023360"/>
          </a:xfrm>
        </p:spPr>
        <p:txBody>
          <a:bodyPr>
            <a:normAutofit/>
          </a:bodyPr>
          <a:lstStyle/>
          <a:p>
            <a:pPr marL="0" indent="0">
              <a:buNone/>
              <a:defRPr/>
            </a:pPr>
            <a:r>
              <a:rPr lang="en-US" sz="3200" b="1" dirty="0">
                <a:solidFill>
                  <a:schemeClr val="tx1"/>
                </a:solidFill>
              </a:rPr>
              <a:t>Promote the Progress of Science and Useful Arts</a:t>
            </a:r>
            <a:endParaRPr lang="en-US" sz="3200" dirty="0">
              <a:solidFill>
                <a:schemeClr val="tx1"/>
              </a:solidFill>
            </a:endParaRPr>
          </a:p>
          <a:p>
            <a:pPr marL="1198563" indent="0">
              <a:buNone/>
              <a:defRPr/>
            </a:pPr>
            <a:r>
              <a:rPr lang="en-US" sz="2800" i="1" dirty="0">
                <a:solidFill>
                  <a:schemeClr val="accent3"/>
                </a:solidFill>
              </a:rPr>
              <a:t>"To promote the progress of science and useful arts, by securing for limited times to authors and inventors the exclusive right to their respective writings and discoveries." </a:t>
            </a:r>
          </a:p>
        </p:txBody>
      </p:sp>
      <p:sp>
        <p:nvSpPr>
          <p:cNvPr id="4" name="Text Placeholder 3"/>
          <p:cNvSpPr>
            <a:spLocks noGrp="1"/>
          </p:cNvSpPr>
          <p:nvPr>
            <p:ph type="body" sz="half" idx="4294967295"/>
          </p:nvPr>
        </p:nvSpPr>
        <p:spPr>
          <a:xfrm>
            <a:off x="166254" y="5428065"/>
            <a:ext cx="12192000" cy="3379787"/>
          </a:xfrm>
        </p:spPr>
        <p:txBody>
          <a:bodyPr vert="horz" lIns="91440" tIns="45720" rIns="91440" bIns="45720" rtlCol="0" anchor="t">
            <a:normAutofit/>
          </a:bodyPr>
          <a:lstStyle/>
          <a:p>
            <a:endParaRPr lang="en-US" sz="2800" dirty="0">
              <a:cs typeface="Calibri"/>
            </a:endParaRPr>
          </a:p>
          <a:p>
            <a:r>
              <a:rPr lang="en-US" dirty="0"/>
              <a:t>U.S. Constitution Article 1, Section 8, Clause 8 (Patent and Copyright Clause)</a:t>
            </a:r>
            <a:endParaRPr lang="en-US" dirty="0">
              <a:cs typeface="Calibri"/>
            </a:endParaRPr>
          </a:p>
          <a:p>
            <a:endParaRPr lang="en-US" sz="2800" dirty="0">
              <a:cs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418" y="1866622"/>
            <a:ext cx="4326775" cy="3894098"/>
          </a:xfrm>
          <a:prstGeom prst="rect">
            <a:avLst/>
          </a:prstGeom>
        </p:spPr>
      </p:pic>
    </p:spTree>
    <p:extLst>
      <p:ext uri="{BB962C8B-B14F-4D97-AF65-F5344CB8AC3E}">
        <p14:creationId xmlns:p14="http://schemas.microsoft.com/office/powerpoint/2010/main" val="1876957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62616"/>
            <a:ext cx="10058400" cy="1450757"/>
          </a:xfrm>
        </p:spPr>
        <p:txBody>
          <a:bodyPr/>
          <a:lstStyle/>
          <a:p>
            <a:r>
              <a:rPr lang="en-US" altLang="en-US" sz="5333" dirty="0">
                <a:latin typeface="Lucida Sans" panose="020B0602030504020204" pitchFamily="34" charset="0"/>
                <a:cs typeface="Lucida Sans" panose="020B0602030504020204" pitchFamily="34" charset="0"/>
              </a:rPr>
              <a:t>What is Copyright?</a:t>
            </a:r>
          </a:p>
        </p:txBody>
      </p:sp>
      <p:sp>
        <p:nvSpPr>
          <p:cNvPr id="12" name="Rectangle 11"/>
          <p:cNvSpPr/>
          <p:nvPr/>
        </p:nvSpPr>
        <p:spPr>
          <a:xfrm>
            <a:off x="7075186" y="873488"/>
            <a:ext cx="5009513" cy="369332"/>
          </a:xfrm>
          <a:prstGeom prst="rect">
            <a:avLst/>
          </a:prstGeom>
        </p:spPr>
        <p:txBody>
          <a:bodyPr wrap="none">
            <a:spAutoFit/>
          </a:bodyPr>
          <a:lstStyle/>
          <a:p>
            <a:r>
              <a:rPr lang="en-US" dirty="0">
                <a:hlinkClick r:id="rId3"/>
              </a:rPr>
              <a:t>https://www.youtube.com/watch?v=2U81MTBg5tY</a:t>
            </a:r>
            <a:endParaRPr lang="en-US" dirty="0"/>
          </a:p>
        </p:txBody>
      </p:sp>
      <p:sp>
        <p:nvSpPr>
          <p:cNvPr id="2" name="Rounded Rectangle 1"/>
          <p:cNvSpPr/>
          <p:nvPr/>
        </p:nvSpPr>
        <p:spPr>
          <a:xfrm>
            <a:off x="1102290" y="1377863"/>
            <a:ext cx="10744183" cy="491430"/>
          </a:xfrm>
          <a:prstGeom prst="roundRect">
            <a:avLst/>
          </a:prstGeom>
          <a:solidFill>
            <a:srgbClr val="EAE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099" y="1497386"/>
            <a:ext cx="2070100" cy="20701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9161" y="3321101"/>
            <a:ext cx="1711787" cy="171178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78" y="1493904"/>
            <a:ext cx="1640766" cy="164076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3568" y="2915375"/>
            <a:ext cx="2013655" cy="2013655"/>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6315" y="1293097"/>
            <a:ext cx="2013628" cy="2013628"/>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6864" y="2867686"/>
            <a:ext cx="1999609" cy="1999609"/>
          </a:xfrm>
          <a:prstGeom prst="rect">
            <a:avLst/>
          </a:prstGeom>
        </p:spPr>
      </p:pic>
      <p:sp>
        <p:nvSpPr>
          <p:cNvPr id="11" name="TextBox 10"/>
          <p:cNvSpPr txBox="1"/>
          <p:nvPr/>
        </p:nvSpPr>
        <p:spPr>
          <a:xfrm>
            <a:off x="268396" y="3626145"/>
            <a:ext cx="1903151" cy="707886"/>
          </a:xfrm>
          <a:prstGeom prst="rect">
            <a:avLst/>
          </a:prstGeom>
          <a:noFill/>
        </p:spPr>
        <p:txBody>
          <a:bodyPr wrap="square" lIns="91440" tIns="45720" rIns="91440" bIns="45720" rtlCol="0" anchor="t">
            <a:spAutoFit/>
          </a:bodyPr>
          <a:lstStyle/>
          <a:p>
            <a:pPr algn="ctr"/>
            <a:r>
              <a:rPr lang="en-US" sz="2000" u="sng" dirty="0">
                <a:solidFill>
                  <a:srgbClr val="7030A0"/>
                </a:solidFill>
              </a:rPr>
              <a:t>To Reproduce &amp; Make Copies</a:t>
            </a:r>
          </a:p>
        </p:txBody>
      </p:sp>
      <p:sp>
        <p:nvSpPr>
          <p:cNvPr id="14" name="TextBox 13"/>
          <p:cNvSpPr txBox="1"/>
          <p:nvPr/>
        </p:nvSpPr>
        <p:spPr>
          <a:xfrm>
            <a:off x="1756516" y="4919738"/>
            <a:ext cx="2432833" cy="707886"/>
          </a:xfrm>
          <a:prstGeom prst="rect">
            <a:avLst/>
          </a:prstGeom>
          <a:noFill/>
        </p:spPr>
        <p:txBody>
          <a:bodyPr wrap="square" lIns="91440" tIns="45720" rIns="91440" bIns="45720" rtlCol="0" anchor="t">
            <a:spAutoFit/>
          </a:bodyPr>
          <a:lstStyle/>
          <a:p>
            <a:pPr algn="ctr"/>
            <a:r>
              <a:rPr lang="en-US" sz="2000" u="sng">
                <a:solidFill>
                  <a:srgbClr val="7030A0"/>
                </a:solidFill>
              </a:rPr>
              <a:t>To Prepare Derivative Works</a:t>
            </a:r>
            <a:r>
              <a:rPr lang="en-US">
                <a:solidFill>
                  <a:srgbClr val="7030A0"/>
                </a:solidFill>
              </a:rPr>
              <a:t> </a:t>
            </a:r>
          </a:p>
        </p:txBody>
      </p:sp>
      <p:sp>
        <p:nvSpPr>
          <p:cNvPr id="15" name="TextBox 14"/>
          <p:cNvSpPr txBox="1"/>
          <p:nvPr/>
        </p:nvSpPr>
        <p:spPr>
          <a:xfrm>
            <a:off x="3777422" y="3108079"/>
            <a:ext cx="1903151" cy="707886"/>
          </a:xfrm>
          <a:prstGeom prst="rect">
            <a:avLst/>
          </a:prstGeom>
          <a:noFill/>
        </p:spPr>
        <p:txBody>
          <a:bodyPr wrap="square" lIns="91440" tIns="45720" rIns="91440" bIns="45720" rtlCol="0" anchor="t">
            <a:spAutoFit/>
          </a:bodyPr>
          <a:lstStyle/>
          <a:p>
            <a:pPr algn="ctr"/>
            <a:r>
              <a:rPr lang="en-US" sz="2000" u="sng">
                <a:solidFill>
                  <a:srgbClr val="7030A0"/>
                </a:solidFill>
              </a:rPr>
              <a:t>To Distribute Copies</a:t>
            </a:r>
          </a:p>
        </p:txBody>
      </p:sp>
      <p:sp>
        <p:nvSpPr>
          <p:cNvPr id="16" name="TextBox 15"/>
          <p:cNvSpPr txBox="1"/>
          <p:nvPr/>
        </p:nvSpPr>
        <p:spPr>
          <a:xfrm>
            <a:off x="7617368" y="3313042"/>
            <a:ext cx="1903151" cy="707886"/>
          </a:xfrm>
          <a:prstGeom prst="rect">
            <a:avLst/>
          </a:prstGeom>
          <a:noFill/>
        </p:spPr>
        <p:txBody>
          <a:bodyPr wrap="square" lIns="91440" tIns="45720" rIns="91440" bIns="45720" rtlCol="0" anchor="t">
            <a:spAutoFit/>
          </a:bodyPr>
          <a:lstStyle/>
          <a:p>
            <a:pPr algn="ctr"/>
            <a:r>
              <a:rPr lang="en-US" sz="2000" u="sng">
                <a:solidFill>
                  <a:srgbClr val="7030A0"/>
                </a:solidFill>
              </a:rPr>
              <a:t>To Display Works Publicly</a:t>
            </a:r>
          </a:p>
        </p:txBody>
      </p:sp>
      <p:sp>
        <p:nvSpPr>
          <p:cNvPr id="17" name="TextBox 16"/>
          <p:cNvSpPr txBox="1"/>
          <p:nvPr/>
        </p:nvSpPr>
        <p:spPr>
          <a:xfrm>
            <a:off x="5658774" y="4867295"/>
            <a:ext cx="1903151" cy="707886"/>
          </a:xfrm>
          <a:prstGeom prst="rect">
            <a:avLst/>
          </a:prstGeom>
          <a:noFill/>
        </p:spPr>
        <p:txBody>
          <a:bodyPr wrap="square" lIns="91440" tIns="45720" rIns="91440" bIns="45720" rtlCol="0" anchor="t">
            <a:spAutoFit/>
          </a:bodyPr>
          <a:lstStyle/>
          <a:p>
            <a:pPr algn="ctr"/>
            <a:r>
              <a:rPr lang="en-US" sz="2000" u="sng">
                <a:solidFill>
                  <a:srgbClr val="7030A0"/>
                </a:solidFill>
              </a:rPr>
              <a:t>To Perform Works Publicly</a:t>
            </a:r>
          </a:p>
        </p:txBody>
      </p:sp>
      <p:sp>
        <p:nvSpPr>
          <p:cNvPr id="18" name="TextBox 17"/>
          <p:cNvSpPr txBox="1"/>
          <p:nvPr/>
        </p:nvSpPr>
        <p:spPr>
          <a:xfrm>
            <a:off x="9280972" y="4775419"/>
            <a:ext cx="2911872" cy="1015663"/>
          </a:xfrm>
          <a:prstGeom prst="rect">
            <a:avLst/>
          </a:prstGeom>
          <a:noFill/>
        </p:spPr>
        <p:txBody>
          <a:bodyPr wrap="square" lIns="91440" tIns="45720" rIns="91440" bIns="45720" rtlCol="0" anchor="t">
            <a:spAutoFit/>
          </a:bodyPr>
          <a:lstStyle/>
          <a:p>
            <a:pPr algn="ctr"/>
            <a:r>
              <a:rPr lang="en-US" sz="2000" u="sng">
                <a:solidFill>
                  <a:srgbClr val="7030A0"/>
                </a:solidFill>
              </a:rPr>
              <a:t>To Perform Works Publicly by Means of Digital Audio Transmission</a:t>
            </a:r>
          </a:p>
        </p:txBody>
      </p:sp>
      <p:sp>
        <p:nvSpPr>
          <p:cNvPr id="19" name="Rectangle 18"/>
          <p:cNvSpPr/>
          <p:nvPr/>
        </p:nvSpPr>
        <p:spPr>
          <a:xfrm>
            <a:off x="25584" y="5900918"/>
            <a:ext cx="12166416" cy="461665"/>
          </a:xfrm>
          <a:prstGeom prst="rect">
            <a:avLst/>
          </a:prstGeom>
        </p:spPr>
        <p:txBody>
          <a:bodyPr wrap="square">
            <a:spAutoFit/>
          </a:bodyPr>
          <a:lstStyle/>
          <a:p>
            <a:r>
              <a:rPr lang="en-US" sz="1200" dirty="0">
                <a:hlinkClick r:id="rId10"/>
              </a:rPr>
              <a:t>copy</a:t>
            </a:r>
            <a:r>
              <a:rPr lang="en-US" sz="1200" dirty="0"/>
              <a:t> by Mahdi </a:t>
            </a:r>
            <a:r>
              <a:rPr lang="en-US" sz="1200" dirty="0" err="1"/>
              <a:t>Ehsaei</a:t>
            </a:r>
            <a:r>
              <a:rPr lang="en-US" sz="1200" dirty="0"/>
              <a:t> from the Noun Project; </a:t>
            </a:r>
            <a:r>
              <a:rPr lang="en-US" sz="1200" dirty="0">
                <a:hlinkClick r:id="rId11"/>
              </a:rPr>
              <a:t>create</a:t>
            </a:r>
            <a:r>
              <a:rPr lang="en-US" sz="1200" dirty="0"/>
              <a:t> by LAFS from the Noun Project; </a:t>
            </a:r>
            <a:r>
              <a:rPr lang="en-US" sz="1200" dirty="0">
                <a:hlinkClick r:id="rId12"/>
              </a:rPr>
              <a:t>selling</a:t>
            </a:r>
            <a:r>
              <a:rPr lang="en-US" sz="1200" dirty="0"/>
              <a:t> by </a:t>
            </a:r>
            <a:r>
              <a:rPr lang="en-US" sz="1200" dirty="0" err="1"/>
              <a:t>rahmat</a:t>
            </a:r>
            <a:r>
              <a:rPr lang="en-US" sz="1200" dirty="0"/>
              <a:t> from the Noun Project; </a:t>
            </a:r>
            <a:r>
              <a:rPr lang="en-US" sz="1200" dirty="0">
                <a:hlinkClick r:id="rId13"/>
              </a:rPr>
              <a:t>Performing Arts </a:t>
            </a:r>
            <a:r>
              <a:rPr lang="en-US" sz="1200" dirty="0"/>
              <a:t>by Ervin </a:t>
            </a:r>
            <a:r>
              <a:rPr lang="en-US" sz="1200" dirty="0" err="1"/>
              <a:t>Bolat</a:t>
            </a:r>
            <a:r>
              <a:rPr lang="en-US" sz="1200" dirty="0"/>
              <a:t> from the Noun Project; </a:t>
            </a:r>
            <a:r>
              <a:rPr lang="en-US" sz="1200" dirty="0">
                <a:hlinkClick r:id="rId14"/>
              </a:rPr>
              <a:t>Art</a:t>
            </a:r>
            <a:r>
              <a:rPr lang="en-US" sz="1200" dirty="0"/>
              <a:t> by Niko Caruso from the Noun Project; </a:t>
            </a:r>
            <a:r>
              <a:rPr lang="en-US" sz="1200" dirty="0">
                <a:hlinkClick r:id="rId15"/>
              </a:rPr>
              <a:t>Radio</a:t>
            </a:r>
            <a:r>
              <a:rPr lang="en-US" sz="1200" dirty="0"/>
              <a:t> by </a:t>
            </a:r>
            <a:r>
              <a:rPr lang="en-US" sz="1200" dirty="0" err="1"/>
              <a:t>Dewi</a:t>
            </a:r>
            <a:r>
              <a:rPr lang="en-US" sz="1200" dirty="0"/>
              <a:t> </a:t>
            </a:r>
            <a:r>
              <a:rPr lang="en-US" sz="1200" dirty="0" err="1"/>
              <a:t>Imaniyah</a:t>
            </a:r>
            <a:r>
              <a:rPr lang="en-US" sz="1200" dirty="0"/>
              <a:t> from the Noun Project</a:t>
            </a:r>
          </a:p>
        </p:txBody>
      </p:sp>
    </p:spTree>
    <p:extLst>
      <p:ext uri="{BB962C8B-B14F-4D97-AF65-F5344CB8AC3E}">
        <p14:creationId xmlns:p14="http://schemas.microsoft.com/office/powerpoint/2010/main" val="4037263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z="5333" dirty="0">
                <a:latin typeface="Lucida Sans" panose="020B0602030504020204" pitchFamily="34" charset="0"/>
                <a:cs typeface="Lucida Sans" panose="020B0602030504020204" pitchFamily="34" charset="0"/>
              </a:rPr>
              <a:t>Copyright is Automatic</a:t>
            </a:r>
          </a:p>
        </p:txBody>
      </p:sp>
      <p:pic>
        <p:nvPicPr>
          <p:cNvPr id="1024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04830" y="1888953"/>
            <a:ext cx="4006885" cy="3989952"/>
          </a:xfrm>
        </p:spPr>
      </p:pic>
      <p:sp>
        <p:nvSpPr>
          <p:cNvPr id="2" name="TextBox 1">
            <a:extLst>
              <a:ext uri="{FF2B5EF4-FFF2-40B4-BE49-F238E27FC236}">
                <a16:creationId xmlns:a16="http://schemas.microsoft.com/office/drawing/2014/main" id="{1F5E170D-5761-4BFD-98B9-C06127C69437}"/>
              </a:ext>
            </a:extLst>
          </p:cNvPr>
          <p:cNvSpPr txBox="1"/>
          <p:nvPr/>
        </p:nvSpPr>
        <p:spPr>
          <a:xfrm>
            <a:off x="6091162" y="2196495"/>
            <a:ext cx="5210627" cy="33137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2000"/>
              </a:spcAft>
              <a:buAutoNum type="arabicPeriod"/>
            </a:pPr>
            <a:r>
              <a:rPr lang="en-US" sz="4400" b="1">
                <a:solidFill>
                  <a:schemeClr val="accent2"/>
                </a:solidFill>
              </a:rPr>
              <a:t>Original</a:t>
            </a:r>
            <a:endParaRPr lang="en-US" sz="4400" b="1">
              <a:solidFill>
                <a:schemeClr val="accent2"/>
              </a:solidFill>
              <a:cs typeface="Calibri"/>
            </a:endParaRPr>
          </a:p>
          <a:p>
            <a:pPr marL="342900" indent="-342900" algn="l">
              <a:spcAft>
                <a:spcPts val="2000"/>
              </a:spcAft>
              <a:buAutoNum type="arabicPeriod"/>
            </a:pPr>
            <a:r>
              <a:rPr lang="en-US" sz="4400" b="1">
                <a:solidFill>
                  <a:schemeClr val="accent2"/>
                </a:solidFill>
                <a:cs typeface="Calibri"/>
              </a:rPr>
              <a:t>Creative</a:t>
            </a:r>
          </a:p>
          <a:p>
            <a:pPr marL="342900" indent="-342900">
              <a:spcAft>
                <a:spcPts val="2000"/>
              </a:spcAft>
              <a:buAutoNum type="arabicPeriod"/>
            </a:pPr>
            <a:r>
              <a:rPr lang="en-US" sz="4400" b="1">
                <a:solidFill>
                  <a:schemeClr val="accent2"/>
                </a:solidFill>
                <a:cs typeface="Calibri"/>
              </a:rPr>
              <a:t>Fixed in a Tangible Medium</a:t>
            </a:r>
          </a:p>
        </p:txBody>
      </p:sp>
    </p:spTree>
    <p:extLst>
      <p:ext uri="{BB962C8B-B14F-4D97-AF65-F5344CB8AC3E}">
        <p14:creationId xmlns:p14="http://schemas.microsoft.com/office/powerpoint/2010/main" val="844773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213518" y="364095"/>
            <a:ext cx="9967993" cy="1424927"/>
          </a:xfrm>
        </p:spPr>
        <p:txBody>
          <a:bodyPr>
            <a:normAutofit/>
          </a:bodyPr>
          <a:lstStyle/>
          <a:p>
            <a:r>
              <a:rPr lang="en-US" altLang="en-US" sz="5300">
                <a:latin typeface="Lucida Sans"/>
                <a:cs typeface="Lucida Sans" panose="020B0602030504020204" pitchFamily="34" charset="0"/>
              </a:rPr>
              <a:t>So, what is Registration?</a:t>
            </a:r>
            <a:endParaRPr lang="en-US" altLang="en-US" sz="5333">
              <a:latin typeface="Lucida Sans" panose="020B0602030504020204" pitchFamily="34" charset="0"/>
              <a:cs typeface="Lucida Sans" panose="020B0602030504020204" pitchFamily="34" charset="0"/>
            </a:endParaRPr>
          </a:p>
        </p:txBody>
      </p:sp>
      <p:pic>
        <p:nvPicPr>
          <p:cNvPr id="4" name="Picture 4" descr="Logo, company name&#10;&#10;Description automatically generated">
            <a:extLst>
              <a:ext uri="{FF2B5EF4-FFF2-40B4-BE49-F238E27FC236}">
                <a16:creationId xmlns:a16="http://schemas.microsoft.com/office/drawing/2014/main" id="{793B2D35-7B1A-44C1-A64F-657DCF121D1C}"/>
              </a:ext>
            </a:extLst>
          </p:cNvPr>
          <p:cNvPicPr>
            <a:picLocks noGrp="1" noChangeAspect="1"/>
          </p:cNvPicPr>
          <p:nvPr>
            <p:ph idx="1"/>
          </p:nvPr>
        </p:nvPicPr>
        <p:blipFill>
          <a:blip r:embed="rId3"/>
          <a:stretch>
            <a:fillRect/>
          </a:stretch>
        </p:blipFill>
        <p:spPr>
          <a:xfrm>
            <a:off x="4088969" y="1996574"/>
            <a:ext cx="4023360" cy="4023360"/>
          </a:xfrm>
          <a:prstGeom prst="rect">
            <a:avLst/>
          </a:prstGeom>
        </p:spPr>
      </p:pic>
    </p:spTree>
    <p:extLst>
      <p:ext uri="{BB962C8B-B14F-4D97-AF65-F5344CB8AC3E}">
        <p14:creationId xmlns:p14="http://schemas.microsoft.com/office/powerpoint/2010/main" val="2775458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330" dirty="0">
                <a:latin typeface="Lucida Sans" panose="020B0602030504020204" pitchFamily="34" charset="0"/>
              </a:rPr>
              <a:t>What is Protected?</a:t>
            </a:r>
          </a:p>
        </p:txBody>
      </p:sp>
      <p:sp>
        <p:nvSpPr>
          <p:cNvPr id="6" name="Content Placeholder 5"/>
          <p:cNvSpPr>
            <a:spLocks noGrp="1"/>
          </p:cNvSpPr>
          <p:nvPr>
            <p:ph sz="half" idx="1"/>
          </p:nvPr>
        </p:nvSpPr>
        <p:spPr/>
        <p:txBody>
          <a:bodyPr>
            <a:normAutofit lnSpcReduction="10000"/>
          </a:bodyPr>
          <a:lstStyle/>
          <a:p>
            <a:pPr>
              <a:buFont typeface="Wingdings" panose="05000000000000000000" pitchFamily="2" charset="2"/>
              <a:buChar char="v"/>
            </a:pPr>
            <a:endParaRPr lang="en-US" sz="2800" dirty="0"/>
          </a:p>
          <a:p>
            <a:pPr>
              <a:buFont typeface="Wingdings" panose="05000000000000000000" pitchFamily="2" charset="2"/>
              <a:buChar char="v"/>
            </a:pPr>
            <a:r>
              <a:rPr lang="en-US" sz="2800" dirty="0"/>
              <a:t>Literature</a:t>
            </a:r>
          </a:p>
          <a:p>
            <a:pPr>
              <a:buFont typeface="Wingdings" panose="05000000000000000000" pitchFamily="2" charset="2"/>
              <a:buChar char="v"/>
            </a:pPr>
            <a:r>
              <a:rPr lang="en-US" sz="2800" dirty="0"/>
              <a:t>Music</a:t>
            </a:r>
          </a:p>
          <a:p>
            <a:pPr>
              <a:buFont typeface="Wingdings" panose="05000000000000000000" pitchFamily="2" charset="2"/>
              <a:buChar char="v"/>
            </a:pPr>
            <a:r>
              <a:rPr lang="en-US" sz="2800" dirty="0"/>
              <a:t>Photography</a:t>
            </a:r>
          </a:p>
          <a:p>
            <a:pPr>
              <a:buFont typeface="Wingdings" panose="05000000000000000000" pitchFamily="2" charset="2"/>
              <a:buChar char="v"/>
            </a:pPr>
            <a:r>
              <a:rPr lang="en-US" sz="2800" dirty="0"/>
              <a:t>Other forms of creative expression</a:t>
            </a:r>
          </a:p>
          <a:p>
            <a:endParaRPr lang="en-US" dirty="0"/>
          </a:p>
        </p:txBody>
      </p:sp>
      <p:sp>
        <p:nvSpPr>
          <p:cNvPr id="7" name="Content Placeholder 6"/>
          <p:cNvSpPr>
            <a:spLocks noGrp="1"/>
          </p:cNvSpPr>
          <p:nvPr>
            <p:ph sz="half" idx="2"/>
          </p:nvPr>
        </p:nvSpPr>
        <p:spPr/>
        <p:txBody>
          <a:bodyPr>
            <a:normAutofit lnSpcReduction="10000"/>
          </a:bodyPr>
          <a:lstStyle/>
          <a:p>
            <a:r>
              <a:rPr lang="en-US" sz="3200" u="sng"/>
              <a:t>Works </a:t>
            </a:r>
            <a:r>
              <a:rPr lang="en-US" sz="3200" b="1" u="sng"/>
              <a:t>MUST</a:t>
            </a:r>
            <a:r>
              <a:rPr lang="en-US" sz="3200" u="sng"/>
              <a:t> be:</a:t>
            </a:r>
          </a:p>
          <a:p>
            <a:pPr>
              <a:buFont typeface="Wingdings" panose="05000000000000000000" pitchFamily="2" charset="2"/>
              <a:buChar char="v"/>
            </a:pPr>
            <a:r>
              <a:rPr lang="en-US" sz="2800"/>
              <a:t>Original</a:t>
            </a:r>
          </a:p>
          <a:p>
            <a:pPr>
              <a:buFont typeface="Wingdings" panose="05000000000000000000" pitchFamily="2" charset="2"/>
              <a:buChar char="v"/>
            </a:pPr>
            <a:r>
              <a:rPr lang="en-US" sz="2800"/>
              <a:t>Creative</a:t>
            </a:r>
          </a:p>
          <a:p>
            <a:pPr>
              <a:buFont typeface="Wingdings" panose="05000000000000000000" pitchFamily="2" charset="2"/>
              <a:buChar char="v"/>
            </a:pPr>
            <a:r>
              <a:rPr lang="en-US" sz="2800"/>
              <a:t>Fixed in a tangible medium of expression</a:t>
            </a:r>
          </a:p>
          <a:p>
            <a:pPr marL="1030288" lvl="1" indent="168275">
              <a:buFont typeface="Wingdings" panose="05000000000000000000" pitchFamily="2" charset="2"/>
              <a:buChar char="§"/>
            </a:pPr>
            <a:r>
              <a:rPr lang="en-US" sz="2600"/>
              <a:t>Piece of paper</a:t>
            </a:r>
          </a:p>
          <a:p>
            <a:pPr marL="1030288" lvl="1" indent="168275">
              <a:buFont typeface="Wingdings" panose="05000000000000000000" pitchFamily="2" charset="2"/>
              <a:buChar char="§"/>
            </a:pPr>
            <a:r>
              <a:rPr lang="en-US" sz="2600"/>
              <a:t>Recorded audio or video</a:t>
            </a:r>
          </a:p>
          <a:p>
            <a:pPr marL="1030288" lvl="1" indent="168275">
              <a:buFont typeface="Wingdings" panose="05000000000000000000" pitchFamily="2" charset="2"/>
              <a:buChar char="§"/>
            </a:pPr>
            <a:r>
              <a:rPr lang="en-US" sz="2600"/>
              <a:t>Dry erase board</a:t>
            </a:r>
          </a:p>
          <a:p>
            <a:pPr marL="1030288" lvl="1" indent="168275">
              <a:buFont typeface="Wingdings" panose="05000000000000000000" pitchFamily="2" charset="2"/>
              <a:buChar char="§"/>
            </a:pPr>
            <a:r>
              <a:rPr lang="en-US" sz="2600"/>
              <a:t>Etc.</a:t>
            </a:r>
          </a:p>
          <a:p>
            <a:endParaRPr lang="en-US"/>
          </a:p>
        </p:txBody>
      </p:sp>
    </p:spTree>
    <p:extLst>
      <p:ext uri="{BB962C8B-B14F-4D97-AF65-F5344CB8AC3E}">
        <p14:creationId xmlns:p14="http://schemas.microsoft.com/office/powerpoint/2010/main" val="534970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330" dirty="0">
                <a:latin typeface="Lucida Sans" panose="020B0602030504020204" pitchFamily="34" charset="0"/>
              </a:rPr>
              <a:t>What is Not Protected?</a:t>
            </a:r>
          </a:p>
        </p:txBody>
      </p:sp>
      <p:sp>
        <p:nvSpPr>
          <p:cNvPr id="3" name="Content Placeholder 2"/>
          <p:cNvSpPr>
            <a:spLocks noGrp="1"/>
          </p:cNvSpPr>
          <p:nvPr>
            <p:ph sz="half" idx="1"/>
          </p:nvPr>
        </p:nvSpPr>
        <p:spPr>
          <a:xfrm>
            <a:off x="990746" y="1846263"/>
            <a:ext cx="4937760" cy="3835446"/>
          </a:xfrm>
        </p:spPr>
        <p:txBody>
          <a:bodyPr>
            <a:normAutofit fontScale="85000" lnSpcReduction="20000"/>
          </a:bodyPr>
          <a:lstStyle/>
          <a:p>
            <a:pPr>
              <a:lnSpc>
                <a:spcPct val="150000"/>
              </a:lnSpc>
              <a:buFont typeface="Wingdings" panose="05000000000000000000" pitchFamily="2" charset="2"/>
              <a:buChar char="v"/>
              <a:defRPr/>
            </a:pPr>
            <a:r>
              <a:rPr lang="en-US" sz="2800"/>
              <a:t>Facts &amp; Data</a:t>
            </a:r>
          </a:p>
          <a:p>
            <a:pPr>
              <a:lnSpc>
                <a:spcPct val="150000"/>
              </a:lnSpc>
              <a:buFont typeface="Wingdings" panose="05000000000000000000" pitchFamily="2" charset="2"/>
              <a:buChar char="v"/>
              <a:defRPr/>
            </a:pPr>
            <a:r>
              <a:rPr lang="en-US" sz="2800"/>
              <a:t>Ideas </a:t>
            </a:r>
          </a:p>
          <a:p>
            <a:pPr>
              <a:lnSpc>
                <a:spcPct val="150000"/>
              </a:lnSpc>
              <a:buFont typeface="Wingdings" panose="05000000000000000000" pitchFamily="2" charset="2"/>
              <a:buChar char="v"/>
              <a:defRPr/>
            </a:pPr>
            <a:r>
              <a:rPr lang="en-US" sz="2800"/>
              <a:t>Names, slogans, symbols, short phrases </a:t>
            </a:r>
          </a:p>
          <a:p>
            <a:pPr>
              <a:lnSpc>
                <a:spcPct val="150000"/>
              </a:lnSpc>
              <a:buFont typeface="Wingdings" panose="05000000000000000000" pitchFamily="2" charset="2"/>
              <a:buChar char="v"/>
              <a:defRPr/>
            </a:pPr>
            <a:r>
              <a:rPr lang="en-US" sz="2800"/>
              <a:t>Useful articles </a:t>
            </a:r>
          </a:p>
          <a:p>
            <a:pPr>
              <a:lnSpc>
                <a:spcPct val="150000"/>
              </a:lnSpc>
              <a:buFont typeface="Wingdings" panose="05000000000000000000" pitchFamily="2" charset="2"/>
              <a:buChar char="v"/>
              <a:defRPr/>
            </a:pPr>
            <a:r>
              <a:rPr lang="en-US" sz="2800"/>
              <a:t>AI and Non-Human created content </a:t>
            </a:r>
          </a:p>
          <a:p>
            <a:pPr>
              <a:lnSpc>
                <a:spcPct val="150000"/>
              </a:lnSpc>
              <a:buFont typeface="Wingdings" panose="05000000000000000000" pitchFamily="2" charset="2"/>
              <a:buChar char="v"/>
              <a:defRPr/>
            </a:pPr>
            <a:endParaRPr lang="en-US" sz="2800"/>
          </a:p>
          <a:p>
            <a:pPr marL="0" indent="0">
              <a:buNone/>
            </a:pP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3308" y="1807765"/>
            <a:ext cx="2845238" cy="3906175"/>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7398146" y="5813864"/>
            <a:ext cx="3530354" cy="415498"/>
          </a:xfrm>
          <a:prstGeom prst="rect">
            <a:avLst/>
          </a:prstGeom>
        </p:spPr>
        <p:txBody>
          <a:bodyPr wrap="square">
            <a:spAutoFit/>
          </a:bodyPr>
          <a:lstStyle/>
          <a:p>
            <a:r>
              <a:rPr lang="en-US" sz="1050">
                <a:solidFill>
                  <a:srgbClr val="666666"/>
                </a:solidFill>
                <a:latin typeface="nyt-imperial"/>
              </a:rPr>
              <a:t>A selfie taken in 2011 by Naruto, a monkey in Indonesia.</a:t>
            </a:r>
          </a:p>
          <a:p>
            <a:r>
              <a:rPr lang="en-US" sz="1050">
                <a:solidFill>
                  <a:srgbClr val="888888"/>
                </a:solidFill>
                <a:latin typeface="nyt-imperial"/>
                <a:hlinkClick r:id="rId4"/>
              </a:rPr>
              <a:t>Credit...David Slaters/Caters News</a:t>
            </a:r>
            <a:endParaRPr lang="en-US" sz="1050"/>
          </a:p>
        </p:txBody>
      </p:sp>
      <p:sp>
        <p:nvSpPr>
          <p:cNvPr id="6" name="Rectangle 5"/>
          <p:cNvSpPr/>
          <p:nvPr/>
        </p:nvSpPr>
        <p:spPr>
          <a:xfrm>
            <a:off x="49428" y="6392732"/>
            <a:ext cx="9296400" cy="369332"/>
          </a:xfrm>
          <a:prstGeom prst="rect">
            <a:avLst/>
          </a:prstGeom>
        </p:spPr>
        <p:txBody>
          <a:bodyPr wrap="square">
            <a:spAutoFit/>
          </a:bodyPr>
          <a:lstStyle/>
          <a:p>
            <a:r>
              <a:rPr lang="en-US">
                <a:hlinkClick r:id="rId4"/>
              </a:rPr>
              <a:t>https://www.nytimes.com/2017/09/11/us/selfie-monkey-lawsuit-settlement.html?_r=0</a:t>
            </a:r>
            <a:r>
              <a:rPr lang="en-US"/>
              <a:t> </a:t>
            </a:r>
          </a:p>
        </p:txBody>
      </p:sp>
    </p:spTree>
    <p:extLst>
      <p:ext uri="{BB962C8B-B14F-4D97-AF65-F5344CB8AC3E}">
        <p14:creationId xmlns:p14="http://schemas.microsoft.com/office/powerpoint/2010/main" val="937130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9ABC3-5A8B-4DEF-B391-7BACA967321B}"/>
              </a:ext>
            </a:extLst>
          </p:cNvPr>
          <p:cNvSpPr>
            <a:spLocks noGrp="1"/>
          </p:cNvSpPr>
          <p:nvPr>
            <p:ph type="title"/>
          </p:nvPr>
        </p:nvSpPr>
        <p:spPr>
          <a:xfrm>
            <a:off x="0" y="286603"/>
            <a:ext cx="12192000" cy="1450757"/>
          </a:xfrm>
        </p:spPr>
        <p:txBody>
          <a:bodyPr>
            <a:noAutofit/>
          </a:bodyPr>
          <a:lstStyle/>
          <a:p>
            <a:pPr algn="ctr"/>
            <a:r>
              <a:rPr lang="en-US" sz="5330" dirty="0">
                <a:latin typeface="Lucida Sans" panose="020B0602030504020204" pitchFamily="34" charset="0"/>
                <a:cs typeface="Calibri Light"/>
              </a:rPr>
              <a:t>What was that about compilations?</a:t>
            </a:r>
            <a:endParaRPr lang="en-US" sz="5330" dirty="0">
              <a:latin typeface="Lucida Sans" panose="020B0602030504020204" pitchFamily="34" charset="0"/>
            </a:endParaRPr>
          </a:p>
        </p:txBody>
      </p:sp>
      <p:pic>
        <p:nvPicPr>
          <p:cNvPr id="5" name="Picture 5" descr="Calculator, pen, compass, money and a paper with graphs printed on it">
            <a:extLst>
              <a:ext uri="{FF2B5EF4-FFF2-40B4-BE49-F238E27FC236}">
                <a16:creationId xmlns:a16="http://schemas.microsoft.com/office/drawing/2014/main" id="{F25494FE-B74F-4B13-94A6-B8A3C8C95318}"/>
              </a:ext>
            </a:extLst>
          </p:cNvPr>
          <p:cNvPicPr>
            <a:picLocks noGrp="1" noChangeAspect="1"/>
          </p:cNvPicPr>
          <p:nvPr>
            <p:ph sz="half" idx="1"/>
          </p:nvPr>
        </p:nvPicPr>
        <p:blipFill>
          <a:blip r:embed="rId2"/>
          <a:stretch>
            <a:fillRect/>
          </a:stretch>
        </p:blipFill>
        <p:spPr>
          <a:xfrm>
            <a:off x="1096963" y="2252151"/>
            <a:ext cx="4622411" cy="2808383"/>
          </a:xfrm>
        </p:spPr>
      </p:pic>
      <p:pic>
        <p:nvPicPr>
          <p:cNvPr id="7" name="Picture 7">
            <a:extLst>
              <a:ext uri="{FF2B5EF4-FFF2-40B4-BE49-F238E27FC236}">
                <a16:creationId xmlns:a16="http://schemas.microsoft.com/office/drawing/2014/main" id="{A25975C8-14A8-4127-96B9-54EEABAFB863}"/>
              </a:ext>
            </a:extLst>
          </p:cNvPr>
          <p:cNvPicPr>
            <a:picLocks noGrp="1" noChangeAspect="1"/>
          </p:cNvPicPr>
          <p:nvPr>
            <p:ph sz="half" idx="2"/>
          </p:nvPr>
        </p:nvPicPr>
        <p:blipFill>
          <a:blip r:embed="rId3"/>
          <a:stretch>
            <a:fillRect/>
          </a:stretch>
        </p:blipFill>
        <p:spPr>
          <a:xfrm>
            <a:off x="6217920" y="2177785"/>
            <a:ext cx="4305157" cy="2913561"/>
          </a:xfrm>
        </p:spPr>
      </p:pic>
      <p:sp>
        <p:nvSpPr>
          <p:cNvPr id="6" name="TextBox 5">
            <a:extLst>
              <a:ext uri="{FF2B5EF4-FFF2-40B4-BE49-F238E27FC236}">
                <a16:creationId xmlns:a16="http://schemas.microsoft.com/office/drawing/2014/main" id="{0AE0905A-ED76-4487-B05F-B906C249F7F4}"/>
              </a:ext>
            </a:extLst>
          </p:cNvPr>
          <p:cNvSpPr txBox="1"/>
          <p:nvPr/>
        </p:nvSpPr>
        <p:spPr>
          <a:xfrm>
            <a:off x="-5750" y="6032740"/>
            <a:ext cx="122035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hlinkClick r:id="rId4"/>
              </a:rPr>
              <a:t>https://deepblue.lib.umich.edu/bitstream/handle/2027.42/83329/copyrightability_of_tables_charts_and_graphs.pdf?sequence=1&amp;isAllowed=y</a:t>
            </a:r>
            <a:r>
              <a:rPr lang="en-US" sz="1600"/>
              <a:t> </a:t>
            </a:r>
            <a:endParaRPr lang="en-US"/>
          </a:p>
        </p:txBody>
      </p:sp>
      <p:sp>
        <p:nvSpPr>
          <p:cNvPr id="8" name="TextBox 7">
            <a:extLst>
              <a:ext uri="{FF2B5EF4-FFF2-40B4-BE49-F238E27FC236}">
                <a16:creationId xmlns:a16="http://schemas.microsoft.com/office/drawing/2014/main" id="{30AFD79F-515E-4849-A1CB-9ECBAAC962DB}"/>
              </a:ext>
            </a:extLst>
          </p:cNvPr>
          <p:cNvSpPr txBox="1"/>
          <p:nvPr/>
        </p:nvSpPr>
        <p:spPr>
          <a:xfrm>
            <a:off x="6219645" y="5069458"/>
            <a:ext cx="432471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GOOD. “Transparency: Who Is Coming to America?,” May 7, 2009. </a:t>
            </a:r>
            <a:r>
              <a:rPr lang="en-US" sz="1400">
                <a:hlinkClick r:id="rId5"/>
              </a:rPr>
              <a:t>https://www.good.is/infographics/transparency-who-is-coming-to-america</a:t>
            </a:r>
            <a:r>
              <a:rPr lang="en-US" sz="1400"/>
              <a:t>.</a:t>
            </a:r>
          </a:p>
        </p:txBody>
      </p:sp>
    </p:spTree>
    <p:extLst>
      <p:ext uri="{BB962C8B-B14F-4D97-AF65-F5344CB8AC3E}">
        <p14:creationId xmlns:p14="http://schemas.microsoft.com/office/powerpoint/2010/main" val="840289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330" dirty="0">
                <a:latin typeface="Lucida Sans" panose="020B0602030504020204" pitchFamily="34" charset="0"/>
              </a:rPr>
              <a:t>Hypothetical</a:t>
            </a:r>
          </a:p>
        </p:txBody>
      </p:sp>
      <p:sp>
        <p:nvSpPr>
          <p:cNvPr id="3" name="Content Placeholder 2"/>
          <p:cNvSpPr>
            <a:spLocks noGrp="1"/>
          </p:cNvSpPr>
          <p:nvPr>
            <p:ph sz="half" idx="1"/>
          </p:nvPr>
        </p:nvSpPr>
        <p:spPr>
          <a:xfrm>
            <a:off x="1097279" y="1845734"/>
            <a:ext cx="3907573" cy="4023360"/>
          </a:xfrm>
        </p:spPr>
        <p:txBody>
          <a:bodyPr>
            <a:normAutofit/>
          </a:bodyPr>
          <a:lstStyle/>
          <a:p>
            <a:pPr marL="0" indent="0">
              <a:buNone/>
            </a:pPr>
            <a:r>
              <a:rPr lang="en-US" sz="3600" dirty="0"/>
              <a:t>What elements on the cookbook page below are covered by copyright?</a:t>
            </a:r>
          </a:p>
        </p:txBody>
      </p:sp>
      <p:pic>
        <p:nvPicPr>
          <p:cNvPr id="8" name="Content Placeholder 7" descr="This image of part of page 203 of the Betty Crocker cookbook shows part of the recipe for Chocolate Fudge. The recipe includes a serving suggestion (&quot;This traditional fudge recipe is perfect to make for gifts or to serve on a dessert tray.&quot;), the prep time, the ingredients, and instructions for making the recipe. The page also has a sidebar entitled &quot;Testing Candy Temperatures.&quot; It defines stages of candymaking, including Thread stage and Soft-ball stage, explaining how sugary liquids behave when they are heated to specific temperatures." title="Excerpt from Betty Crocker Cookbook"/>
          <p:cNvPicPr>
            <a:picLocks noGrp="1" noChangeAspect="1"/>
          </p:cNvPicPr>
          <p:nvPr>
            <p:ph sz="half" idx="2"/>
          </p:nvPr>
        </p:nvPicPr>
        <p:blipFill>
          <a:blip r:embed="rId2"/>
          <a:stretch>
            <a:fillRect/>
          </a:stretch>
        </p:blipFill>
        <p:spPr>
          <a:xfrm>
            <a:off x="5361302" y="1729707"/>
            <a:ext cx="5794062" cy="4290646"/>
          </a:xfrm>
          <a:prstGeom prst="rect">
            <a:avLst/>
          </a:prstGeom>
        </p:spPr>
      </p:pic>
      <p:sp>
        <p:nvSpPr>
          <p:cNvPr id="7" name="Footer Placeholder 3"/>
          <p:cNvSpPr>
            <a:spLocks noGrp="1"/>
          </p:cNvSpPr>
          <p:nvPr>
            <p:ph type="ftr" sz="quarter" idx="11"/>
          </p:nvPr>
        </p:nvSpPr>
        <p:spPr>
          <a:prstGeom prst="rect">
            <a:avLst/>
          </a:prstGeom>
        </p:spPr>
        <p:txBody>
          <a:bodyPr>
            <a:noAutofit/>
          </a:bodyPr>
          <a:lstStyle>
            <a:lvl1pPr algn="ctr">
              <a:defRPr sz="1000">
                <a:latin typeface="Arial" charset="0"/>
                <a:ea typeface="Arial" charset="0"/>
                <a:cs typeface="Arial" charset="0"/>
              </a:defRPr>
            </a:lvl1pPr>
          </a:lstStyle>
          <a:p>
            <a:r>
              <a:rPr lang="en-US"/>
              <a:t>Attribution </a:t>
            </a:r>
            <a:r>
              <a:rPr lang="en-US" err="1"/>
              <a:t>AEnriquez</a:t>
            </a:r>
            <a:r>
              <a:rPr lang="en-US"/>
              <a:t> </a:t>
            </a:r>
            <a:r>
              <a:rPr lang="en-US" b="0"/>
              <a:t>on May 18, 2018.   CC-BY</a:t>
            </a:r>
          </a:p>
          <a:p>
            <a:r>
              <a:rPr lang="en-US">
                <a:hlinkClick r:id="rId3"/>
              </a:rPr>
              <a:t>https://www.lib.umich.edu/copyright/presentations</a:t>
            </a:r>
            <a:r>
              <a:rPr lang="en-US"/>
              <a:t> </a:t>
            </a:r>
            <a:endParaRPr lang="en-US" b="0"/>
          </a:p>
        </p:txBody>
      </p:sp>
      <p:sp>
        <p:nvSpPr>
          <p:cNvPr id="5" name="TextBox 4"/>
          <p:cNvSpPr txBox="1"/>
          <p:nvPr/>
        </p:nvSpPr>
        <p:spPr>
          <a:xfrm>
            <a:off x="4818936" y="6021046"/>
            <a:ext cx="2554129" cy="276999"/>
          </a:xfrm>
          <a:prstGeom prst="rect">
            <a:avLst/>
          </a:prstGeom>
          <a:noFill/>
        </p:spPr>
        <p:txBody>
          <a:bodyPr wrap="square" rtlCol="0">
            <a:spAutoFit/>
          </a:bodyPr>
          <a:lstStyle/>
          <a:p>
            <a:r>
              <a:rPr lang="en-US" sz="1200" i="1">
                <a:latin typeface="Arial" charset="0"/>
                <a:ea typeface="Arial" charset="0"/>
                <a:cs typeface="Arial" charset="0"/>
              </a:rPr>
              <a:t>Betty Crocker Cookbook</a:t>
            </a:r>
            <a:r>
              <a:rPr lang="en-US" sz="1200">
                <a:latin typeface="Arial" charset="0"/>
                <a:ea typeface="Arial" charset="0"/>
                <a:cs typeface="Arial" charset="0"/>
              </a:rPr>
              <a:t>, page 203</a:t>
            </a:r>
          </a:p>
        </p:txBody>
      </p:sp>
    </p:spTree>
    <p:extLst>
      <p:ext uri="{BB962C8B-B14F-4D97-AF65-F5344CB8AC3E}">
        <p14:creationId xmlns:p14="http://schemas.microsoft.com/office/powerpoint/2010/main" val="3698729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a:latin typeface="Calibri" panose="020F0502020204030204" pitchFamily="34" charset="0"/>
                <a:ea typeface="Times New Roman" panose="02020603050405020304" pitchFamily="18" charset="0"/>
                <a:cs typeface="Times New Roman" panose="02020603050405020304" pitchFamily="18" charset="0"/>
              </a:rPr>
              <a:t>DISCLAIMER</a:t>
            </a:r>
            <a:endParaRPr lang="en-US"/>
          </a:p>
        </p:txBody>
      </p:sp>
      <p:sp>
        <p:nvSpPr>
          <p:cNvPr id="5" name="Content Placeholder 4"/>
          <p:cNvSpPr>
            <a:spLocks noGrp="1"/>
          </p:cNvSpPr>
          <p:nvPr>
            <p:ph idx="1"/>
          </p:nvPr>
        </p:nvSpPr>
        <p:spPr/>
        <p:txBody>
          <a:bodyPr/>
          <a:lstStyle/>
          <a:p>
            <a:pPr marL="0" marR="0" indent="0">
              <a:spcBef>
                <a:spcPts val="0"/>
              </a:spcBef>
              <a:spcAft>
                <a:spcPts val="0"/>
              </a:spcAft>
              <a:buNone/>
            </a:pPr>
            <a:r>
              <a:rPr lang="en-US" sz="2800" i="1">
                <a:latin typeface="Calibri" panose="020F0502020204030204" pitchFamily="34" charset="0"/>
                <a:ea typeface="Times New Roman" panose="02020603050405020304" pitchFamily="18" charset="0"/>
                <a:cs typeface="Times New Roman" panose="02020603050405020304" pitchFamily="18" charset="0"/>
              </a:rPr>
              <a:t>The information presented in this presentation is intended for informational purposes and should not be construed as legal advice. If you have specific legal questions pertaining to K-State, please contact the Office of General Counsel. Information received from the Scholarly Communication Librarian is not legal advice. The Scholarly Communication Librarian does not act as legal counsel to the university or any members of the university community.</a:t>
            </a:r>
            <a:endParaRPr lang="en-US" sz="28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030584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sz="5330" dirty="0">
                <a:latin typeface="Lucida Sans" panose="020B0602030504020204" pitchFamily="34" charset="0"/>
              </a:rPr>
              <a:t>Copyright vs Plagiarism </a:t>
            </a:r>
            <a:br>
              <a:rPr lang="en-US" sz="5330" dirty="0">
                <a:latin typeface="Lucida Sans" panose="020B0602030504020204" pitchFamily="34" charset="0"/>
              </a:rPr>
            </a:br>
            <a:r>
              <a:rPr lang="en-US" sz="5330" dirty="0">
                <a:latin typeface="Lucida Sans" panose="020B0602030504020204" pitchFamily="34" charset="0"/>
              </a:rPr>
              <a:t>(Law vs. Ethics)</a:t>
            </a:r>
          </a:p>
        </p:txBody>
      </p:sp>
      <p:pic>
        <p:nvPicPr>
          <p:cNvPr id="8"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497205" y="1885238"/>
            <a:ext cx="1657772" cy="1648763"/>
          </a:xfrm>
          <a:prstGeom prst="rect">
            <a:avLst/>
          </a:prstGeom>
        </p:spPr>
      </p:pic>
      <p:sp>
        <p:nvSpPr>
          <p:cNvPr id="9" name="TextBox 8"/>
          <p:cNvSpPr txBox="1"/>
          <p:nvPr/>
        </p:nvSpPr>
        <p:spPr>
          <a:xfrm>
            <a:off x="3148998" y="2272473"/>
            <a:ext cx="7761658" cy="707886"/>
          </a:xfrm>
          <a:prstGeom prst="rect">
            <a:avLst/>
          </a:prstGeom>
          <a:noFill/>
        </p:spPr>
        <p:txBody>
          <a:bodyPr wrap="square" rtlCol="0">
            <a:spAutoFit/>
          </a:bodyPr>
          <a:lstStyle/>
          <a:p>
            <a:r>
              <a:rPr lang="en-US" sz="4000"/>
              <a:t>= Legal concept it’s a codified right. </a:t>
            </a:r>
          </a:p>
        </p:txBody>
      </p:sp>
      <p:sp>
        <p:nvSpPr>
          <p:cNvPr id="10" name="TextBox 9"/>
          <p:cNvSpPr txBox="1"/>
          <p:nvPr/>
        </p:nvSpPr>
        <p:spPr>
          <a:xfrm>
            <a:off x="3533153" y="4064301"/>
            <a:ext cx="6216327" cy="707886"/>
          </a:xfrm>
          <a:prstGeom prst="rect">
            <a:avLst/>
          </a:prstGeom>
          <a:noFill/>
        </p:spPr>
        <p:txBody>
          <a:bodyPr wrap="square" rtlCol="0">
            <a:spAutoFit/>
          </a:bodyPr>
          <a:lstStyle/>
          <a:p>
            <a:r>
              <a:rPr lang="en-US" sz="4000"/>
              <a:t>Plagiarism is an ethical issue.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454" y="4132020"/>
            <a:ext cx="2475274" cy="1771368"/>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1152469" y="6454907"/>
            <a:ext cx="1282325" cy="253916"/>
          </a:xfrm>
          <a:prstGeom prst="rect">
            <a:avLst/>
          </a:prstGeom>
          <a:noFill/>
        </p:spPr>
        <p:txBody>
          <a:bodyPr wrap="square" rtlCol="0">
            <a:spAutoFit/>
          </a:bodyPr>
          <a:lstStyle/>
          <a:p>
            <a:r>
              <a:rPr lang="en-US" sz="1050">
                <a:hlinkClick r:id="rId4" tooltip="User:RyanMinkoff (page does not exist)"/>
              </a:rPr>
              <a:t>Credit RyanMinkoff</a:t>
            </a:r>
            <a:endParaRPr lang="en-US" sz="1050"/>
          </a:p>
        </p:txBody>
      </p:sp>
    </p:spTree>
    <p:extLst>
      <p:ext uri="{BB962C8B-B14F-4D97-AF65-F5344CB8AC3E}">
        <p14:creationId xmlns:p14="http://schemas.microsoft.com/office/powerpoint/2010/main" val="1259521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27" y="105986"/>
            <a:ext cx="3678382" cy="4684223"/>
          </a:xfrm>
        </p:spPr>
        <p:txBody>
          <a:bodyPr>
            <a:noAutofit/>
          </a:bodyPr>
          <a:lstStyle/>
          <a:p>
            <a:r>
              <a:rPr lang="en-US" sz="4800" b="1" dirty="0">
                <a:latin typeface="Lucida Sans" panose="020B0602030504020204" pitchFamily="34" charset="0"/>
              </a:rPr>
              <a:t>Who holds the copyright?</a:t>
            </a:r>
            <a:endParaRPr lang="en-US" sz="4800" dirty="0">
              <a:latin typeface="Lucida Sans" panose="020B0602030504020204" pitchFamily="34" charset="0"/>
            </a:endParaRPr>
          </a:p>
        </p:txBody>
      </p:sp>
      <p:sp>
        <p:nvSpPr>
          <p:cNvPr id="5" name="Content Placeholder 2"/>
          <p:cNvSpPr txBox="1">
            <a:spLocks/>
          </p:cNvSpPr>
          <p:nvPr/>
        </p:nvSpPr>
        <p:spPr>
          <a:xfrm>
            <a:off x="4800600" y="731520"/>
            <a:ext cx="6492240" cy="5257800"/>
          </a:xfrm>
          <a:prstGeom prst="rect">
            <a:avLst/>
          </a:prstGeom>
        </p:spPr>
        <p:txBody>
          <a:bodyPr vert="horz" lIns="0" tIns="45720" rIns="0" bIns="45720" rtlCol="0" anchor="ct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800" b="1">
                <a:solidFill>
                  <a:schemeClr val="tx1">
                    <a:lumMod val="85000"/>
                    <a:lumOff val="15000"/>
                  </a:schemeClr>
                </a:solidFill>
              </a:rPr>
              <a:t>The first holder of the copyright is the author/creator.</a:t>
            </a:r>
            <a:endParaRPr lang="en-US" sz="2800" b="1">
              <a:solidFill>
                <a:schemeClr val="tx1">
                  <a:lumMod val="85000"/>
                  <a:lumOff val="15000"/>
                </a:schemeClr>
              </a:solidFill>
              <a:cs typeface="Calibri"/>
            </a:endParaRPr>
          </a:p>
          <a:p>
            <a:endParaRPr lang="en-US" sz="2800" b="1">
              <a:solidFill>
                <a:schemeClr val="tx1">
                  <a:lumMod val="85000"/>
                  <a:lumOff val="15000"/>
                </a:schemeClr>
              </a:solidFill>
            </a:endParaRPr>
          </a:p>
          <a:p>
            <a:pPr marL="383540" lvl="1"/>
            <a:r>
              <a:rPr lang="en-US" sz="2400">
                <a:solidFill>
                  <a:schemeClr val="tx1">
                    <a:lumMod val="85000"/>
                    <a:lumOff val="15000"/>
                  </a:schemeClr>
                </a:solidFill>
              </a:rPr>
              <a:t>In some cases, it is the creator’s employer (if the work was “made for hire”).</a:t>
            </a:r>
            <a:endParaRPr lang="en-US" sz="2400">
              <a:solidFill>
                <a:schemeClr val="tx1">
                  <a:lumMod val="85000"/>
                  <a:lumOff val="15000"/>
                </a:schemeClr>
              </a:solidFill>
              <a:cs typeface="Calibri"/>
            </a:endParaRPr>
          </a:p>
          <a:p>
            <a:pPr marL="749300" lvl="3"/>
            <a:r>
              <a:rPr lang="en-US" sz="2400">
                <a:solidFill>
                  <a:schemeClr val="tx1">
                    <a:lumMod val="85000"/>
                    <a:lumOff val="15000"/>
                  </a:schemeClr>
                </a:solidFill>
              </a:rPr>
              <a:t>Routine job work. </a:t>
            </a:r>
            <a:endParaRPr lang="en-US" sz="2400">
              <a:solidFill>
                <a:schemeClr val="tx1">
                  <a:lumMod val="85000"/>
                  <a:lumOff val="15000"/>
                </a:schemeClr>
              </a:solidFill>
              <a:cs typeface="Calibri"/>
            </a:endParaRPr>
          </a:p>
          <a:p>
            <a:pPr marL="749300" lvl="3"/>
            <a:r>
              <a:rPr lang="en-US" sz="2400">
                <a:solidFill>
                  <a:schemeClr val="tx1">
                    <a:lumMod val="85000"/>
                    <a:lumOff val="15000"/>
                  </a:schemeClr>
                </a:solidFill>
              </a:rPr>
              <a:t>Commissions. </a:t>
            </a:r>
            <a:endParaRPr lang="en-US" sz="2400">
              <a:solidFill>
                <a:schemeClr val="tx1">
                  <a:lumMod val="85000"/>
                  <a:lumOff val="15000"/>
                </a:schemeClr>
              </a:solidFill>
              <a:cs typeface="Calibri" panose="020F0502020204030204"/>
            </a:endParaRPr>
          </a:p>
          <a:p>
            <a:pPr marL="749300" lvl="3"/>
            <a:r>
              <a:rPr lang="en-US" sz="2400">
                <a:solidFill>
                  <a:schemeClr val="tx1">
                    <a:lumMod val="85000"/>
                    <a:lumOff val="15000"/>
                  </a:schemeClr>
                </a:solidFill>
              </a:rPr>
              <a:t>Contract projects</a:t>
            </a:r>
            <a:r>
              <a:rPr lang="en-US" sz="1800">
                <a:solidFill>
                  <a:schemeClr val="tx1">
                    <a:lumMod val="85000"/>
                    <a:lumOff val="15000"/>
                  </a:schemeClr>
                </a:solidFill>
              </a:rPr>
              <a:t>. </a:t>
            </a:r>
            <a:endParaRPr lang="en-US" sz="1800">
              <a:solidFill>
                <a:schemeClr val="tx1">
                  <a:lumMod val="85000"/>
                  <a:lumOff val="15000"/>
                </a:schemeClr>
              </a:solidFill>
              <a:cs typeface="Calibri" panose="020F0502020204030204"/>
            </a:endParaRPr>
          </a:p>
          <a:p>
            <a:pPr marL="749300" lvl="3"/>
            <a:endParaRPr lang="en-US" sz="1800">
              <a:solidFill>
                <a:schemeClr val="tx1">
                  <a:lumMod val="85000"/>
                  <a:lumOff val="15000"/>
                </a:schemeClr>
              </a:solidFill>
              <a:cs typeface="Calibri" panose="020F0502020204030204"/>
            </a:endParaRPr>
          </a:p>
          <a:p>
            <a:pPr marL="566420" lvl="3" indent="0">
              <a:buFont typeface="Calibri" pitchFamily="34" charset="0"/>
              <a:buNone/>
            </a:pPr>
            <a:endParaRPr lang="en-US" sz="1800">
              <a:solidFill>
                <a:schemeClr val="tx1">
                  <a:lumMod val="85000"/>
                  <a:lumOff val="15000"/>
                </a:schemeClr>
              </a:solidFill>
              <a:cs typeface="Calibri" panose="020F0502020204030204"/>
            </a:endParaRPr>
          </a:p>
          <a:p>
            <a:r>
              <a:rPr lang="en-US" sz="2800">
                <a:solidFill>
                  <a:schemeClr val="tx1">
                    <a:lumMod val="85000"/>
                    <a:lumOff val="15000"/>
                  </a:schemeClr>
                </a:solidFill>
              </a:rPr>
              <a:t>These authors can transfer or license any of their exclusive rights.</a:t>
            </a:r>
            <a:endParaRPr lang="en-US" sz="2800" dirty="0">
              <a:solidFill>
                <a:schemeClr val="tx1">
                  <a:lumMod val="85000"/>
                  <a:lumOff val="15000"/>
                </a:schemeClr>
              </a:solidFill>
              <a:cs typeface="Calibri"/>
            </a:endParaRPr>
          </a:p>
        </p:txBody>
      </p:sp>
      <p:sp>
        <p:nvSpPr>
          <p:cNvPr id="6" name="Footer Placeholder 3"/>
          <p:cNvSpPr>
            <a:spLocks noGrp="1"/>
          </p:cNvSpPr>
          <p:nvPr>
            <p:ph type="ftr" sz="quarter" idx="11"/>
          </p:nvPr>
        </p:nvSpPr>
        <p:spPr>
          <a:xfrm>
            <a:off x="4800600" y="6459785"/>
            <a:ext cx="4648200" cy="365125"/>
          </a:xfrm>
          <a:prstGeom prst="rect">
            <a:avLst/>
          </a:prstGeom>
        </p:spPr>
        <p:txBody>
          <a:bodyPr>
            <a:normAutofit/>
          </a:bodyPr>
          <a:lstStyle>
            <a:lvl1pPr algn="ctr">
              <a:defRPr sz="1000">
                <a:latin typeface="Arial" charset="0"/>
                <a:ea typeface="Arial" charset="0"/>
                <a:cs typeface="Arial" charset="0"/>
              </a:defRPr>
            </a:lvl1pPr>
          </a:lstStyle>
          <a:p>
            <a:pPr algn="r">
              <a:lnSpc>
                <a:spcPct val="90000"/>
              </a:lnSpc>
              <a:spcAft>
                <a:spcPts val="600"/>
              </a:spcAft>
            </a:pPr>
            <a:r>
              <a:rPr lang="en-US" sz="500">
                <a:solidFill>
                  <a:schemeClr val="tx1">
                    <a:lumMod val="65000"/>
                    <a:lumOff val="35000"/>
                  </a:schemeClr>
                </a:solidFill>
              </a:rPr>
              <a:t>Attribution AEnriquez </a:t>
            </a:r>
            <a:r>
              <a:rPr lang="en-US" sz="500" b="0">
                <a:solidFill>
                  <a:schemeClr val="tx1">
                    <a:lumMod val="65000"/>
                    <a:lumOff val="35000"/>
                  </a:schemeClr>
                </a:solidFill>
              </a:rPr>
              <a:t>on May 18, 2018.   CC-BY</a:t>
            </a:r>
          </a:p>
          <a:p>
            <a:pPr algn="r">
              <a:lnSpc>
                <a:spcPct val="90000"/>
              </a:lnSpc>
              <a:spcAft>
                <a:spcPts val="600"/>
              </a:spcAft>
            </a:pPr>
            <a:r>
              <a:rPr lang="en-US" sz="500">
                <a:solidFill>
                  <a:schemeClr val="tx1">
                    <a:lumMod val="65000"/>
                    <a:lumOff val="35000"/>
                  </a:schemeClr>
                </a:solidFill>
                <a:hlinkClick r:id="rId2"/>
              </a:rPr>
              <a:t>https://www.lib.umich.edu/copyright/presentations</a:t>
            </a:r>
            <a:r>
              <a:rPr lang="en-US" sz="500">
                <a:solidFill>
                  <a:schemeClr val="tx1">
                    <a:lumMod val="65000"/>
                    <a:lumOff val="35000"/>
                  </a:schemeClr>
                </a:solidFill>
              </a:rPr>
              <a:t> </a:t>
            </a:r>
            <a:endParaRPr lang="en-US" sz="500" b="0">
              <a:solidFill>
                <a:schemeClr val="tx1">
                  <a:lumMod val="65000"/>
                  <a:lumOff val="35000"/>
                </a:schemeClr>
              </a:solidFill>
            </a:endParaRPr>
          </a:p>
        </p:txBody>
      </p:sp>
    </p:spTree>
    <p:extLst>
      <p:ext uri="{BB962C8B-B14F-4D97-AF65-F5344CB8AC3E}">
        <p14:creationId xmlns:p14="http://schemas.microsoft.com/office/powerpoint/2010/main" val="1083031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182" y="286603"/>
            <a:ext cx="10567554" cy="1450757"/>
          </a:xfrm>
        </p:spPr>
        <p:txBody>
          <a:bodyPr>
            <a:noAutofit/>
          </a:bodyPr>
          <a:lstStyle/>
          <a:p>
            <a:r>
              <a:rPr lang="en-US" sz="5330" dirty="0">
                <a:latin typeface="Lucida Sans" panose="020B0602030504020204" pitchFamily="34" charset="0"/>
              </a:rPr>
              <a:t>A work is “</a:t>
            </a:r>
            <a:r>
              <a:rPr lang="en-US" sz="5330" dirty="0">
                <a:latin typeface="Lucida Sans" panose="020B0602030504020204" pitchFamily="34" charset="0"/>
                <a:hlinkClick r:id="rId3"/>
              </a:rPr>
              <a:t>made for hire</a:t>
            </a:r>
            <a:r>
              <a:rPr lang="en-US" sz="5330" dirty="0">
                <a:latin typeface="Lucida Sans" panose="020B0602030504020204" pitchFamily="34" charset="0"/>
              </a:rPr>
              <a:t>” if it…</a:t>
            </a:r>
          </a:p>
        </p:txBody>
      </p:sp>
      <p:sp>
        <p:nvSpPr>
          <p:cNvPr id="3" name="Content Placeholder 2"/>
          <p:cNvSpPr>
            <a:spLocks noGrp="1"/>
          </p:cNvSpPr>
          <p:nvPr>
            <p:ph idx="1"/>
          </p:nvPr>
        </p:nvSpPr>
        <p:spPr/>
        <p:txBody>
          <a:bodyPr/>
          <a:lstStyle/>
          <a:p>
            <a:r>
              <a:rPr lang="en-US"/>
              <a:t>Was prepared by an </a:t>
            </a:r>
            <a:r>
              <a:rPr lang="en-US" i="1"/>
              <a:t>employee</a:t>
            </a:r>
            <a:r>
              <a:rPr lang="en-US"/>
              <a:t> acting within the </a:t>
            </a:r>
            <a:r>
              <a:rPr lang="en-US" i="1"/>
              <a:t>scope of employment</a:t>
            </a:r>
            <a:r>
              <a:rPr lang="en-US"/>
              <a:t> OR</a:t>
            </a:r>
          </a:p>
          <a:p>
            <a:r>
              <a:rPr lang="en-US"/>
              <a:t>Is one of the nine types of works that a contract can turn into a work made for hire, and a contract was signed before the work was created.</a:t>
            </a:r>
          </a:p>
        </p:txBody>
      </p:sp>
      <p:sp>
        <p:nvSpPr>
          <p:cNvPr id="6" name="Footer Placeholder 3"/>
          <p:cNvSpPr>
            <a:spLocks noGrp="1"/>
          </p:cNvSpPr>
          <p:nvPr>
            <p:ph type="ftr" sz="quarter" idx="11"/>
          </p:nvPr>
        </p:nvSpPr>
        <p:spPr>
          <a:xfrm>
            <a:off x="1524000" y="6423745"/>
            <a:ext cx="8229600" cy="365125"/>
          </a:xfrm>
          <a:prstGeom prst="rect">
            <a:avLst/>
          </a:prstGeom>
        </p:spPr>
        <p:txBody>
          <a:bodyPr>
            <a:noAutofit/>
          </a:bodyPr>
          <a:lstStyle>
            <a:lvl1pPr algn="ctr">
              <a:defRPr sz="1000">
                <a:latin typeface="Arial" charset="0"/>
                <a:ea typeface="Arial" charset="0"/>
                <a:cs typeface="Arial" charset="0"/>
              </a:defRPr>
            </a:lvl1pPr>
          </a:lstStyle>
          <a:p>
            <a:r>
              <a:rPr lang="en-US"/>
              <a:t>Attribution </a:t>
            </a:r>
            <a:r>
              <a:rPr lang="en-US" err="1"/>
              <a:t>AEnriquez</a:t>
            </a:r>
            <a:r>
              <a:rPr lang="en-US"/>
              <a:t> </a:t>
            </a:r>
            <a:r>
              <a:rPr lang="en-US" b="0"/>
              <a:t>on May 18, 2018.   CC-BY</a:t>
            </a:r>
          </a:p>
          <a:p>
            <a:r>
              <a:rPr lang="en-US">
                <a:hlinkClick r:id="rId4"/>
              </a:rPr>
              <a:t>https://www.lib.umich.edu/copyright/presentations</a:t>
            </a:r>
            <a:r>
              <a:rPr lang="en-US"/>
              <a:t> </a:t>
            </a:r>
            <a:endParaRPr lang="en-US" b="0"/>
          </a:p>
        </p:txBody>
      </p:sp>
      <p:sp>
        <p:nvSpPr>
          <p:cNvPr id="4" name="Rectangle 3"/>
          <p:cNvSpPr/>
          <p:nvPr/>
        </p:nvSpPr>
        <p:spPr>
          <a:xfrm>
            <a:off x="1325881" y="3441680"/>
            <a:ext cx="9601198" cy="3416320"/>
          </a:xfrm>
          <a:prstGeom prst="rect">
            <a:avLst/>
          </a:prstGeom>
        </p:spPr>
        <p:txBody>
          <a:bodyPr wrap="square" numCol="2">
            <a:spAutoFit/>
          </a:bodyPr>
          <a:lstStyle/>
          <a:p>
            <a:pPr marL="285750" indent="-285750">
              <a:buClr>
                <a:schemeClr val="accent2"/>
              </a:buClr>
              <a:buFont typeface="Wingdings" panose="05000000000000000000" pitchFamily="2" charset="2"/>
              <a:buChar char="v"/>
            </a:pPr>
            <a:r>
              <a:rPr lang="en-US" sz="2400"/>
              <a:t>As a contribution to a collective work. </a:t>
            </a:r>
          </a:p>
          <a:p>
            <a:pPr marL="285750" indent="-285750">
              <a:buClr>
                <a:schemeClr val="accent2"/>
              </a:buClr>
              <a:buFont typeface="Wingdings" panose="05000000000000000000" pitchFamily="2" charset="2"/>
              <a:buChar char="v"/>
            </a:pPr>
            <a:r>
              <a:rPr lang="en-US" sz="2400"/>
              <a:t>As a part of a motion picture or other AV work. </a:t>
            </a:r>
          </a:p>
          <a:p>
            <a:pPr marL="285750" indent="-285750">
              <a:buClr>
                <a:schemeClr val="accent2"/>
              </a:buClr>
              <a:buFont typeface="Wingdings" panose="05000000000000000000" pitchFamily="2" charset="2"/>
              <a:buChar char="v"/>
            </a:pPr>
            <a:r>
              <a:rPr lang="en-US" sz="2400"/>
              <a:t>As a translation. </a:t>
            </a:r>
          </a:p>
          <a:p>
            <a:pPr marL="285750" indent="-285750">
              <a:buClr>
                <a:schemeClr val="accent2"/>
              </a:buClr>
              <a:buFont typeface="Wingdings" panose="05000000000000000000" pitchFamily="2" charset="2"/>
              <a:buChar char="v"/>
            </a:pPr>
            <a:r>
              <a:rPr lang="en-US" sz="2400"/>
              <a:t>As a supplementary work. </a:t>
            </a:r>
          </a:p>
          <a:p>
            <a:pPr marL="285750" indent="-285750">
              <a:buClr>
                <a:schemeClr val="accent2"/>
              </a:buClr>
              <a:buFont typeface="Wingdings" panose="05000000000000000000" pitchFamily="2" charset="2"/>
              <a:buChar char="v"/>
            </a:pPr>
            <a:endParaRPr lang="en-US" sz="2400"/>
          </a:p>
          <a:p>
            <a:pPr marL="285750" indent="-285750">
              <a:buClr>
                <a:schemeClr val="accent2"/>
              </a:buClr>
              <a:buFont typeface="Wingdings" panose="05000000000000000000" pitchFamily="2" charset="2"/>
              <a:buChar char="v"/>
            </a:pPr>
            <a:endParaRPr lang="en-US" sz="2400"/>
          </a:p>
          <a:p>
            <a:pPr>
              <a:buClr>
                <a:schemeClr val="accent2"/>
              </a:buClr>
            </a:pPr>
            <a:endParaRPr lang="en-US" sz="2400"/>
          </a:p>
          <a:p>
            <a:pPr marL="285750" indent="-285750">
              <a:buClr>
                <a:schemeClr val="accent2"/>
              </a:buClr>
              <a:buFont typeface="Wingdings" panose="05000000000000000000" pitchFamily="2" charset="2"/>
              <a:buChar char="v"/>
            </a:pPr>
            <a:r>
              <a:rPr lang="en-US" sz="2400"/>
              <a:t>As a compilation. </a:t>
            </a:r>
          </a:p>
          <a:p>
            <a:pPr marL="285750" indent="-285750">
              <a:buClr>
                <a:schemeClr val="accent2"/>
              </a:buClr>
              <a:buFont typeface="Wingdings" panose="05000000000000000000" pitchFamily="2" charset="2"/>
              <a:buChar char="v"/>
            </a:pPr>
            <a:r>
              <a:rPr lang="en-US" sz="2400"/>
              <a:t>As an instructional text. </a:t>
            </a:r>
          </a:p>
          <a:p>
            <a:pPr marL="285750" indent="-285750">
              <a:buClr>
                <a:schemeClr val="accent2"/>
              </a:buClr>
              <a:buFont typeface="Wingdings" panose="05000000000000000000" pitchFamily="2" charset="2"/>
              <a:buChar char="v"/>
            </a:pPr>
            <a:r>
              <a:rPr lang="en-US" sz="2400"/>
              <a:t>As a test. </a:t>
            </a:r>
          </a:p>
          <a:p>
            <a:pPr marL="285750" indent="-285750">
              <a:buClr>
                <a:schemeClr val="accent2"/>
              </a:buClr>
              <a:buFont typeface="Wingdings" panose="05000000000000000000" pitchFamily="2" charset="2"/>
              <a:buChar char="v"/>
            </a:pPr>
            <a:r>
              <a:rPr lang="en-US" sz="2400"/>
              <a:t>As an answer material for a test. </a:t>
            </a:r>
          </a:p>
          <a:p>
            <a:pPr marL="285750" indent="-285750">
              <a:buClr>
                <a:schemeClr val="accent2"/>
              </a:buClr>
              <a:buFont typeface="Wingdings" panose="05000000000000000000" pitchFamily="2" charset="2"/>
              <a:buChar char="v"/>
            </a:pPr>
            <a:r>
              <a:rPr lang="en-US" sz="2400"/>
              <a:t>As an atlas </a:t>
            </a:r>
          </a:p>
        </p:txBody>
      </p:sp>
    </p:spTree>
    <p:extLst>
      <p:ext uri="{BB962C8B-B14F-4D97-AF65-F5344CB8AC3E}">
        <p14:creationId xmlns:p14="http://schemas.microsoft.com/office/powerpoint/2010/main" val="1780254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6054"/>
          <a:stretch/>
        </p:blipFill>
        <p:spPr>
          <a:xfrm>
            <a:off x="5389798" y="-365929"/>
            <a:ext cx="8011390" cy="6725288"/>
          </a:xfrm>
          <a:prstGeom prst="rect">
            <a:avLst/>
          </a:prstGeom>
        </p:spPr>
      </p:pic>
      <p:sp>
        <p:nvSpPr>
          <p:cNvPr id="4" name="Rectangle 3"/>
          <p:cNvSpPr/>
          <p:nvPr/>
        </p:nvSpPr>
        <p:spPr>
          <a:xfrm>
            <a:off x="172622" y="2689651"/>
            <a:ext cx="5793574" cy="1200329"/>
          </a:xfrm>
          <a:prstGeom prst="rect">
            <a:avLst/>
          </a:prstGeom>
        </p:spPr>
        <p:txBody>
          <a:bodyPr wrap="none">
            <a:spAutoFit/>
          </a:bodyPr>
          <a:lstStyle/>
          <a:p>
            <a:r>
              <a:rPr lang="en-US" sz="7200" b="1" dirty="0">
                <a:solidFill>
                  <a:schemeClr val="accent1"/>
                </a:solidFill>
                <a:latin typeface="Lucida Sans" panose="020B0602030504020204" pitchFamily="34" charset="0"/>
              </a:rPr>
              <a:t>Remember! </a:t>
            </a:r>
            <a:endParaRPr lang="en-US" sz="7200" dirty="0">
              <a:solidFill>
                <a:schemeClr val="accent1"/>
              </a:solidFill>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1198" y="1659148"/>
            <a:ext cx="1102745" cy="110274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5415" y="3050571"/>
            <a:ext cx="1042656" cy="104265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8071" y="4253302"/>
            <a:ext cx="1067336" cy="1067336"/>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1282" y="4241400"/>
            <a:ext cx="1091140" cy="109114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73943" y="2853401"/>
            <a:ext cx="1231764" cy="1231764"/>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3494" y="4258368"/>
            <a:ext cx="934758" cy="934758"/>
          </a:xfrm>
          <a:prstGeom prst="rect">
            <a:avLst/>
          </a:prstGeom>
        </p:spPr>
      </p:pic>
      <p:sp>
        <p:nvSpPr>
          <p:cNvPr id="23" name="TextBox 22"/>
          <p:cNvSpPr txBox="1"/>
          <p:nvPr/>
        </p:nvSpPr>
        <p:spPr>
          <a:xfrm>
            <a:off x="8868598" y="2627198"/>
            <a:ext cx="1205345" cy="646331"/>
          </a:xfrm>
          <a:prstGeom prst="rect">
            <a:avLst/>
          </a:prstGeom>
          <a:noFill/>
        </p:spPr>
        <p:txBody>
          <a:bodyPr wrap="square" rtlCol="0">
            <a:spAutoFit/>
          </a:bodyPr>
          <a:lstStyle/>
          <a:p>
            <a:r>
              <a:rPr lang="en-US" dirty="0">
                <a:solidFill>
                  <a:schemeClr val="accent1"/>
                </a:solidFill>
              </a:rPr>
              <a:t>Reproduce </a:t>
            </a:r>
          </a:p>
          <a:p>
            <a:endParaRPr lang="en-US" dirty="0"/>
          </a:p>
        </p:txBody>
      </p:sp>
      <p:sp>
        <p:nvSpPr>
          <p:cNvPr id="24" name="TextBox 23"/>
          <p:cNvSpPr txBox="1"/>
          <p:nvPr/>
        </p:nvSpPr>
        <p:spPr>
          <a:xfrm>
            <a:off x="8802830" y="5301024"/>
            <a:ext cx="1205345" cy="646331"/>
          </a:xfrm>
          <a:prstGeom prst="rect">
            <a:avLst/>
          </a:prstGeom>
          <a:noFill/>
        </p:spPr>
        <p:txBody>
          <a:bodyPr wrap="square" rtlCol="0">
            <a:spAutoFit/>
          </a:bodyPr>
          <a:lstStyle/>
          <a:p>
            <a:r>
              <a:rPr lang="en-US" dirty="0">
                <a:solidFill>
                  <a:schemeClr val="accent1"/>
                </a:solidFill>
              </a:rPr>
              <a:t>Distribute </a:t>
            </a:r>
          </a:p>
          <a:p>
            <a:endParaRPr lang="en-US" dirty="0"/>
          </a:p>
        </p:txBody>
      </p:sp>
      <p:sp>
        <p:nvSpPr>
          <p:cNvPr id="25" name="TextBox 24"/>
          <p:cNvSpPr txBox="1"/>
          <p:nvPr/>
        </p:nvSpPr>
        <p:spPr>
          <a:xfrm>
            <a:off x="7700171" y="3964111"/>
            <a:ext cx="1544502" cy="646331"/>
          </a:xfrm>
          <a:prstGeom prst="rect">
            <a:avLst/>
          </a:prstGeom>
          <a:noFill/>
        </p:spPr>
        <p:txBody>
          <a:bodyPr wrap="square" rtlCol="0">
            <a:spAutoFit/>
          </a:bodyPr>
          <a:lstStyle/>
          <a:p>
            <a:r>
              <a:rPr lang="en-US" dirty="0">
                <a:solidFill>
                  <a:schemeClr val="accent1"/>
                </a:solidFill>
              </a:rPr>
              <a:t>Derivatives</a:t>
            </a:r>
          </a:p>
          <a:p>
            <a:endParaRPr lang="en-US" dirty="0"/>
          </a:p>
        </p:txBody>
      </p:sp>
      <p:sp>
        <p:nvSpPr>
          <p:cNvPr id="26" name="TextBox 25"/>
          <p:cNvSpPr txBox="1"/>
          <p:nvPr/>
        </p:nvSpPr>
        <p:spPr>
          <a:xfrm>
            <a:off x="7568413" y="5200816"/>
            <a:ext cx="1205345" cy="646331"/>
          </a:xfrm>
          <a:prstGeom prst="rect">
            <a:avLst/>
          </a:prstGeom>
          <a:noFill/>
        </p:spPr>
        <p:txBody>
          <a:bodyPr wrap="square" rtlCol="0">
            <a:spAutoFit/>
          </a:bodyPr>
          <a:lstStyle/>
          <a:p>
            <a:r>
              <a:rPr lang="en-US" dirty="0">
                <a:solidFill>
                  <a:schemeClr val="accent1"/>
                </a:solidFill>
              </a:rPr>
              <a:t>Perform </a:t>
            </a:r>
          </a:p>
          <a:p>
            <a:endParaRPr lang="en-US" dirty="0"/>
          </a:p>
        </p:txBody>
      </p:sp>
      <p:sp>
        <p:nvSpPr>
          <p:cNvPr id="28" name="TextBox 27"/>
          <p:cNvSpPr txBox="1"/>
          <p:nvPr/>
        </p:nvSpPr>
        <p:spPr>
          <a:xfrm>
            <a:off x="10558079" y="3918234"/>
            <a:ext cx="1205345" cy="646331"/>
          </a:xfrm>
          <a:prstGeom prst="rect">
            <a:avLst/>
          </a:prstGeom>
          <a:noFill/>
        </p:spPr>
        <p:txBody>
          <a:bodyPr wrap="square" rtlCol="0">
            <a:spAutoFit/>
          </a:bodyPr>
          <a:lstStyle/>
          <a:p>
            <a:r>
              <a:rPr lang="en-US" dirty="0">
                <a:solidFill>
                  <a:schemeClr val="accent1"/>
                </a:solidFill>
              </a:rPr>
              <a:t>Display </a:t>
            </a:r>
          </a:p>
          <a:p>
            <a:endParaRPr lang="en-US" dirty="0"/>
          </a:p>
        </p:txBody>
      </p:sp>
      <p:sp>
        <p:nvSpPr>
          <p:cNvPr id="29" name="TextBox 28"/>
          <p:cNvSpPr txBox="1"/>
          <p:nvPr/>
        </p:nvSpPr>
        <p:spPr>
          <a:xfrm>
            <a:off x="10463906" y="5147874"/>
            <a:ext cx="1205345" cy="369332"/>
          </a:xfrm>
          <a:prstGeom prst="rect">
            <a:avLst/>
          </a:prstGeom>
          <a:noFill/>
        </p:spPr>
        <p:txBody>
          <a:bodyPr wrap="square" rtlCol="0">
            <a:spAutoFit/>
          </a:bodyPr>
          <a:lstStyle/>
          <a:p>
            <a:r>
              <a:rPr lang="en-US" dirty="0">
                <a:solidFill>
                  <a:schemeClr val="accent1"/>
                </a:solidFill>
              </a:rPr>
              <a:t>Transmit </a:t>
            </a:r>
          </a:p>
        </p:txBody>
      </p:sp>
      <p:sp>
        <p:nvSpPr>
          <p:cNvPr id="30" name="Rectangle 29"/>
          <p:cNvSpPr/>
          <p:nvPr/>
        </p:nvSpPr>
        <p:spPr>
          <a:xfrm>
            <a:off x="25584" y="5713028"/>
            <a:ext cx="7542829" cy="646331"/>
          </a:xfrm>
          <a:prstGeom prst="rect">
            <a:avLst/>
          </a:prstGeom>
        </p:spPr>
        <p:txBody>
          <a:bodyPr wrap="square">
            <a:spAutoFit/>
          </a:bodyPr>
          <a:lstStyle/>
          <a:p>
            <a:r>
              <a:rPr lang="en-US" sz="1200" dirty="0">
                <a:hlinkClick r:id="rId9"/>
              </a:rPr>
              <a:t>sack</a:t>
            </a:r>
            <a:r>
              <a:rPr lang="en-US" sz="1200" dirty="0"/>
              <a:t> by </a:t>
            </a:r>
            <a:r>
              <a:rPr lang="en-US" sz="1200" dirty="0" err="1"/>
              <a:t>Magicon</a:t>
            </a:r>
            <a:r>
              <a:rPr lang="en-US" sz="1200" dirty="0"/>
              <a:t> from the Noun Project </a:t>
            </a:r>
            <a:r>
              <a:rPr lang="en-US" sz="1200" dirty="0">
                <a:hlinkClick r:id="rId10"/>
              </a:rPr>
              <a:t>copy</a:t>
            </a:r>
            <a:r>
              <a:rPr lang="en-US" sz="1200" dirty="0"/>
              <a:t> by Mahdi </a:t>
            </a:r>
            <a:r>
              <a:rPr lang="en-US" sz="1200" dirty="0" err="1"/>
              <a:t>Ehsaei</a:t>
            </a:r>
            <a:r>
              <a:rPr lang="en-US" sz="1200" dirty="0"/>
              <a:t> from the Noun Project; </a:t>
            </a:r>
            <a:r>
              <a:rPr lang="en-US" sz="1200" dirty="0">
                <a:hlinkClick r:id="rId11"/>
              </a:rPr>
              <a:t>create</a:t>
            </a:r>
            <a:r>
              <a:rPr lang="en-US" sz="1200" dirty="0"/>
              <a:t> by LAFS from the Noun Project; </a:t>
            </a:r>
            <a:r>
              <a:rPr lang="en-US" sz="1200" dirty="0">
                <a:hlinkClick r:id="rId12"/>
              </a:rPr>
              <a:t>selling</a:t>
            </a:r>
            <a:r>
              <a:rPr lang="en-US" sz="1200" dirty="0"/>
              <a:t> by </a:t>
            </a:r>
            <a:r>
              <a:rPr lang="en-US" sz="1200" dirty="0" err="1"/>
              <a:t>rahmat</a:t>
            </a:r>
            <a:r>
              <a:rPr lang="en-US" sz="1200" dirty="0"/>
              <a:t> from the Noun Project; </a:t>
            </a:r>
            <a:r>
              <a:rPr lang="en-US" sz="1200" dirty="0">
                <a:hlinkClick r:id="rId13"/>
              </a:rPr>
              <a:t>Performing Arts </a:t>
            </a:r>
            <a:r>
              <a:rPr lang="en-US" sz="1200" dirty="0"/>
              <a:t>by Ervin </a:t>
            </a:r>
            <a:r>
              <a:rPr lang="en-US" sz="1200" dirty="0" err="1"/>
              <a:t>Bolat</a:t>
            </a:r>
            <a:r>
              <a:rPr lang="en-US" sz="1200" dirty="0"/>
              <a:t> from the Noun Project; </a:t>
            </a:r>
            <a:r>
              <a:rPr lang="en-US" sz="1200" dirty="0">
                <a:hlinkClick r:id="rId14"/>
              </a:rPr>
              <a:t>Art</a:t>
            </a:r>
            <a:r>
              <a:rPr lang="en-US" sz="1200" dirty="0"/>
              <a:t> by Niko Caruso from the Noun Project; </a:t>
            </a:r>
            <a:r>
              <a:rPr lang="en-US" sz="1200" dirty="0">
                <a:hlinkClick r:id="rId15"/>
              </a:rPr>
              <a:t>Radio</a:t>
            </a:r>
            <a:r>
              <a:rPr lang="en-US" sz="1200" dirty="0"/>
              <a:t> by </a:t>
            </a:r>
            <a:r>
              <a:rPr lang="en-US" sz="1200" dirty="0" err="1"/>
              <a:t>Dewi</a:t>
            </a:r>
            <a:r>
              <a:rPr lang="en-US" sz="1200" dirty="0"/>
              <a:t> </a:t>
            </a:r>
            <a:r>
              <a:rPr lang="en-US" sz="1200" dirty="0" err="1"/>
              <a:t>Imaniyah</a:t>
            </a:r>
            <a:r>
              <a:rPr lang="en-US" sz="1200" dirty="0"/>
              <a:t> from the Noun </a:t>
            </a:r>
            <a:r>
              <a:rPr lang="en-US" sz="1200" dirty="0" err="1"/>
              <a:t>Projectc</a:t>
            </a:r>
            <a:endParaRPr lang="en-US" sz="1200" dirty="0"/>
          </a:p>
        </p:txBody>
      </p:sp>
    </p:spTree>
    <p:extLst>
      <p:ext uri="{BB962C8B-B14F-4D97-AF65-F5344CB8AC3E}">
        <p14:creationId xmlns:p14="http://schemas.microsoft.com/office/powerpoint/2010/main" val="2220228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sp>
        <p:nvSpPr>
          <p:cNvPr id="5" name="Rectangle 4"/>
          <p:cNvSpPr/>
          <p:nvPr/>
        </p:nvSpPr>
        <p:spPr>
          <a:xfrm>
            <a:off x="0" y="3408217"/>
            <a:ext cx="12192000" cy="34497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391369"/>
            <a:ext cx="12192000" cy="1107996"/>
          </a:xfrm>
          <a:prstGeom prst="rect">
            <a:avLst/>
          </a:prstGeom>
          <a:noFill/>
        </p:spPr>
        <p:txBody>
          <a:bodyPr wrap="square" rtlCol="0">
            <a:spAutoFit/>
          </a:bodyPr>
          <a:lstStyle/>
          <a:p>
            <a:pPr algn="ctr"/>
            <a:r>
              <a:rPr lang="en-US" sz="6600" dirty="0">
                <a:latin typeface="Century Gothic" panose="020B0502020202020204" pitchFamily="34" charset="0"/>
              </a:rPr>
              <a:t>Copyright &amp; </a:t>
            </a:r>
            <a:r>
              <a:rPr lang="en-US" sz="6600" dirty="0" err="1">
                <a:latin typeface="Century Gothic" panose="020B0502020202020204" pitchFamily="34" charset="0"/>
              </a:rPr>
              <a:t>Musi</a:t>
            </a:r>
            <a:r>
              <a:rPr lang="en-US" sz="6600" dirty="0">
                <a:latin typeface="Century Gothic" panose="020B0502020202020204" pitchFamily="34" charset="0"/>
              </a:rPr>
              <a:t>© </a:t>
            </a:r>
          </a:p>
        </p:txBody>
      </p:sp>
    </p:spTree>
    <p:extLst>
      <p:ext uri="{BB962C8B-B14F-4D97-AF65-F5344CB8AC3E}">
        <p14:creationId xmlns:p14="http://schemas.microsoft.com/office/powerpoint/2010/main" val="2585259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720" y="-584017"/>
            <a:ext cx="10058400" cy="1450757"/>
          </a:xfrm>
        </p:spPr>
        <p:txBody>
          <a:bodyPr>
            <a:normAutofit/>
          </a:bodyPr>
          <a:lstStyle/>
          <a:p>
            <a:r>
              <a:rPr lang="en-US" sz="5330" dirty="0">
                <a:latin typeface="Lucida Sans" panose="020B0602030504020204" pitchFamily="34" charset="0"/>
              </a:rPr>
              <a:t>Music Rights Come in Layers </a:t>
            </a:r>
          </a:p>
        </p:txBody>
      </p:sp>
      <p:sp>
        <p:nvSpPr>
          <p:cNvPr id="6" name="Rounded Rectangle 5"/>
          <p:cNvSpPr/>
          <p:nvPr/>
        </p:nvSpPr>
        <p:spPr>
          <a:xfrm>
            <a:off x="1097278" y="1475509"/>
            <a:ext cx="10509367" cy="370225"/>
          </a:xfrm>
          <a:prstGeom prst="roundRect">
            <a:avLst/>
          </a:prstGeom>
          <a:solidFill>
            <a:srgbClr val="EAE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702423" y="2812202"/>
            <a:ext cx="4937760" cy="4023360"/>
          </a:xfrm>
        </p:spPr>
        <p:txBody>
          <a:bodyPr vert="horz" lIns="0" tIns="45720" rIns="0" bIns="45720" rtlCol="0" anchor="t">
            <a:normAutofit/>
          </a:bodyPr>
          <a:lstStyle/>
          <a:p>
            <a:pPr algn="ctr"/>
            <a:r>
              <a:rPr lang="en-US" sz="3200" u="sng" dirty="0"/>
              <a:t>Musical Work</a:t>
            </a:r>
          </a:p>
          <a:p>
            <a:pPr>
              <a:buFont typeface="Arial" panose="020B0604020202020204" pitchFamily="34" charset="0"/>
              <a:buChar char="•"/>
            </a:pPr>
            <a:r>
              <a:rPr lang="en-US" sz="2800" dirty="0"/>
              <a:t> Composers, </a:t>
            </a:r>
            <a:r>
              <a:rPr lang="en-US" sz="2800"/>
              <a:t>Lyricists</a:t>
            </a:r>
            <a:r>
              <a:rPr lang="en-US" sz="2800" dirty="0"/>
              <a:t>, Arrangers, Writers, Music Publishers</a:t>
            </a:r>
          </a:p>
          <a:p>
            <a:pPr>
              <a:buFont typeface="Arial" panose="020B0604020202020204" pitchFamily="34" charset="0"/>
              <a:buChar char="•"/>
            </a:pPr>
            <a:r>
              <a:rPr lang="en-US" sz="2800" dirty="0"/>
              <a:t> Indicated after the © symbol. </a:t>
            </a:r>
          </a:p>
          <a:p>
            <a:pPr>
              <a:buFont typeface="Arial" panose="020B0604020202020204" pitchFamily="34" charset="0"/>
              <a:buChar char="•"/>
            </a:pPr>
            <a:r>
              <a:rPr lang="en-US" sz="2800" dirty="0"/>
              <a:t> Always considered since all uses of music require compositions.  </a:t>
            </a:r>
          </a:p>
        </p:txBody>
      </p:sp>
      <p:sp>
        <p:nvSpPr>
          <p:cNvPr id="4" name="Content Placeholder 3"/>
          <p:cNvSpPr>
            <a:spLocks noGrp="1"/>
          </p:cNvSpPr>
          <p:nvPr>
            <p:ph sz="half" idx="2"/>
          </p:nvPr>
        </p:nvSpPr>
        <p:spPr>
          <a:xfrm>
            <a:off x="6668885" y="2812202"/>
            <a:ext cx="4937760" cy="4023360"/>
          </a:xfrm>
        </p:spPr>
        <p:txBody>
          <a:bodyPr>
            <a:normAutofit/>
          </a:bodyPr>
          <a:lstStyle/>
          <a:p>
            <a:pPr algn="ctr"/>
            <a:r>
              <a:rPr lang="en-US" sz="3200" u="sng" dirty="0"/>
              <a:t>Sound Recording</a:t>
            </a:r>
          </a:p>
          <a:p>
            <a:pPr>
              <a:buFont typeface="Arial" panose="020B0604020202020204" pitchFamily="34" charset="0"/>
              <a:buChar char="•"/>
            </a:pPr>
            <a:r>
              <a:rPr lang="en-US" sz="2800" dirty="0"/>
              <a:t> Artists, Producers, Record Companies</a:t>
            </a:r>
          </a:p>
          <a:p>
            <a:pPr>
              <a:buFont typeface="Arial" panose="020B0604020202020204" pitchFamily="34" charset="0"/>
              <a:buChar char="•"/>
            </a:pPr>
            <a:r>
              <a:rPr lang="en-US" sz="2800" dirty="0"/>
              <a:t> Indicated after the ℗</a:t>
            </a:r>
            <a:r>
              <a:rPr lang="en-US" dirty="0"/>
              <a:t> </a:t>
            </a:r>
            <a:r>
              <a:rPr lang="en-US" sz="2800" dirty="0"/>
              <a:t>symbol. </a:t>
            </a:r>
          </a:p>
          <a:p>
            <a:pPr>
              <a:buFont typeface="Arial" panose="020B0604020202020204" pitchFamily="34" charset="0"/>
              <a:buChar char="•"/>
            </a:pPr>
            <a:r>
              <a:rPr lang="en-US" sz="2800" dirty="0"/>
              <a:t> Not all music involves a sound recordings so this may not be needed/evaluated. </a:t>
            </a:r>
          </a:p>
          <a:p>
            <a:pPr algn="ctr"/>
            <a:endParaRPr lang="en-US" sz="3200" dirty="0"/>
          </a:p>
        </p:txBody>
      </p:sp>
      <p:pic>
        <p:nvPicPr>
          <p:cNvPr id="7" name="Picture 6" descr="Black And Gold Vinyl Record Player · Free Stock Phot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6390" y="807082"/>
            <a:ext cx="3007937" cy="2005120"/>
          </a:xfrm>
          <a:prstGeom prst="rect">
            <a:avLst/>
          </a:prstGeom>
        </p:spPr>
      </p:pic>
      <p:pic>
        <p:nvPicPr>
          <p:cNvPr id="5" name="Picture 4" descr="Free stock photo of music, music score, music scor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954" y="889178"/>
            <a:ext cx="2948786" cy="1945462"/>
          </a:xfrm>
          <a:prstGeom prst="rect">
            <a:avLst/>
          </a:prstGeom>
        </p:spPr>
      </p:pic>
    </p:spTree>
    <p:extLst>
      <p:ext uri="{BB962C8B-B14F-4D97-AF65-F5344CB8AC3E}">
        <p14:creationId xmlns:p14="http://schemas.microsoft.com/office/powerpoint/2010/main" val="2739570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291156" cy="1450757"/>
          </a:xfrm>
        </p:spPr>
        <p:txBody>
          <a:bodyPr>
            <a:normAutofit fontScale="90000"/>
          </a:bodyPr>
          <a:lstStyle/>
          <a:p>
            <a:r>
              <a:rPr lang="en-US" sz="5330" dirty="0">
                <a:latin typeface="Lucida Sans" panose="020B0602030504020204" pitchFamily="34" charset="0"/>
              </a:rPr>
              <a:t>How does this all work? Licensing!</a:t>
            </a:r>
          </a:p>
        </p:txBody>
      </p:sp>
      <p:sp>
        <p:nvSpPr>
          <p:cNvPr id="3" name="Content Placeholder 2"/>
          <p:cNvSpPr>
            <a:spLocks noGrp="1"/>
          </p:cNvSpPr>
          <p:nvPr>
            <p:ph sz="half" idx="1"/>
          </p:nvPr>
        </p:nvSpPr>
        <p:spPr>
          <a:xfrm>
            <a:off x="1097278" y="1845734"/>
            <a:ext cx="10197640" cy="4023360"/>
          </a:xfrm>
        </p:spPr>
        <p:txBody>
          <a:bodyPr>
            <a:normAutofit lnSpcReduction="10000"/>
          </a:bodyPr>
          <a:lstStyle/>
          <a:p>
            <a:pPr marL="514350" indent="-514350">
              <a:buFont typeface="+mj-lt"/>
              <a:buAutoNum type="arabicPeriod"/>
            </a:pPr>
            <a:r>
              <a:rPr lang="en-US" sz="2800" dirty="0"/>
              <a:t>The </a:t>
            </a:r>
            <a:r>
              <a:rPr lang="en-US" sz="2800" b="1" dirty="0"/>
              <a:t>composer </a:t>
            </a:r>
            <a:r>
              <a:rPr lang="en-US" sz="2800" dirty="0"/>
              <a:t>assigns the copyright in the </a:t>
            </a:r>
            <a:r>
              <a:rPr lang="en-US" sz="2800" dirty="0">
                <a:solidFill>
                  <a:schemeClr val="accent2">
                    <a:lumMod val="75000"/>
                  </a:schemeClr>
                </a:solidFill>
              </a:rPr>
              <a:t>musical work </a:t>
            </a:r>
            <a:r>
              <a:rPr lang="en-US" sz="2800" dirty="0"/>
              <a:t>to the </a:t>
            </a:r>
            <a:r>
              <a:rPr lang="en-US" sz="2800" b="1" dirty="0"/>
              <a:t>publisher. </a:t>
            </a:r>
          </a:p>
          <a:p>
            <a:pPr marL="514350" indent="-514350">
              <a:buFont typeface="+mj-lt"/>
              <a:buAutoNum type="arabicPeriod"/>
            </a:pPr>
            <a:r>
              <a:rPr lang="en-US" sz="2800" dirty="0"/>
              <a:t>The </a:t>
            </a:r>
            <a:r>
              <a:rPr lang="en-US" sz="2800" b="1" dirty="0"/>
              <a:t>publishers</a:t>
            </a:r>
            <a:r>
              <a:rPr lang="en-US" sz="2800" dirty="0"/>
              <a:t> license the </a:t>
            </a:r>
            <a:r>
              <a:rPr lang="en-US" sz="2800" dirty="0">
                <a:solidFill>
                  <a:schemeClr val="accent2">
                    <a:lumMod val="75000"/>
                  </a:schemeClr>
                </a:solidFill>
              </a:rPr>
              <a:t>musical work </a:t>
            </a:r>
            <a:r>
              <a:rPr lang="en-US" sz="2800" b="1" dirty="0"/>
              <a:t>to Performance Right Organizations</a:t>
            </a:r>
            <a:r>
              <a:rPr lang="en-US" sz="2800" dirty="0"/>
              <a:t> (ASCAP, BMI, SESAC). </a:t>
            </a:r>
          </a:p>
          <a:p>
            <a:pPr marL="514350" indent="-514350">
              <a:buFont typeface="+mj-lt"/>
              <a:buAutoNum type="arabicPeriod"/>
            </a:pPr>
            <a:r>
              <a:rPr lang="en-US" sz="2800" dirty="0"/>
              <a:t>The </a:t>
            </a:r>
            <a:r>
              <a:rPr lang="en-US" sz="2800" b="1" dirty="0"/>
              <a:t>performer</a:t>
            </a:r>
            <a:r>
              <a:rPr lang="en-US" sz="2800" dirty="0"/>
              <a:t> creates a </a:t>
            </a:r>
            <a:r>
              <a:rPr lang="en-US" sz="2800" dirty="0">
                <a:solidFill>
                  <a:schemeClr val="tx2">
                    <a:lumMod val="60000"/>
                    <a:lumOff val="40000"/>
                  </a:schemeClr>
                </a:solidFill>
              </a:rPr>
              <a:t>sound recording</a:t>
            </a:r>
            <a:r>
              <a:rPr lang="en-US" sz="2800" dirty="0"/>
              <a:t>. </a:t>
            </a:r>
          </a:p>
          <a:p>
            <a:pPr marL="514350" indent="-514350">
              <a:buFont typeface="+mj-lt"/>
              <a:buAutoNum type="arabicPeriod"/>
            </a:pPr>
            <a:r>
              <a:rPr lang="en-US" sz="2800" dirty="0"/>
              <a:t>The </a:t>
            </a:r>
            <a:r>
              <a:rPr lang="en-US" sz="2800" b="1" dirty="0"/>
              <a:t>performer </a:t>
            </a:r>
            <a:r>
              <a:rPr lang="en-US" sz="2800" dirty="0"/>
              <a:t>assigns copyright in the </a:t>
            </a:r>
            <a:r>
              <a:rPr lang="en-US" sz="2800" dirty="0">
                <a:solidFill>
                  <a:schemeClr val="tx2">
                    <a:lumMod val="60000"/>
                    <a:lumOff val="40000"/>
                  </a:schemeClr>
                </a:solidFill>
              </a:rPr>
              <a:t>sound recording </a:t>
            </a:r>
            <a:r>
              <a:rPr lang="en-US" sz="2800" dirty="0"/>
              <a:t>to a </a:t>
            </a:r>
            <a:r>
              <a:rPr lang="en-US" sz="2800" b="1" dirty="0"/>
              <a:t>record company. </a:t>
            </a:r>
          </a:p>
          <a:p>
            <a:pPr marL="514350" indent="-514350">
              <a:buFont typeface="+mj-lt"/>
              <a:buAutoNum type="arabicPeriod"/>
            </a:pPr>
            <a:r>
              <a:rPr lang="en-US" sz="2800" dirty="0"/>
              <a:t>The </a:t>
            </a:r>
            <a:r>
              <a:rPr lang="en-US" sz="2800" b="1" dirty="0"/>
              <a:t>record company </a:t>
            </a:r>
            <a:r>
              <a:rPr lang="en-US" sz="2800" dirty="0"/>
              <a:t>licenses the recording to sell digital streaming licenses of the </a:t>
            </a:r>
            <a:r>
              <a:rPr lang="en-US" sz="2800" dirty="0">
                <a:solidFill>
                  <a:schemeClr val="tx2">
                    <a:lumMod val="60000"/>
                    <a:lumOff val="40000"/>
                  </a:schemeClr>
                </a:solidFill>
              </a:rPr>
              <a:t>sound recording</a:t>
            </a:r>
            <a:r>
              <a:rPr lang="en-US" sz="2800" dirty="0"/>
              <a:t>. </a:t>
            </a:r>
          </a:p>
        </p:txBody>
      </p:sp>
    </p:spTree>
    <p:extLst>
      <p:ext uri="{BB962C8B-B14F-4D97-AF65-F5344CB8AC3E}">
        <p14:creationId xmlns:p14="http://schemas.microsoft.com/office/powerpoint/2010/main" val="1626517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latin typeface="Lucida Sans" panose="020B0602030504020204" pitchFamily="34" charset="0"/>
              </a:rPr>
              <a:t>What does this look like?</a:t>
            </a:r>
          </a:p>
        </p:txBody>
      </p:sp>
      <p:pic>
        <p:nvPicPr>
          <p:cNvPr id="5" name="Picture 2" descr="https://lh5.googleusercontent.com/YaVZwG6WTG4WdrIQzTQmrG6Z1hmkr7NcoxNLXQecnzim8KKG94W-bbDOQ5wtX4LATv7nGBD_PYAo5j3_dP-e6q8uL2HudOMGySd2OveVUfQFzuyN3HnH0KNYauOAtuE8DsKzkAcjMm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7300" y="1456806"/>
            <a:ext cx="8686800" cy="51092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310255" y="5985163"/>
            <a:ext cx="4104409" cy="369332"/>
          </a:xfrm>
          <a:prstGeom prst="rect">
            <a:avLst/>
          </a:prstGeom>
          <a:noFill/>
        </p:spPr>
        <p:txBody>
          <a:bodyPr wrap="square" rtlCol="0">
            <a:spAutoFit/>
          </a:bodyPr>
          <a:lstStyle/>
          <a:p>
            <a:r>
              <a:rPr lang="en-US" dirty="0"/>
              <a:t>Credit: </a:t>
            </a:r>
            <a:r>
              <a:rPr lang="en-US" dirty="0">
                <a:hlinkClick r:id="rId3"/>
              </a:rPr>
              <a:t>Sara Benson</a:t>
            </a:r>
            <a:endParaRPr lang="en-US" dirty="0"/>
          </a:p>
        </p:txBody>
      </p:sp>
    </p:spTree>
    <p:extLst>
      <p:ext uri="{BB962C8B-B14F-4D97-AF65-F5344CB8AC3E}">
        <p14:creationId xmlns:p14="http://schemas.microsoft.com/office/powerpoint/2010/main" val="4128748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71861" y="5985163"/>
            <a:ext cx="4329259" cy="369332"/>
          </a:xfrm>
          <a:prstGeom prst="rect">
            <a:avLst/>
          </a:prstGeom>
          <a:noFill/>
        </p:spPr>
        <p:txBody>
          <a:bodyPr wrap="square" rtlCol="0">
            <a:spAutoFit/>
          </a:bodyPr>
          <a:lstStyle/>
          <a:p>
            <a:r>
              <a:rPr lang="en-US" dirty="0"/>
              <a:t>Credit: </a:t>
            </a:r>
            <a:r>
              <a:rPr lang="en-US" dirty="0">
                <a:hlinkClick r:id="rId2"/>
              </a:rPr>
              <a:t>William W. Fisher </a:t>
            </a:r>
            <a:r>
              <a:rPr lang="en-US" dirty="0"/>
              <a:t>for </a:t>
            </a:r>
            <a:r>
              <a:rPr lang="en-US" dirty="0">
                <a:hlinkClick r:id="rId3"/>
              </a:rPr>
              <a:t>Copyright X</a:t>
            </a:r>
            <a:endParaRPr lang="en-US" dirty="0"/>
          </a:p>
        </p:txBody>
      </p:sp>
      <p:pic>
        <p:nvPicPr>
          <p:cNvPr id="58370" name="Picture 2" descr="This diagram illustrates the typical transfers and licenses of copyrights in musical compositions and sound record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4019" y="28345"/>
            <a:ext cx="7955684" cy="59568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49482" y="862445"/>
            <a:ext cx="3044537" cy="1246910"/>
          </a:xfrm>
          <a:prstGeom prst="rect">
            <a:avLst/>
          </a:prstGeom>
          <a:solidFill>
            <a:srgbClr val="EAE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63680" y="1293285"/>
            <a:ext cx="4605716" cy="1450757"/>
          </a:xfrm>
        </p:spPr>
        <p:txBody>
          <a:bodyPr>
            <a:normAutofit fontScale="90000"/>
          </a:bodyPr>
          <a:lstStyle/>
          <a:p>
            <a:pPr algn="ctr"/>
            <a:r>
              <a:rPr lang="en-US" sz="5400" dirty="0">
                <a:latin typeface="Lucida Sans" panose="020B0602030504020204" pitchFamily="34" charset="0"/>
              </a:rPr>
              <a:t>But…what does this REALLY look like?</a:t>
            </a:r>
          </a:p>
        </p:txBody>
      </p:sp>
      <p:sp>
        <p:nvSpPr>
          <p:cNvPr id="4" name="TextBox 3"/>
          <p:cNvSpPr txBox="1"/>
          <p:nvPr/>
        </p:nvSpPr>
        <p:spPr>
          <a:xfrm>
            <a:off x="72737" y="3070853"/>
            <a:ext cx="4021282" cy="3231654"/>
          </a:xfrm>
          <a:prstGeom prst="rect">
            <a:avLst/>
          </a:prstGeom>
          <a:noFill/>
        </p:spPr>
        <p:txBody>
          <a:bodyPr wrap="square" rtlCol="0">
            <a:spAutoFit/>
          </a:bodyPr>
          <a:lstStyle/>
          <a:p>
            <a:r>
              <a:rPr lang="en-US" sz="2400" b="1" dirty="0"/>
              <a:t>But wait there is more!!</a:t>
            </a:r>
          </a:p>
          <a:p>
            <a:pPr marL="342900" indent="-342900">
              <a:buFont typeface="+mj-lt"/>
              <a:buAutoNum type="alphaLcParenR"/>
            </a:pPr>
            <a:r>
              <a:rPr lang="en-US" dirty="0"/>
              <a:t>The </a:t>
            </a:r>
            <a:r>
              <a:rPr lang="en-US" b="1" dirty="0"/>
              <a:t>publisher </a:t>
            </a:r>
            <a:r>
              <a:rPr lang="en-US" dirty="0"/>
              <a:t>through </a:t>
            </a:r>
            <a:r>
              <a:rPr lang="en-US" b="1" dirty="0"/>
              <a:t>Harry Fox </a:t>
            </a:r>
            <a:r>
              <a:rPr lang="en-US" dirty="0"/>
              <a:t>gives </a:t>
            </a:r>
            <a:r>
              <a:rPr lang="en-US" b="1" dirty="0"/>
              <a:t>Record Company</a:t>
            </a:r>
            <a:r>
              <a:rPr lang="en-US" dirty="0"/>
              <a:t> a license to record the song. </a:t>
            </a:r>
          </a:p>
          <a:p>
            <a:pPr marL="342900" indent="-342900">
              <a:buFont typeface="+mj-lt"/>
              <a:buAutoNum type="alphaLcParenR"/>
            </a:pPr>
            <a:r>
              <a:rPr lang="en-US" dirty="0"/>
              <a:t>The </a:t>
            </a:r>
            <a:r>
              <a:rPr lang="en-US" b="1" dirty="0"/>
              <a:t>publisher</a:t>
            </a:r>
            <a:r>
              <a:rPr lang="en-US" dirty="0"/>
              <a:t> can also license the sheet music </a:t>
            </a:r>
            <a:r>
              <a:rPr lang="en-US" dirty="0">
                <a:solidFill>
                  <a:schemeClr val="accent2">
                    <a:lumMod val="75000"/>
                  </a:schemeClr>
                </a:solidFill>
              </a:rPr>
              <a:t>(musical work)</a:t>
            </a:r>
            <a:r>
              <a:rPr lang="en-US" dirty="0">
                <a:solidFill>
                  <a:schemeClr val="accent1">
                    <a:lumMod val="75000"/>
                  </a:schemeClr>
                </a:solidFill>
              </a:rPr>
              <a:t> </a:t>
            </a:r>
            <a:r>
              <a:rPr lang="en-US" dirty="0"/>
              <a:t>for things such as use in movies. </a:t>
            </a:r>
          </a:p>
          <a:p>
            <a:pPr marL="342900" indent="-342900">
              <a:buFont typeface="+mj-lt"/>
              <a:buAutoNum type="alphaLcParenR"/>
            </a:pPr>
            <a:r>
              <a:rPr lang="en-US" b="1" dirty="0"/>
              <a:t>Performance Right Organizations </a:t>
            </a:r>
            <a:r>
              <a:rPr lang="en-US" dirty="0"/>
              <a:t>sell blanket licenses of the </a:t>
            </a:r>
            <a:r>
              <a:rPr lang="en-US" dirty="0">
                <a:solidFill>
                  <a:schemeClr val="accent2">
                    <a:lumMod val="75000"/>
                  </a:schemeClr>
                </a:solidFill>
              </a:rPr>
              <a:t>musical work  </a:t>
            </a:r>
            <a:r>
              <a:rPr lang="en-US" dirty="0"/>
              <a:t>for public performance. </a:t>
            </a:r>
          </a:p>
          <a:p>
            <a:endParaRPr lang="en-US" dirty="0"/>
          </a:p>
        </p:txBody>
      </p:sp>
    </p:spTree>
    <p:extLst>
      <p:ext uri="{BB962C8B-B14F-4D97-AF65-F5344CB8AC3E}">
        <p14:creationId xmlns:p14="http://schemas.microsoft.com/office/powerpoint/2010/main" val="4086564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5400" dirty="0">
                <a:latin typeface="Lucida Sans" panose="020B0602030504020204" pitchFamily="34" charset="0"/>
              </a:rPr>
              <a:t>But the Licensing Doesn’t End There!</a:t>
            </a:r>
          </a:p>
        </p:txBody>
      </p:sp>
      <p:sp>
        <p:nvSpPr>
          <p:cNvPr id="6" name="TextBox 5"/>
          <p:cNvSpPr txBox="1"/>
          <p:nvPr/>
        </p:nvSpPr>
        <p:spPr>
          <a:xfrm>
            <a:off x="1" y="5933209"/>
            <a:ext cx="12192000" cy="461665"/>
          </a:xfrm>
          <a:prstGeom prst="rect">
            <a:avLst/>
          </a:prstGeom>
          <a:noFill/>
        </p:spPr>
        <p:txBody>
          <a:bodyPr wrap="square" rtlCol="0">
            <a:spAutoFit/>
          </a:bodyPr>
          <a:lstStyle/>
          <a:p>
            <a:r>
              <a:rPr lang="en-US" sz="1200" dirty="0"/>
              <a:t>Credit:  </a:t>
            </a:r>
            <a:r>
              <a:rPr lang="en-US" sz="1200" dirty="0">
                <a:hlinkClick r:id="rId2"/>
              </a:rPr>
              <a:t>grand piano </a:t>
            </a:r>
            <a:r>
              <a:rPr lang="en-US" sz="1200" dirty="0"/>
              <a:t>by </a:t>
            </a:r>
            <a:r>
              <a:rPr lang="en-US" sz="1200" dirty="0" err="1"/>
              <a:t>nareerat</a:t>
            </a:r>
            <a:r>
              <a:rPr lang="en-US" sz="1200" dirty="0"/>
              <a:t> </a:t>
            </a:r>
            <a:r>
              <a:rPr lang="en-US" sz="1200" dirty="0" err="1"/>
              <a:t>jaikaew</a:t>
            </a:r>
            <a:r>
              <a:rPr lang="en-US" sz="1200" dirty="0"/>
              <a:t> from the Noun Project; </a:t>
            </a:r>
            <a:r>
              <a:rPr lang="en-US" sz="1200" dirty="0">
                <a:hlinkClick r:id="rId3"/>
              </a:rPr>
              <a:t>Performing Arts </a:t>
            </a:r>
            <a:r>
              <a:rPr lang="en-US" sz="1200" dirty="0"/>
              <a:t>by Ervin </a:t>
            </a:r>
            <a:r>
              <a:rPr lang="en-US" sz="1200" dirty="0" err="1"/>
              <a:t>Bolat</a:t>
            </a:r>
            <a:r>
              <a:rPr lang="en-US" sz="1200" dirty="0"/>
              <a:t> from the Noun </a:t>
            </a:r>
            <a:r>
              <a:rPr lang="en-US" sz="1200" dirty="0" err="1"/>
              <a:t>Project;</a:t>
            </a:r>
            <a:r>
              <a:rPr lang="en-US" sz="1200" dirty="0" err="1">
                <a:hlinkClick r:id="rId4"/>
              </a:rPr>
              <a:t>sing</a:t>
            </a:r>
            <a:r>
              <a:rPr lang="en-US" sz="1200" dirty="0">
                <a:hlinkClick r:id="rId4"/>
              </a:rPr>
              <a:t> </a:t>
            </a:r>
            <a:r>
              <a:rPr lang="en-US" sz="1200" dirty="0"/>
              <a:t>by </a:t>
            </a:r>
            <a:r>
              <a:rPr lang="en-US" sz="1200" dirty="0" err="1"/>
              <a:t>Kieu</a:t>
            </a:r>
            <a:r>
              <a:rPr lang="en-US" sz="1200" dirty="0"/>
              <a:t> </a:t>
            </a:r>
            <a:r>
              <a:rPr lang="en-US" sz="1200" dirty="0" err="1"/>
              <a:t>Thi</a:t>
            </a:r>
            <a:r>
              <a:rPr lang="en-US" sz="1200" dirty="0"/>
              <a:t> Kim </a:t>
            </a:r>
            <a:r>
              <a:rPr lang="en-US" sz="1200" dirty="0" err="1"/>
              <a:t>Cuong</a:t>
            </a:r>
            <a:r>
              <a:rPr lang="en-US" sz="1200" dirty="0"/>
              <a:t> from the Noun Project; </a:t>
            </a:r>
            <a:r>
              <a:rPr lang="en-US" sz="1200" dirty="0">
                <a:hlinkClick r:id="rId5"/>
              </a:rPr>
              <a:t>mechanical</a:t>
            </a:r>
            <a:r>
              <a:rPr lang="en-US" sz="1200" dirty="0"/>
              <a:t> by Juan Pablo Bravo from the Noun Project; </a:t>
            </a:r>
            <a:r>
              <a:rPr lang="en-US" sz="1200" dirty="0">
                <a:hlinkClick r:id="rId6"/>
              </a:rPr>
              <a:t>synchronized</a:t>
            </a:r>
            <a:r>
              <a:rPr lang="en-US" sz="1200" dirty="0"/>
              <a:t> by </a:t>
            </a:r>
            <a:r>
              <a:rPr lang="en-US" sz="1200" dirty="0" err="1"/>
              <a:t>parkjisun</a:t>
            </a:r>
            <a:r>
              <a:rPr lang="en-US" sz="1200" dirty="0"/>
              <a:t> from the Noun Project; </a:t>
            </a:r>
            <a:r>
              <a:rPr lang="en-US" sz="1200" dirty="0">
                <a:hlinkClick r:id="rId7"/>
              </a:rPr>
              <a:t>jukebox</a:t>
            </a:r>
            <a:r>
              <a:rPr lang="en-US" sz="1200" dirty="0"/>
              <a:t> by </a:t>
            </a:r>
            <a:r>
              <a:rPr lang="en-US" sz="1200" dirty="0" err="1"/>
              <a:t>Petai</a:t>
            </a:r>
            <a:r>
              <a:rPr lang="en-US" sz="1200" dirty="0"/>
              <a:t> </a:t>
            </a:r>
            <a:r>
              <a:rPr lang="en-US" sz="1200" dirty="0" err="1"/>
              <a:t>Jantrapoon</a:t>
            </a:r>
            <a:r>
              <a:rPr lang="en-US" sz="1200" dirty="0"/>
              <a:t> from the Noun Project;</a:t>
            </a:r>
            <a:r>
              <a:rPr lang="en-US" sz="1200" dirty="0">
                <a:hlinkClick r:id="rId8"/>
              </a:rPr>
              <a:t> </a:t>
            </a:r>
            <a:r>
              <a:rPr lang="en-US" sz="1200" dirty="0" err="1">
                <a:hlinkClick r:id="rId8"/>
              </a:rPr>
              <a:t>puzzel</a:t>
            </a:r>
            <a:r>
              <a:rPr lang="en-US" sz="1200" dirty="0">
                <a:hlinkClick r:id="rId8"/>
              </a:rPr>
              <a:t> </a:t>
            </a:r>
            <a:r>
              <a:rPr lang="en-US" sz="1200" dirty="0"/>
              <a:t>by </a:t>
            </a:r>
            <a:r>
              <a:rPr lang="en-US" sz="1200" dirty="0" err="1"/>
              <a:t>Hasanudin</a:t>
            </a:r>
            <a:r>
              <a:rPr lang="en-US" sz="1200" dirty="0"/>
              <a:t> from the Noun Project</a:t>
            </a: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51" y="1784982"/>
            <a:ext cx="1690897" cy="1690897"/>
          </a:xfrm>
          <a:prstGeom prst="rect">
            <a:avLst/>
          </a:prstGeom>
        </p:spPr>
      </p:pic>
      <p:sp>
        <p:nvSpPr>
          <p:cNvPr id="20" name="TextBox 19"/>
          <p:cNvSpPr txBox="1"/>
          <p:nvPr/>
        </p:nvSpPr>
        <p:spPr>
          <a:xfrm>
            <a:off x="-176867" y="3431113"/>
            <a:ext cx="2548294" cy="400110"/>
          </a:xfrm>
          <a:prstGeom prst="rect">
            <a:avLst/>
          </a:prstGeom>
          <a:noFill/>
        </p:spPr>
        <p:txBody>
          <a:bodyPr wrap="square" lIns="91440" tIns="45720" rIns="91440" bIns="45720" rtlCol="0" anchor="t">
            <a:spAutoFit/>
          </a:bodyPr>
          <a:lstStyle/>
          <a:p>
            <a:pPr algn="ctr"/>
            <a:r>
              <a:rPr lang="en-US" sz="2000" u="sng" dirty="0">
                <a:solidFill>
                  <a:srgbClr val="7030A0"/>
                </a:solidFill>
              </a:rPr>
              <a:t>Mechanical Rights</a:t>
            </a: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33411" y="3664698"/>
            <a:ext cx="1619978" cy="1619978"/>
          </a:xfrm>
          <a:prstGeom prst="rect">
            <a:avLst/>
          </a:prstGeom>
        </p:spPr>
      </p:pic>
      <p:sp>
        <p:nvSpPr>
          <p:cNvPr id="22" name="TextBox 21"/>
          <p:cNvSpPr txBox="1"/>
          <p:nvPr/>
        </p:nvSpPr>
        <p:spPr>
          <a:xfrm>
            <a:off x="1734551" y="5179381"/>
            <a:ext cx="2548294" cy="707886"/>
          </a:xfrm>
          <a:prstGeom prst="rect">
            <a:avLst/>
          </a:prstGeom>
          <a:noFill/>
        </p:spPr>
        <p:txBody>
          <a:bodyPr wrap="square" lIns="91440" tIns="45720" rIns="91440" bIns="45720" rtlCol="0" anchor="t">
            <a:spAutoFit/>
          </a:bodyPr>
          <a:lstStyle/>
          <a:p>
            <a:pPr algn="ctr"/>
            <a:r>
              <a:rPr lang="en-US" sz="2000" u="sng" dirty="0">
                <a:solidFill>
                  <a:srgbClr val="7030A0"/>
                </a:solidFill>
              </a:rPr>
              <a:t>Arrangement/Print  License</a:t>
            </a:r>
          </a:p>
        </p:txBody>
      </p:sp>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99223" y="1678481"/>
            <a:ext cx="1753242" cy="1753242"/>
          </a:xfrm>
          <a:prstGeom prst="rect">
            <a:avLst/>
          </a:prstGeom>
        </p:spPr>
      </p:pic>
      <p:sp>
        <p:nvSpPr>
          <p:cNvPr id="24" name="TextBox 23"/>
          <p:cNvSpPr txBox="1"/>
          <p:nvPr/>
        </p:nvSpPr>
        <p:spPr>
          <a:xfrm>
            <a:off x="3147512" y="3310963"/>
            <a:ext cx="2782825" cy="400110"/>
          </a:xfrm>
          <a:prstGeom prst="rect">
            <a:avLst/>
          </a:prstGeom>
          <a:noFill/>
        </p:spPr>
        <p:txBody>
          <a:bodyPr wrap="square" lIns="91440" tIns="45720" rIns="91440" bIns="45720" rtlCol="0" anchor="t">
            <a:spAutoFit/>
          </a:bodyPr>
          <a:lstStyle/>
          <a:p>
            <a:pPr algn="ctr"/>
            <a:r>
              <a:rPr lang="en-US" sz="2000" u="sng" dirty="0">
                <a:solidFill>
                  <a:srgbClr val="7030A0"/>
                </a:solidFill>
              </a:rPr>
              <a:t>Synchronization License</a:t>
            </a:r>
          </a:p>
        </p:txBody>
      </p:sp>
      <p:pic>
        <p:nvPicPr>
          <p:cNvPr id="25" name="Picture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01029" y="1998381"/>
            <a:ext cx="1335443" cy="1335443"/>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931" y="2167518"/>
            <a:ext cx="1054350" cy="1054350"/>
          </a:xfrm>
          <a:prstGeom prst="rect">
            <a:avLst/>
          </a:prstGeom>
        </p:spPr>
      </p:pic>
      <p:sp>
        <p:nvSpPr>
          <p:cNvPr id="27" name="TextBox 26"/>
          <p:cNvSpPr txBox="1"/>
          <p:nvPr/>
        </p:nvSpPr>
        <p:spPr>
          <a:xfrm>
            <a:off x="6882146" y="3236892"/>
            <a:ext cx="2548294" cy="400110"/>
          </a:xfrm>
          <a:prstGeom prst="rect">
            <a:avLst/>
          </a:prstGeom>
          <a:noFill/>
        </p:spPr>
        <p:txBody>
          <a:bodyPr wrap="square" lIns="91440" tIns="45720" rIns="91440" bIns="45720" rtlCol="0" anchor="t">
            <a:spAutoFit/>
          </a:bodyPr>
          <a:lstStyle/>
          <a:p>
            <a:pPr algn="ctr"/>
            <a:r>
              <a:rPr lang="en-US" sz="2000" u="sng" dirty="0">
                <a:solidFill>
                  <a:srgbClr val="7030A0"/>
                </a:solidFill>
              </a:rPr>
              <a:t>Performance Rights</a:t>
            </a:r>
          </a:p>
        </p:txBody>
      </p:sp>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67794" y="4176016"/>
            <a:ext cx="1311141" cy="1311141"/>
          </a:xfrm>
          <a:prstGeom prst="rect">
            <a:avLst/>
          </a:prstGeom>
        </p:spPr>
      </p:pic>
      <p:sp>
        <p:nvSpPr>
          <p:cNvPr id="29" name="TextBox 28"/>
          <p:cNvSpPr txBox="1"/>
          <p:nvPr/>
        </p:nvSpPr>
        <p:spPr>
          <a:xfrm>
            <a:off x="9295821" y="5487157"/>
            <a:ext cx="2548294" cy="400110"/>
          </a:xfrm>
          <a:prstGeom prst="rect">
            <a:avLst/>
          </a:prstGeom>
          <a:noFill/>
        </p:spPr>
        <p:txBody>
          <a:bodyPr wrap="square" lIns="91440" tIns="45720" rIns="91440" bIns="45720" rtlCol="0" anchor="t">
            <a:spAutoFit/>
          </a:bodyPr>
          <a:lstStyle/>
          <a:p>
            <a:pPr algn="ctr"/>
            <a:r>
              <a:rPr lang="en-US" sz="2000" u="sng" dirty="0">
                <a:solidFill>
                  <a:srgbClr val="7030A0"/>
                </a:solidFill>
              </a:rPr>
              <a:t>Grand Rights</a:t>
            </a:r>
          </a:p>
        </p:txBody>
      </p:sp>
      <p:pic>
        <p:nvPicPr>
          <p:cNvPr id="30" name="Pictur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77241" y="1955741"/>
            <a:ext cx="1356878" cy="1356878"/>
          </a:xfrm>
          <a:prstGeom prst="rect">
            <a:avLst/>
          </a:prstGeom>
        </p:spPr>
      </p:pic>
      <p:sp>
        <p:nvSpPr>
          <p:cNvPr id="31" name="TextBox 30"/>
          <p:cNvSpPr txBox="1"/>
          <p:nvPr/>
        </p:nvSpPr>
        <p:spPr>
          <a:xfrm>
            <a:off x="9764267" y="3280421"/>
            <a:ext cx="2782825" cy="400110"/>
          </a:xfrm>
          <a:prstGeom prst="rect">
            <a:avLst/>
          </a:prstGeom>
          <a:noFill/>
        </p:spPr>
        <p:txBody>
          <a:bodyPr wrap="square" lIns="91440" tIns="45720" rIns="91440" bIns="45720" rtlCol="0" anchor="t">
            <a:spAutoFit/>
          </a:bodyPr>
          <a:lstStyle/>
          <a:p>
            <a:pPr algn="ctr"/>
            <a:r>
              <a:rPr lang="en-US" sz="2000" u="sng" dirty="0">
                <a:solidFill>
                  <a:srgbClr val="7030A0"/>
                </a:solidFill>
              </a:rPr>
              <a:t>Jukebox License</a:t>
            </a:r>
          </a:p>
        </p:txBody>
      </p:sp>
      <p:pic>
        <p:nvPicPr>
          <p:cNvPr id="59394" name="Picture 2" descr="Dog With Gramophone | History design, His masters voice, Retro post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63051" y="4033567"/>
            <a:ext cx="1973245" cy="12234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647464" y="5314718"/>
            <a:ext cx="1753173" cy="400110"/>
          </a:xfrm>
          <a:prstGeom prst="rect">
            <a:avLst/>
          </a:prstGeom>
        </p:spPr>
        <p:txBody>
          <a:bodyPr wrap="none">
            <a:spAutoFit/>
          </a:bodyPr>
          <a:lstStyle/>
          <a:p>
            <a:pPr algn="ctr"/>
            <a:r>
              <a:rPr lang="en-US" sz="2000" u="sng" dirty="0">
                <a:solidFill>
                  <a:srgbClr val="7030A0"/>
                </a:solidFill>
              </a:rPr>
              <a:t>Master License</a:t>
            </a:r>
          </a:p>
        </p:txBody>
      </p:sp>
    </p:spTree>
    <p:extLst>
      <p:ext uri="{BB962C8B-B14F-4D97-AF65-F5344CB8AC3E}">
        <p14:creationId xmlns:p14="http://schemas.microsoft.com/office/powerpoint/2010/main" val="573546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115" y="1059824"/>
            <a:ext cx="10058400" cy="656705"/>
          </a:xfrm>
        </p:spPr>
        <p:txBody>
          <a:bodyPr>
            <a:normAutofit fontScale="90000"/>
          </a:bodyPr>
          <a:lstStyle/>
          <a:p>
            <a:r>
              <a:rPr lang="en-US" sz="5300" dirty="0">
                <a:latin typeface="Lucida Sans"/>
              </a:rPr>
              <a:t>Structure</a:t>
            </a:r>
            <a:endParaRPr lang="en-US" dirty="0"/>
          </a:p>
        </p:txBody>
      </p:sp>
      <p:sp>
        <p:nvSpPr>
          <p:cNvPr id="3" name="TextBox 2"/>
          <p:cNvSpPr txBox="1"/>
          <p:nvPr/>
        </p:nvSpPr>
        <p:spPr>
          <a:xfrm>
            <a:off x="1165117" y="1344684"/>
            <a:ext cx="10102582" cy="5847755"/>
          </a:xfrm>
          <a:prstGeom prst="rect">
            <a:avLst/>
          </a:prstGeom>
          <a:noFill/>
        </p:spPr>
        <p:txBody>
          <a:bodyPr wrap="square" lIns="91440" tIns="45720" rIns="91440" bIns="45720" rtlCol="0" anchor="t">
            <a:spAutoFit/>
          </a:bodyPr>
          <a:lstStyle/>
          <a:p>
            <a:pPr marL="457200" indent="-457200">
              <a:buFont typeface="Arial"/>
              <a:buChar char="•"/>
            </a:pPr>
            <a:endParaRPr lang="en-US" sz="2800" dirty="0">
              <a:cs typeface="Calibri" panose="020F0502020204030204"/>
            </a:endParaRPr>
          </a:p>
          <a:p>
            <a:pPr marL="457200" indent="-457200">
              <a:buFont typeface="Arial"/>
              <a:buChar char="•"/>
            </a:pPr>
            <a:r>
              <a:rPr lang="en-US" sz="2800" dirty="0"/>
              <a:t>Slides 4-9 Introductions and Class Visit Specifics. </a:t>
            </a:r>
            <a:endParaRPr lang="en-US" sz="2800">
              <a:cs typeface="Calibri"/>
            </a:endParaRPr>
          </a:p>
          <a:p>
            <a:pPr marL="457200" indent="-457200">
              <a:buFont typeface="Arial"/>
              <a:buChar char="•"/>
            </a:pPr>
            <a:r>
              <a:rPr lang="en-US" sz="2800" dirty="0"/>
              <a:t>Slides 11-23 Basics of Copyright Law</a:t>
            </a:r>
            <a:endParaRPr lang="en-US" sz="2800">
              <a:cs typeface="Calibri"/>
            </a:endParaRPr>
          </a:p>
          <a:p>
            <a:pPr marL="457200" indent="-457200">
              <a:buFont typeface="Arial"/>
              <a:buChar char="•"/>
            </a:pPr>
            <a:r>
              <a:rPr lang="en-US" sz="2800" dirty="0"/>
              <a:t>Slides 24-55 Music Copyright</a:t>
            </a:r>
            <a:endParaRPr lang="en-US" sz="2800">
              <a:cs typeface="Calibri"/>
            </a:endParaRPr>
          </a:p>
          <a:p>
            <a:pPr marL="457200" indent="-457200">
              <a:buFont typeface="Arial"/>
              <a:buChar char="•"/>
            </a:pPr>
            <a:r>
              <a:rPr lang="en-US" sz="2800" dirty="0">
                <a:ea typeface="+mn-lt"/>
                <a:cs typeface="+mn-lt"/>
              </a:rPr>
              <a:t>Slides 56-78 Expanded Copyright Basics</a:t>
            </a:r>
            <a:endParaRPr lang="en-US" sz="2800">
              <a:cs typeface="Calibri"/>
            </a:endParaRPr>
          </a:p>
          <a:p>
            <a:pPr lvl="1"/>
            <a:r>
              <a:rPr lang="en-US" sz="1200" dirty="0">
                <a:ea typeface="+mn-lt"/>
                <a:cs typeface="+mn-lt"/>
              </a:rPr>
              <a:t>Licensing and Transfers (General)</a:t>
            </a:r>
          </a:p>
          <a:p>
            <a:pPr lvl="1"/>
            <a:r>
              <a:rPr lang="en-US" sz="1200" dirty="0">
                <a:ea typeface="+mn-lt"/>
                <a:cs typeface="+mn-lt"/>
              </a:rPr>
              <a:t>Public Licenses</a:t>
            </a:r>
          </a:p>
          <a:p>
            <a:pPr lvl="1"/>
            <a:r>
              <a:rPr lang="en-US" sz="1200" dirty="0">
                <a:ea typeface="+mn-lt"/>
                <a:cs typeface="+mn-lt"/>
              </a:rPr>
              <a:t>Rights Map</a:t>
            </a:r>
          </a:p>
          <a:p>
            <a:pPr lvl="1"/>
            <a:r>
              <a:rPr lang="en-US" sz="1200" dirty="0">
                <a:ea typeface="+mn-lt"/>
                <a:cs typeface="+mn-lt"/>
              </a:rPr>
              <a:t>Creative Commons Licenses</a:t>
            </a:r>
          </a:p>
          <a:p>
            <a:pPr lvl="1"/>
            <a:r>
              <a:rPr lang="en-US" sz="1200" b="1" dirty="0">
                <a:solidFill>
                  <a:schemeClr val="accent1"/>
                </a:solidFill>
                <a:ea typeface="+mn-lt"/>
                <a:cs typeface="+mn-lt"/>
              </a:rPr>
              <a:t>Framework for Reusing Material (VERY HELPFUL APPLIES TO ALL TYPES OF COPYRIGHTED MATERIAL)</a:t>
            </a:r>
            <a:endParaRPr lang="en-US" sz="1200">
              <a:solidFill>
                <a:schemeClr val="accent1"/>
              </a:solidFill>
              <a:ea typeface="+mn-lt"/>
              <a:cs typeface="+mn-lt"/>
            </a:endParaRPr>
          </a:p>
          <a:p>
            <a:pPr lvl="1"/>
            <a:r>
              <a:rPr lang="en-US" sz="1200" dirty="0">
                <a:ea typeface="+mn-lt"/>
                <a:cs typeface="+mn-lt"/>
              </a:rPr>
              <a:t>Resources for finding public domain or public licensed images</a:t>
            </a:r>
            <a:endParaRPr lang="en-US" sz="1200">
              <a:cs typeface="Calibri"/>
            </a:endParaRPr>
          </a:p>
          <a:p>
            <a:pPr marL="457200" indent="-457200">
              <a:buFont typeface="Arial"/>
              <a:buChar char="•"/>
            </a:pPr>
            <a:r>
              <a:rPr lang="en-US" sz="2800" dirty="0">
                <a:cs typeface="Calibri"/>
              </a:rPr>
              <a:t>Slides 79-82 ETDR/Authors Rights/Conclusion</a:t>
            </a:r>
          </a:p>
          <a:p>
            <a:pPr lvl="1"/>
            <a:r>
              <a:rPr lang="en-US" sz="1200" dirty="0">
                <a:cs typeface="Calibri"/>
              </a:rPr>
              <a:t>ETDR Best Practices</a:t>
            </a:r>
          </a:p>
          <a:p>
            <a:pPr lvl="1"/>
            <a:r>
              <a:rPr lang="en-US" sz="1200" dirty="0">
                <a:cs typeface="Calibri"/>
              </a:rPr>
              <a:t>Authors Rights tool for evaluating Journals</a:t>
            </a:r>
          </a:p>
          <a:p>
            <a:pPr lvl="1"/>
            <a:r>
              <a:rPr lang="en-US" sz="1200" dirty="0">
                <a:cs typeface="Calibri"/>
              </a:rPr>
              <a:t>ETDR Help Contacts</a:t>
            </a:r>
          </a:p>
          <a:p>
            <a:pPr lvl="1"/>
            <a:r>
              <a:rPr lang="en-US" sz="1200" dirty="0">
                <a:cs typeface="Calibri"/>
              </a:rPr>
              <a:t>Our Contacts</a:t>
            </a:r>
          </a:p>
          <a:p>
            <a:pPr lvl="2"/>
            <a:endParaRPr lang="en-US" sz="1600" dirty="0">
              <a:cs typeface="Calibri" panose="020F0502020204030204"/>
            </a:endParaRPr>
          </a:p>
          <a:p>
            <a:pPr lvl="2"/>
            <a:endParaRPr lang="en-US" sz="1600" dirty="0">
              <a:cs typeface="Calibri" panose="020F0502020204030204"/>
            </a:endParaRPr>
          </a:p>
          <a:p>
            <a:pPr marL="800100" lvl="1" indent="-342900">
              <a:buFont typeface="Arial" panose="020B0604020202020204" pitchFamily="34" charset="0"/>
              <a:buChar char="•"/>
            </a:pPr>
            <a:endParaRPr lang="en-US" dirty="0">
              <a:cs typeface="Calibri" panose="020F0502020204030204"/>
            </a:endParaRPr>
          </a:p>
          <a:p>
            <a:pPr marL="342900" indent="-342900">
              <a:buFont typeface="Calibri Light" panose="020F0302020204030204"/>
              <a:buAutoNum type="arabicPeriod"/>
            </a:pPr>
            <a:endParaRPr lang="en-US" dirty="0">
              <a:cs typeface="Calibri" panose="020F0502020204030204"/>
            </a:endParaRPr>
          </a:p>
          <a:p>
            <a:pPr marL="342900" indent="-342900">
              <a:buFont typeface="Calibri Light" panose="020F0302020204030204"/>
              <a:buAutoNum type="arabicPeriod"/>
            </a:pPr>
            <a:endParaRPr lang="en-US" dirty="0">
              <a:cs typeface="Calibri" panose="020F0502020204030204"/>
            </a:endParaRPr>
          </a:p>
        </p:txBody>
      </p:sp>
    </p:spTree>
    <p:extLst>
      <p:ext uri="{BB962C8B-B14F-4D97-AF65-F5344CB8AC3E}">
        <p14:creationId xmlns:p14="http://schemas.microsoft.com/office/powerpoint/2010/main" val="23671877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0"/>
            <a:ext cx="3200400" cy="2286000"/>
          </a:xfrm>
        </p:spPr>
        <p:txBody>
          <a:bodyPr>
            <a:normAutofit/>
          </a:bodyPr>
          <a:lstStyle/>
          <a:p>
            <a:r>
              <a:rPr lang="en-US" sz="4400" dirty="0"/>
              <a:t>Reproduction Rights</a:t>
            </a:r>
          </a:p>
        </p:txBody>
      </p:sp>
      <p:sp>
        <p:nvSpPr>
          <p:cNvPr id="4" name="Text Placeholder 3"/>
          <p:cNvSpPr>
            <a:spLocks noGrp="1"/>
          </p:cNvSpPr>
          <p:nvPr>
            <p:ph type="body" sz="half" idx="2"/>
          </p:nvPr>
        </p:nvSpPr>
        <p:spPr>
          <a:xfrm>
            <a:off x="457200" y="2286000"/>
            <a:ext cx="3200400" cy="3379124"/>
          </a:xfrm>
        </p:spPr>
        <p:txBody>
          <a:bodyPr>
            <a:normAutofit/>
          </a:bodyPr>
          <a:lstStyle/>
          <a:p>
            <a:endParaRPr lang="en-US" sz="1800" dirty="0"/>
          </a:p>
          <a:p>
            <a:r>
              <a:rPr lang="en-US" sz="1800" dirty="0"/>
              <a:t>17 USC§106(1)</a:t>
            </a:r>
          </a:p>
          <a:p>
            <a:r>
              <a:rPr lang="en-US" sz="1800" dirty="0"/>
              <a:t>Exclusive Right to: </a:t>
            </a:r>
          </a:p>
          <a:p>
            <a:pPr marL="285750" indent="-285750">
              <a:buFont typeface="Arial" panose="020B0604020202020204" pitchFamily="34" charset="0"/>
              <a:buChar char="•"/>
            </a:pPr>
            <a:r>
              <a:rPr lang="en-US" sz="1800" dirty="0"/>
              <a:t>Reproduce a copyrighted work</a:t>
            </a:r>
          </a:p>
          <a:p>
            <a:pPr marL="285750" indent="-285750">
              <a:buFont typeface="Arial" panose="020B0604020202020204" pitchFamily="34" charset="0"/>
              <a:buChar char="•"/>
            </a:pPr>
            <a:r>
              <a:rPr lang="en-US" sz="1800" dirty="0"/>
              <a:t>Authorize others to reproduce a work in whole or in part.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4856" y="131237"/>
            <a:ext cx="1428599" cy="1428599"/>
          </a:xfrm>
          <a:prstGeom prst="rect">
            <a:avLst/>
          </a:prstGeom>
        </p:spPr>
      </p:pic>
      <p:sp>
        <p:nvSpPr>
          <p:cNvPr id="10" name="Content Placeholder 2"/>
          <p:cNvSpPr>
            <a:spLocks noGrp="1"/>
          </p:cNvSpPr>
          <p:nvPr>
            <p:ph sz="half" idx="1"/>
          </p:nvPr>
        </p:nvSpPr>
        <p:spPr>
          <a:xfrm>
            <a:off x="4325322" y="1791819"/>
            <a:ext cx="7728133" cy="5381290"/>
          </a:xfrm>
        </p:spPr>
        <p:txBody>
          <a:bodyPr>
            <a:normAutofit lnSpcReduction="10000"/>
          </a:bodyPr>
          <a:lstStyle/>
          <a:p>
            <a:pPr>
              <a:buFont typeface="Wingdings" panose="05000000000000000000" pitchFamily="2" charset="2"/>
              <a:buChar char="§"/>
            </a:pPr>
            <a:r>
              <a:rPr lang="en-US" sz="2800" dirty="0"/>
              <a:t>The right to make copies/reproduce mechanically non-dramatic musical works for distribution. </a:t>
            </a:r>
          </a:p>
          <a:p>
            <a:pPr lvl="1">
              <a:buFont typeface="Wingdings" panose="05000000000000000000" pitchFamily="2" charset="2"/>
              <a:buChar char="§"/>
            </a:pPr>
            <a:r>
              <a:rPr lang="en-US" sz="2600" dirty="0"/>
              <a:t>Released songs are shared subsequently on vinyl, CD, as a ringtone, as a permanent digital download, etc. OR when you want to play a composition. </a:t>
            </a:r>
          </a:p>
          <a:p>
            <a:pPr>
              <a:buFont typeface="Wingdings" panose="05000000000000000000" pitchFamily="2" charset="2"/>
              <a:buChar char="§"/>
            </a:pPr>
            <a:r>
              <a:rPr lang="en-US" sz="2800" b="1" dirty="0"/>
              <a:t>Note- this is for the musical composition not the sound recording. </a:t>
            </a:r>
          </a:p>
          <a:p>
            <a:pPr>
              <a:buFont typeface="Wingdings" panose="05000000000000000000" pitchFamily="2" charset="2"/>
              <a:buChar char="§"/>
            </a:pPr>
            <a:r>
              <a:rPr lang="en-US" sz="2800" dirty="0"/>
              <a:t>It is a compulsory license, the license is available to anyone who pays the statutory royalty </a:t>
            </a:r>
            <a:r>
              <a:rPr lang="en-US" sz="2900" dirty="0"/>
              <a:t>rate [9.1 cents per composition or 1.75 cents per minute of composition] to the authorized licensor and provide statements of account to the </a:t>
            </a:r>
            <a:r>
              <a:rPr lang="en-US" sz="2800" dirty="0"/>
              <a:t>copyright owner. </a:t>
            </a:r>
          </a:p>
          <a:p>
            <a:pPr lvl="1">
              <a:buFont typeface="Wingdings" panose="05000000000000000000" pitchFamily="2" charset="2"/>
              <a:buChar char="§"/>
            </a:pPr>
            <a:endParaRPr lang="en-US" sz="2600" dirty="0"/>
          </a:p>
        </p:txBody>
      </p:sp>
      <p:sp>
        <p:nvSpPr>
          <p:cNvPr id="11" name="Rectangle 10"/>
          <p:cNvSpPr/>
          <p:nvPr/>
        </p:nvSpPr>
        <p:spPr>
          <a:xfrm>
            <a:off x="0" y="5934670"/>
            <a:ext cx="3886200" cy="923330"/>
          </a:xfrm>
          <a:prstGeom prst="rect">
            <a:avLst/>
          </a:prstGeom>
        </p:spPr>
        <p:txBody>
          <a:bodyPr wrap="square">
            <a:spAutoFit/>
          </a:bodyPr>
          <a:lstStyle/>
          <a:p>
            <a:r>
              <a:rPr lang="en-US" dirty="0"/>
              <a:t> </a:t>
            </a:r>
            <a:r>
              <a:rPr lang="en-US" dirty="0">
                <a:solidFill>
                  <a:schemeClr val="bg1"/>
                </a:solidFill>
              </a:rPr>
              <a:t>For more information see Circular 73: </a:t>
            </a:r>
            <a:r>
              <a:rPr lang="en-US" dirty="0">
                <a:hlinkClick r:id="rId3"/>
              </a:rPr>
              <a:t>https://www.copyright.gov/circs/circ73.pdf</a:t>
            </a:r>
            <a:r>
              <a:rPr lang="en-US" dirty="0"/>
              <a:t> </a:t>
            </a:r>
          </a:p>
        </p:txBody>
      </p:sp>
      <p:sp>
        <p:nvSpPr>
          <p:cNvPr id="12" name="Rectangle 11"/>
          <p:cNvSpPr/>
          <p:nvPr/>
        </p:nvSpPr>
        <p:spPr>
          <a:xfrm>
            <a:off x="4107112" y="345269"/>
            <a:ext cx="6595524" cy="1446550"/>
          </a:xfrm>
          <a:prstGeom prst="rect">
            <a:avLst/>
          </a:prstGeom>
        </p:spPr>
        <p:txBody>
          <a:bodyPr wrap="square">
            <a:spAutoFit/>
          </a:bodyPr>
          <a:lstStyle/>
          <a:p>
            <a:pPr algn="ctr"/>
            <a:r>
              <a:rPr lang="en-US" sz="4400" dirty="0">
                <a:latin typeface="Lucida Sans" panose="020B0602030504020204" pitchFamily="34" charset="0"/>
              </a:rPr>
              <a:t>Mechanical (Reproduction) License</a:t>
            </a:r>
            <a:endParaRPr lang="en-US" sz="4400" dirty="0"/>
          </a:p>
        </p:txBody>
      </p:sp>
    </p:spTree>
    <p:extLst>
      <p:ext uri="{BB962C8B-B14F-4D97-AF65-F5344CB8AC3E}">
        <p14:creationId xmlns:p14="http://schemas.microsoft.com/office/powerpoint/2010/main" val="3960426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499" y="-114300"/>
            <a:ext cx="1808019" cy="1808019"/>
          </a:xfrm>
          <a:prstGeom prst="rect">
            <a:avLst/>
          </a:prstGeom>
        </p:spPr>
      </p:pic>
      <p:sp>
        <p:nvSpPr>
          <p:cNvPr id="9" name="Rectangle 8"/>
          <p:cNvSpPr/>
          <p:nvPr/>
        </p:nvSpPr>
        <p:spPr>
          <a:xfrm>
            <a:off x="0" y="107968"/>
            <a:ext cx="10702636" cy="830997"/>
          </a:xfrm>
          <a:prstGeom prst="rect">
            <a:avLst/>
          </a:prstGeom>
        </p:spPr>
        <p:txBody>
          <a:bodyPr wrap="square">
            <a:spAutoFit/>
          </a:bodyPr>
          <a:lstStyle/>
          <a:p>
            <a:pPr algn="ctr"/>
            <a:r>
              <a:rPr lang="en-US" sz="4800" dirty="0">
                <a:latin typeface="Lucida Sans" panose="020B0602030504020204" pitchFamily="34" charset="0"/>
              </a:rPr>
              <a:t>Mechanical (Reproduction) License</a:t>
            </a:r>
            <a:endParaRPr lang="en-US" sz="4800" dirty="0"/>
          </a:p>
        </p:txBody>
      </p:sp>
      <p:sp>
        <p:nvSpPr>
          <p:cNvPr id="10" name="Content Placeholder 2"/>
          <p:cNvSpPr>
            <a:spLocks noGrp="1"/>
          </p:cNvSpPr>
          <p:nvPr>
            <p:ph sz="half" idx="4294967295"/>
          </p:nvPr>
        </p:nvSpPr>
        <p:spPr>
          <a:xfrm>
            <a:off x="93518" y="789710"/>
            <a:ext cx="12098482" cy="5870864"/>
          </a:xfrm>
        </p:spPr>
        <p:txBody>
          <a:bodyPr>
            <a:noAutofit/>
          </a:bodyPr>
          <a:lstStyle/>
          <a:p>
            <a:pPr marL="0" indent="0">
              <a:buNone/>
            </a:pPr>
            <a:r>
              <a:rPr lang="en-US" sz="1700" dirty="0"/>
              <a:t>You may: </a:t>
            </a:r>
          </a:p>
          <a:p>
            <a:pPr lvl="1">
              <a:buFont typeface="Wingdings" panose="05000000000000000000" pitchFamily="2" charset="2"/>
              <a:buChar char="§"/>
            </a:pPr>
            <a:r>
              <a:rPr lang="en-US" sz="1700" dirty="0"/>
              <a:t>Make and distribute phonorecords of the work for the public’s </a:t>
            </a:r>
            <a:r>
              <a:rPr lang="en-US" sz="1700" b="1" dirty="0"/>
              <a:t>private use. </a:t>
            </a:r>
          </a:p>
          <a:p>
            <a:pPr lvl="1">
              <a:buFont typeface="Wingdings" panose="05000000000000000000" pitchFamily="2" charset="2"/>
              <a:buChar char="§"/>
            </a:pPr>
            <a:r>
              <a:rPr lang="en-US" sz="1700" dirty="0"/>
              <a:t>Authorize others to engage in distribution of the phonorecords. </a:t>
            </a:r>
          </a:p>
          <a:p>
            <a:pPr lvl="1">
              <a:buFont typeface="Wingdings" panose="05000000000000000000" pitchFamily="2" charset="2"/>
              <a:buChar char="§"/>
            </a:pPr>
            <a:r>
              <a:rPr lang="en-US" sz="1700" dirty="0"/>
              <a:t>Make a musical arrangement of the work *so long as it conforms to the style and interpretation of the original*. </a:t>
            </a:r>
          </a:p>
          <a:p>
            <a:pPr marL="0" indent="0">
              <a:buNone/>
            </a:pPr>
            <a:r>
              <a:rPr lang="en-US" sz="1700" dirty="0"/>
              <a:t>You may NOT: </a:t>
            </a:r>
          </a:p>
          <a:p>
            <a:pPr lvl="1">
              <a:buFont typeface="Wingdings" panose="05000000000000000000" pitchFamily="2" charset="2"/>
              <a:buChar char="§"/>
            </a:pPr>
            <a:r>
              <a:rPr lang="en-US" sz="1700" dirty="0"/>
              <a:t>Reproduce or distribute a sound recording distributed publicly in phonorecords. </a:t>
            </a:r>
          </a:p>
          <a:p>
            <a:pPr lvl="1">
              <a:buFont typeface="Wingdings" panose="05000000000000000000" pitchFamily="2" charset="2"/>
              <a:buChar char="§"/>
            </a:pPr>
            <a:r>
              <a:rPr lang="en-US" sz="1700" dirty="0"/>
              <a:t>Distribute phonorecords for use in broadcasting, music systems, or other public use. </a:t>
            </a:r>
          </a:p>
          <a:p>
            <a:pPr lvl="1">
              <a:buFont typeface="Wingdings" panose="05000000000000000000" pitchFamily="2" charset="2"/>
              <a:buChar char="§"/>
            </a:pPr>
            <a:r>
              <a:rPr lang="en-US" sz="1700" dirty="0"/>
              <a:t>Change the basic melody or character of the arrangement.</a:t>
            </a:r>
          </a:p>
          <a:p>
            <a:pPr lvl="1">
              <a:buFont typeface="Wingdings" panose="05000000000000000000" pitchFamily="2" charset="2"/>
              <a:buChar char="§"/>
            </a:pPr>
            <a:r>
              <a:rPr lang="en-US" sz="1700" dirty="0"/>
              <a:t>Claim copyright protection in your arrangement as a derivative work. </a:t>
            </a:r>
          </a:p>
          <a:p>
            <a:pPr lvl="1">
              <a:buFont typeface="Wingdings" panose="05000000000000000000" pitchFamily="2" charset="2"/>
              <a:buChar char="§"/>
            </a:pPr>
            <a:endParaRPr lang="en-US" sz="1700" dirty="0"/>
          </a:p>
          <a:p>
            <a:pPr marL="201168" lvl="1" indent="0" algn="ctr">
              <a:buNone/>
            </a:pPr>
            <a:r>
              <a:rPr lang="en-US" sz="1700" b="1" u="sng" dirty="0"/>
              <a:t>How to get a Mechanical License?</a:t>
            </a:r>
          </a:p>
          <a:p>
            <a:pPr lvl="1"/>
            <a:r>
              <a:rPr lang="en-US" sz="1700" dirty="0"/>
              <a:t>Bypass and get direct permissions (necessary if any of your intended uses violate the above “you may not’s”).</a:t>
            </a:r>
          </a:p>
          <a:p>
            <a:pPr lvl="1"/>
            <a:r>
              <a:rPr lang="en-US" sz="1700" dirty="0"/>
              <a:t>Harry Fox Agency </a:t>
            </a:r>
            <a:r>
              <a:rPr lang="en-US" sz="1700" dirty="0">
                <a:hlinkClick r:id="rId3"/>
              </a:rPr>
              <a:t>https://www.harryfox.com</a:t>
            </a:r>
            <a:r>
              <a:rPr lang="en-US" sz="1700" dirty="0"/>
              <a:t> </a:t>
            </a:r>
          </a:p>
          <a:p>
            <a:pPr lvl="1"/>
            <a:r>
              <a:rPr lang="en-US" sz="1700" dirty="0"/>
              <a:t>Music Reports </a:t>
            </a:r>
            <a:r>
              <a:rPr lang="en-US" sz="1700" dirty="0">
                <a:hlinkClick r:id="rId4"/>
              </a:rPr>
              <a:t>https://www.musicreports.com/</a:t>
            </a:r>
            <a:r>
              <a:rPr lang="en-US" sz="1700" dirty="0"/>
              <a:t> </a:t>
            </a:r>
          </a:p>
          <a:p>
            <a:pPr lvl="1"/>
            <a:r>
              <a:rPr lang="en-US" sz="1700" dirty="0"/>
              <a:t>Mechanical Licensing Collective: </a:t>
            </a:r>
            <a:r>
              <a:rPr lang="en-US" sz="1700" dirty="0">
                <a:hlinkClick r:id="rId5"/>
              </a:rPr>
              <a:t>https://www.themlc.com/</a:t>
            </a:r>
            <a:r>
              <a:rPr lang="en-US" sz="1700" dirty="0"/>
              <a:t> </a:t>
            </a:r>
          </a:p>
          <a:p>
            <a:pPr lvl="2"/>
            <a:r>
              <a:rPr lang="en-US" dirty="0"/>
              <a:t>MLC doesn’t cover physical material, ringtones, covers or audio visual.</a:t>
            </a:r>
          </a:p>
          <a:p>
            <a:pPr marL="384048" lvl="2" indent="0">
              <a:buNone/>
            </a:pPr>
            <a:endParaRPr lang="en-US" sz="1600" dirty="0"/>
          </a:p>
          <a:p>
            <a:pPr marL="201168" lvl="1" indent="0">
              <a:buNone/>
            </a:pPr>
            <a:r>
              <a:rPr lang="en-US" sz="1600" dirty="0"/>
              <a:t>Note: MLC is the only provider of blanket mechanical licensing to DSPs but Harry Fox still grants individual mechanical licenses (song by song). </a:t>
            </a:r>
          </a:p>
        </p:txBody>
      </p:sp>
    </p:spTree>
    <p:extLst>
      <p:ext uri="{BB962C8B-B14F-4D97-AF65-F5344CB8AC3E}">
        <p14:creationId xmlns:p14="http://schemas.microsoft.com/office/powerpoint/2010/main" val="4046536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0"/>
            <a:ext cx="3200400" cy="2286000"/>
          </a:xfrm>
        </p:spPr>
        <p:txBody>
          <a:bodyPr>
            <a:normAutofit/>
          </a:bodyPr>
          <a:lstStyle/>
          <a:p>
            <a:r>
              <a:rPr lang="en-US" sz="4400" dirty="0"/>
              <a:t>Derivative Rights</a:t>
            </a:r>
          </a:p>
        </p:txBody>
      </p:sp>
      <p:sp>
        <p:nvSpPr>
          <p:cNvPr id="4" name="Text Placeholder 3"/>
          <p:cNvSpPr>
            <a:spLocks noGrp="1"/>
          </p:cNvSpPr>
          <p:nvPr>
            <p:ph type="body" sz="half" idx="2"/>
          </p:nvPr>
        </p:nvSpPr>
        <p:spPr>
          <a:xfrm>
            <a:off x="457200" y="2286000"/>
            <a:ext cx="3200400" cy="3379124"/>
          </a:xfrm>
        </p:spPr>
        <p:txBody>
          <a:bodyPr>
            <a:normAutofit/>
          </a:bodyPr>
          <a:lstStyle/>
          <a:p>
            <a:endParaRPr lang="en-US" sz="1800" dirty="0"/>
          </a:p>
          <a:p>
            <a:r>
              <a:rPr lang="en-US" sz="1800" dirty="0"/>
              <a:t>17 USC§106(2)</a:t>
            </a:r>
          </a:p>
          <a:p>
            <a:r>
              <a:rPr lang="en-US" sz="1800" dirty="0"/>
              <a:t>Exclusive Right to: </a:t>
            </a:r>
          </a:p>
          <a:p>
            <a:pPr marL="285750" indent="-285750">
              <a:buFont typeface="Arial" panose="020B0604020202020204" pitchFamily="34" charset="0"/>
              <a:buChar char="•"/>
            </a:pPr>
            <a:r>
              <a:rPr lang="en-US" sz="1800" dirty="0"/>
              <a:t>Prepare derivative works based on the copyrighted work</a:t>
            </a:r>
          </a:p>
          <a:p>
            <a:pPr marL="285750" indent="-285750">
              <a:buFont typeface="Arial" panose="020B0604020202020204" pitchFamily="34" charset="0"/>
              <a:buChar char="•"/>
            </a:pPr>
            <a:r>
              <a:rPr lang="en-US" sz="1800" dirty="0"/>
              <a:t>Authorize others to prepare derivative works. </a:t>
            </a:r>
          </a:p>
        </p:txBody>
      </p:sp>
      <p:sp>
        <p:nvSpPr>
          <p:cNvPr id="10" name="Content Placeholder 2"/>
          <p:cNvSpPr>
            <a:spLocks noGrp="1"/>
          </p:cNvSpPr>
          <p:nvPr>
            <p:ph sz="half" idx="1"/>
          </p:nvPr>
        </p:nvSpPr>
        <p:spPr>
          <a:xfrm>
            <a:off x="4314930" y="1694918"/>
            <a:ext cx="7728133" cy="5381290"/>
          </a:xfrm>
        </p:spPr>
        <p:txBody>
          <a:bodyPr>
            <a:normAutofit/>
          </a:bodyPr>
          <a:lstStyle/>
          <a:p>
            <a:pPr>
              <a:buFont typeface="Wingdings" panose="05000000000000000000" pitchFamily="2" charset="2"/>
              <a:buChar char="§"/>
            </a:pPr>
            <a:r>
              <a:rPr lang="en-US" sz="2800" b="1" dirty="0"/>
              <a:t>Note- Mechanical licenses only allow arrangement with limitations in phonorecords capturing an arrangement not printed scores, etc. </a:t>
            </a:r>
          </a:p>
          <a:p>
            <a:pPr>
              <a:buFont typeface="Wingdings" panose="05000000000000000000" pitchFamily="2" charset="2"/>
              <a:buChar char="§"/>
            </a:pPr>
            <a:r>
              <a:rPr lang="en-US" sz="2800" dirty="0"/>
              <a:t>Permissions to: rearrange, display, print sheet music (notes and or lyrics). </a:t>
            </a:r>
          </a:p>
          <a:p>
            <a:pPr>
              <a:buFont typeface="Wingdings" panose="05000000000000000000" pitchFamily="2" charset="2"/>
              <a:buChar char="§"/>
            </a:pPr>
            <a:r>
              <a:rPr lang="en-US" sz="2800" dirty="0"/>
              <a:t>Licenses are typically negotiated through music publishers communicating clearly terms and expectations (often a disclaimer on the physical work) but some rights management organizations exist.</a:t>
            </a:r>
          </a:p>
          <a:p>
            <a:pPr lvl="1">
              <a:buFont typeface="Wingdings" panose="05000000000000000000" pitchFamily="2" charset="2"/>
              <a:buChar char="§"/>
            </a:pPr>
            <a:r>
              <a:rPr lang="en-US" sz="2600" dirty="0"/>
              <a:t>Hal Leonard: </a:t>
            </a:r>
            <a:r>
              <a:rPr lang="en-US" sz="2600" dirty="0">
                <a:hlinkClick r:id="rId2"/>
              </a:rPr>
              <a:t>https://www.halleonard.com/</a:t>
            </a:r>
            <a:endParaRPr lang="en-US" sz="2600" dirty="0"/>
          </a:p>
          <a:p>
            <a:pPr>
              <a:buFont typeface="Wingdings" panose="05000000000000000000" pitchFamily="2" charset="2"/>
              <a:buChar char="§"/>
            </a:pPr>
            <a:endParaRPr lang="en-US" sz="2800" dirty="0"/>
          </a:p>
          <a:p>
            <a:pPr lvl="1">
              <a:buFont typeface="Wingdings" panose="05000000000000000000" pitchFamily="2" charset="2"/>
              <a:buChar char="§"/>
            </a:pPr>
            <a:endParaRPr lang="en-US" sz="26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36" y="0"/>
            <a:ext cx="1619978" cy="1619978"/>
          </a:xfrm>
          <a:prstGeom prst="rect">
            <a:avLst/>
          </a:prstGeom>
        </p:spPr>
      </p:pic>
      <p:sp>
        <p:nvSpPr>
          <p:cNvPr id="12" name="Rectangle 11"/>
          <p:cNvSpPr/>
          <p:nvPr/>
        </p:nvSpPr>
        <p:spPr>
          <a:xfrm>
            <a:off x="4107112" y="173428"/>
            <a:ext cx="6595524" cy="1446550"/>
          </a:xfrm>
          <a:prstGeom prst="rect">
            <a:avLst/>
          </a:prstGeom>
        </p:spPr>
        <p:txBody>
          <a:bodyPr wrap="square">
            <a:spAutoFit/>
          </a:bodyPr>
          <a:lstStyle/>
          <a:p>
            <a:pPr algn="ctr"/>
            <a:r>
              <a:rPr lang="en-US" sz="4400" dirty="0">
                <a:latin typeface="Lucida Sans" panose="020B0602030504020204" pitchFamily="34" charset="0"/>
              </a:rPr>
              <a:t>Arrangement/Print/</a:t>
            </a:r>
          </a:p>
          <a:p>
            <a:pPr algn="ctr"/>
            <a:r>
              <a:rPr lang="en-US" sz="4400" dirty="0">
                <a:latin typeface="Lucida Sans" panose="020B0602030504020204" pitchFamily="34" charset="0"/>
              </a:rPr>
              <a:t>Folio Licenses </a:t>
            </a:r>
            <a:endParaRPr lang="en-US" sz="4400" dirty="0"/>
          </a:p>
        </p:txBody>
      </p:sp>
    </p:spTree>
    <p:extLst>
      <p:ext uri="{BB962C8B-B14F-4D97-AF65-F5344CB8AC3E}">
        <p14:creationId xmlns:p14="http://schemas.microsoft.com/office/powerpoint/2010/main" val="2263839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968"/>
            <a:ext cx="10702636" cy="923330"/>
          </a:xfrm>
          <a:prstGeom prst="rect">
            <a:avLst/>
          </a:prstGeom>
        </p:spPr>
        <p:txBody>
          <a:bodyPr wrap="square">
            <a:spAutoFit/>
          </a:bodyPr>
          <a:lstStyle/>
          <a:p>
            <a:pPr algn="ctr"/>
            <a:r>
              <a:rPr lang="en-US" sz="5400" dirty="0">
                <a:latin typeface="Lucida Sans" panose="020B0602030504020204" pitchFamily="34" charset="0"/>
              </a:rPr>
              <a:t>Synchronization License</a:t>
            </a:r>
            <a:endParaRPr lang="en-US" sz="5400" dirty="0"/>
          </a:p>
        </p:txBody>
      </p:sp>
      <p:sp>
        <p:nvSpPr>
          <p:cNvPr id="10" name="Content Placeholder 2"/>
          <p:cNvSpPr>
            <a:spLocks noGrp="1"/>
          </p:cNvSpPr>
          <p:nvPr>
            <p:ph sz="half" idx="4294967295"/>
          </p:nvPr>
        </p:nvSpPr>
        <p:spPr>
          <a:xfrm>
            <a:off x="93518" y="1139266"/>
            <a:ext cx="12098482" cy="5521308"/>
          </a:xfrm>
        </p:spPr>
        <p:txBody>
          <a:bodyPr>
            <a:noAutofit/>
          </a:bodyPr>
          <a:lstStyle/>
          <a:p>
            <a:pPr>
              <a:buFont typeface="Wingdings" panose="05000000000000000000" pitchFamily="2" charset="2"/>
              <a:buChar char="§"/>
            </a:pPr>
            <a:r>
              <a:rPr lang="en-US" sz="1800" dirty="0">
                <a:solidFill>
                  <a:schemeClr val="tx1"/>
                </a:solidFill>
              </a:rPr>
              <a:t>Secured to synchronize a musical composition with an audiovisual work. </a:t>
            </a:r>
          </a:p>
          <a:p>
            <a:pPr>
              <a:buFont typeface="Wingdings" panose="05000000000000000000" pitchFamily="2" charset="2"/>
              <a:buChar char="§"/>
            </a:pPr>
            <a:r>
              <a:rPr lang="en-US" sz="1800" dirty="0">
                <a:solidFill>
                  <a:schemeClr val="tx1"/>
                </a:solidFill>
              </a:rPr>
              <a:t>Negotiated directly with the music publisher. </a:t>
            </a:r>
          </a:p>
          <a:p>
            <a:pPr>
              <a:buFont typeface="Wingdings" panose="05000000000000000000" pitchFamily="2" charset="2"/>
              <a:buChar char="§"/>
            </a:pPr>
            <a:endParaRPr lang="en-US" sz="1700" dirty="0"/>
          </a:p>
          <a:p>
            <a:pPr marL="0" indent="0">
              <a:buNone/>
            </a:pPr>
            <a:endParaRPr lang="en-US" sz="1700" dirty="0"/>
          </a:p>
          <a:p>
            <a:pPr marL="0" indent="0">
              <a:buNone/>
            </a:pPr>
            <a:endParaRPr lang="en-US" sz="1700" dirty="0"/>
          </a:p>
          <a:p>
            <a:pPr marL="201168" lvl="1" indent="0">
              <a:buNone/>
            </a:pPr>
            <a:endParaRPr lang="en-US" sz="17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7555" y="0"/>
            <a:ext cx="1536443" cy="1536443"/>
          </a:xfrm>
          <a:prstGeom prst="rect">
            <a:avLst/>
          </a:prstGeom>
        </p:spPr>
      </p:pic>
      <p:sp>
        <p:nvSpPr>
          <p:cNvPr id="4" name="Rectangle 3"/>
          <p:cNvSpPr/>
          <p:nvPr/>
        </p:nvSpPr>
        <p:spPr>
          <a:xfrm>
            <a:off x="3747654" y="2030289"/>
            <a:ext cx="6096000" cy="1754326"/>
          </a:xfrm>
          <a:prstGeom prst="rect">
            <a:avLst/>
          </a:prstGeom>
        </p:spPr>
        <p:txBody>
          <a:bodyPr>
            <a:spAutoFit/>
          </a:bodyPr>
          <a:lstStyle/>
          <a:p>
            <a:r>
              <a:rPr lang="en-US" dirty="0"/>
              <a:t>Sometimes these may involve </a:t>
            </a:r>
            <a:r>
              <a:rPr lang="en-US" b="1" dirty="0"/>
              <a:t>Master License </a:t>
            </a:r>
            <a:r>
              <a:rPr lang="en-US" dirty="0"/>
              <a:t>if the licensee seeks to use a pre-recorded version of a song in a project but does not allow the user to re-record a song (create a cover or edit a song). This is the difference between © and ℗! You would need both a master license and the synchronization license in this case!</a:t>
            </a:r>
          </a:p>
        </p:txBody>
      </p:sp>
      <p:sp>
        <p:nvSpPr>
          <p:cNvPr id="7" name="Rectangle 6"/>
          <p:cNvSpPr/>
          <p:nvPr/>
        </p:nvSpPr>
        <p:spPr>
          <a:xfrm>
            <a:off x="200889" y="5433426"/>
            <a:ext cx="11748656" cy="1446550"/>
          </a:xfrm>
          <a:prstGeom prst="rect">
            <a:avLst/>
          </a:prstGeom>
        </p:spPr>
        <p:txBody>
          <a:bodyPr wrap="square">
            <a:spAutoFit/>
          </a:bodyPr>
          <a:lstStyle/>
          <a:p>
            <a:pPr lvl="2"/>
            <a:endParaRPr lang="en-US" dirty="0"/>
          </a:p>
          <a:p>
            <a:r>
              <a:rPr lang="en-US" dirty="0">
                <a:solidFill>
                  <a:schemeClr val="accent1">
                    <a:lumMod val="75000"/>
                  </a:schemeClr>
                </a:solidFill>
              </a:rPr>
              <a:t>Note- If you were sharing a cover of a song on YouTube---the mechanical license you secure would only cover the audio, the audiovisual component of your project would require a sync license—which are not compulsory!</a:t>
            </a:r>
          </a:p>
          <a:p>
            <a:pPr lvl="2"/>
            <a:endParaRPr lang="en-US" dirty="0">
              <a:solidFill>
                <a:schemeClr val="accent1">
                  <a:lumMod val="75000"/>
                </a:schemeClr>
              </a:solidFill>
            </a:endParaRPr>
          </a:p>
          <a:p>
            <a:pPr marL="384048" lvl="2" indent="0">
              <a:buNone/>
            </a:pPr>
            <a:endParaRPr lang="en-US" sz="16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89" y="1911209"/>
            <a:ext cx="3453247" cy="3746812"/>
          </a:xfrm>
          <a:prstGeom prst="rect">
            <a:avLst/>
          </a:prstGeom>
        </p:spPr>
      </p:pic>
      <p:sp>
        <p:nvSpPr>
          <p:cNvPr id="11" name="Rectangle 10"/>
          <p:cNvSpPr/>
          <p:nvPr/>
        </p:nvSpPr>
        <p:spPr>
          <a:xfrm>
            <a:off x="3747654" y="3698447"/>
            <a:ext cx="8537863" cy="1954381"/>
          </a:xfrm>
          <a:prstGeom prst="rect">
            <a:avLst/>
          </a:prstGeom>
        </p:spPr>
        <p:txBody>
          <a:bodyPr wrap="square">
            <a:spAutoFit/>
          </a:bodyPr>
          <a:lstStyle/>
          <a:p>
            <a:pPr marL="201168" lvl="1" indent="0" algn="ctr">
              <a:buNone/>
            </a:pPr>
            <a:r>
              <a:rPr lang="en-US" sz="1700" b="1" u="sng" dirty="0"/>
              <a:t>How to get synchronization and master licenses?</a:t>
            </a:r>
          </a:p>
          <a:p>
            <a:pPr marL="742950" lvl="1" indent="-285750">
              <a:buFont typeface="Arial" panose="020B0604020202020204" pitchFamily="34" charset="0"/>
              <a:buChar char="•"/>
            </a:pPr>
            <a:r>
              <a:rPr lang="en-US" sz="1700" dirty="0"/>
              <a:t>Work directly with publisher or record label ^depending on the above!</a:t>
            </a:r>
          </a:p>
          <a:p>
            <a:pPr marL="742950" lvl="1" indent="-285750">
              <a:buFont typeface="Arial" panose="020B0604020202020204" pitchFamily="34" charset="0"/>
              <a:buChar char="•"/>
            </a:pPr>
            <a:r>
              <a:rPr lang="en-US" sz="1700" dirty="0"/>
              <a:t>Use the ASCAP Repertory Search to help identify these entities: </a:t>
            </a:r>
            <a:r>
              <a:rPr lang="en-US" sz="1700" dirty="0">
                <a:hlinkClick r:id="rId4"/>
              </a:rPr>
              <a:t>https://www.ascap.com/repertory/about</a:t>
            </a:r>
            <a:r>
              <a:rPr lang="en-US" sz="1700" dirty="0"/>
              <a:t> </a:t>
            </a:r>
          </a:p>
          <a:p>
            <a:pPr marL="742950" lvl="1" indent="-285750">
              <a:buFont typeface="Arial" panose="020B0604020202020204" pitchFamily="34" charset="0"/>
              <a:buChar char="•"/>
            </a:pPr>
            <a:r>
              <a:rPr lang="en-US" sz="1700" dirty="0"/>
              <a:t>Prices often set on an individual basis. </a:t>
            </a:r>
          </a:p>
          <a:p>
            <a:pPr marL="742950" lvl="1" indent="-285750">
              <a:buFont typeface="Arial" panose="020B0604020202020204" pitchFamily="34" charset="0"/>
              <a:buChar char="•"/>
            </a:pPr>
            <a:r>
              <a:rPr lang="en-US" dirty="0"/>
              <a:t>Communicate clearly your needs and use and then subsequently the terms and expectations when drafting an agreement. </a:t>
            </a:r>
            <a:endParaRPr lang="en-US" sz="1700" dirty="0"/>
          </a:p>
        </p:txBody>
      </p:sp>
    </p:spTree>
    <p:extLst>
      <p:ext uri="{BB962C8B-B14F-4D97-AF65-F5344CB8AC3E}">
        <p14:creationId xmlns:p14="http://schemas.microsoft.com/office/powerpoint/2010/main" val="1623379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0"/>
            <a:ext cx="3200400" cy="2286000"/>
          </a:xfrm>
        </p:spPr>
        <p:txBody>
          <a:bodyPr>
            <a:normAutofit/>
          </a:bodyPr>
          <a:lstStyle/>
          <a:p>
            <a:r>
              <a:rPr lang="en-US" sz="4400" dirty="0"/>
              <a:t>Distribution Rights</a:t>
            </a:r>
          </a:p>
        </p:txBody>
      </p:sp>
      <p:sp>
        <p:nvSpPr>
          <p:cNvPr id="4" name="Text Placeholder 3"/>
          <p:cNvSpPr>
            <a:spLocks noGrp="1"/>
          </p:cNvSpPr>
          <p:nvPr>
            <p:ph type="body" sz="half" idx="2"/>
          </p:nvPr>
        </p:nvSpPr>
        <p:spPr>
          <a:xfrm>
            <a:off x="457200" y="2286000"/>
            <a:ext cx="3200400" cy="3379124"/>
          </a:xfrm>
        </p:spPr>
        <p:txBody>
          <a:bodyPr>
            <a:normAutofit fontScale="92500" lnSpcReduction="20000"/>
          </a:bodyPr>
          <a:lstStyle/>
          <a:p>
            <a:endParaRPr lang="en-US" sz="1800" dirty="0"/>
          </a:p>
          <a:p>
            <a:r>
              <a:rPr lang="en-US" sz="1800" dirty="0"/>
              <a:t>17 USC§106(3)</a:t>
            </a:r>
          </a:p>
          <a:p>
            <a:r>
              <a:rPr lang="en-US" sz="1800" dirty="0"/>
              <a:t>Exclusive Right to: </a:t>
            </a:r>
          </a:p>
          <a:p>
            <a:pPr marL="285750" indent="-285750">
              <a:buFont typeface="Arial" panose="020B0604020202020204" pitchFamily="34" charset="0"/>
              <a:buChar char="•"/>
            </a:pPr>
            <a:r>
              <a:rPr lang="en-US" sz="1800" dirty="0"/>
              <a:t>Distribute copies or </a:t>
            </a:r>
            <a:r>
              <a:rPr lang="en-US" sz="1800" dirty="0">
                <a:solidFill>
                  <a:schemeClr val="bg1"/>
                </a:solidFill>
              </a:rPr>
              <a:t>phonorecords.</a:t>
            </a:r>
          </a:p>
          <a:p>
            <a:pPr marL="742950" lvl="1" indent="-285750">
              <a:buFont typeface="Arial" panose="020B0604020202020204" pitchFamily="34" charset="0"/>
              <a:buChar char="•"/>
            </a:pPr>
            <a:r>
              <a:rPr lang="en-US" sz="1500" dirty="0">
                <a:solidFill>
                  <a:schemeClr val="bg1"/>
                </a:solidFill>
              </a:rPr>
              <a:t>Sale</a:t>
            </a:r>
          </a:p>
          <a:p>
            <a:pPr marL="742950" lvl="1" indent="-285750">
              <a:buFont typeface="Arial" panose="020B0604020202020204" pitchFamily="34" charset="0"/>
              <a:buChar char="•"/>
            </a:pPr>
            <a:r>
              <a:rPr lang="en-US" sz="1500" dirty="0">
                <a:solidFill>
                  <a:schemeClr val="bg1"/>
                </a:solidFill>
              </a:rPr>
              <a:t>Transfer of ownership</a:t>
            </a:r>
          </a:p>
          <a:p>
            <a:pPr marL="742950" lvl="1" indent="-285750">
              <a:buFont typeface="Arial" panose="020B0604020202020204" pitchFamily="34" charset="0"/>
              <a:buChar char="•"/>
            </a:pPr>
            <a:r>
              <a:rPr lang="en-US" sz="1500" dirty="0">
                <a:solidFill>
                  <a:schemeClr val="bg1"/>
                </a:solidFill>
              </a:rPr>
              <a:t>Rental</a:t>
            </a:r>
          </a:p>
          <a:p>
            <a:pPr marL="742950" lvl="1" indent="-285750">
              <a:buFont typeface="Arial" panose="020B0604020202020204" pitchFamily="34" charset="0"/>
              <a:buChar char="•"/>
            </a:pPr>
            <a:r>
              <a:rPr lang="en-US" sz="1500" dirty="0">
                <a:solidFill>
                  <a:schemeClr val="bg1"/>
                </a:solidFill>
              </a:rPr>
              <a:t>Lease</a:t>
            </a:r>
          </a:p>
          <a:p>
            <a:pPr marL="742950" lvl="1" indent="-285750">
              <a:buFont typeface="Arial" panose="020B0604020202020204" pitchFamily="34" charset="0"/>
              <a:buChar char="•"/>
            </a:pPr>
            <a:r>
              <a:rPr lang="en-US" sz="1500" dirty="0">
                <a:solidFill>
                  <a:schemeClr val="bg1"/>
                </a:solidFill>
              </a:rPr>
              <a:t>Lending </a:t>
            </a:r>
          </a:p>
          <a:p>
            <a:pPr marL="285750" indent="-285750">
              <a:buFont typeface="Arial" panose="020B0604020202020204" pitchFamily="34" charset="0"/>
              <a:buChar char="•"/>
            </a:pPr>
            <a:r>
              <a:rPr lang="en-US" sz="1800" dirty="0"/>
              <a:t>Authorize others to distribute copies or phonorecords. </a:t>
            </a:r>
          </a:p>
        </p:txBody>
      </p:sp>
      <p:sp>
        <p:nvSpPr>
          <p:cNvPr id="10" name="Content Placeholder 2"/>
          <p:cNvSpPr>
            <a:spLocks noGrp="1"/>
          </p:cNvSpPr>
          <p:nvPr>
            <p:ph sz="half" idx="1"/>
          </p:nvPr>
        </p:nvSpPr>
        <p:spPr>
          <a:xfrm>
            <a:off x="4189670" y="1832704"/>
            <a:ext cx="7728133" cy="4818617"/>
          </a:xfrm>
        </p:spPr>
        <p:txBody>
          <a:bodyPr>
            <a:normAutofit fontScale="92500" lnSpcReduction="10000"/>
          </a:bodyPr>
          <a:lstStyle/>
          <a:p>
            <a:pPr>
              <a:buFont typeface="Wingdings" panose="05000000000000000000" pitchFamily="2" charset="2"/>
              <a:buChar char="§"/>
            </a:pPr>
            <a:r>
              <a:rPr lang="en-US" sz="2800" dirty="0">
                <a:solidFill>
                  <a:schemeClr val="tx1"/>
                </a:solidFill>
              </a:rPr>
              <a:t>Allows licensees to distribute copyrighted music or sound recordings in return for a fee or royalty. </a:t>
            </a:r>
            <a:endParaRPr lang="en-US" sz="2600" dirty="0">
              <a:solidFill>
                <a:schemeClr val="tx1"/>
              </a:solidFill>
            </a:endParaRPr>
          </a:p>
          <a:p>
            <a:pPr>
              <a:buFont typeface="Wingdings" panose="05000000000000000000" pitchFamily="2" charset="2"/>
              <a:buChar char="§"/>
            </a:pPr>
            <a:endParaRPr lang="en-US" sz="2800" dirty="0">
              <a:solidFill>
                <a:schemeClr val="tx1"/>
              </a:solidFill>
            </a:endParaRPr>
          </a:p>
          <a:p>
            <a:pPr>
              <a:buFont typeface="Wingdings" panose="05000000000000000000" pitchFamily="2" charset="2"/>
              <a:buChar char="§"/>
            </a:pPr>
            <a:endParaRPr lang="en-US" sz="2800" dirty="0">
              <a:solidFill>
                <a:schemeClr val="tx1"/>
              </a:solidFill>
            </a:endParaRPr>
          </a:p>
          <a:p>
            <a:pPr>
              <a:buFont typeface="Wingdings" panose="05000000000000000000" pitchFamily="2" charset="2"/>
              <a:buChar char="§"/>
            </a:pPr>
            <a:endParaRPr lang="en-US" sz="2800" dirty="0">
              <a:solidFill>
                <a:schemeClr val="tx1"/>
              </a:solidFill>
            </a:endParaRPr>
          </a:p>
          <a:p>
            <a:pPr>
              <a:buFont typeface="Wingdings" panose="05000000000000000000" pitchFamily="2" charset="2"/>
              <a:buChar char="§"/>
            </a:pPr>
            <a:r>
              <a:rPr lang="en-US" sz="2800" dirty="0">
                <a:solidFill>
                  <a:schemeClr val="tx1"/>
                </a:solidFill>
              </a:rPr>
              <a:t>Where music is interesting is that distribution deals used to involve the distributor paying for manufacturing costs acting as an intermediary between record labels and retail outlets. Digital music has changed this. </a:t>
            </a:r>
          </a:p>
          <a:p>
            <a:pPr lvl="1">
              <a:buFont typeface="Wingdings" panose="05000000000000000000" pitchFamily="2" charset="2"/>
              <a:buChar char="§"/>
            </a:pPr>
            <a:r>
              <a:rPr lang="en-US" sz="2600" dirty="0">
                <a:solidFill>
                  <a:schemeClr val="tx1"/>
                </a:solidFill>
              </a:rPr>
              <a:t>Distribution is often wrapped in larger bundles of licenses. </a:t>
            </a:r>
          </a:p>
          <a:p>
            <a:pPr lvl="1">
              <a:buFont typeface="Wingdings" panose="05000000000000000000" pitchFamily="2" charset="2"/>
              <a:buChar char="§"/>
            </a:pPr>
            <a:r>
              <a:rPr lang="en-US" sz="2600" dirty="0">
                <a:solidFill>
                  <a:schemeClr val="tx1"/>
                </a:solidFill>
              </a:rPr>
              <a:t>The above shift has led to the birth/popularity of indie labels as the market shifts. </a:t>
            </a:r>
          </a:p>
          <a:p>
            <a:pPr lvl="1">
              <a:buFont typeface="Wingdings" panose="05000000000000000000" pitchFamily="2" charset="2"/>
              <a:buChar char="§"/>
            </a:pPr>
            <a:endParaRPr lang="en-US" sz="2600" dirty="0"/>
          </a:p>
        </p:txBody>
      </p:sp>
      <p:sp>
        <p:nvSpPr>
          <p:cNvPr id="12" name="Rectangle 11"/>
          <p:cNvSpPr/>
          <p:nvPr/>
        </p:nvSpPr>
        <p:spPr>
          <a:xfrm>
            <a:off x="3627705" y="758280"/>
            <a:ext cx="6595524" cy="769441"/>
          </a:xfrm>
          <a:prstGeom prst="rect">
            <a:avLst/>
          </a:prstGeom>
        </p:spPr>
        <p:txBody>
          <a:bodyPr wrap="square">
            <a:spAutoFit/>
          </a:bodyPr>
          <a:lstStyle/>
          <a:p>
            <a:pPr algn="ctr"/>
            <a:r>
              <a:rPr lang="en-US" sz="4400" dirty="0">
                <a:latin typeface="Lucida Sans" panose="020B0602030504020204" pitchFamily="34" charset="0"/>
              </a:rPr>
              <a:t>Distribution License</a:t>
            </a:r>
            <a:endParaRPr lang="en-US" sz="4400" dirty="0"/>
          </a:p>
        </p:txBody>
      </p:sp>
      <p:sp>
        <p:nvSpPr>
          <p:cNvPr id="3" name="Explosion 1 2"/>
          <p:cNvSpPr/>
          <p:nvPr/>
        </p:nvSpPr>
        <p:spPr>
          <a:xfrm rot="846748">
            <a:off x="9642088" y="281436"/>
            <a:ext cx="2504440" cy="1582958"/>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BONUS LICENSE?</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2476" y="2477772"/>
            <a:ext cx="1570254" cy="1570254"/>
          </a:xfrm>
          <a:prstGeom prst="rect">
            <a:avLst/>
          </a:prstGeom>
        </p:spPr>
      </p:pic>
      <p:sp>
        <p:nvSpPr>
          <p:cNvPr id="5" name="Rectangle 4"/>
          <p:cNvSpPr/>
          <p:nvPr/>
        </p:nvSpPr>
        <p:spPr>
          <a:xfrm>
            <a:off x="4225822" y="2673097"/>
            <a:ext cx="6096000" cy="1292662"/>
          </a:xfrm>
          <a:prstGeom prst="rect">
            <a:avLst/>
          </a:prstGeom>
        </p:spPr>
        <p:txBody>
          <a:bodyPr>
            <a:spAutoFit/>
          </a:bodyPr>
          <a:lstStyle/>
          <a:p>
            <a:pPr>
              <a:buClr>
                <a:schemeClr val="accent1"/>
              </a:buClr>
              <a:buFont typeface="Wingdings" panose="05000000000000000000" pitchFamily="2" charset="2"/>
              <a:buChar char="§"/>
            </a:pPr>
            <a:r>
              <a:rPr lang="en-US" sz="2600" dirty="0"/>
              <a:t>It is a “license” and it isn’t. It’s a right under copyright that can be licensed away (happens in book publishing, etc. too!)</a:t>
            </a:r>
          </a:p>
        </p:txBody>
      </p:sp>
    </p:spTree>
    <p:extLst>
      <p:ext uri="{BB962C8B-B14F-4D97-AF65-F5344CB8AC3E}">
        <p14:creationId xmlns:p14="http://schemas.microsoft.com/office/powerpoint/2010/main" val="1086670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70" y="237995"/>
            <a:ext cx="3200400" cy="2286000"/>
          </a:xfrm>
        </p:spPr>
        <p:txBody>
          <a:bodyPr>
            <a:normAutofit/>
          </a:bodyPr>
          <a:lstStyle/>
          <a:p>
            <a:r>
              <a:rPr lang="en-US" sz="4400" dirty="0"/>
              <a:t>Public Performance Rights </a:t>
            </a:r>
          </a:p>
        </p:txBody>
      </p:sp>
      <p:sp>
        <p:nvSpPr>
          <p:cNvPr id="4" name="Text Placeholder 3"/>
          <p:cNvSpPr>
            <a:spLocks noGrp="1"/>
          </p:cNvSpPr>
          <p:nvPr>
            <p:ph type="body" sz="half" idx="2"/>
          </p:nvPr>
        </p:nvSpPr>
        <p:spPr>
          <a:xfrm>
            <a:off x="457200" y="2286000"/>
            <a:ext cx="3200400" cy="3379124"/>
          </a:xfrm>
        </p:spPr>
        <p:txBody>
          <a:bodyPr>
            <a:normAutofit/>
          </a:bodyPr>
          <a:lstStyle/>
          <a:p>
            <a:endParaRPr lang="en-US" sz="1800" dirty="0"/>
          </a:p>
          <a:p>
            <a:r>
              <a:rPr lang="en-US" sz="1800" dirty="0"/>
              <a:t>17 USC§106(4)</a:t>
            </a:r>
          </a:p>
          <a:p>
            <a:r>
              <a:rPr lang="en-US" sz="1800" dirty="0"/>
              <a:t>Exclusive Right to: </a:t>
            </a:r>
          </a:p>
          <a:p>
            <a:pPr marL="285750" indent="-285750">
              <a:buFont typeface="Arial" panose="020B0604020202020204" pitchFamily="34" charset="0"/>
              <a:buChar char="•"/>
            </a:pPr>
            <a:r>
              <a:rPr lang="en-US" sz="1800" dirty="0">
                <a:solidFill>
                  <a:schemeClr val="bg1"/>
                </a:solidFill>
              </a:rPr>
              <a:t>Authorize the public performance of their work.</a:t>
            </a:r>
          </a:p>
          <a:p>
            <a:pPr marL="742950" lvl="1" indent="-285750">
              <a:buFont typeface="Arial" panose="020B0604020202020204" pitchFamily="34" charset="0"/>
              <a:buChar char="•"/>
            </a:pPr>
            <a:r>
              <a:rPr lang="en-US" sz="1600" dirty="0">
                <a:solidFill>
                  <a:schemeClr val="bg1"/>
                </a:solidFill>
              </a:rPr>
              <a:t>§101 includes live and recorded/transmitted performances. </a:t>
            </a:r>
            <a:endParaRPr lang="en-US" sz="1500" dirty="0">
              <a:solidFill>
                <a:schemeClr val="bg1"/>
              </a:solidFill>
            </a:endParaRPr>
          </a:p>
          <a:p>
            <a:pPr marL="285750" indent="-285750">
              <a:buFont typeface="Arial" panose="020B0604020202020204" pitchFamily="34" charset="0"/>
              <a:buChar char="•"/>
            </a:pPr>
            <a:endParaRPr lang="en-US" sz="1500" dirty="0">
              <a:solidFill>
                <a:schemeClr val="bg1"/>
              </a:solidFill>
            </a:endParaRPr>
          </a:p>
        </p:txBody>
      </p:sp>
      <p:sp>
        <p:nvSpPr>
          <p:cNvPr id="10" name="Content Placeholder 2"/>
          <p:cNvSpPr>
            <a:spLocks noGrp="1"/>
          </p:cNvSpPr>
          <p:nvPr>
            <p:ph sz="half" idx="1"/>
          </p:nvPr>
        </p:nvSpPr>
        <p:spPr>
          <a:xfrm>
            <a:off x="4189670" y="1832704"/>
            <a:ext cx="7728133" cy="4818617"/>
          </a:xfrm>
        </p:spPr>
        <p:txBody>
          <a:bodyPr>
            <a:normAutofit fontScale="92500" lnSpcReduction="10000"/>
          </a:bodyPr>
          <a:lstStyle/>
          <a:p>
            <a:pPr>
              <a:buFont typeface="Wingdings" panose="05000000000000000000" pitchFamily="2" charset="2"/>
              <a:buChar char="§"/>
            </a:pPr>
            <a:r>
              <a:rPr lang="en-US" sz="2400" dirty="0">
                <a:solidFill>
                  <a:schemeClr val="accent1"/>
                </a:solidFill>
              </a:rPr>
              <a:t>To “perform” </a:t>
            </a:r>
            <a:r>
              <a:rPr lang="en-US" sz="2400" dirty="0">
                <a:solidFill>
                  <a:schemeClr val="tx1"/>
                </a:solidFill>
              </a:rPr>
              <a:t>a work means to recite, render, play, dance, or act it, either directly or by means of any</a:t>
            </a:r>
            <a:r>
              <a:rPr lang="en-US" sz="2400" dirty="0">
                <a:hlinkClick r:id="rId2"/>
              </a:rPr>
              <a:t> device </a:t>
            </a:r>
            <a:r>
              <a:rPr lang="en-US" sz="2400" dirty="0"/>
              <a:t>or </a:t>
            </a:r>
            <a:r>
              <a:rPr lang="en-US" sz="2400" dirty="0">
                <a:hlinkClick r:id="rId3"/>
              </a:rPr>
              <a:t>process</a:t>
            </a:r>
            <a:r>
              <a:rPr lang="en-US" sz="2400" dirty="0"/>
              <a:t> </a:t>
            </a:r>
            <a:r>
              <a:rPr lang="en-US" sz="2400" dirty="0">
                <a:solidFill>
                  <a:schemeClr val="tx1"/>
                </a:solidFill>
              </a:rPr>
              <a:t>or, in the case of a motion picture or other audiovisual work, to show its images in any sequence or to make the sounds accompanying it audible. </a:t>
            </a:r>
            <a:r>
              <a:rPr lang="en-US" sz="2400" dirty="0">
                <a:hlinkClick r:id="rId4"/>
              </a:rPr>
              <a:t>(17 USC 101)</a:t>
            </a:r>
            <a:endParaRPr lang="en-US" sz="2400" dirty="0"/>
          </a:p>
          <a:p>
            <a:pPr>
              <a:buFont typeface="Wingdings" panose="05000000000000000000" pitchFamily="2" charset="2"/>
              <a:buChar char="§"/>
            </a:pPr>
            <a:r>
              <a:rPr lang="en-US" sz="2600" dirty="0">
                <a:solidFill>
                  <a:schemeClr val="tx1"/>
                </a:solidFill>
              </a:rPr>
              <a:t>Four Types of Public</a:t>
            </a:r>
          </a:p>
          <a:p>
            <a:pPr lvl="1">
              <a:buFont typeface="Wingdings" panose="05000000000000000000" pitchFamily="2" charset="2"/>
              <a:buChar char="§"/>
            </a:pPr>
            <a:r>
              <a:rPr lang="en-US" sz="2400" dirty="0">
                <a:solidFill>
                  <a:schemeClr val="tx1"/>
                </a:solidFill>
              </a:rPr>
              <a:t>Public Places (Concert Hall, Zoo, Store, Restaurant, etc.)</a:t>
            </a:r>
          </a:p>
          <a:p>
            <a:pPr lvl="1">
              <a:buFont typeface="Wingdings" panose="05000000000000000000" pitchFamily="2" charset="2"/>
              <a:buChar char="§"/>
            </a:pPr>
            <a:r>
              <a:rPr lang="en-US" sz="2400" dirty="0">
                <a:solidFill>
                  <a:schemeClr val="tx1"/>
                </a:solidFill>
              </a:rPr>
              <a:t>Semi-Public Places (“substantial persons outside of the normal circle of acquaintances or family.” Examples: Private Club, University, Music School)</a:t>
            </a:r>
          </a:p>
          <a:p>
            <a:pPr lvl="1">
              <a:buFont typeface="Wingdings" panose="05000000000000000000" pitchFamily="2" charset="2"/>
              <a:buChar char="§"/>
            </a:pPr>
            <a:r>
              <a:rPr lang="en-US" sz="2400" dirty="0">
                <a:solidFill>
                  <a:schemeClr val="tx1"/>
                </a:solidFill>
              </a:rPr>
              <a:t>Transmissions, communications, displays to the public/semi-public (TV, radio, transmission to a place open to the public)</a:t>
            </a:r>
          </a:p>
          <a:p>
            <a:pPr lvl="1">
              <a:buFont typeface="Wingdings" panose="05000000000000000000" pitchFamily="2" charset="2"/>
              <a:buChar char="§"/>
            </a:pPr>
            <a:r>
              <a:rPr lang="en-US" sz="2400" dirty="0">
                <a:solidFill>
                  <a:schemeClr val="tx1"/>
                </a:solidFill>
              </a:rPr>
              <a:t>Transmitted by “any device or process” regardless if public actually received. </a:t>
            </a:r>
          </a:p>
          <a:p>
            <a:pPr lvl="1">
              <a:buFont typeface="Wingdings" panose="05000000000000000000" pitchFamily="2" charset="2"/>
              <a:buChar char="§"/>
            </a:pPr>
            <a:endParaRPr lang="en-US" sz="2600" dirty="0"/>
          </a:p>
        </p:txBody>
      </p:sp>
      <p:sp>
        <p:nvSpPr>
          <p:cNvPr id="12" name="Rectangle 11"/>
          <p:cNvSpPr/>
          <p:nvPr/>
        </p:nvSpPr>
        <p:spPr>
          <a:xfrm>
            <a:off x="3201820" y="166330"/>
            <a:ext cx="7783506" cy="1569660"/>
          </a:xfrm>
          <a:prstGeom prst="rect">
            <a:avLst/>
          </a:prstGeom>
        </p:spPr>
        <p:txBody>
          <a:bodyPr wrap="square">
            <a:spAutoFit/>
          </a:bodyPr>
          <a:lstStyle/>
          <a:p>
            <a:pPr algn="ctr"/>
            <a:r>
              <a:rPr lang="en-US" sz="4800" dirty="0">
                <a:latin typeface="Lucida Sans" panose="020B0602030504020204" pitchFamily="34" charset="0"/>
              </a:rPr>
              <a:t>Public Performance License</a:t>
            </a:r>
            <a:endParaRPr lang="en-US" sz="480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9800" y="166330"/>
            <a:ext cx="1335443" cy="133544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8980" y="263802"/>
            <a:ext cx="1263020" cy="1263020"/>
          </a:xfrm>
          <a:prstGeom prst="rect">
            <a:avLst/>
          </a:prstGeom>
        </p:spPr>
      </p:pic>
    </p:spTree>
    <p:extLst>
      <p:ext uri="{BB962C8B-B14F-4D97-AF65-F5344CB8AC3E}">
        <p14:creationId xmlns:p14="http://schemas.microsoft.com/office/powerpoint/2010/main" val="2366002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sz="half" idx="4294967295"/>
          </p:nvPr>
        </p:nvSpPr>
        <p:spPr>
          <a:xfrm>
            <a:off x="93518" y="1139266"/>
            <a:ext cx="12098482" cy="5242484"/>
          </a:xfrm>
        </p:spPr>
        <p:txBody>
          <a:bodyPr>
            <a:noAutofit/>
          </a:bodyPr>
          <a:lstStyle/>
          <a:p>
            <a:pPr marL="0" indent="0">
              <a:buNone/>
            </a:pPr>
            <a:r>
              <a:rPr lang="en-US" sz="4000" b="1" dirty="0">
                <a:solidFill>
                  <a:schemeClr val="accent1"/>
                </a:solidFill>
              </a:rPr>
              <a:t>Exempted Performances</a:t>
            </a:r>
          </a:p>
          <a:p>
            <a:pPr marL="0" indent="0">
              <a:buNone/>
            </a:pPr>
            <a:r>
              <a:rPr lang="en-US" sz="3200" dirty="0">
                <a:solidFill>
                  <a:schemeClr val="accent1"/>
                </a:solidFill>
              </a:rPr>
              <a:t>Under §110</a:t>
            </a:r>
          </a:p>
          <a:p>
            <a:pPr>
              <a:buFont typeface="Wingdings" panose="05000000000000000000" pitchFamily="2" charset="2"/>
              <a:buChar char="§"/>
            </a:pPr>
            <a:r>
              <a:rPr lang="en-US" sz="2800" dirty="0"/>
              <a:t> §110(1): Face-to-face teaching by instructors</a:t>
            </a:r>
          </a:p>
          <a:p>
            <a:pPr>
              <a:buFont typeface="Wingdings" panose="05000000000000000000" pitchFamily="2" charset="2"/>
              <a:buChar char="§"/>
            </a:pPr>
            <a:r>
              <a:rPr lang="en-US" sz="2800" dirty="0"/>
              <a:t> §110(2): Displays and performances in distance learning (The TEACH Act of 2002)</a:t>
            </a:r>
          </a:p>
          <a:p>
            <a:pPr>
              <a:buFont typeface="Wingdings" panose="05000000000000000000" pitchFamily="2" charset="2"/>
              <a:buChar char="§"/>
            </a:pPr>
            <a:r>
              <a:rPr lang="en-US" sz="2800" dirty="0"/>
              <a:t> §110(3): nondramatic literary or musical works or </a:t>
            </a:r>
            <a:r>
              <a:rPr lang="en-US" sz="2800" dirty="0" err="1"/>
              <a:t>dramatico</a:t>
            </a:r>
            <a:r>
              <a:rPr lang="en-US" sz="2800" dirty="0"/>
              <a:t>-musical works of a religious nature in the course of religious services or assemblies</a:t>
            </a:r>
          </a:p>
          <a:p>
            <a:pPr>
              <a:buFont typeface="Wingdings" panose="05000000000000000000" pitchFamily="2" charset="2"/>
              <a:buChar char="§"/>
            </a:pPr>
            <a:r>
              <a:rPr lang="en-US" sz="2800" dirty="0"/>
              <a:t> §110(4) non-profit performances of a non-dramatic literary or musical work before a live audience for “educational, religious, or charitable purposes and not for private financial gain”</a:t>
            </a:r>
          </a:p>
          <a:p>
            <a:pPr>
              <a:buFont typeface="Wingdings" panose="05000000000000000000" pitchFamily="2" charset="2"/>
              <a:buChar char="§"/>
            </a:pPr>
            <a:endParaRPr lang="en-US" sz="1800" dirty="0"/>
          </a:p>
          <a:p>
            <a:pPr>
              <a:buFont typeface="Wingdings" panose="05000000000000000000" pitchFamily="2" charset="2"/>
              <a:buChar char="§"/>
            </a:pPr>
            <a:endParaRPr lang="en-US" sz="1800" dirty="0"/>
          </a:p>
          <a:p>
            <a:pPr>
              <a:buFont typeface="Wingdings" panose="05000000000000000000" pitchFamily="2" charset="2"/>
              <a:buChar char="§"/>
            </a:pPr>
            <a:endParaRPr lang="en-US" sz="1800" dirty="0"/>
          </a:p>
          <a:p>
            <a:pPr marL="0" indent="0">
              <a:buNone/>
            </a:pPr>
            <a:endParaRPr lang="en-US" sz="1700" dirty="0"/>
          </a:p>
          <a:p>
            <a:pPr marL="0" indent="0">
              <a:buNone/>
            </a:pPr>
            <a:endParaRPr lang="en-US" sz="1700" dirty="0"/>
          </a:p>
          <a:p>
            <a:pPr marL="0" indent="0">
              <a:buNone/>
            </a:pPr>
            <a:endParaRPr lang="en-US" sz="1700" dirty="0"/>
          </a:p>
          <a:p>
            <a:pPr marL="201168" lvl="1" indent="0">
              <a:buNone/>
            </a:pPr>
            <a:endParaRPr lang="en-US" sz="1700" dirty="0"/>
          </a:p>
        </p:txBody>
      </p:sp>
      <p:sp>
        <p:nvSpPr>
          <p:cNvPr id="7" name="Rectangle 6"/>
          <p:cNvSpPr/>
          <p:nvPr/>
        </p:nvSpPr>
        <p:spPr>
          <a:xfrm>
            <a:off x="200889" y="5433426"/>
            <a:ext cx="11748656" cy="615553"/>
          </a:xfrm>
          <a:prstGeom prst="rect">
            <a:avLst/>
          </a:prstGeom>
        </p:spPr>
        <p:txBody>
          <a:bodyPr wrap="square">
            <a:spAutoFit/>
          </a:bodyPr>
          <a:lstStyle/>
          <a:p>
            <a:pPr lvl="2"/>
            <a:endParaRPr lang="en-US" dirty="0">
              <a:solidFill>
                <a:schemeClr val="accent1">
                  <a:lumMod val="75000"/>
                </a:schemeClr>
              </a:solidFill>
            </a:endParaRPr>
          </a:p>
          <a:p>
            <a:pPr marL="384048" lvl="2" indent="0">
              <a:buNone/>
            </a:pPr>
            <a:endParaRPr lang="en-US" sz="1600" dirty="0"/>
          </a:p>
        </p:txBody>
      </p:sp>
      <p:sp>
        <p:nvSpPr>
          <p:cNvPr id="12" name="Rectangle 11"/>
          <p:cNvSpPr/>
          <p:nvPr/>
        </p:nvSpPr>
        <p:spPr>
          <a:xfrm>
            <a:off x="0" y="18845"/>
            <a:ext cx="10985326" cy="907941"/>
          </a:xfrm>
          <a:prstGeom prst="rect">
            <a:avLst/>
          </a:prstGeom>
        </p:spPr>
        <p:txBody>
          <a:bodyPr wrap="square">
            <a:spAutoFit/>
          </a:bodyPr>
          <a:lstStyle/>
          <a:p>
            <a:pPr algn="ctr"/>
            <a:r>
              <a:rPr lang="en-US" sz="5300" dirty="0">
                <a:latin typeface="Lucida Sans" panose="020B0602030504020204" pitchFamily="34" charset="0"/>
              </a:rPr>
              <a:t>Public Performance License</a:t>
            </a:r>
            <a:endParaRPr lang="en-US" sz="5300"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9800" y="-69646"/>
            <a:ext cx="1335443" cy="1335443"/>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8980" y="27826"/>
            <a:ext cx="1263020" cy="1263020"/>
          </a:xfrm>
          <a:prstGeom prst="rect">
            <a:avLst/>
          </a:prstGeom>
        </p:spPr>
      </p:pic>
    </p:spTree>
    <p:extLst>
      <p:ext uri="{BB962C8B-B14F-4D97-AF65-F5344CB8AC3E}">
        <p14:creationId xmlns:p14="http://schemas.microsoft.com/office/powerpoint/2010/main" val="3087447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sz="half" idx="4294967295"/>
          </p:nvPr>
        </p:nvSpPr>
        <p:spPr>
          <a:xfrm>
            <a:off x="93518" y="814798"/>
            <a:ext cx="12098482" cy="4957639"/>
          </a:xfrm>
        </p:spPr>
        <p:txBody>
          <a:bodyPr>
            <a:noAutofit/>
          </a:bodyPr>
          <a:lstStyle/>
          <a:p>
            <a:pPr marL="0" indent="0">
              <a:buNone/>
            </a:pPr>
            <a:r>
              <a:rPr lang="en-US" sz="2800" b="1" dirty="0">
                <a:solidFill>
                  <a:schemeClr val="tx1"/>
                </a:solidFill>
              </a:rPr>
              <a:t>How to Secure Public Performance Rights?</a:t>
            </a:r>
          </a:p>
          <a:p>
            <a:pPr>
              <a:buFont typeface="Wingdings" panose="05000000000000000000" pitchFamily="2" charset="2"/>
              <a:buChar char="§"/>
            </a:pPr>
            <a:r>
              <a:rPr lang="en-US" sz="2800" b="1" dirty="0">
                <a:solidFill>
                  <a:schemeClr val="tx1"/>
                </a:solidFill>
              </a:rPr>
              <a:t> </a:t>
            </a:r>
            <a:r>
              <a:rPr lang="en-US" sz="2300" dirty="0">
                <a:solidFill>
                  <a:schemeClr val="tx1"/>
                </a:solidFill>
              </a:rPr>
              <a:t>Performance Rights Organizations/Societies</a:t>
            </a:r>
          </a:p>
          <a:p>
            <a:pPr lvl="1">
              <a:buFont typeface="Wingdings" panose="05000000000000000000" pitchFamily="2" charset="2"/>
              <a:buChar char="§"/>
            </a:pPr>
            <a:r>
              <a:rPr lang="en-US" sz="2300" dirty="0">
                <a:solidFill>
                  <a:schemeClr val="tx1"/>
                </a:solidFill>
              </a:rPr>
              <a:t>ASCAP (American Society of Composers, Authors and Publishers) </a:t>
            </a:r>
            <a:r>
              <a:rPr lang="en-US" sz="2300" dirty="0">
                <a:solidFill>
                  <a:schemeClr val="tx1"/>
                </a:solidFill>
                <a:hlinkClick r:id="rId2"/>
              </a:rPr>
              <a:t>https://www.ascap.com/</a:t>
            </a:r>
            <a:r>
              <a:rPr lang="en-US" sz="2300" dirty="0">
                <a:solidFill>
                  <a:schemeClr val="tx1"/>
                </a:solidFill>
              </a:rPr>
              <a:t> </a:t>
            </a:r>
          </a:p>
          <a:p>
            <a:pPr lvl="1">
              <a:buFont typeface="Wingdings" panose="05000000000000000000" pitchFamily="2" charset="2"/>
              <a:buChar char="§"/>
            </a:pPr>
            <a:r>
              <a:rPr lang="en-US" sz="2300" dirty="0">
                <a:solidFill>
                  <a:schemeClr val="tx1"/>
                </a:solidFill>
              </a:rPr>
              <a:t> BMI (Broadcast Music, Inc.) </a:t>
            </a:r>
            <a:r>
              <a:rPr lang="en-US" sz="2300" dirty="0">
                <a:solidFill>
                  <a:schemeClr val="tx1"/>
                </a:solidFill>
                <a:hlinkClick r:id="rId3"/>
              </a:rPr>
              <a:t>https://www.bmi.com/</a:t>
            </a:r>
            <a:r>
              <a:rPr lang="en-US" sz="2300" dirty="0">
                <a:solidFill>
                  <a:schemeClr val="tx1"/>
                </a:solidFill>
              </a:rPr>
              <a:t> </a:t>
            </a:r>
          </a:p>
          <a:p>
            <a:pPr lvl="1">
              <a:buFont typeface="Wingdings" panose="05000000000000000000" pitchFamily="2" charset="2"/>
              <a:buChar char="§"/>
            </a:pPr>
            <a:r>
              <a:rPr lang="en-US" sz="2300" dirty="0">
                <a:solidFill>
                  <a:schemeClr val="tx1"/>
                </a:solidFill>
              </a:rPr>
              <a:t>SESAC (Society of European Stage Authors and Composers) </a:t>
            </a:r>
            <a:r>
              <a:rPr lang="en-US" sz="2300" dirty="0">
                <a:solidFill>
                  <a:schemeClr val="tx1"/>
                </a:solidFill>
                <a:hlinkClick r:id="rId4"/>
              </a:rPr>
              <a:t>https://www.sesac.com/</a:t>
            </a:r>
            <a:r>
              <a:rPr lang="en-US" sz="2600" dirty="0">
                <a:solidFill>
                  <a:schemeClr val="tx1"/>
                </a:solidFill>
              </a:rPr>
              <a:t> </a:t>
            </a:r>
          </a:p>
          <a:p>
            <a:pPr marL="0" indent="0">
              <a:buNone/>
            </a:pPr>
            <a:r>
              <a:rPr lang="en-US" sz="2800" b="1" dirty="0">
                <a:solidFill>
                  <a:schemeClr val="tx1"/>
                </a:solidFill>
              </a:rPr>
              <a:t>What do PRO’s do?</a:t>
            </a:r>
          </a:p>
          <a:p>
            <a:pPr>
              <a:buFont typeface="Wingdings" panose="05000000000000000000" pitchFamily="2" charset="2"/>
              <a:buChar char="§"/>
            </a:pPr>
            <a:r>
              <a:rPr lang="en-US" sz="2300" b="1" dirty="0">
                <a:solidFill>
                  <a:schemeClr val="tx1"/>
                </a:solidFill>
              </a:rPr>
              <a:t> </a:t>
            </a:r>
            <a:r>
              <a:rPr lang="en-US" sz="2300" dirty="0">
                <a:solidFill>
                  <a:schemeClr val="tx1"/>
                </a:solidFill>
              </a:rPr>
              <a:t>Issues performance licenses. For music whether live, broadcasting, transmission, played off analog material. </a:t>
            </a:r>
          </a:p>
          <a:p>
            <a:pPr>
              <a:buFont typeface="Wingdings" panose="05000000000000000000" pitchFamily="2" charset="2"/>
              <a:buChar char="§"/>
            </a:pPr>
            <a:endParaRPr lang="en-US" sz="2300" dirty="0">
              <a:solidFill>
                <a:schemeClr val="tx1"/>
              </a:solidFill>
            </a:endParaRPr>
          </a:p>
          <a:p>
            <a:pPr marL="0" indent="0">
              <a:buNone/>
            </a:pPr>
            <a:endParaRPr lang="en-US" sz="2300" dirty="0">
              <a:solidFill>
                <a:schemeClr val="tx1"/>
              </a:solidFill>
            </a:endParaRPr>
          </a:p>
          <a:p>
            <a:pPr marL="0" indent="0">
              <a:buNone/>
            </a:pPr>
            <a:endParaRPr lang="en-US" sz="2300" dirty="0">
              <a:solidFill>
                <a:schemeClr val="tx1"/>
              </a:solidFill>
            </a:endParaRPr>
          </a:p>
          <a:p>
            <a:pPr>
              <a:buFont typeface="Wingdings" panose="05000000000000000000" pitchFamily="2" charset="2"/>
              <a:buChar char="§"/>
            </a:pPr>
            <a:r>
              <a:rPr lang="en-US" sz="2300" dirty="0">
                <a:solidFill>
                  <a:schemeClr val="tx1"/>
                </a:solidFill>
              </a:rPr>
              <a:t>Monitor public performances of music and enforce royalty collection. </a:t>
            </a:r>
          </a:p>
          <a:p>
            <a:pPr marL="0" indent="0">
              <a:buNone/>
            </a:pPr>
            <a:endParaRPr lang="en-US" sz="2800" b="1" dirty="0">
              <a:solidFill>
                <a:schemeClr val="tx1"/>
              </a:solidFill>
            </a:endParaRPr>
          </a:p>
          <a:p>
            <a:pPr marL="0" indent="0">
              <a:buNone/>
            </a:pPr>
            <a:endParaRPr lang="en-US" sz="1700" dirty="0"/>
          </a:p>
          <a:p>
            <a:pPr marL="0" indent="0">
              <a:buNone/>
            </a:pPr>
            <a:endParaRPr lang="en-US" sz="1700" dirty="0"/>
          </a:p>
          <a:p>
            <a:pPr marL="0" indent="0">
              <a:buNone/>
            </a:pPr>
            <a:endParaRPr lang="en-US" sz="1700" dirty="0"/>
          </a:p>
          <a:p>
            <a:pPr marL="201168" lvl="1" indent="0">
              <a:buNone/>
            </a:pPr>
            <a:endParaRPr lang="en-US" sz="1700" dirty="0"/>
          </a:p>
        </p:txBody>
      </p:sp>
      <p:sp>
        <p:nvSpPr>
          <p:cNvPr id="7" name="Rectangle 6"/>
          <p:cNvSpPr/>
          <p:nvPr/>
        </p:nvSpPr>
        <p:spPr>
          <a:xfrm>
            <a:off x="200889" y="5433426"/>
            <a:ext cx="11748656" cy="615553"/>
          </a:xfrm>
          <a:prstGeom prst="rect">
            <a:avLst/>
          </a:prstGeom>
        </p:spPr>
        <p:txBody>
          <a:bodyPr wrap="square">
            <a:spAutoFit/>
          </a:bodyPr>
          <a:lstStyle/>
          <a:p>
            <a:pPr lvl="2"/>
            <a:endParaRPr lang="en-US" dirty="0">
              <a:solidFill>
                <a:schemeClr val="accent1">
                  <a:lumMod val="75000"/>
                </a:schemeClr>
              </a:solidFill>
            </a:endParaRPr>
          </a:p>
          <a:p>
            <a:pPr marL="384048" lvl="2" indent="0">
              <a:buNone/>
            </a:pPr>
            <a:endParaRPr lang="en-US" sz="1600" dirty="0"/>
          </a:p>
        </p:txBody>
      </p:sp>
      <p:sp>
        <p:nvSpPr>
          <p:cNvPr id="12" name="Rectangle 11"/>
          <p:cNvSpPr/>
          <p:nvPr/>
        </p:nvSpPr>
        <p:spPr>
          <a:xfrm>
            <a:off x="0" y="18845"/>
            <a:ext cx="10985326" cy="907941"/>
          </a:xfrm>
          <a:prstGeom prst="rect">
            <a:avLst/>
          </a:prstGeom>
        </p:spPr>
        <p:txBody>
          <a:bodyPr wrap="square">
            <a:spAutoFit/>
          </a:bodyPr>
          <a:lstStyle/>
          <a:p>
            <a:pPr algn="ctr"/>
            <a:r>
              <a:rPr lang="en-US" sz="5300" dirty="0">
                <a:latin typeface="Lucida Sans" panose="020B0602030504020204" pitchFamily="34" charset="0"/>
              </a:rPr>
              <a:t>Public Performance License</a:t>
            </a:r>
            <a:endParaRPr lang="en-US" sz="5300"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9800" y="-69646"/>
            <a:ext cx="1335443" cy="133544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8980" y="27826"/>
            <a:ext cx="1263020" cy="1263020"/>
          </a:xfrm>
          <a:prstGeom prst="rect">
            <a:avLst/>
          </a:prstGeom>
        </p:spPr>
      </p:pic>
      <p:sp>
        <p:nvSpPr>
          <p:cNvPr id="2" name="Rectangle 1"/>
          <p:cNvSpPr/>
          <p:nvPr/>
        </p:nvSpPr>
        <p:spPr>
          <a:xfrm>
            <a:off x="3329526" y="4263874"/>
            <a:ext cx="8862473" cy="1508105"/>
          </a:xfrm>
          <a:prstGeom prst="rect">
            <a:avLst/>
          </a:prstGeom>
        </p:spPr>
        <p:txBody>
          <a:bodyPr wrap="square">
            <a:spAutoFit/>
          </a:bodyPr>
          <a:lstStyle/>
          <a:p>
            <a:pPr marL="342900" indent="-342900">
              <a:buClr>
                <a:schemeClr val="accent1"/>
              </a:buClr>
              <a:buFont typeface="Wingdings" panose="05000000000000000000" pitchFamily="2" charset="2"/>
              <a:buChar char="§"/>
            </a:pPr>
            <a:r>
              <a:rPr lang="en-US" sz="2300" dirty="0"/>
              <a:t>Issue </a:t>
            </a:r>
            <a:r>
              <a:rPr lang="en-US" sz="2300" b="1" u="sng" dirty="0"/>
              <a:t>Blanket Licenses: </a:t>
            </a:r>
            <a:r>
              <a:rPr lang="en-US" sz="2300" dirty="0"/>
              <a:t>licenses that allow music users to perform any or all works in the PRO’s repertory/collection as much or as little as they like—paying an annual fee. Per “program licenses” are blanket licenses issued to a radio or TV broadcaster at a per program level.</a:t>
            </a:r>
          </a:p>
        </p:txBody>
      </p:sp>
      <p:pic>
        <p:nvPicPr>
          <p:cNvPr id="11" name="Picture 10" descr="noun_Blanket_210333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8523" y="4117686"/>
            <a:ext cx="1842375" cy="1842375"/>
          </a:xfrm>
          <a:prstGeom prst="rect">
            <a:avLst/>
          </a:prstGeom>
        </p:spPr>
      </p:pic>
    </p:spTree>
    <p:extLst>
      <p:ext uri="{BB962C8B-B14F-4D97-AF65-F5344CB8AC3E}">
        <p14:creationId xmlns:p14="http://schemas.microsoft.com/office/powerpoint/2010/main" val="3221659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sz="half" idx="4294967295"/>
          </p:nvPr>
        </p:nvSpPr>
        <p:spPr>
          <a:xfrm>
            <a:off x="164078" y="1067633"/>
            <a:ext cx="12098482" cy="614136"/>
          </a:xfrm>
        </p:spPr>
        <p:txBody>
          <a:bodyPr>
            <a:noAutofit/>
          </a:bodyPr>
          <a:lstStyle/>
          <a:p>
            <a:pPr marL="0" indent="0">
              <a:buNone/>
            </a:pPr>
            <a:r>
              <a:rPr lang="en-US" sz="3000" b="1" dirty="0">
                <a:solidFill>
                  <a:schemeClr val="tx1"/>
                </a:solidFill>
              </a:rPr>
              <a:t>What are Grand Performing Rights? What are “Small” Rights?</a:t>
            </a:r>
          </a:p>
          <a:p>
            <a:pPr marL="0" indent="0">
              <a:buNone/>
            </a:pPr>
            <a:endParaRPr lang="en-US" sz="1700" dirty="0"/>
          </a:p>
          <a:p>
            <a:pPr marL="0" indent="0">
              <a:buNone/>
            </a:pPr>
            <a:endParaRPr lang="en-US" sz="1700" dirty="0"/>
          </a:p>
          <a:p>
            <a:pPr marL="0" indent="0">
              <a:buNone/>
            </a:pPr>
            <a:endParaRPr lang="en-US" sz="1700" dirty="0"/>
          </a:p>
          <a:p>
            <a:pPr marL="201168" lvl="1" indent="0">
              <a:buNone/>
            </a:pPr>
            <a:endParaRPr lang="en-US" sz="1700" dirty="0"/>
          </a:p>
        </p:txBody>
      </p:sp>
      <p:sp>
        <p:nvSpPr>
          <p:cNvPr id="7" name="Rectangle 6"/>
          <p:cNvSpPr/>
          <p:nvPr/>
        </p:nvSpPr>
        <p:spPr>
          <a:xfrm>
            <a:off x="200889" y="5433426"/>
            <a:ext cx="11748656" cy="615553"/>
          </a:xfrm>
          <a:prstGeom prst="rect">
            <a:avLst/>
          </a:prstGeom>
        </p:spPr>
        <p:txBody>
          <a:bodyPr wrap="square">
            <a:spAutoFit/>
          </a:bodyPr>
          <a:lstStyle/>
          <a:p>
            <a:pPr lvl="2"/>
            <a:endParaRPr lang="en-US" dirty="0">
              <a:solidFill>
                <a:schemeClr val="accent1">
                  <a:lumMod val="75000"/>
                </a:schemeClr>
              </a:solidFill>
            </a:endParaRPr>
          </a:p>
          <a:p>
            <a:pPr marL="384048" lvl="2" indent="0">
              <a:buNone/>
            </a:pPr>
            <a:endParaRPr lang="en-US" sz="1600" dirty="0"/>
          </a:p>
        </p:txBody>
      </p:sp>
      <p:sp>
        <p:nvSpPr>
          <p:cNvPr id="12" name="Rectangle 11"/>
          <p:cNvSpPr/>
          <p:nvPr/>
        </p:nvSpPr>
        <p:spPr>
          <a:xfrm>
            <a:off x="0" y="-94068"/>
            <a:ext cx="12192000" cy="907941"/>
          </a:xfrm>
          <a:prstGeom prst="rect">
            <a:avLst/>
          </a:prstGeom>
        </p:spPr>
        <p:txBody>
          <a:bodyPr wrap="square">
            <a:spAutoFit/>
          </a:bodyPr>
          <a:lstStyle/>
          <a:p>
            <a:pPr algn="ctr"/>
            <a:r>
              <a:rPr lang="en-US" sz="5300" dirty="0">
                <a:latin typeface="Lucida Sans" panose="020B0602030504020204" pitchFamily="34" charset="0"/>
              </a:rPr>
              <a:t>Grand License</a:t>
            </a:r>
            <a:endParaRPr lang="en-US" sz="53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9780" y="123488"/>
            <a:ext cx="1311141" cy="1311141"/>
          </a:xfrm>
          <a:prstGeom prst="rect">
            <a:avLst/>
          </a:prstGeom>
        </p:spPr>
      </p:pic>
      <p:sp>
        <p:nvSpPr>
          <p:cNvPr id="3" name="TextBox 2"/>
          <p:cNvSpPr txBox="1"/>
          <p:nvPr/>
        </p:nvSpPr>
        <p:spPr>
          <a:xfrm>
            <a:off x="5124580" y="1511277"/>
            <a:ext cx="6820017" cy="4585871"/>
          </a:xfrm>
          <a:prstGeom prst="rect">
            <a:avLst/>
          </a:prstGeom>
          <a:noFill/>
        </p:spPr>
        <p:txBody>
          <a:bodyPr wrap="square" lIns="91440" tIns="45720" rIns="91440" bIns="45720" rtlCol="0" anchor="t">
            <a:spAutoFit/>
          </a:bodyPr>
          <a:lstStyle/>
          <a:p>
            <a:r>
              <a:rPr lang="en-US" sz="2800" dirty="0">
                <a:solidFill>
                  <a:schemeClr val="accent1"/>
                </a:solidFill>
                <a:latin typeface="Braggadocio"/>
                <a:cs typeface="Braggadocio"/>
              </a:rPr>
              <a:t>GRAND RIGHTS</a:t>
            </a:r>
          </a:p>
          <a:p>
            <a:pPr marL="457200" indent="-457200">
              <a:buFont typeface="Arial"/>
              <a:buChar char="•"/>
            </a:pPr>
            <a:r>
              <a:rPr lang="en-US" sz="2400" dirty="0">
                <a:solidFill>
                  <a:srgbClr val="000000"/>
                </a:solidFill>
                <a:latin typeface="Calibri"/>
                <a:cs typeface="Calibri"/>
              </a:rPr>
              <a:t>Dramatic or </a:t>
            </a:r>
            <a:r>
              <a:rPr lang="en-US" sz="2400" dirty="0" err="1">
                <a:solidFill>
                  <a:srgbClr val="000000"/>
                </a:solidFill>
                <a:latin typeface="Calibri"/>
                <a:cs typeface="Calibri"/>
              </a:rPr>
              <a:t>dramatico</a:t>
            </a:r>
            <a:r>
              <a:rPr lang="en-US" sz="2400" dirty="0">
                <a:solidFill>
                  <a:srgbClr val="000000"/>
                </a:solidFill>
                <a:latin typeface="Calibri"/>
                <a:cs typeface="Calibri"/>
              </a:rPr>
              <a:t>-musical works</a:t>
            </a:r>
          </a:p>
          <a:p>
            <a:pPr marL="457200" indent="-457200">
              <a:buFont typeface="Arial"/>
              <a:buChar char="•"/>
            </a:pPr>
            <a:r>
              <a:rPr lang="en-US" sz="2400" dirty="0">
                <a:solidFill>
                  <a:srgbClr val="000000"/>
                </a:solidFill>
                <a:latin typeface="Calibri"/>
                <a:cs typeface="Calibri"/>
              </a:rPr>
              <a:t>Compositions from </a:t>
            </a:r>
            <a:r>
              <a:rPr lang="en-US" sz="2400" dirty="0" err="1">
                <a:solidFill>
                  <a:srgbClr val="000000"/>
                </a:solidFill>
                <a:latin typeface="Calibri"/>
                <a:cs typeface="Calibri"/>
              </a:rPr>
              <a:t>dramatico</a:t>
            </a:r>
            <a:r>
              <a:rPr lang="en-US" sz="2400" dirty="0">
                <a:solidFill>
                  <a:srgbClr val="000000"/>
                </a:solidFill>
                <a:latin typeface="Calibri"/>
                <a:cs typeface="Calibri"/>
              </a:rPr>
              <a:t>-musical works. </a:t>
            </a:r>
          </a:p>
          <a:p>
            <a:pPr marL="457200" indent="-457200">
              <a:buFont typeface="Arial"/>
              <a:buChar char="•"/>
            </a:pPr>
            <a:r>
              <a:rPr lang="en-US" sz="2400" dirty="0">
                <a:solidFill>
                  <a:srgbClr val="000000"/>
                </a:solidFill>
                <a:latin typeface="Calibri"/>
                <a:cs typeface="Calibri"/>
              </a:rPr>
              <a:t>works that tell a story </a:t>
            </a:r>
          </a:p>
          <a:p>
            <a:pPr marL="914400" lvl="1" indent="-457200">
              <a:buFont typeface="Arial"/>
              <a:buChar char="•"/>
            </a:pPr>
            <a:r>
              <a:rPr lang="en-US" sz="2400" dirty="0">
                <a:solidFill>
                  <a:srgbClr val="000000"/>
                </a:solidFill>
                <a:latin typeface="Calibri"/>
                <a:cs typeface="Calibri"/>
              </a:rPr>
              <a:t> commissioned for us in extra musical contexts—choreography, stage action, in a play. </a:t>
            </a:r>
          </a:p>
          <a:p>
            <a:pPr marL="457200" indent="-457200">
              <a:buFont typeface="Arial"/>
              <a:buChar char="•"/>
            </a:pPr>
            <a:r>
              <a:rPr lang="en-US" sz="2400" dirty="0">
                <a:solidFill>
                  <a:srgbClr val="000000"/>
                </a:solidFill>
                <a:latin typeface="Calibri"/>
                <a:cs typeface="Calibri"/>
              </a:rPr>
              <a:t>Works like Opera, Ballet, Musical, Pantomime</a:t>
            </a:r>
          </a:p>
          <a:p>
            <a:pPr marL="457200" indent="-457200">
              <a:buFont typeface="Arial"/>
              <a:buChar char="•"/>
            </a:pPr>
            <a:r>
              <a:rPr lang="en-US" sz="2400" dirty="0">
                <a:solidFill>
                  <a:srgbClr val="000000"/>
                </a:solidFill>
                <a:latin typeface="Calibri"/>
                <a:cs typeface="Calibri"/>
              </a:rPr>
              <a:t>If a nondramatic work is used in a dramatic context this becomes a grand rights issue.</a:t>
            </a:r>
          </a:p>
          <a:p>
            <a:r>
              <a:rPr lang="en-US" sz="2400" b="1" u="sng" dirty="0">
                <a:solidFill>
                  <a:srgbClr val="000000"/>
                </a:solidFill>
                <a:latin typeface="Calibri"/>
                <a:cs typeface="Calibri"/>
              </a:rPr>
              <a:t>Example: </a:t>
            </a:r>
            <a:r>
              <a:rPr lang="en-US" sz="2400" dirty="0">
                <a:solidFill>
                  <a:srgbClr val="000000"/>
                </a:solidFill>
                <a:latin typeface="Calibri"/>
                <a:cs typeface="Calibri"/>
              </a:rPr>
              <a:t>Concert performance of the music from </a:t>
            </a:r>
            <a:r>
              <a:rPr lang="en-US" sz="2400" i="1" dirty="0">
                <a:solidFill>
                  <a:srgbClr val="000000"/>
                </a:solidFill>
                <a:latin typeface="Calibri"/>
                <a:cs typeface="Calibri"/>
              </a:rPr>
              <a:t>Rent </a:t>
            </a:r>
          </a:p>
        </p:txBody>
      </p:sp>
      <p:sp>
        <p:nvSpPr>
          <p:cNvPr id="16" name="TextBox 15"/>
          <p:cNvSpPr txBox="1"/>
          <p:nvPr/>
        </p:nvSpPr>
        <p:spPr>
          <a:xfrm>
            <a:off x="235198" y="1510777"/>
            <a:ext cx="4744800" cy="3847207"/>
          </a:xfrm>
          <a:prstGeom prst="rect">
            <a:avLst/>
          </a:prstGeom>
          <a:noFill/>
        </p:spPr>
        <p:txBody>
          <a:bodyPr wrap="square" lIns="91440" tIns="45720" rIns="91440" bIns="45720" rtlCol="0" anchor="t">
            <a:spAutoFit/>
          </a:bodyPr>
          <a:lstStyle/>
          <a:p>
            <a:r>
              <a:rPr lang="en-US" sz="2800" dirty="0">
                <a:solidFill>
                  <a:schemeClr val="accent1"/>
                </a:solidFill>
                <a:latin typeface="Gabriola"/>
                <a:cs typeface="Gabriola"/>
              </a:rPr>
              <a:t>Small rights</a:t>
            </a:r>
            <a:endParaRPr lang="en-US" sz="2800">
              <a:solidFill>
                <a:schemeClr val="accent1"/>
              </a:solidFill>
              <a:latin typeface="Braggadocio"/>
              <a:cs typeface="Braggadocio"/>
            </a:endParaRPr>
          </a:p>
          <a:p>
            <a:pPr marL="457200" indent="-457200">
              <a:buFont typeface="Arial"/>
              <a:buChar char="•"/>
            </a:pPr>
            <a:r>
              <a:rPr lang="en-US" sz="2400" dirty="0">
                <a:latin typeface="Calibri"/>
                <a:cs typeface="Calibri"/>
              </a:rPr>
              <a:t>Non-dramatic works</a:t>
            </a:r>
          </a:p>
          <a:p>
            <a:pPr marL="457200" indent="-457200">
              <a:buFont typeface="Arial"/>
              <a:buChar char="•"/>
            </a:pPr>
            <a:r>
              <a:rPr lang="en-US" sz="2400" dirty="0">
                <a:latin typeface="Calibri"/>
                <a:cs typeface="Calibri"/>
              </a:rPr>
              <a:t>Standalone portions or arrangements of dramatic works may be considered small rights issues. </a:t>
            </a:r>
          </a:p>
          <a:p>
            <a:pPr marL="457200" indent="-457200">
              <a:buFont typeface="Arial"/>
              <a:buChar char="•"/>
            </a:pPr>
            <a:r>
              <a:rPr lang="en-US" sz="2400" b="1" u="sng" dirty="0">
                <a:latin typeface="Calibri"/>
                <a:cs typeface="Calibri"/>
              </a:rPr>
              <a:t>Example: </a:t>
            </a:r>
            <a:r>
              <a:rPr lang="en-US" sz="2400" dirty="0">
                <a:latin typeface="Calibri"/>
                <a:cs typeface="Calibri"/>
              </a:rPr>
              <a:t>An orchestral performance of a song/select songs from Sweeny Todd with no dialogue or stage action</a:t>
            </a:r>
            <a:r>
              <a:rPr lang="en-US" sz="2200" dirty="0">
                <a:latin typeface="Calibri"/>
                <a:cs typeface="Calibri"/>
              </a:rPr>
              <a:t> </a:t>
            </a:r>
          </a:p>
        </p:txBody>
      </p:sp>
      <p:sp>
        <p:nvSpPr>
          <p:cNvPr id="5" name="Rectangle 4"/>
          <p:cNvSpPr/>
          <p:nvPr/>
        </p:nvSpPr>
        <p:spPr>
          <a:xfrm>
            <a:off x="0" y="751584"/>
            <a:ext cx="12192000" cy="377207"/>
          </a:xfrm>
          <a:prstGeom prst="rect">
            <a:avLst/>
          </a:prstGeom>
        </p:spPr>
        <p:txBody>
          <a:bodyPr wrap="square">
            <a:spAutoFit/>
          </a:bodyPr>
          <a:lstStyle/>
          <a:p>
            <a:pPr algn="ctr"/>
            <a:r>
              <a:rPr lang="en-US" b="1" dirty="0">
                <a:solidFill>
                  <a:schemeClr val="accent3">
                    <a:lumMod val="75000"/>
                  </a:schemeClr>
                </a:solidFill>
              </a:rPr>
              <a:t>Note: the law does not define grand or small rights. </a:t>
            </a:r>
          </a:p>
        </p:txBody>
      </p:sp>
    </p:spTree>
    <p:extLst>
      <p:ext uri="{BB962C8B-B14F-4D97-AF65-F5344CB8AC3E}">
        <p14:creationId xmlns:p14="http://schemas.microsoft.com/office/powerpoint/2010/main" val="999138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0889" y="5433426"/>
            <a:ext cx="11748656" cy="615553"/>
          </a:xfrm>
          <a:prstGeom prst="rect">
            <a:avLst/>
          </a:prstGeom>
        </p:spPr>
        <p:txBody>
          <a:bodyPr wrap="square">
            <a:spAutoFit/>
          </a:bodyPr>
          <a:lstStyle/>
          <a:p>
            <a:pPr lvl="2"/>
            <a:endParaRPr lang="en-US" dirty="0">
              <a:solidFill>
                <a:schemeClr val="accent1">
                  <a:lumMod val="75000"/>
                </a:schemeClr>
              </a:solidFill>
            </a:endParaRPr>
          </a:p>
          <a:p>
            <a:pPr marL="384048" lvl="2" indent="0">
              <a:buNone/>
            </a:pPr>
            <a:endParaRPr lang="en-US" sz="1600" dirty="0"/>
          </a:p>
        </p:txBody>
      </p:sp>
      <p:sp>
        <p:nvSpPr>
          <p:cNvPr id="12" name="Rectangle 11"/>
          <p:cNvSpPr/>
          <p:nvPr/>
        </p:nvSpPr>
        <p:spPr>
          <a:xfrm>
            <a:off x="0" y="-94068"/>
            <a:ext cx="12192000" cy="907941"/>
          </a:xfrm>
          <a:prstGeom prst="rect">
            <a:avLst/>
          </a:prstGeom>
        </p:spPr>
        <p:txBody>
          <a:bodyPr wrap="square">
            <a:spAutoFit/>
          </a:bodyPr>
          <a:lstStyle/>
          <a:p>
            <a:pPr algn="ctr"/>
            <a:r>
              <a:rPr lang="en-US" sz="5300" dirty="0">
                <a:latin typeface="Lucida Sans" panose="020B0602030504020204" pitchFamily="34" charset="0"/>
              </a:rPr>
              <a:t>Grand License</a:t>
            </a:r>
            <a:endParaRPr lang="en-US" sz="53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9780" y="123488"/>
            <a:ext cx="1311141" cy="1311141"/>
          </a:xfrm>
          <a:prstGeom prst="rect">
            <a:avLst/>
          </a:prstGeom>
        </p:spPr>
      </p:pic>
      <p:sp>
        <p:nvSpPr>
          <p:cNvPr id="4" name="Rectangle 3"/>
          <p:cNvSpPr/>
          <p:nvPr/>
        </p:nvSpPr>
        <p:spPr>
          <a:xfrm>
            <a:off x="241400" y="1535685"/>
            <a:ext cx="11704127" cy="2708434"/>
          </a:xfrm>
          <a:prstGeom prst="rect">
            <a:avLst/>
          </a:prstGeom>
        </p:spPr>
        <p:txBody>
          <a:bodyPr wrap="square" lIns="91440" tIns="45720" rIns="91440" bIns="45720" anchor="t">
            <a:spAutoFit/>
          </a:bodyPr>
          <a:lstStyle/>
          <a:p>
            <a:r>
              <a:rPr lang="en-US" sz="3000" b="1" dirty="0"/>
              <a:t>How to get a Grand License?</a:t>
            </a:r>
          </a:p>
          <a:p>
            <a:pPr marL="457200" indent="-457200">
              <a:buFont typeface="Arial"/>
              <a:buChar char="•"/>
            </a:pPr>
            <a:r>
              <a:rPr lang="en-US" sz="2200" dirty="0"/>
              <a:t>Grand rights can only be licensed for use by the copyright holder—either the copyright holder (composer or publisher). *PRO’s may have musical compositions from the aforementioned in their repertory for nondramatic public performances.*</a:t>
            </a:r>
          </a:p>
          <a:p>
            <a:pPr marL="457200" indent="-457200">
              <a:buFont typeface="Arial"/>
              <a:buChar char="•"/>
            </a:pPr>
            <a:endParaRPr lang="en-US" sz="2200" dirty="0">
              <a:cs typeface="Calibri"/>
            </a:endParaRPr>
          </a:p>
          <a:p>
            <a:pPr marL="457200" indent="-457200">
              <a:buFont typeface="Arial"/>
              <a:buChar char="•"/>
            </a:pPr>
            <a:endParaRPr lang="en-US" sz="2200" dirty="0">
              <a:cs typeface="Calibri"/>
            </a:endParaRPr>
          </a:p>
          <a:p>
            <a:pPr marL="457200" indent="-457200">
              <a:buFont typeface="Arial"/>
              <a:buChar char="•"/>
            </a:pPr>
            <a:endParaRPr lang="en-US" sz="3000" b="1" dirty="0">
              <a:cs typeface="Calibri"/>
            </a:endParaRPr>
          </a:p>
        </p:txBody>
      </p:sp>
      <p:sp>
        <p:nvSpPr>
          <p:cNvPr id="5" name="Rectangle 4"/>
          <p:cNvSpPr/>
          <p:nvPr/>
        </p:nvSpPr>
        <p:spPr>
          <a:xfrm>
            <a:off x="0" y="751584"/>
            <a:ext cx="12192000" cy="377207"/>
          </a:xfrm>
          <a:prstGeom prst="rect">
            <a:avLst/>
          </a:prstGeom>
        </p:spPr>
        <p:txBody>
          <a:bodyPr wrap="square">
            <a:spAutoFit/>
          </a:bodyPr>
          <a:lstStyle/>
          <a:p>
            <a:pPr algn="ctr"/>
            <a:r>
              <a:rPr lang="en-US" b="1" dirty="0">
                <a:solidFill>
                  <a:schemeClr val="accent3">
                    <a:lumMod val="75000"/>
                  </a:schemeClr>
                </a:solidFill>
              </a:rPr>
              <a:t>Note: the law does not define grand or small rights. </a:t>
            </a:r>
          </a:p>
        </p:txBody>
      </p:sp>
      <p:sp>
        <p:nvSpPr>
          <p:cNvPr id="2" name="Explosion 1 10">
            <a:extLst>
              <a:ext uri="{FF2B5EF4-FFF2-40B4-BE49-F238E27FC236}">
                <a16:creationId xmlns:a16="http://schemas.microsoft.com/office/drawing/2014/main" id="{F4C8F31E-2F9D-4C17-AD8D-08F77C1A968F}"/>
              </a:ext>
            </a:extLst>
          </p:cNvPr>
          <p:cNvSpPr/>
          <p:nvPr/>
        </p:nvSpPr>
        <p:spPr>
          <a:xfrm rot="846748">
            <a:off x="8308588" y="3511277"/>
            <a:ext cx="2504440" cy="1582958"/>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BONUS LICENSE?</a:t>
            </a:r>
          </a:p>
        </p:txBody>
      </p:sp>
      <p:sp>
        <p:nvSpPr>
          <p:cNvPr id="6" name="TextBox 5">
            <a:extLst>
              <a:ext uri="{FF2B5EF4-FFF2-40B4-BE49-F238E27FC236}">
                <a16:creationId xmlns:a16="http://schemas.microsoft.com/office/drawing/2014/main" id="{5574DAAD-7F0F-494A-B1B6-8390433B0BB3}"/>
              </a:ext>
            </a:extLst>
          </p:cNvPr>
          <p:cNvSpPr txBox="1"/>
          <p:nvPr/>
        </p:nvSpPr>
        <p:spPr>
          <a:xfrm>
            <a:off x="308264" y="3312968"/>
            <a:ext cx="810317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dirty="0">
                <a:cs typeface="Arial"/>
              </a:rPr>
              <a:t>But wait...what is a Theatrical License?</a:t>
            </a:r>
            <a:r>
              <a:rPr lang="en-US" sz="3000" dirty="0">
                <a:cs typeface="Arial"/>
              </a:rPr>
              <a:t>​</a:t>
            </a:r>
          </a:p>
          <a:p>
            <a:pPr>
              <a:buChar char="•"/>
            </a:pPr>
            <a:r>
              <a:rPr lang="en-US" sz="2200" b="1" dirty="0">
                <a:cs typeface="Arial"/>
              </a:rPr>
              <a:t>No </a:t>
            </a:r>
            <a:r>
              <a:rPr lang="en-US" sz="2200" dirty="0">
                <a:cs typeface="Arial"/>
              </a:rPr>
              <a:t>not a bonus license. "Theatrical rights" encompass the rights related to the protections that come with grand rights/grand licenses theatrical licenses- between users and the owner of copyrighted compositions for use in plays, musical dances, operas, narration, choreography, and other dramatic performances-are the same as grand licenses just a different name!​</a:t>
            </a:r>
          </a:p>
        </p:txBody>
      </p:sp>
      <p:sp>
        <p:nvSpPr>
          <p:cNvPr id="13" name="TextBox 1">
            <a:extLst>
              <a:ext uri="{FF2B5EF4-FFF2-40B4-BE49-F238E27FC236}">
                <a16:creationId xmlns:a16="http://schemas.microsoft.com/office/drawing/2014/main" id="{7C7AA906-B2CF-4FB5-8F8F-700B9A3BFBC3}"/>
              </a:ext>
            </a:extLst>
          </p:cNvPr>
          <p:cNvSpPr txBox="1"/>
          <p:nvPr/>
        </p:nvSpPr>
        <p:spPr>
          <a:xfrm>
            <a:off x="9165382" y="6054103"/>
            <a:ext cx="631708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hlinkClick r:id="rId3"/>
              </a:rPr>
              <a:t>Theater</a:t>
            </a:r>
            <a:r>
              <a:rPr lang="en-US" sz="1400" dirty="0"/>
              <a:t> by Jino from the Noun Project</a:t>
            </a:r>
          </a:p>
        </p:txBody>
      </p:sp>
      <p:pic>
        <p:nvPicPr>
          <p:cNvPr id="8" name="Picture 13">
            <a:extLst>
              <a:ext uri="{FF2B5EF4-FFF2-40B4-BE49-F238E27FC236}">
                <a16:creationId xmlns:a16="http://schemas.microsoft.com/office/drawing/2014/main" id="{02D065CA-3071-4981-8245-FB79B6933DD9}"/>
              </a:ext>
            </a:extLst>
          </p:cNvPr>
          <p:cNvPicPr>
            <a:picLocks noChangeAspect="1"/>
          </p:cNvPicPr>
          <p:nvPr/>
        </p:nvPicPr>
        <p:blipFill>
          <a:blip r:embed="rId4"/>
          <a:stretch>
            <a:fillRect/>
          </a:stretch>
        </p:blipFill>
        <p:spPr>
          <a:xfrm>
            <a:off x="10015470" y="4536583"/>
            <a:ext cx="1444581" cy="1444581"/>
          </a:xfrm>
          <a:prstGeom prst="rect">
            <a:avLst/>
          </a:prstGeom>
        </p:spPr>
      </p:pic>
    </p:spTree>
    <p:extLst>
      <p:ext uri="{BB962C8B-B14F-4D97-AF65-F5344CB8AC3E}">
        <p14:creationId xmlns:p14="http://schemas.microsoft.com/office/powerpoint/2010/main" val="2369507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4C2D3-0747-4830-B235-FD2F339B2B9A}"/>
              </a:ext>
            </a:extLst>
          </p:cNvPr>
          <p:cNvSpPr>
            <a:spLocks noGrp="1"/>
          </p:cNvSpPr>
          <p:nvPr>
            <p:ph type="title"/>
          </p:nvPr>
        </p:nvSpPr>
        <p:spPr>
          <a:xfrm>
            <a:off x="4974771" y="500464"/>
            <a:ext cx="7095361" cy="1441465"/>
          </a:xfrm>
        </p:spPr>
        <p:txBody>
          <a:bodyPr vert="horz" lIns="91440" tIns="45720" rIns="91440" bIns="45720" rtlCol="0" anchor="b">
            <a:normAutofit/>
          </a:bodyPr>
          <a:lstStyle/>
          <a:p>
            <a:r>
              <a:rPr lang="en-US" sz="4800" kern="1200" spc="-50" baseline="0">
                <a:solidFill>
                  <a:schemeClr val="tx1">
                    <a:lumMod val="75000"/>
                    <a:lumOff val="25000"/>
                  </a:schemeClr>
                </a:solidFill>
                <a:latin typeface="+mj-lt"/>
                <a:ea typeface="+mj-ea"/>
                <a:cs typeface="+mj-cs"/>
              </a:rPr>
              <a:t>Emily G. Finch</a:t>
            </a:r>
            <a:r>
              <a:rPr lang="en-US" sz="4800">
                <a:solidFill>
                  <a:schemeClr val="tx1">
                    <a:lumMod val="75000"/>
                    <a:lumOff val="25000"/>
                  </a:schemeClr>
                </a:solidFill>
              </a:rPr>
              <a:t> </a:t>
            </a:r>
            <a:r>
              <a:rPr lang="en-US" sz="2000">
                <a:solidFill>
                  <a:schemeClr val="tx1">
                    <a:lumMod val="75000"/>
                    <a:lumOff val="25000"/>
                  </a:schemeClr>
                </a:solidFill>
              </a:rPr>
              <a:t>(she/her(s))</a:t>
            </a:r>
            <a:br>
              <a:rPr lang="en-US" sz="2000">
                <a:cs typeface="Calibri Light"/>
              </a:rPr>
            </a:br>
            <a:r>
              <a:rPr lang="en-US" sz="1800" b="1">
                <a:solidFill>
                  <a:schemeClr val="accent2"/>
                </a:solidFill>
                <a:ea typeface="+mj-lt"/>
                <a:cs typeface="+mj-lt"/>
              </a:rPr>
              <a:t>Your friendly neighborhood Scholarly Communication and Copyright Librarian!</a:t>
            </a:r>
            <a:r>
              <a:rPr lang="en-US" sz="1800">
                <a:solidFill>
                  <a:schemeClr val="tx1">
                    <a:lumMod val="75000"/>
                    <a:lumOff val="25000"/>
                  </a:schemeClr>
                </a:solidFill>
              </a:rPr>
              <a:t> </a:t>
            </a:r>
            <a:endParaRPr lang="en-US" sz="1800" kern="1200" spc="-50" baseline="0">
              <a:solidFill>
                <a:schemeClr val="tx1">
                  <a:lumMod val="75000"/>
                  <a:lumOff val="25000"/>
                </a:schemeClr>
              </a:solidFill>
              <a:latin typeface="+mj-lt"/>
              <a:ea typeface="+mj-ea"/>
              <a:cs typeface="+mj-cs"/>
            </a:endParaRPr>
          </a:p>
        </p:txBody>
      </p:sp>
      <p:pic>
        <p:nvPicPr>
          <p:cNvPr id="6" name="Picture 6">
            <a:extLst>
              <a:ext uri="{FF2B5EF4-FFF2-40B4-BE49-F238E27FC236}">
                <a16:creationId xmlns:a16="http://schemas.microsoft.com/office/drawing/2014/main" id="{B062BD56-6E93-4801-9C0B-09E02264508F}"/>
              </a:ext>
            </a:extLst>
          </p:cNvPr>
          <p:cNvPicPr>
            <a:picLocks noGrp="1" noChangeAspect="1"/>
          </p:cNvPicPr>
          <p:nvPr>
            <p:ph idx="1"/>
          </p:nvPr>
        </p:nvPicPr>
        <p:blipFill rotWithShape="1">
          <a:blip r:embed="rId2"/>
          <a:srcRect l="9354" r="15354"/>
          <a:stretch/>
        </p:blipFill>
        <p:spPr>
          <a:xfrm>
            <a:off x="633999" y="640081"/>
            <a:ext cx="4001315" cy="5314406"/>
          </a:xfrm>
          <a:prstGeom prst="rect">
            <a:avLst/>
          </a:prstGeom>
        </p:spPr>
      </p:pic>
      <p:sp>
        <p:nvSpPr>
          <p:cNvPr id="4" name="Text Placeholder 3">
            <a:extLst>
              <a:ext uri="{FF2B5EF4-FFF2-40B4-BE49-F238E27FC236}">
                <a16:creationId xmlns:a16="http://schemas.microsoft.com/office/drawing/2014/main" id="{BE75FFBA-21F0-4EDE-A8D3-790C918CE34C}"/>
              </a:ext>
            </a:extLst>
          </p:cNvPr>
          <p:cNvSpPr>
            <a:spLocks noGrp="1"/>
          </p:cNvSpPr>
          <p:nvPr>
            <p:ph type="body" sz="half" idx="2"/>
          </p:nvPr>
        </p:nvSpPr>
        <p:spPr>
          <a:xfrm>
            <a:off x="4900428" y="1715695"/>
            <a:ext cx="7086069" cy="4645910"/>
          </a:xfrm>
        </p:spPr>
        <p:txBody>
          <a:bodyPr vert="horz" lIns="0" tIns="45720" rIns="0" bIns="45720" rtlCol="0" anchor="t">
            <a:normAutofit/>
          </a:bodyPr>
          <a:lstStyle/>
          <a:p>
            <a:endParaRPr lang="en-US" b="1">
              <a:solidFill>
                <a:schemeClr val="accent2"/>
              </a:solidFill>
              <a:cs typeface="Calibri"/>
            </a:endParaRPr>
          </a:p>
          <a:p>
            <a:r>
              <a:rPr lang="en-US" b="1">
                <a:solidFill>
                  <a:schemeClr val="tx1">
                    <a:lumMod val="75000"/>
                    <a:lumOff val="25000"/>
                  </a:schemeClr>
                </a:solidFill>
                <a:cs typeface="Calibri"/>
              </a:rPr>
              <a:t>Can help provide reference, consultation, and information on: </a:t>
            </a:r>
          </a:p>
          <a:p>
            <a:pPr marL="742950" lvl="1" indent="-285750">
              <a:buFont typeface="Arial,Sans-Serif" panose="020F0502020204030204" pitchFamily="34" charset="0"/>
              <a:buChar char="•"/>
            </a:pPr>
            <a:r>
              <a:rPr lang="en-US">
                <a:cs typeface="Calibri"/>
              </a:rPr>
              <a:t>Copyright and Licensing</a:t>
            </a:r>
            <a:endParaRPr lang="en-US">
              <a:ea typeface="+mn-lt"/>
              <a:cs typeface="+mn-lt"/>
            </a:endParaRPr>
          </a:p>
          <a:p>
            <a:pPr marL="742950" lvl="1" indent="-285750">
              <a:buFont typeface="Arial,Sans-Serif" panose="020F0502020204030204" pitchFamily="34" charset="0"/>
              <a:buChar char="•"/>
            </a:pPr>
            <a:r>
              <a:rPr lang="en-US">
                <a:cs typeface="Calibri"/>
              </a:rPr>
              <a:t>Plagiarism vs. Copyright and other best practices</a:t>
            </a:r>
          </a:p>
          <a:p>
            <a:pPr marL="742950" lvl="1" indent="-285750">
              <a:buFont typeface="Arial,Sans-Serif" panose="020F0502020204030204" pitchFamily="34" charset="0"/>
              <a:buChar char="•"/>
            </a:pPr>
            <a:r>
              <a:rPr lang="en-US">
                <a:cs typeface="Calibri"/>
              </a:rPr>
              <a:t>Open Access and other Scholarly Communication Movements</a:t>
            </a:r>
          </a:p>
          <a:p>
            <a:pPr marL="742950" lvl="1" indent="-285750">
              <a:buFont typeface="Arial,Sans-Serif" panose="020F0502020204030204" pitchFamily="34" charset="0"/>
              <a:buChar char="•"/>
            </a:pPr>
            <a:r>
              <a:rPr lang="en-US">
                <a:ea typeface="+mn-lt"/>
                <a:cs typeface="+mn-lt"/>
              </a:rPr>
              <a:t>Publishing</a:t>
            </a:r>
          </a:p>
          <a:p>
            <a:pPr marL="742950" lvl="1" indent="-285750">
              <a:buFont typeface="Arial,Sans-Serif" panose="020F0502020204030204" pitchFamily="34" charset="0"/>
              <a:buChar char="•"/>
            </a:pPr>
            <a:r>
              <a:rPr lang="en-US">
                <a:cs typeface="Calibri"/>
              </a:rPr>
              <a:t>Research and Metrics </a:t>
            </a:r>
          </a:p>
          <a:p>
            <a:pPr marL="742950" lvl="1" indent="-285750">
              <a:buFont typeface="Arial,Sans-Serif" panose="020F0502020204030204" pitchFamily="34" charset="0"/>
              <a:buChar char="•"/>
            </a:pPr>
            <a:r>
              <a:rPr lang="en-US">
                <a:ea typeface="+mn-lt"/>
                <a:cs typeface="+mn-lt"/>
              </a:rPr>
              <a:t>And MORE!</a:t>
            </a:r>
          </a:p>
          <a:p>
            <a:r>
              <a:rPr lang="en-US" b="1">
                <a:solidFill>
                  <a:schemeClr val="tx1">
                    <a:lumMod val="75000"/>
                    <a:lumOff val="25000"/>
                  </a:schemeClr>
                </a:solidFill>
                <a:ea typeface="+mn-lt"/>
                <a:cs typeface="+mn-lt"/>
              </a:rPr>
              <a:t>Other things she does around Hale: </a:t>
            </a:r>
          </a:p>
          <a:p>
            <a:pPr marL="742950" lvl="1" indent="-285750">
              <a:buFont typeface="Arial,Sans-Serif"/>
              <a:buChar char="•"/>
            </a:pPr>
            <a:r>
              <a:rPr lang="en-US">
                <a:ea typeface="+mn-lt"/>
                <a:cs typeface="+mn-lt"/>
              </a:rPr>
              <a:t>Administrator of K-State Open Access Publishing Fund</a:t>
            </a:r>
          </a:p>
          <a:p>
            <a:pPr marL="742950" lvl="1" indent="-285750">
              <a:buFont typeface="Arial,Sans-Serif"/>
              <a:buChar char="•"/>
            </a:pPr>
            <a:r>
              <a:rPr lang="en-US">
                <a:ea typeface="+mn-lt"/>
                <a:cs typeface="+mn-lt"/>
              </a:rPr>
              <a:t>Monograph and Special Publication Coordinator for New Prairie Press</a:t>
            </a:r>
          </a:p>
          <a:p>
            <a:pPr marL="742950" lvl="1" indent="-285750">
              <a:buFont typeface="Arial,Sans-Serif"/>
              <a:buChar char="•"/>
            </a:pPr>
            <a:r>
              <a:rPr lang="en-US">
                <a:ea typeface="+mn-lt"/>
                <a:cs typeface="+mn-lt"/>
              </a:rPr>
              <a:t>Library Administrator of Open Alternative Textbook Initiative </a:t>
            </a:r>
          </a:p>
          <a:p>
            <a:pPr marL="742950" lvl="1" indent="-285750">
              <a:buFont typeface="Arial,Sans-Serif"/>
              <a:buChar char="•"/>
            </a:pPr>
            <a:r>
              <a:rPr lang="en-US">
                <a:ea typeface="+mn-lt"/>
                <a:cs typeface="+mn-lt"/>
              </a:rPr>
              <a:t>Innovation Lab and other Scholarly Communication Collaborations </a:t>
            </a:r>
          </a:p>
          <a:p>
            <a:r>
              <a:rPr lang="en-US" b="1">
                <a:solidFill>
                  <a:schemeClr val="tx1">
                    <a:lumMod val="75000"/>
                    <a:lumOff val="25000"/>
                  </a:schemeClr>
                </a:solidFill>
                <a:ea typeface="+mn-lt"/>
                <a:cs typeface="+mn-lt"/>
              </a:rPr>
              <a:t>How do I contact her?</a:t>
            </a:r>
            <a:endParaRPr lang="en-US">
              <a:solidFill>
                <a:schemeClr val="tx1">
                  <a:lumMod val="75000"/>
                  <a:lumOff val="25000"/>
                </a:schemeClr>
              </a:solidFill>
              <a:ea typeface="+mn-lt"/>
              <a:cs typeface="+mn-lt"/>
            </a:endParaRPr>
          </a:p>
          <a:p>
            <a:pPr marL="742950" lvl="1" indent="-285750">
              <a:buFont typeface="Arial,Sans-Serif"/>
              <a:buChar char="•"/>
            </a:pPr>
            <a:r>
              <a:rPr lang="en-US">
                <a:ea typeface="+mn-lt"/>
                <a:cs typeface="+mn-lt"/>
                <a:hlinkClick r:id="rId3"/>
              </a:rPr>
              <a:t>Copyright Consultation Form</a:t>
            </a:r>
          </a:p>
          <a:p>
            <a:pPr marL="742950" lvl="1" indent="-285750">
              <a:buFont typeface="Arial,Sans-Serif"/>
              <a:buChar char="•"/>
            </a:pPr>
            <a:r>
              <a:rPr lang="en-US">
                <a:ea typeface="+mn-lt"/>
                <a:cs typeface="+mn-lt"/>
              </a:rPr>
              <a:t>Send her an email! </a:t>
            </a:r>
            <a:r>
              <a:rPr lang="en-US">
                <a:ea typeface="+mn-lt"/>
                <a:cs typeface="+mn-lt"/>
                <a:hlinkClick r:id="rId4"/>
              </a:rPr>
              <a:t>Egfinch@ksu.edu</a:t>
            </a:r>
            <a:r>
              <a:rPr lang="en-US">
                <a:ea typeface="+mn-lt"/>
                <a:cs typeface="+mn-lt"/>
              </a:rPr>
              <a:t> </a:t>
            </a:r>
          </a:p>
          <a:p>
            <a:pPr marL="742950" lvl="1" indent="-285750">
              <a:buFont typeface="Arial,Sans-Serif"/>
              <a:buChar char="•"/>
            </a:pPr>
            <a:r>
              <a:rPr lang="en-US">
                <a:cs typeface="Calibri"/>
              </a:rPr>
              <a:t>Send her an email—here works too! </a:t>
            </a:r>
            <a:r>
              <a:rPr lang="en-US">
                <a:cs typeface="Calibri"/>
                <a:hlinkClick r:id="rId5"/>
              </a:rPr>
              <a:t>cads@ksu.edu</a:t>
            </a:r>
            <a:r>
              <a:rPr lang="en-US">
                <a:cs typeface="Calibri" panose="020F0502020204030204"/>
              </a:rPr>
              <a:t> </a:t>
            </a:r>
          </a:p>
          <a:p>
            <a:pPr marL="742950" lvl="1" indent="-285750">
              <a:buFont typeface="Arial,Sans-Serif"/>
              <a:buChar char="•"/>
            </a:pPr>
            <a:endParaRPr lang="en-US">
              <a:ea typeface="+mn-lt"/>
              <a:cs typeface="+mn-lt"/>
            </a:endParaRPr>
          </a:p>
        </p:txBody>
      </p:sp>
    </p:spTree>
    <p:extLst>
      <p:ext uri="{BB962C8B-B14F-4D97-AF65-F5344CB8AC3E}">
        <p14:creationId xmlns:p14="http://schemas.microsoft.com/office/powerpoint/2010/main" val="40189480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sz="half" idx="4294967295"/>
          </p:nvPr>
        </p:nvSpPr>
        <p:spPr>
          <a:xfrm>
            <a:off x="258716" y="855988"/>
            <a:ext cx="11665747" cy="602040"/>
          </a:xfrm>
        </p:spPr>
        <p:txBody>
          <a:bodyPr>
            <a:noAutofit/>
          </a:bodyPr>
          <a:lstStyle/>
          <a:p>
            <a:pPr marL="0" indent="0" algn="ctr">
              <a:buNone/>
            </a:pPr>
            <a:r>
              <a:rPr lang="en-US" sz="3200" b="1" dirty="0">
                <a:solidFill>
                  <a:schemeClr val="accent1"/>
                </a:solidFill>
              </a:rPr>
              <a:t>Jukebox History</a:t>
            </a:r>
          </a:p>
          <a:p>
            <a:pPr marL="0" indent="0">
              <a:lnSpc>
                <a:spcPct val="80000"/>
              </a:lnSpc>
              <a:buNone/>
            </a:pPr>
            <a:r>
              <a:rPr lang="en-US" sz="3000" dirty="0">
                <a:solidFill>
                  <a:schemeClr val="tx1"/>
                </a:solidFill>
              </a:rPr>
              <a:t>Jukeboxes can</a:t>
            </a:r>
            <a:r>
              <a:rPr lang="mr-IN" sz="3000" dirty="0">
                <a:solidFill>
                  <a:schemeClr val="tx1"/>
                </a:solidFill>
              </a:rPr>
              <a:t>…</a:t>
            </a:r>
            <a:endParaRPr lang="en-US" sz="3000" dirty="0">
              <a:solidFill>
                <a:schemeClr val="tx1"/>
              </a:solidFill>
            </a:endParaRPr>
          </a:p>
          <a:p>
            <a:pPr lvl="1">
              <a:lnSpc>
                <a:spcPct val="80000"/>
              </a:lnSpc>
              <a:buFont typeface="Wingdings" charset="2"/>
              <a:buChar char="§"/>
            </a:pPr>
            <a:r>
              <a:rPr lang="en-US" sz="2400" dirty="0">
                <a:solidFill>
                  <a:schemeClr val="tx1"/>
                </a:solidFill>
              </a:rPr>
              <a:t>only perform non-dramatic musical work as activated by inserting coins or tokens. </a:t>
            </a:r>
          </a:p>
          <a:p>
            <a:pPr lvl="1">
              <a:lnSpc>
                <a:spcPct val="80000"/>
              </a:lnSpc>
              <a:buFont typeface="Wingdings" charset="2"/>
              <a:buChar char="§"/>
            </a:pPr>
            <a:r>
              <a:rPr lang="en-US" sz="2400" dirty="0">
                <a:solidFill>
                  <a:schemeClr val="tx1"/>
                </a:solidFill>
              </a:rPr>
              <a:t>be in establishments with no charge for admission</a:t>
            </a:r>
          </a:p>
          <a:p>
            <a:pPr lvl="1">
              <a:lnSpc>
                <a:spcPct val="80000"/>
              </a:lnSpc>
              <a:buFont typeface="Wingdings" charset="2"/>
              <a:buChar char="§"/>
            </a:pPr>
            <a:r>
              <a:rPr lang="en-US" sz="2400" dirty="0">
                <a:solidFill>
                  <a:schemeClr val="tx1"/>
                </a:solidFill>
              </a:rPr>
              <a:t>showcase lists of titles accessible to the public</a:t>
            </a:r>
          </a:p>
          <a:p>
            <a:pPr lvl="1">
              <a:lnSpc>
                <a:spcPct val="80000"/>
              </a:lnSpc>
              <a:buFont typeface="Wingdings" charset="2"/>
              <a:buChar char="§"/>
            </a:pPr>
            <a:r>
              <a:rPr lang="en-US" sz="2400" dirty="0">
                <a:solidFill>
                  <a:schemeClr val="tx1"/>
                </a:solidFill>
              </a:rPr>
              <a:t>allow for patrons to chose works played. </a:t>
            </a:r>
          </a:p>
          <a:p>
            <a:pPr>
              <a:lnSpc>
                <a:spcPct val="80000"/>
              </a:lnSpc>
              <a:buFont typeface="Wingdings" charset="2"/>
              <a:buChar char="Ø"/>
            </a:pPr>
            <a:r>
              <a:rPr lang="en-US" sz="2400" b="1" dirty="0">
                <a:solidFill>
                  <a:srgbClr val="92278F"/>
                </a:solidFill>
              </a:rPr>
              <a:t>Copyright Act of 1</a:t>
            </a:r>
            <a:r>
              <a:rPr lang="en-US" sz="2200" b="1" dirty="0">
                <a:solidFill>
                  <a:srgbClr val="92278F"/>
                </a:solidFill>
              </a:rPr>
              <a:t>909 </a:t>
            </a:r>
            <a:r>
              <a:rPr lang="en-US" sz="2200" dirty="0">
                <a:solidFill>
                  <a:schemeClr val="tx1"/>
                </a:solidFill>
              </a:rPr>
              <a:t>Jukeboxes exempted from paying public performance fees unless a fee was charged for admission at the establishment housing them. </a:t>
            </a:r>
            <a:endParaRPr lang="en-US" sz="2200" b="1" dirty="0">
              <a:solidFill>
                <a:srgbClr val="92278F"/>
              </a:solidFill>
            </a:endParaRPr>
          </a:p>
          <a:p>
            <a:pPr>
              <a:lnSpc>
                <a:spcPct val="80000"/>
              </a:lnSpc>
              <a:buFont typeface="Wingdings" charset="2"/>
              <a:buChar char="Ø"/>
            </a:pPr>
            <a:r>
              <a:rPr lang="en-US" sz="2400" b="1" dirty="0">
                <a:solidFill>
                  <a:srgbClr val="92278F"/>
                </a:solidFill>
              </a:rPr>
              <a:t>Copyright Act of </a:t>
            </a:r>
            <a:r>
              <a:rPr lang="en-US" sz="2200" b="1" dirty="0">
                <a:solidFill>
                  <a:srgbClr val="92278F"/>
                </a:solidFill>
              </a:rPr>
              <a:t>1976 </a:t>
            </a:r>
            <a:r>
              <a:rPr lang="en-US" sz="2200" dirty="0">
                <a:solidFill>
                  <a:srgbClr val="000000"/>
                </a:solidFill>
              </a:rPr>
              <a:t>Compulsory license established for operators of jukeboxes (coin operated </a:t>
            </a:r>
            <a:r>
              <a:rPr lang="en-US" sz="2200" dirty="0" err="1">
                <a:solidFill>
                  <a:srgbClr val="000000"/>
                </a:solidFill>
              </a:rPr>
              <a:t>phonorecord</a:t>
            </a:r>
            <a:r>
              <a:rPr lang="en-US" sz="2200" dirty="0">
                <a:solidFill>
                  <a:srgbClr val="000000"/>
                </a:solidFill>
              </a:rPr>
              <a:t> players) because of profits/popularity/growth. </a:t>
            </a:r>
            <a:endParaRPr lang="en-US" sz="2200" b="1" dirty="0">
              <a:solidFill>
                <a:srgbClr val="92278F"/>
              </a:solidFill>
            </a:endParaRPr>
          </a:p>
          <a:p>
            <a:pPr>
              <a:lnSpc>
                <a:spcPct val="80000"/>
              </a:lnSpc>
              <a:buFont typeface="Wingdings" charset="2"/>
              <a:buChar char="Ø"/>
            </a:pPr>
            <a:r>
              <a:rPr lang="en-US" sz="2400" b="1" dirty="0">
                <a:solidFill>
                  <a:srgbClr val="92278F"/>
                </a:solidFill>
              </a:rPr>
              <a:t>Copyright Act of </a:t>
            </a:r>
            <a:r>
              <a:rPr lang="en-US" sz="2200" b="1" dirty="0">
                <a:solidFill>
                  <a:srgbClr val="92278F"/>
                </a:solidFill>
              </a:rPr>
              <a:t>1993 </a:t>
            </a:r>
            <a:r>
              <a:rPr lang="en-US" sz="2200" dirty="0">
                <a:solidFill>
                  <a:srgbClr val="000000"/>
                </a:solidFill>
              </a:rPr>
              <a:t>Repealed § 116 of 1976 Act and replaced it with a voluntary licensing scheme between copyright holders and jukebox operators grant PROs the right to negotiate licenses for music played on jukeboxes with the Amusement and Music Operators of America (AMOA) a trade group representing jukebox owners.</a:t>
            </a:r>
            <a:endParaRPr lang="en-US" sz="1700" dirty="0"/>
          </a:p>
          <a:p>
            <a:pPr marL="201168" lvl="1" indent="0">
              <a:buNone/>
            </a:pPr>
            <a:endParaRPr lang="en-US" sz="1700" dirty="0"/>
          </a:p>
        </p:txBody>
      </p:sp>
      <p:sp>
        <p:nvSpPr>
          <p:cNvPr id="12" name="Rectangle 11"/>
          <p:cNvSpPr/>
          <p:nvPr/>
        </p:nvSpPr>
        <p:spPr>
          <a:xfrm>
            <a:off x="0" y="0"/>
            <a:ext cx="12192000" cy="907941"/>
          </a:xfrm>
          <a:prstGeom prst="rect">
            <a:avLst/>
          </a:prstGeom>
        </p:spPr>
        <p:txBody>
          <a:bodyPr wrap="square">
            <a:spAutoFit/>
          </a:bodyPr>
          <a:lstStyle/>
          <a:p>
            <a:pPr algn="ctr"/>
            <a:r>
              <a:rPr lang="en-US" sz="5300" dirty="0">
                <a:latin typeface="Lucida Sans" panose="020B0602030504020204" pitchFamily="34" charset="0"/>
              </a:rPr>
              <a:t>Jukebox License</a:t>
            </a:r>
            <a:endParaRPr lang="en-US" sz="53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3451" y="0"/>
            <a:ext cx="1885310" cy="1885310"/>
          </a:xfrm>
          <a:prstGeom prst="rect">
            <a:avLst/>
          </a:prstGeom>
        </p:spPr>
      </p:pic>
    </p:spTree>
    <p:extLst>
      <p:ext uri="{BB962C8B-B14F-4D97-AF65-F5344CB8AC3E}">
        <p14:creationId xmlns:p14="http://schemas.microsoft.com/office/powerpoint/2010/main" val="427962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70" y="237995"/>
            <a:ext cx="3200400" cy="2286000"/>
          </a:xfrm>
        </p:spPr>
        <p:txBody>
          <a:bodyPr>
            <a:normAutofit/>
          </a:bodyPr>
          <a:lstStyle/>
          <a:p>
            <a:r>
              <a:rPr lang="en-US" sz="4400" dirty="0"/>
              <a:t>Display Right</a:t>
            </a:r>
          </a:p>
        </p:txBody>
      </p:sp>
      <p:sp>
        <p:nvSpPr>
          <p:cNvPr id="4" name="Text Placeholder 3"/>
          <p:cNvSpPr>
            <a:spLocks noGrp="1"/>
          </p:cNvSpPr>
          <p:nvPr>
            <p:ph type="body" sz="half" idx="2"/>
          </p:nvPr>
        </p:nvSpPr>
        <p:spPr>
          <a:xfrm>
            <a:off x="457200" y="2286000"/>
            <a:ext cx="3200400" cy="3379124"/>
          </a:xfrm>
        </p:spPr>
        <p:txBody>
          <a:bodyPr>
            <a:normAutofit/>
          </a:bodyPr>
          <a:lstStyle/>
          <a:p>
            <a:endParaRPr lang="en-US" sz="1800" dirty="0"/>
          </a:p>
          <a:p>
            <a:r>
              <a:rPr lang="en-US" sz="1800" dirty="0"/>
              <a:t>17 USC§106(5)</a:t>
            </a:r>
          </a:p>
          <a:p>
            <a:r>
              <a:rPr lang="en-US" sz="1800" dirty="0"/>
              <a:t>Exclusive Right to: </a:t>
            </a:r>
          </a:p>
          <a:p>
            <a:pPr marL="285750" indent="-285750">
              <a:buFont typeface="Arial" panose="020B0604020202020204" pitchFamily="34" charset="0"/>
              <a:buChar char="•"/>
            </a:pPr>
            <a:r>
              <a:rPr lang="en-US" sz="1800" dirty="0">
                <a:solidFill>
                  <a:schemeClr val="bg1"/>
                </a:solidFill>
              </a:rPr>
              <a:t>Display work publicly.</a:t>
            </a:r>
            <a:endParaRPr lang="en-US" dirty="0">
              <a:solidFill>
                <a:schemeClr val="bg1"/>
              </a:solidFill>
            </a:endParaRPr>
          </a:p>
          <a:p>
            <a:pPr marL="285750" indent="-285750">
              <a:buFont typeface="Arial" panose="020B0604020202020204" pitchFamily="34" charset="0"/>
              <a:buChar char="•"/>
            </a:pPr>
            <a:r>
              <a:rPr lang="en-US" sz="1800" dirty="0">
                <a:solidFill>
                  <a:schemeClr val="bg1"/>
                </a:solidFill>
              </a:rPr>
              <a:t>Authorize others to display works publicly. </a:t>
            </a:r>
          </a:p>
          <a:p>
            <a:pPr marL="742950" lvl="1" indent="-285750">
              <a:buFont typeface="Arial" panose="020B0604020202020204" pitchFamily="34" charset="0"/>
              <a:buChar char="•"/>
            </a:pPr>
            <a:r>
              <a:rPr lang="en-US" dirty="0">
                <a:solidFill>
                  <a:schemeClr val="bg1"/>
                </a:solidFill>
              </a:rPr>
              <a:t>**NOTE: Only applies to  music and lyrics not sound recordings. </a:t>
            </a:r>
          </a:p>
        </p:txBody>
      </p:sp>
      <p:sp>
        <p:nvSpPr>
          <p:cNvPr id="12" name="Rectangle 11"/>
          <p:cNvSpPr/>
          <p:nvPr/>
        </p:nvSpPr>
        <p:spPr>
          <a:xfrm>
            <a:off x="3201820" y="377979"/>
            <a:ext cx="7783506" cy="830997"/>
          </a:xfrm>
          <a:prstGeom prst="rect">
            <a:avLst/>
          </a:prstGeom>
        </p:spPr>
        <p:txBody>
          <a:bodyPr wrap="square">
            <a:spAutoFit/>
          </a:bodyPr>
          <a:lstStyle/>
          <a:p>
            <a:pPr algn="ctr"/>
            <a:r>
              <a:rPr lang="en-US" sz="4800" dirty="0">
                <a:latin typeface="Lucida Sans" panose="020B0602030504020204" pitchFamily="34" charset="0"/>
              </a:rPr>
              <a:t>Display License</a:t>
            </a:r>
            <a:endParaRPr lang="en-US" sz="4800" dirty="0"/>
          </a:p>
        </p:txBody>
      </p:sp>
      <p:sp>
        <p:nvSpPr>
          <p:cNvPr id="11" name="Explosion 1 10"/>
          <p:cNvSpPr/>
          <p:nvPr/>
        </p:nvSpPr>
        <p:spPr>
          <a:xfrm rot="846748">
            <a:off x="9642088" y="281436"/>
            <a:ext cx="2504440" cy="1582958"/>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BONUS LICENSE?</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3249" y="1951559"/>
            <a:ext cx="2013628" cy="2013628"/>
          </a:xfrm>
          <a:prstGeom prst="rect">
            <a:avLst/>
          </a:prstGeom>
        </p:spPr>
      </p:pic>
      <p:sp>
        <p:nvSpPr>
          <p:cNvPr id="6" name="Rectangle 5"/>
          <p:cNvSpPr/>
          <p:nvPr/>
        </p:nvSpPr>
        <p:spPr>
          <a:xfrm>
            <a:off x="4210017" y="2047592"/>
            <a:ext cx="5503599" cy="3539431"/>
          </a:xfrm>
          <a:prstGeom prst="rect">
            <a:avLst/>
          </a:prstGeom>
        </p:spPr>
        <p:txBody>
          <a:bodyPr wrap="square">
            <a:spAutoFit/>
          </a:bodyPr>
          <a:lstStyle/>
          <a:p>
            <a:pPr>
              <a:buClr>
                <a:schemeClr val="accent1"/>
              </a:buClr>
              <a:buFont typeface="Wingdings" panose="05000000000000000000" pitchFamily="2" charset="2"/>
              <a:buChar char="§"/>
            </a:pPr>
            <a:r>
              <a:rPr lang="en-US" sz="2800" dirty="0"/>
              <a:t>It is a “license” and it isn’t. It’s a right under copyright that can be licensed away!</a:t>
            </a:r>
          </a:p>
          <a:p>
            <a:pPr>
              <a:buClr>
                <a:schemeClr val="accent1"/>
              </a:buClr>
              <a:buFont typeface="Wingdings" panose="05000000000000000000" pitchFamily="2" charset="2"/>
              <a:buChar char="§"/>
            </a:pPr>
            <a:endParaRPr lang="en-US" sz="2800" dirty="0"/>
          </a:p>
          <a:p>
            <a:pPr>
              <a:buClr>
                <a:schemeClr val="accent1"/>
              </a:buClr>
              <a:buFont typeface="Wingdings" panose="05000000000000000000" pitchFamily="2" charset="2"/>
              <a:buChar char="§"/>
            </a:pPr>
            <a:r>
              <a:rPr lang="en-US" sz="2800" dirty="0"/>
              <a:t>Examples:</a:t>
            </a:r>
          </a:p>
          <a:p>
            <a:pPr lvl="1">
              <a:buClr>
                <a:schemeClr val="accent1"/>
              </a:buClr>
              <a:buFont typeface="Wingdings" panose="05000000000000000000" pitchFamily="2" charset="2"/>
              <a:buChar char="§"/>
            </a:pPr>
            <a:r>
              <a:rPr lang="en-US" sz="2800" dirty="0"/>
              <a:t>Karaoke?</a:t>
            </a:r>
          </a:p>
          <a:p>
            <a:pPr lvl="1">
              <a:buClr>
                <a:schemeClr val="accent1"/>
              </a:buClr>
              <a:buFont typeface="Wingdings" panose="05000000000000000000" pitchFamily="2" charset="2"/>
              <a:buChar char="§"/>
            </a:pPr>
            <a:r>
              <a:rPr lang="en-US" sz="2800" dirty="0"/>
              <a:t>Lyrics in a gallery installation. </a:t>
            </a:r>
          </a:p>
          <a:p>
            <a:pPr lvl="1">
              <a:buClr>
                <a:schemeClr val="accent1"/>
              </a:buClr>
              <a:buFont typeface="Wingdings" panose="05000000000000000000" pitchFamily="2" charset="2"/>
              <a:buChar char="§"/>
            </a:pPr>
            <a:r>
              <a:rPr lang="en-US" sz="2800" dirty="0"/>
              <a:t>Lyrics in a piece of artwork. </a:t>
            </a:r>
          </a:p>
        </p:txBody>
      </p:sp>
    </p:spTree>
    <p:extLst>
      <p:ext uri="{BB962C8B-B14F-4D97-AF65-F5344CB8AC3E}">
        <p14:creationId xmlns:p14="http://schemas.microsoft.com/office/powerpoint/2010/main" val="84842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806" y="237995"/>
            <a:ext cx="4048257" cy="2286000"/>
          </a:xfrm>
        </p:spPr>
        <p:txBody>
          <a:bodyPr>
            <a:normAutofit/>
          </a:bodyPr>
          <a:lstStyle/>
          <a:p>
            <a:r>
              <a:rPr lang="en-US" sz="3800" dirty="0"/>
              <a:t>Public Performance via Digital Audio Transmission Right</a:t>
            </a:r>
            <a:r>
              <a:rPr lang="en-US" sz="4400" dirty="0"/>
              <a:t> </a:t>
            </a:r>
          </a:p>
        </p:txBody>
      </p:sp>
      <p:sp>
        <p:nvSpPr>
          <p:cNvPr id="4" name="Text Placeholder 3"/>
          <p:cNvSpPr>
            <a:spLocks noGrp="1"/>
          </p:cNvSpPr>
          <p:nvPr>
            <p:ph type="body" sz="half" idx="2"/>
          </p:nvPr>
        </p:nvSpPr>
        <p:spPr>
          <a:xfrm>
            <a:off x="457200" y="2286000"/>
            <a:ext cx="3200400" cy="3379124"/>
          </a:xfrm>
        </p:spPr>
        <p:txBody>
          <a:bodyPr>
            <a:normAutofit fontScale="92500" lnSpcReduction="10000"/>
          </a:bodyPr>
          <a:lstStyle/>
          <a:p>
            <a:endParaRPr lang="en-US" sz="1800" dirty="0"/>
          </a:p>
          <a:p>
            <a:r>
              <a:rPr lang="en-US" sz="1800" dirty="0"/>
              <a:t>17 USC§106(6)</a:t>
            </a:r>
          </a:p>
          <a:p>
            <a:r>
              <a:rPr lang="en-US" sz="1800" dirty="0"/>
              <a:t>Exclusive Right: </a:t>
            </a:r>
          </a:p>
          <a:p>
            <a:pPr marL="285750" indent="-285750">
              <a:buFont typeface="Arial" panose="020B0604020202020204" pitchFamily="34" charset="0"/>
              <a:buChar char="•"/>
            </a:pPr>
            <a:r>
              <a:rPr lang="en-US" sz="1800" dirty="0">
                <a:solidFill>
                  <a:schemeClr val="bg1"/>
                </a:solidFill>
              </a:rPr>
              <a:t>For controlling the public performance of sound recordings via digital audio transmission.</a:t>
            </a:r>
          </a:p>
          <a:p>
            <a:pPr marL="742950" lvl="1" indent="-285750">
              <a:buFont typeface="Arial" panose="020B0604020202020204" pitchFamily="34" charset="0"/>
              <a:buChar char="•"/>
            </a:pPr>
            <a:r>
              <a:rPr lang="en-US" dirty="0">
                <a:solidFill>
                  <a:schemeClr val="bg1"/>
                </a:solidFill>
              </a:rPr>
              <a:t>Internet radio.  </a:t>
            </a:r>
          </a:p>
          <a:p>
            <a:pPr marL="285750" indent="-285750">
              <a:buFont typeface="Arial" panose="020B0604020202020204" pitchFamily="34" charset="0"/>
              <a:buChar char="•"/>
            </a:pPr>
            <a:r>
              <a:rPr lang="en-US" sz="1800" dirty="0">
                <a:solidFill>
                  <a:schemeClr val="bg1"/>
                </a:solidFill>
              </a:rPr>
              <a:t>Established in 1995 by the Digital Performance Right in Sound Recordings Act (DPRA).</a:t>
            </a:r>
          </a:p>
          <a:p>
            <a:pPr marL="285750" indent="-285750">
              <a:buFont typeface="Arial" panose="020B0604020202020204" pitchFamily="34" charset="0"/>
              <a:buChar char="•"/>
            </a:pPr>
            <a:endParaRPr lang="en-US" sz="1500" dirty="0">
              <a:solidFill>
                <a:schemeClr val="bg1"/>
              </a:solidFill>
            </a:endParaRPr>
          </a:p>
        </p:txBody>
      </p:sp>
      <p:sp>
        <p:nvSpPr>
          <p:cNvPr id="10" name="Content Placeholder 2"/>
          <p:cNvSpPr>
            <a:spLocks noGrp="1"/>
          </p:cNvSpPr>
          <p:nvPr>
            <p:ph sz="half" idx="1"/>
          </p:nvPr>
        </p:nvSpPr>
        <p:spPr>
          <a:xfrm>
            <a:off x="4189670" y="1832704"/>
            <a:ext cx="7728133" cy="4818617"/>
          </a:xfrm>
        </p:spPr>
        <p:txBody>
          <a:bodyPr>
            <a:normAutofit lnSpcReduction="10000"/>
          </a:bodyPr>
          <a:lstStyle/>
          <a:p>
            <a:pPr>
              <a:buFont typeface="Wingdings" panose="05000000000000000000" pitchFamily="2" charset="2"/>
              <a:buChar char="§"/>
            </a:pPr>
            <a:r>
              <a:rPr lang="en-US" sz="2800" dirty="0">
                <a:solidFill>
                  <a:schemeClr val="tx1"/>
                </a:solidFill>
              </a:rPr>
              <a:t>DRPA Three Tiers</a:t>
            </a:r>
          </a:p>
          <a:p>
            <a:pPr lvl="1">
              <a:buFont typeface="Wingdings" panose="05000000000000000000" pitchFamily="2" charset="2"/>
              <a:buChar char="§"/>
            </a:pPr>
            <a:r>
              <a:rPr lang="en-US" sz="2800" dirty="0">
                <a:solidFill>
                  <a:schemeClr val="tx1"/>
                </a:solidFill>
              </a:rPr>
              <a:t>Non-Subscription exempt from requirements to pay license fees—but will need to pursue public performance rights. </a:t>
            </a:r>
          </a:p>
          <a:p>
            <a:pPr lvl="1">
              <a:buFont typeface="Wingdings" panose="05000000000000000000" pitchFamily="2" charset="2"/>
              <a:buChar char="§"/>
            </a:pPr>
            <a:r>
              <a:rPr lang="en-US" sz="2800" dirty="0">
                <a:solidFill>
                  <a:schemeClr val="tx1"/>
                </a:solidFill>
              </a:rPr>
              <a:t>Non-Interactive Internet transmissions (webcasters, satellite radio broadcasters, cable broadcasters) to pay statutory license established by the Copyright Board. </a:t>
            </a:r>
          </a:p>
          <a:p>
            <a:pPr lvl="3">
              <a:buFont typeface="Wingdings" panose="05000000000000000000" pitchFamily="2" charset="2"/>
              <a:buChar char="§"/>
            </a:pPr>
            <a:r>
              <a:rPr lang="en-US" sz="2400" dirty="0">
                <a:solidFill>
                  <a:schemeClr val="tx1"/>
                </a:solidFill>
              </a:rPr>
              <a:t>Modified by DMCA in 1998 which framed the statutory license. </a:t>
            </a:r>
          </a:p>
          <a:p>
            <a:pPr lvl="1">
              <a:buFont typeface="Wingdings" panose="05000000000000000000" pitchFamily="2" charset="2"/>
              <a:buChar char="§"/>
            </a:pPr>
            <a:r>
              <a:rPr lang="en-US" sz="2800" dirty="0">
                <a:solidFill>
                  <a:schemeClr val="tx1"/>
                </a:solidFill>
              </a:rPr>
              <a:t>Interactive Transmissions require the negotiation of a license agreement with the copyright holder. </a:t>
            </a:r>
          </a:p>
          <a:p>
            <a:pPr lvl="1">
              <a:buFont typeface="Wingdings" panose="05000000000000000000" pitchFamily="2" charset="2"/>
              <a:buChar char="§"/>
            </a:pPr>
            <a:endParaRPr lang="en-US" sz="2600" dirty="0"/>
          </a:p>
        </p:txBody>
      </p:sp>
      <p:sp>
        <p:nvSpPr>
          <p:cNvPr id="12" name="Rectangle 11"/>
          <p:cNvSpPr/>
          <p:nvPr/>
        </p:nvSpPr>
        <p:spPr>
          <a:xfrm>
            <a:off x="3201820" y="166330"/>
            <a:ext cx="7783506" cy="1569660"/>
          </a:xfrm>
          <a:prstGeom prst="rect">
            <a:avLst/>
          </a:prstGeom>
        </p:spPr>
        <p:txBody>
          <a:bodyPr wrap="square">
            <a:spAutoFit/>
          </a:bodyPr>
          <a:lstStyle/>
          <a:p>
            <a:pPr algn="ctr"/>
            <a:r>
              <a:rPr lang="en-US" sz="4800" dirty="0">
                <a:latin typeface="Lucida Sans" panose="020B0602030504020204" pitchFamily="34" charset="0"/>
              </a:rPr>
              <a:t>Digital Performance License</a:t>
            </a:r>
            <a:endParaRPr lang="en-US" sz="48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7121" y="94068"/>
            <a:ext cx="1599122" cy="1599122"/>
          </a:xfrm>
          <a:prstGeom prst="rect">
            <a:avLst/>
          </a:prstGeom>
        </p:spPr>
      </p:pic>
    </p:spTree>
    <p:extLst>
      <p:ext uri="{BB962C8B-B14F-4D97-AF65-F5344CB8AC3E}">
        <p14:creationId xmlns:p14="http://schemas.microsoft.com/office/powerpoint/2010/main" val="1135161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0882"/>
            <a:ext cx="12192000" cy="1450757"/>
          </a:xfrm>
        </p:spPr>
        <p:txBody>
          <a:bodyPr>
            <a:noAutofit/>
          </a:bodyPr>
          <a:lstStyle/>
          <a:p>
            <a:pPr algn="ctr"/>
            <a:r>
              <a:rPr lang="en-US" dirty="0">
                <a:latin typeface="Lucida Sans"/>
                <a:cs typeface="Lucida Sans"/>
              </a:rPr>
              <a:t>What was that about Sound Recordings?</a:t>
            </a:r>
          </a:p>
        </p:txBody>
      </p:sp>
      <p:graphicFrame>
        <p:nvGraphicFramePr>
          <p:cNvPr id="4" name="Table 3"/>
          <p:cNvGraphicFramePr>
            <a:graphicFrameLocks noGrp="1"/>
          </p:cNvGraphicFramePr>
          <p:nvPr>
            <p:extLst>
              <p:ext uri="{D42A27DB-BD31-4B8C-83A1-F6EECF244321}">
                <p14:modId xmlns:p14="http://schemas.microsoft.com/office/powerpoint/2010/main" val="66562936"/>
              </p:ext>
            </p:extLst>
          </p:nvPr>
        </p:nvGraphicFramePr>
        <p:xfrm>
          <a:off x="258715" y="977907"/>
          <a:ext cx="11689269" cy="5342260"/>
        </p:xfrm>
        <a:graphic>
          <a:graphicData uri="http://schemas.openxmlformats.org/drawingml/2006/table">
            <a:tbl>
              <a:tblPr firstRow="1" bandRow="1">
                <a:tableStyleId>{3C2FFA5D-87B4-456A-9821-1D502468CF0F}</a:tableStyleId>
              </a:tblPr>
              <a:tblGrid>
                <a:gridCol w="3292753">
                  <a:extLst>
                    <a:ext uri="{9D8B030D-6E8A-4147-A177-3AD203B41FA5}">
                      <a16:colId xmlns:a16="http://schemas.microsoft.com/office/drawing/2014/main" val="20000"/>
                    </a:ext>
                  </a:extLst>
                </a:gridCol>
                <a:gridCol w="8396516">
                  <a:extLst>
                    <a:ext uri="{9D8B030D-6E8A-4147-A177-3AD203B41FA5}">
                      <a16:colId xmlns:a16="http://schemas.microsoft.com/office/drawing/2014/main" val="20001"/>
                    </a:ext>
                  </a:extLst>
                </a:gridCol>
              </a:tblGrid>
              <a:tr h="355745">
                <a:tc gridSpan="2">
                  <a:txBody>
                    <a:bodyPr/>
                    <a:lstStyle/>
                    <a:p>
                      <a:pPr algn="ctr"/>
                      <a:r>
                        <a:rPr lang="en-US" dirty="0"/>
                        <a:t>Duration of</a:t>
                      </a:r>
                      <a:r>
                        <a:rPr lang="en-US" baseline="0" dirty="0"/>
                        <a:t> Copyrights in Sound Recordings</a:t>
                      </a:r>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63263">
                <a:tc gridSpan="2">
                  <a:txBody>
                    <a:bodyPr/>
                    <a:lstStyle/>
                    <a:p>
                      <a:r>
                        <a:rPr lang="en-US" sz="1600" b="1" dirty="0"/>
                        <a:t>Classics Protection and Access Act part of the 2018</a:t>
                      </a:r>
                      <a:r>
                        <a:rPr lang="en-US" sz="1600" b="1" baseline="0" dirty="0"/>
                        <a:t> Music Modernization Act: </a:t>
                      </a:r>
                    </a:p>
                    <a:p>
                      <a:r>
                        <a:rPr lang="en-US" sz="1600" b="0" baseline="0" dirty="0"/>
                        <a:t>Until 2018 sound recordings made prior to Feb. 1972 were not covered by federal law and it was up to to state law to govern protections. </a:t>
                      </a:r>
                    </a:p>
                  </a:txBody>
                  <a:tcPr>
                    <a:solidFill>
                      <a:schemeClr val="bg1">
                        <a:alpha val="40000"/>
                      </a:schemeClr>
                    </a:solidFill>
                  </a:tcPr>
                </a:tc>
                <a:tc hMerge="1">
                  <a:txBody>
                    <a:bodyPr/>
                    <a:lstStyle/>
                    <a:p>
                      <a:endParaRPr lang="en-US" dirty="0"/>
                    </a:p>
                  </a:txBody>
                  <a:tcPr/>
                </a:tc>
                <a:extLst>
                  <a:ext uri="{0D108BD9-81ED-4DB2-BD59-A6C34878D82A}">
                    <a16:rowId xmlns:a16="http://schemas.microsoft.com/office/drawing/2014/main" val="10001"/>
                  </a:ext>
                </a:extLst>
              </a:tr>
              <a:tr h="326100">
                <a:tc>
                  <a:txBody>
                    <a:bodyPr/>
                    <a:lstStyle/>
                    <a:p>
                      <a:r>
                        <a:rPr lang="en-US" sz="1600" dirty="0"/>
                        <a:t>Unpublished</a:t>
                      </a:r>
                      <a:r>
                        <a:rPr lang="en-US" sz="1600" baseline="0" dirty="0"/>
                        <a:t> Recordings</a:t>
                      </a:r>
                      <a:endParaRPr lang="en-US" sz="1600" dirty="0"/>
                    </a:p>
                  </a:txBody>
                  <a:tcPr/>
                </a:tc>
                <a:tc>
                  <a:txBody>
                    <a:bodyPr/>
                    <a:lstStyle/>
                    <a:p>
                      <a:r>
                        <a:rPr lang="en-US" sz="1600" dirty="0"/>
                        <a:t>Copyright</a:t>
                      </a:r>
                      <a:r>
                        <a:rPr lang="en-US" sz="1600" baseline="0" dirty="0"/>
                        <a:t> Expires 2/15/2067</a:t>
                      </a:r>
                      <a:endParaRPr lang="en-US" sz="1600" dirty="0"/>
                    </a:p>
                  </a:txBody>
                  <a:tcPr/>
                </a:tc>
                <a:extLst>
                  <a:ext uri="{0D108BD9-81ED-4DB2-BD59-A6C34878D82A}">
                    <a16:rowId xmlns:a16="http://schemas.microsoft.com/office/drawing/2014/main" val="10002"/>
                  </a:ext>
                </a:extLst>
              </a:tr>
              <a:tr h="326100">
                <a:tc>
                  <a:txBody>
                    <a:bodyPr/>
                    <a:lstStyle/>
                    <a:p>
                      <a:r>
                        <a:rPr lang="en-US" sz="1600" dirty="0"/>
                        <a:t>Published Pre-1923</a:t>
                      </a:r>
                    </a:p>
                  </a:txBody>
                  <a:tcPr/>
                </a:tc>
                <a:tc>
                  <a:txBody>
                    <a:bodyPr/>
                    <a:lstStyle/>
                    <a:p>
                      <a:r>
                        <a:rPr lang="en-US" sz="1600" dirty="0"/>
                        <a:t>Recordings</a:t>
                      </a:r>
                      <a:r>
                        <a:rPr lang="en-US" sz="1600" baseline="0" dirty="0"/>
                        <a:t> enter the PD on 1/1/2022</a:t>
                      </a:r>
                    </a:p>
                  </a:txBody>
                  <a:tcPr/>
                </a:tc>
                <a:extLst>
                  <a:ext uri="{0D108BD9-81ED-4DB2-BD59-A6C34878D82A}">
                    <a16:rowId xmlns:a16="http://schemas.microsoft.com/office/drawing/2014/main" val="10003"/>
                  </a:ext>
                </a:extLst>
              </a:tr>
              <a:tr h="326100">
                <a:tc>
                  <a:txBody>
                    <a:bodyPr/>
                    <a:lstStyle/>
                    <a:p>
                      <a:r>
                        <a:rPr lang="en-US" sz="1600" dirty="0"/>
                        <a:t>Published 1923-1946</a:t>
                      </a:r>
                    </a:p>
                  </a:txBody>
                  <a:tcPr/>
                </a:tc>
                <a:tc>
                  <a:txBody>
                    <a:bodyPr/>
                    <a:lstStyle/>
                    <a:p>
                      <a:r>
                        <a:rPr lang="en-US" sz="1600" dirty="0"/>
                        <a:t>100 years (five years after the general 95- year term) </a:t>
                      </a:r>
                    </a:p>
                  </a:txBody>
                  <a:tcPr/>
                </a:tc>
                <a:extLst>
                  <a:ext uri="{0D108BD9-81ED-4DB2-BD59-A6C34878D82A}">
                    <a16:rowId xmlns:a16="http://schemas.microsoft.com/office/drawing/2014/main" val="10004"/>
                  </a:ext>
                </a:extLst>
              </a:tr>
              <a:tr h="326100">
                <a:tc>
                  <a:txBody>
                    <a:bodyPr/>
                    <a:lstStyle/>
                    <a:p>
                      <a:r>
                        <a:rPr lang="en-US" sz="1600" dirty="0"/>
                        <a:t>Published 1947-1956</a:t>
                      </a:r>
                    </a:p>
                  </a:txBody>
                  <a:tcPr/>
                </a:tc>
                <a:tc>
                  <a:txBody>
                    <a:bodyPr/>
                    <a:lstStyle/>
                    <a:p>
                      <a:r>
                        <a:rPr lang="en-US" sz="1600" dirty="0"/>
                        <a:t>110</a:t>
                      </a:r>
                      <a:r>
                        <a:rPr lang="en-US" sz="1600" baseline="0" dirty="0"/>
                        <a:t> years (15 years after the general 95-year term)</a:t>
                      </a:r>
                      <a:endParaRPr lang="en-US" sz="1600" dirty="0"/>
                    </a:p>
                  </a:txBody>
                  <a:tcPr/>
                </a:tc>
                <a:extLst>
                  <a:ext uri="{0D108BD9-81ED-4DB2-BD59-A6C34878D82A}">
                    <a16:rowId xmlns:a16="http://schemas.microsoft.com/office/drawing/2014/main" val="10005"/>
                  </a:ext>
                </a:extLst>
              </a:tr>
              <a:tr h="326100">
                <a:tc>
                  <a:txBody>
                    <a:bodyPr/>
                    <a:lstStyle/>
                    <a:p>
                      <a:r>
                        <a:rPr lang="en-US" sz="1600" dirty="0"/>
                        <a:t>Published 1957- February 1972</a:t>
                      </a:r>
                    </a:p>
                  </a:txBody>
                  <a:tcPr/>
                </a:tc>
                <a:tc>
                  <a:txBody>
                    <a:bodyPr/>
                    <a:lstStyle/>
                    <a:p>
                      <a:r>
                        <a:rPr lang="en-US" sz="1600" dirty="0"/>
                        <a:t>Copyright expires 2/15/2067</a:t>
                      </a:r>
                    </a:p>
                  </a:txBody>
                  <a:tcPr/>
                </a:tc>
                <a:extLst>
                  <a:ext uri="{0D108BD9-81ED-4DB2-BD59-A6C34878D82A}">
                    <a16:rowId xmlns:a16="http://schemas.microsoft.com/office/drawing/2014/main" val="10006"/>
                  </a:ext>
                </a:extLst>
              </a:tr>
              <a:tr h="465170">
                <a:tc>
                  <a:txBody>
                    <a:bodyPr/>
                    <a:lstStyle/>
                    <a:p>
                      <a:r>
                        <a:rPr lang="en-US" sz="1600" dirty="0"/>
                        <a:t>February 1972-1978 without</a:t>
                      </a:r>
                      <a:r>
                        <a:rPr lang="en-US" sz="1600" baseline="0" dirty="0"/>
                        <a:t> </a:t>
                      </a:r>
                      <a:r>
                        <a:rPr lang="en-US" sz="1600" dirty="0"/>
                        <a:t>Notice</a:t>
                      </a:r>
                    </a:p>
                  </a:txBody>
                  <a:tcPr/>
                </a:tc>
                <a:tc>
                  <a:txBody>
                    <a:bodyPr/>
                    <a:lstStyle/>
                    <a:p>
                      <a:r>
                        <a:rPr lang="en-US" sz="1600" dirty="0"/>
                        <a:t>Public Domain</a:t>
                      </a:r>
                    </a:p>
                  </a:txBody>
                  <a:tcPr/>
                </a:tc>
                <a:extLst>
                  <a:ext uri="{0D108BD9-81ED-4DB2-BD59-A6C34878D82A}">
                    <a16:rowId xmlns:a16="http://schemas.microsoft.com/office/drawing/2014/main" val="10007"/>
                  </a:ext>
                </a:extLst>
              </a:tr>
              <a:tr h="5632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February 1972-1978 with Notice</a:t>
                      </a:r>
                    </a:p>
                    <a:p>
                      <a:endParaRPr lang="en-US" sz="1600" dirty="0"/>
                    </a:p>
                  </a:txBody>
                  <a:tcPr/>
                </a:tc>
                <a:tc>
                  <a:txBody>
                    <a:bodyPr/>
                    <a:lstStyle/>
                    <a:p>
                      <a:r>
                        <a:rPr lang="en-US" sz="1600" dirty="0"/>
                        <a:t>95 years from publication 2068</a:t>
                      </a:r>
                      <a:r>
                        <a:rPr lang="en-US" sz="1600" baseline="0" dirty="0"/>
                        <a:t> at earliest. </a:t>
                      </a:r>
                      <a:endParaRPr lang="en-US" sz="1600" dirty="0"/>
                    </a:p>
                  </a:txBody>
                  <a:tcPr/>
                </a:tc>
                <a:extLst>
                  <a:ext uri="{0D108BD9-81ED-4DB2-BD59-A6C34878D82A}">
                    <a16:rowId xmlns:a16="http://schemas.microsoft.com/office/drawing/2014/main" val="10008"/>
                  </a:ext>
                </a:extLst>
              </a:tr>
              <a:tr h="563263">
                <a:tc>
                  <a:txBody>
                    <a:bodyPr/>
                    <a:lstStyle/>
                    <a:p>
                      <a:r>
                        <a:rPr lang="en-US" sz="1600" dirty="0"/>
                        <a:t>1978-March 1989 without Notice or subsequent registration</a:t>
                      </a:r>
                    </a:p>
                  </a:txBody>
                  <a:tcPr/>
                </a:tc>
                <a:tc>
                  <a:txBody>
                    <a:bodyPr/>
                    <a:lstStyle/>
                    <a:p>
                      <a:r>
                        <a:rPr lang="en-US" sz="1600" dirty="0"/>
                        <a:t>Public Domain</a:t>
                      </a:r>
                    </a:p>
                  </a:txBody>
                  <a:tcPr/>
                </a:tc>
                <a:extLst>
                  <a:ext uri="{0D108BD9-81ED-4DB2-BD59-A6C34878D82A}">
                    <a16:rowId xmlns:a16="http://schemas.microsoft.com/office/drawing/2014/main" val="10009"/>
                  </a:ext>
                </a:extLst>
              </a:tr>
              <a:tr h="5632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1978-March 1989 with Notice</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Life of the</a:t>
                      </a:r>
                      <a:r>
                        <a:rPr lang="en-US" sz="1600" baseline="0" dirty="0"/>
                        <a:t> author +70 </a:t>
                      </a:r>
                      <a:r>
                        <a:rPr lang="en-US" sz="1600" b="1" baseline="0" dirty="0"/>
                        <a:t>OR </a:t>
                      </a:r>
                      <a:r>
                        <a:rPr lang="en-US" sz="1600" baseline="0" dirty="0"/>
                        <a:t>Works for Hire 95 years after publication or 120 after creation</a:t>
                      </a:r>
                      <a:endParaRPr lang="en-US" sz="16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(2049 at earliest). </a:t>
                      </a:r>
                      <a:endParaRPr lang="en-US" sz="1600" dirty="0"/>
                    </a:p>
                  </a:txBody>
                  <a:tcPr/>
                </a:tc>
                <a:extLst>
                  <a:ext uri="{0D108BD9-81ED-4DB2-BD59-A6C34878D82A}">
                    <a16:rowId xmlns:a16="http://schemas.microsoft.com/office/drawing/2014/main" val="10010"/>
                  </a:ext>
                </a:extLst>
              </a:tr>
              <a:tr h="518450">
                <a:tc>
                  <a:txBody>
                    <a:bodyPr/>
                    <a:lstStyle/>
                    <a:p>
                      <a:r>
                        <a:rPr lang="en-US" sz="1600" dirty="0"/>
                        <a:t>After March 1989</a:t>
                      </a:r>
                    </a:p>
                  </a:txBody>
                  <a:tcPr/>
                </a:tc>
                <a:tc>
                  <a:txBody>
                    <a:bodyPr/>
                    <a:lstStyle/>
                    <a:p>
                      <a:r>
                        <a:rPr lang="en-US" sz="1600" dirty="0"/>
                        <a:t>Life of the</a:t>
                      </a:r>
                      <a:r>
                        <a:rPr lang="en-US" sz="1600" baseline="0" dirty="0"/>
                        <a:t> author +70 </a:t>
                      </a:r>
                      <a:r>
                        <a:rPr lang="en-US" sz="1600" b="1" baseline="0" dirty="0"/>
                        <a:t>OR </a:t>
                      </a:r>
                      <a:r>
                        <a:rPr lang="en-US" sz="1600" baseline="0" dirty="0"/>
                        <a:t>Works for Hire 95 years after publication or 120 after creation. </a:t>
                      </a:r>
                      <a:endParaRPr lang="en-US" sz="1600" dirty="0"/>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95445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700" dirty="0">
                <a:latin typeface="Lucida Sans"/>
                <a:cs typeface="Lucida Sans"/>
              </a:rPr>
              <a:t>Performer’s Rights </a:t>
            </a:r>
            <a:r>
              <a:rPr lang="en-US" sz="4700" dirty="0">
                <a:latin typeface="Lucida Sans"/>
                <a:cs typeface="Lucida Sans"/>
                <a:hlinkClick r:id="rId2"/>
              </a:rPr>
              <a:t>17 USC</a:t>
            </a:r>
            <a:r>
              <a:rPr lang="en-US" sz="4700" dirty="0">
                <a:latin typeface="Lucida Sans"/>
                <a:ea typeface="+mj-lt"/>
                <a:cs typeface="+mj-lt"/>
                <a:hlinkClick r:id="rId2"/>
              </a:rPr>
              <a:t> §</a:t>
            </a:r>
            <a:r>
              <a:rPr lang="en-US" sz="4700" dirty="0">
                <a:latin typeface="Lucida Sans"/>
                <a:cs typeface="Lucida Sans"/>
                <a:hlinkClick r:id="rId2"/>
              </a:rPr>
              <a:t>1101</a:t>
            </a:r>
            <a:r>
              <a:rPr lang="en-US" sz="4700" dirty="0">
                <a:latin typeface="Lucida Sans"/>
                <a:cs typeface="Lucida Sans"/>
              </a:rPr>
              <a:t> </a:t>
            </a:r>
          </a:p>
        </p:txBody>
      </p:sp>
      <p:sp>
        <p:nvSpPr>
          <p:cNvPr id="3" name="Rectangle 2"/>
          <p:cNvSpPr/>
          <p:nvPr/>
        </p:nvSpPr>
        <p:spPr>
          <a:xfrm>
            <a:off x="305755" y="1793749"/>
            <a:ext cx="11886245" cy="4321183"/>
          </a:xfrm>
          <a:prstGeom prst="rect">
            <a:avLst/>
          </a:prstGeom>
        </p:spPr>
        <p:txBody>
          <a:bodyPr wrap="square">
            <a:spAutoFit/>
          </a:bodyPr>
          <a:lstStyle/>
          <a:p>
            <a:pPr>
              <a:lnSpc>
                <a:spcPct val="80000"/>
              </a:lnSpc>
            </a:pPr>
            <a:r>
              <a:rPr lang="en-US" b="1" dirty="0">
                <a:solidFill>
                  <a:schemeClr val="accent1"/>
                </a:solidFill>
              </a:rPr>
              <a:t>§ 1101. Unauthorized fixation and trafficking in sound recordings and music videos​</a:t>
            </a:r>
          </a:p>
          <a:p>
            <a:pPr>
              <a:lnSpc>
                <a:spcPct val="80000"/>
              </a:lnSpc>
            </a:pPr>
            <a:endParaRPr lang="en-US" dirty="0"/>
          </a:p>
          <a:p>
            <a:pPr>
              <a:lnSpc>
                <a:spcPct val="80000"/>
              </a:lnSpc>
            </a:pPr>
            <a:r>
              <a:rPr lang="en-US" dirty="0"/>
              <a:t>     (a) Unauthorized Acts. - Anyone who, without the consent of the performer or performers involved —​</a:t>
            </a:r>
          </a:p>
          <a:p>
            <a:pPr>
              <a:lnSpc>
                <a:spcPct val="80000"/>
              </a:lnSpc>
            </a:pPr>
            <a:endParaRPr lang="en-US" dirty="0"/>
          </a:p>
          <a:p>
            <a:pPr>
              <a:lnSpc>
                <a:spcPct val="80000"/>
              </a:lnSpc>
            </a:pPr>
            <a:r>
              <a:rPr lang="en-US" dirty="0"/>
              <a:t>(1) fixes the sounds or sounds and images of a live musical performance in a copy or </a:t>
            </a:r>
            <a:r>
              <a:rPr lang="en-US" dirty="0" err="1"/>
              <a:t>phonorecord</a:t>
            </a:r>
            <a:r>
              <a:rPr lang="en-US" dirty="0"/>
              <a:t>, or reproduces copies or </a:t>
            </a:r>
            <a:r>
              <a:rPr lang="en-US" dirty="0" err="1"/>
              <a:t>phonorecords</a:t>
            </a:r>
            <a:r>
              <a:rPr lang="en-US" dirty="0"/>
              <a:t> of such a performance from an unauthorized fixation,​</a:t>
            </a:r>
          </a:p>
          <a:p>
            <a:pPr>
              <a:lnSpc>
                <a:spcPct val="80000"/>
              </a:lnSpc>
            </a:pPr>
            <a:endParaRPr lang="en-US" dirty="0"/>
          </a:p>
          <a:p>
            <a:pPr>
              <a:lnSpc>
                <a:spcPct val="80000"/>
              </a:lnSpc>
            </a:pPr>
            <a:r>
              <a:rPr lang="en-US" dirty="0"/>
              <a:t>(2) transmits or otherwise communicates to the public the sounds or sounds and images of a live musical performance, or​</a:t>
            </a:r>
          </a:p>
          <a:p>
            <a:pPr>
              <a:lnSpc>
                <a:spcPct val="80000"/>
              </a:lnSpc>
            </a:pPr>
            <a:endParaRPr lang="en-US" dirty="0"/>
          </a:p>
          <a:p>
            <a:pPr>
              <a:lnSpc>
                <a:spcPct val="80000"/>
              </a:lnSpc>
            </a:pPr>
            <a:r>
              <a:rPr lang="en-US" dirty="0"/>
              <a:t>(3) distributes or offers to distribute, sells or offers to sell, rents or offers to rent, or traffics in any copy or </a:t>
            </a:r>
            <a:r>
              <a:rPr lang="en-US" dirty="0" err="1"/>
              <a:t>phonorecord</a:t>
            </a:r>
            <a:r>
              <a:rPr lang="en-US" dirty="0"/>
              <a:t> fixed as described in paragraph (1), regardless of whether the fixations occurred in the United States, shall be subject to the remedies provided in sections 502 through 505, to the same extent as an infringer of copyright.​</a:t>
            </a:r>
          </a:p>
          <a:p>
            <a:pPr>
              <a:lnSpc>
                <a:spcPct val="80000"/>
              </a:lnSpc>
            </a:pPr>
            <a:endParaRPr lang="en-US" dirty="0"/>
          </a:p>
          <a:p>
            <a:pPr>
              <a:lnSpc>
                <a:spcPct val="80000"/>
              </a:lnSpc>
            </a:pPr>
            <a:r>
              <a:rPr lang="en-US" dirty="0"/>
              <a:t>A Release, Waiver or Sound Recording Agreement is required to satisfy § 1101. ​</a:t>
            </a:r>
          </a:p>
          <a:p>
            <a:endParaRPr lang="en-US" dirty="0"/>
          </a:p>
          <a:p>
            <a:pPr>
              <a:lnSpc>
                <a:spcPct val="60000"/>
              </a:lnSpc>
            </a:pPr>
            <a:r>
              <a:rPr lang="en-US" dirty="0"/>
              <a:t>Use of Name, Image and Likeness​</a:t>
            </a:r>
          </a:p>
          <a:p>
            <a:pPr>
              <a:lnSpc>
                <a:spcPct val="60000"/>
              </a:lnSpc>
            </a:pPr>
            <a:endParaRPr lang="en-US" dirty="0"/>
          </a:p>
          <a:p>
            <a:pPr>
              <a:lnSpc>
                <a:spcPct val="60000"/>
              </a:lnSpc>
            </a:pPr>
            <a:r>
              <a:rPr lang="en-US" dirty="0"/>
              <a:t>Control of Copyright​</a:t>
            </a:r>
          </a:p>
          <a:p>
            <a:pPr>
              <a:lnSpc>
                <a:spcPct val="60000"/>
              </a:lnSpc>
            </a:pPr>
            <a:endParaRPr lang="en-US" dirty="0"/>
          </a:p>
          <a:p>
            <a:pPr>
              <a:lnSpc>
                <a:spcPct val="60000"/>
              </a:lnSpc>
            </a:pPr>
            <a:r>
              <a:rPr lang="en-US" dirty="0"/>
              <a:t>Payment of Royalties​</a:t>
            </a:r>
          </a:p>
        </p:txBody>
      </p:sp>
    </p:spTree>
    <p:extLst>
      <p:ext uri="{BB962C8B-B14F-4D97-AF65-F5344CB8AC3E}">
        <p14:creationId xmlns:p14="http://schemas.microsoft.com/office/powerpoint/2010/main" val="26021177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6054"/>
          <a:stretch/>
        </p:blipFill>
        <p:spPr>
          <a:xfrm>
            <a:off x="6082525" y="58366"/>
            <a:ext cx="6877050" cy="5772788"/>
          </a:xfrm>
          <a:prstGeom prst="rect">
            <a:avLst/>
          </a:prstGeom>
        </p:spPr>
      </p:pic>
      <p:sp>
        <p:nvSpPr>
          <p:cNvPr id="4" name="Rectangle 3"/>
          <p:cNvSpPr/>
          <p:nvPr/>
        </p:nvSpPr>
        <p:spPr>
          <a:xfrm>
            <a:off x="406417" y="360356"/>
            <a:ext cx="5498621" cy="1508105"/>
          </a:xfrm>
          <a:prstGeom prst="rect">
            <a:avLst/>
          </a:prstGeom>
        </p:spPr>
        <p:txBody>
          <a:bodyPr wrap="none" lIns="91440" tIns="45720" rIns="91440" bIns="45720" anchor="t">
            <a:spAutoFit/>
          </a:bodyPr>
          <a:lstStyle/>
          <a:p>
            <a:r>
              <a:rPr lang="en-US" sz="7200" b="1" dirty="0">
                <a:solidFill>
                  <a:schemeClr val="accent1"/>
                </a:solidFill>
                <a:latin typeface="Lucida Sans"/>
              </a:rPr>
              <a:t>Remember!</a:t>
            </a:r>
            <a:endParaRPr lang="en-US" sz="7200" dirty="0">
              <a:solidFill>
                <a:schemeClr val="accent1"/>
              </a:solidFill>
              <a:latin typeface="Calibri" panose="020F0502020204030204"/>
              <a:cs typeface="Calibri" panose="020F0502020204030204"/>
            </a:endParaRPr>
          </a:p>
          <a:p>
            <a:pPr marL="857250" indent="-857250">
              <a:buFont typeface="Arial"/>
              <a:buChar char="•"/>
            </a:pPr>
            <a:endParaRPr lang="en-US" sz="2000" b="1" dirty="0">
              <a:solidFill>
                <a:schemeClr val="accent1"/>
              </a:solidFill>
              <a:latin typeface="Lucida Sans"/>
              <a:cs typeface="Calibri"/>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3039" y="1866966"/>
            <a:ext cx="938223" cy="93822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3006" y="3059230"/>
            <a:ext cx="886793" cy="88679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9912" y="3958893"/>
            <a:ext cx="902814" cy="911473"/>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0828" y="3825763"/>
            <a:ext cx="926618" cy="926618"/>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49648" y="2801446"/>
            <a:ext cx="1049924" cy="1049924"/>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15062" y="3955300"/>
            <a:ext cx="796213" cy="796213"/>
          </a:xfrm>
          <a:prstGeom prst="rect">
            <a:avLst/>
          </a:prstGeom>
        </p:spPr>
      </p:pic>
      <p:sp>
        <p:nvSpPr>
          <p:cNvPr id="30" name="Rectangle 29"/>
          <p:cNvSpPr/>
          <p:nvPr/>
        </p:nvSpPr>
        <p:spPr>
          <a:xfrm>
            <a:off x="-393" y="5938164"/>
            <a:ext cx="11534669" cy="415498"/>
          </a:xfrm>
          <a:prstGeom prst="rect">
            <a:avLst/>
          </a:prstGeom>
        </p:spPr>
        <p:txBody>
          <a:bodyPr wrap="square" lIns="91440" tIns="45720" rIns="91440" bIns="45720" anchor="t">
            <a:spAutoFit/>
          </a:bodyPr>
          <a:lstStyle/>
          <a:p>
            <a:r>
              <a:rPr lang="en-US" sz="1050" dirty="0">
                <a:hlinkClick r:id="rId9"/>
              </a:rPr>
              <a:t>sack</a:t>
            </a:r>
            <a:r>
              <a:rPr lang="en-US" sz="1050" dirty="0"/>
              <a:t> by </a:t>
            </a:r>
            <a:r>
              <a:rPr lang="en-US" sz="1050" err="1"/>
              <a:t>Magicon</a:t>
            </a:r>
            <a:r>
              <a:rPr lang="en-US" sz="1050" dirty="0"/>
              <a:t> from the Noun Project </a:t>
            </a:r>
            <a:r>
              <a:rPr lang="en-US" sz="1050" dirty="0">
                <a:hlinkClick r:id="rId10"/>
              </a:rPr>
              <a:t>copy</a:t>
            </a:r>
            <a:r>
              <a:rPr lang="en-US" sz="1050" dirty="0"/>
              <a:t> by Mahdi </a:t>
            </a:r>
            <a:r>
              <a:rPr lang="en-US" sz="1050" err="1"/>
              <a:t>Ehsaei</a:t>
            </a:r>
            <a:r>
              <a:rPr lang="en-US" sz="1050" dirty="0"/>
              <a:t> from the Noun Project; </a:t>
            </a:r>
            <a:r>
              <a:rPr lang="en-US" sz="1050" dirty="0">
                <a:hlinkClick r:id="rId11"/>
              </a:rPr>
              <a:t>create</a:t>
            </a:r>
            <a:r>
              <a:rPr lang="en-US" sz="1050" dirty="0"/>
              <a:t> by LAFS from the Noun Project; </a:t>
            </a:r>
            <a:r>
              <a:rPr lang="en-US" sz="1050" dirty="0">
                <a:hlinkClick r:id="rId12"/>
              </a:rPr>
              <a:t>selling</a:t>
            </a:r>
            <a:r>
              <a:rPr lang="en-US" sz="1050" dirty="0"/>
              <a:t> by </a:t>
            </a:r>
            <a:r>
              <a:rPr lang="en-US" sz="1050" err="1"/>
              <a:t>rahmat</a:t>
            </a:r>
            <a:r>
              <a:rPr lang="en-US" sz="1050" dirty="0"/>
              <a:t> from the Noun Project; </a:t>
            </a:r>
            <a:r>
              <a:rPr lang="en-US" sz="1050" dirty="0">
                <a:hlinkClick r:id="rId13"/>
              </a:rPr>
              <a:t>Performing Arts </a:t>
            </a:r>
            <a:r>
              <a:rPr lang="en-US" sz="1050" dirty="0"/>
              <a:t>by Ervin Bolat from the Noun Project; </a:t>
            </a:r>
            <a:r>
              <a:rPr lang="en-US" sz="1050" dirty="0">
                <a:hlinkClick r:id="rId14"/>
              </a:rPr>
              <a:t>Art</a:t>
            </a:r>
            <a:r>
              <a:rPr lang="en-US" sz="1050" dirty="0"/>
              <a:t> by Niko Caruso from the Noun Project; </a:t>
            </a:r>
            <a:r>
              <a:rPr lang="en-US" sz="1050" dirty="0">
                <a:hlinkClick r:id="rId15"/>
              </a:rPr>
              <a:t>Radio</a:t>
            </a:r>
            <a:r>
              <a:rPr lang="en-US" sz="1050" dirty="0"/>
              <a:t> by Dewi </a:t>
            </a:r>
            <a:r>
              <a:rPr lang="en-US" sz="1050" err="1"/>
              <a:t>Imaniyah</a:t>
            </a:r>
            <a:r>
              <a:rPr lang="en-US" sz="1050" dirty="0"/>
              <a:t> from the Noun Project</a:t>
            </a:r>
            <a:endParaRPr lang="en-US" sz="1200" dirty="0">
              <a:cs typeface="Calibri" panose="020F0502020204030204"/>
            </a:endParaRPr>
          </a:p>
        </p:txBody>
      </p:sp>
      <p:sp>
        <p:nvSpPr>
          <p:cNvPr id="2" name="TextBox 1">
            <a:extLst>
              <a:ext uri="{FF2B5EF4-FFF2-40B4-BE49-F238E27FC236}">
                <a16:creationId xmlns:a16="http://schemas.microsoft.com/office/drawing/2014/main" id="{4874959C-A97C-492F-B446-62CF01140513}"/>
              </a:ext>
            </a:extLst>
          </p:cNvPr>
          <p:cNvSpPr txBox="1"/>
          <p:nvPr/>
        </p:nvSpPr>
        <p:spPr>
          <a:xfrm>
            <a:off x="403514" y="1304060"/>
            <a:ext cx="7505698"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Lucida Sans"/>
                <a:cs typeface="Arial"/>
              </a:rPr>
              <a:t>These are the six exclusive rights of copyright owners!</a:t>
            </a:r>
            <a:r>
              <a:rPr lang="en-US" dirty="0">
                <a:latin typeface="Lucida Sans"/>
                <a:cs typeface="Arial"/>
              </a:rPr>
              <a:t>​</a:t>
            </a:r>
            <a:endParaRPr lang="en-US">
              <a:cs typeface="Calibri"/>
            </a:endParaRPr>
          </a:p>
          <a:p>
            <a:endParaRPr lang="en-US" dirty="0">
              <a:latin typeface="Lucida Sans"/>
              <a:cs typeface="Arial"/>
            </a:endParaRPr>
          </a:p>
          <a:p>
            <a:pPr>
              <a:buFont typeface="Arial"/>
            </a:pPr>
            <a:r>
              <a:rPr lang="en-US" sz="2000" dirty="0">
                <a:latin typeface="Calibri"/>
                <a:cs typeface="Arial"/>
              </a:rPr>
              <a:t>It doesn't matter what the copyrightable object is—though some may not apply or apply at first glance these are the rights that belong to a copyright owner</a:t>
            </a:r>
          </a:p>
          <a:p>
            <a:endParaRPr lang="en-US" sz="2000" dirty="0">
              <a:latin typeface="Calibri"/>
              <a:cs typeface="Arial"/>
            </a:endParaRPr>
          </a:p>
          <a:p>
            <a:r>
              <a:rPr lang="en-US" sz="2000" dirty="0">
                <a:cs typeface="Arial"/>
              </a:rPr>
              <a:t>Each can be licensed or transferred via license​</a:t>
            </a:r>
          </a:p>
          <a:p>
            <a:pPr lvl="1">
              <a:buChar char="•"/>
            </a:pPr>
            <a:r>
              <a:rPr lang="en-US" sz="2000" dirty="0">
                <a:cs typeface="Arial"/>
              </a:rPr>
              <a:t>Exclusively​</a:t>
            </a:r>
          </a:p>
          <a:p>
            <a:pPr lvl="1">
              <a:buChar char="•"/>
            </a:pPr>
            <a:r>
              <a:rPr lang="en-US" sz="2000" dirty="0">
                <a:cs typeface="Arial"/>
              </a:rPr>
              <a:t>Nonexclusively​</a:t>
            </a:r>
          </a:p>
          <a:p>
            <a:pPr lvl="1">
              <a:buChar char="•"/>
            </a:pPr>
            <a:r>
              <a:rPr lang="en-US" sz="2000" dirty="0">
                <a:cs typeface="Arial"/>
              </a:rPr>
              <a:t>With custom terms </a:t>
            </a:r>
          </a:p>
        </p:txBody>
      </p:sp>
      <p:sp>
        <p:nvSpPr>
          <p:cNvPr id="5" name="TextBox 4">
            <a:extLst>
              <a:ext uri="{FF2B5EF4-FFF2-40B4-BE49-F238E27FC236}">
                <a16:creationId xmlns:a16="http://schemas.microsoft.com/office/drawing/2014/main" id="{644F67B3-3D37-4466-8EB6-D305372A8877}"/>
              </a:ext>
            </a:extLst>
          </p:cNvPr>
          <p:cNvSpPr txBox="1"/>
          <p:nvPr/>
        </p:nvSpPr>
        <p:spPr>
          <a:xfrm>
            <a:off x="264968" y="4412673"/>
            <a:ext cx="689090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accent1"/>
                </a:solidFill>
                <a:latin typeface="Lucida Sans"/>
              </a:rPr>
              <a:t>But</a:t>
            </a:r>
            <a:r>
              <a:rPr lang="en-US" sz="2800" dirty="0">
                <a:solidFill>
                  <a:schemeClr val="accent1"/>
                </a:solidFill>
                <a:latin typeface="Lucida Sans"/>
              </a:rPr>
              <a:t> </a:t>
            </a:r>
            <a:r>
              <a:rPr lang="en-US" sz="2800" b="1" dirty="0">
                <a:solidFill>
                  <a:schemeClr val="accent1"/>
                </a:solidFill>
                <a:latin typeface="Lucida Sans"/>
              </a:rPr>
              <a:t>music copyright terminology and practices can make this look more complicated....​</a:t>
            </a:r>
            <a:endParaRPr lang="en-US" sz="2800" b="1" dirty="0">
              <a:solidFill>
                <a:schemeClr val="accent1"/>
              </a:solidFill>
            </a:endParaRPr>
          </a:p>
        </p:txBody>
      </p:sp>
    </p:spTree>
    <p:extLst>
      <p:ext uri="{BB962C8B-B14F-4D97-AF65-F5344CB8AC3E}">
        <p14:creationId xmlns:p14="http://schemas.microsoft.com/office/powerpoint/2010/main" val="3752461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955" y="-621868"/>
            <a:ext cx="12188536" cy="1449388"/>
          </a:xfrm>
        </p:spPr>
        <p:txBody>
          <a:bodyPr>
            <a:normAutofit/>
          </a:bodyPr>
          <a:lstStyle/>
          <a:p>
            <a:pPr algn="ctr"/>
            <a:r>
              <a:rPr lang="en-US" sz="4400" dirty="0">
                <a:latin typeface="Lucida Sans"/>
              </a:rPr>
              <a:t>Tying it All Together</a:t>
            </a:r>
            <a:endParaRPr lang="en-US" sz="4400">
              <a:cs typeface="Calibri Light"/>
            </a:endParaRPr>
          </a:p>
        </p:txBody>
      </p:sp>
      <p:pic>
        <p:nvPicPr>
          <p:cNvPr id="5" name="Picture 4">
            <a:extLst>
              <a:ext uri="{FF2B5EF4-FFF2-40B4-BE49-F238E27FC236}">
                <a16:creationId xmlns:a16="http://schemas.microsoft.com/office/drawing/2014/main" id="{BF0FE086-9E19-4838-89FA-8B0078098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98" y="1615853"/>
            <a:ext cx="1613631" cy="1613631"/>
          </a:xfrm>
          <a:prstGeom prst="rect">
            <a:avLst/>
          </a:prstGeom>
        </p:spPr>
      </p:pic>
      <p:pic>
        <p:nvPicPr>
          <p:cNvPr id="7" name="Picture 6">
            <a:extLst>
              <a:ext uri="{FF2B5EF4-FFF2-40B4-BE49-F238E27FC236}">
                <a16:creationId xmlns:a16="http://schemas.microsoft.com/office/drawing/2014/main" id="{CCC37EEA-A73A-4D33-A78B-88EC4EC5D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11" y="3674026"/>
            <a:ext cx="1397679" cy="1397679"/>
          </a:xfrm>
          <a:prstGeom prst="rect">
            <a:avLst/>
          </a:prstGeom>
        </p:spPr>
      </p:pic>
      <p:sp>
        <p:nvSpPr>
          <p:cNvPr id="17" name="TextBox 16">
            <a:extLst>
              <a:ext uri="{FF2B5EF4-FFF2-40B4-BE49-F238E27FC236}">
                <a16:creationId xmlns:a16="http://schemas.microsoft.com/office/drawing/2014/main" id="{E9F3096A-4F9E-4CBA-937D-DF25ADAF53FF}"/>
              </a:ext>
            </a:extLst>
          </p:cNvPr>
          <p:cNvSpPr txBox="1"/>
          <p:nvPr/>
        </p:nvSpPr>
        <p:spPr>
          <a:xfrm>
            <a:off x="486598" y="3034175"/>
            <a:ext cx="2019299" cy="738664"/>
          </a:xfrm>
          <a:prstGeom prst="rect">
            <a:avLst/>
          </a:prstGeom>
          <a:noFill/>
        </p:spPr>
        <p:txBody>
          <a:bodyPr wrap="square" lIns="91440" tIns="45720" rIns="91440" bIns="45720" rtlCol="0" anchor="t">
            <a:spAutoFit/>
          </a:bodyPr>
          <a:lstStyle/>
          <a:p>
            <a:r>
              <a:rPr lang="en-US" sz="2400" b="1" dirty="0">
                <a:solidFill>
                  <a:schemeClr val="accent1"/>
                </a:solidFill>
              </a:rPr>
              <a:t>Reproduce </a:t>
            </a:r>
            <a:endParaRPr lang="en-US" sz="2400" b="1">
              <a:solidFill>
                <a:schemeClr val="accent1"/>
              </a:solidFill>
              <a:cs typeface="Calibri"/>
            </a:endParaRPr>
          </a:p>
          <a:p>
            <a:endParaRPr lang="en-US" dirty="0"/>
          </a:p>
        </p:txBody>
      </p:sp>
      <p:sp>
        <p:nvSpPr>
          <p:cNvPr id="21" name="TextBox 20">
            <a:extLst>
              <a:ext uri="{FF2B5EF4-FFF2-40B4-BE49-F238E27FC236}">
                <a16:creationId xmlns:a16="http://schemas.microsoft.com/office/drawing/2014/main" id="{CB9D9ECA-45FF-498A-ABB2-E23356C244B5}"/>
              </a:ext>
            </a:extLst>
          </p:cNvPr>
          <p:cNvSpPr txBox="1"/>
          <p:nvPr/>
        </p:nvSpPr>
        <p:spPr>
          <a:xfrm>
            <a:off x="591057" y="5020521"/>
            <a:ext cx="1925502" cy="738664"/>
          </a:xfrm>
          <a:prstGeom prst="rect">
            <a:avLst/>
          </a:prstGeom>
          <a:noFill/>
        </p:spPr>
        <p:txBody>
          <a:bodyPr wrap="square" lIns="91440" tIns="45720" rIns="91440" bIns="45720" rtlCol="0" anchor="t">
            <a:spAutoFit/>
          </a:bodyPr>
          <a:lstStyle/>
          <a:p>
            <a:r>
              <a:rPr lang="en-US" sz="2400" b="1" dirty="0">
                <a:solidFill>
                  <a:schemeClr val="accent1"/>
                </a:solidFill>
              </a:rPr>
              <a:t>Derivatives</a:t>
            </a:r>
          </a:p>
          <a:p>
            <a:endParaRPr lang="en-US" dirty="0"/>
          </a:p>
        </p:txBody>
      </p:sp>
      <p:cxnSp>
        <p:nvCxnSpPr>
          <p:cNvPr id="28" name="Straight Arrow Connector 27">
            <a:extLst>
              <a:ext uri="{FF2B5EF4-FFF2-40B4-BE49-F238E27FC236}">
                <a16:creationId xmlns:a16="http://schemas.microsoft.com/office/drawing/2014/main" id="{5D189EAA-4CDA-40C2-ABC9-061F0C47B53F}"/>
              </a:ext>
            </a:extLst>
          </p:cNvPr>
          <p:cNvCxnSpPr/>
          <p:nvPr/>
        </p:nvCxnSpPr>
        <p:spPr>
          <a:xfrm flipV="1">
            <a:off x="2045277" y="2396835"/>
            <a:ext cx="781952" cy="1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5B82389-A750-4053-A6A4-8CFDC7E4B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523" y="1548244"/>
            <a:ext cx="1271156" cy="1271156"/>
          </a:xfrm>
          <a:prstGeom prst="rect">
            <a:avLst/>
          </a:prstGeom>
        </p:spPr>
      </p:pic>
      <p:sp>
        <p:nvSpPr>
          <p:cNvPr id="31" name="TextBox 30">
            <a:extLst>
              <a:ext uri="{FF2B5EF4-FFF2-40B4-BE49-F238E27FC236}">
                <a16:creationId xmlns:a16="http://schemas.microsoft.com/office/drawing/2014/main" id="{773C8743-8572-4050-BDF8-47A69636ADB1}"/>
              </a:ext>
            </a:extLst>
          </p:cNvPr>
          <p:cNvSpPr txBox="1"/>
          <p:nvPr/>
        </p:nvSpPr>
        <p:spPr>
          <a:xfrm>
            <a:off x="-3461" y="715241"/>
            <a:ext cx="120950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92278F"/>
                </a:solidFill>
              </a:rPr>
              <a:t>Remember these are industry licenses and popular terms, custom licenses involving the exclusive right can also be drafted. This is to illustrate the industry terms/practices!</a:t>
            </a:r>
            <a:endParaRPr lang="en-US" sz="1600" b="1" dirty="0">
              <a:solidFill>
                <a:srgbClr val="92278F"/>
              </a:solidFill>
              <a:cs typeface="Calibri"/>
            </a:endParaRPr>
          </a:p>
        </p:txBody>
      </p:sp>
      <p:sp>
        <p:nvSpPr>
          <p:cNvPr id="32" name="TextBox 31">
            <a:extLst>
              <a:ext uri="{FF2B5EF4-FFF2-40B4-BE49-F238E27FC236}">
                <a16:creationId xmlns:a16="http://schemas.microsoft.com/office/drawing/2014/main" id="{7300E977-EF14-4AE3-BFCC-4BBBEBBFE693}"/>
              </a:ext>
            </a:extLst>
          </p:cNvPr>
          <p:cNvSpPr txBox="1"/>
          <p:nvPr/>
        </p:nvSpPr>
        <p:spPr>
          <a:xfrm>
            <a:off x="2559627" y="2741467"/>
            <a:ext cx="23015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accent3"/>
                </a:solidFill>
              </a:rPr>
              <a:t>Mechanical (Reproduction License)</a:t>
            </a:r>
          </a:p>
        </p:txBody>
      </p:sp>
      <p:sp>
        <p:nvSpPr>
          <p:cNvPr id="33" name="TextBox 32">
            <a:extLst>
              <a:ext uri="{FF2B5EF4-FFF2-40B4-BE49-F238E27FC236}">
                <a16:creationId xmlns:a16="http://schemas.microsoft.com/office/drawing/2014/main" id="{6F18755D-6A0C-4650-8439-0A71AE960D7A}"/>
              </a:ext>
            </a:extLst>
          </p:cNvPr>
          <p:cNvSpPr txBox="1"/>
          <p:nvPr/>
        </p:nvSpPr>
        <p:spPr>
          <a:xfrm>
            <a:off x="-72738" y="1208808"/>
            <a:ext cx="121989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t>            </a:t>
            </a:r>
            <a:r>
              <a:rPr lang="en-US" sz="2000" b="1" u="sng" dirty="0">
                <a:ea typeface="+mn-lt"/>
                <a:cs typeface="+mn-lt"/>
              </a:rPr>
              <a:t>Exclusive</a:t>
            </a:r>
            <a:r>
              <a:rPr lang="en-US" sz="2000" b="1" u="sng" dirty="0"/>
              <a:t> Right            Music Industry Practice/Terms/Tools                                          Reminders</a:t>
            </a:r>
            <a:r>
              <a:rPr lang="en-US" sz="1600" b="1" u="sng" dirty="0"/>
              <a:t>                                    </a:t>
            </a:r>
            <a:endParaRPr lang="en-US" sz="1600" b="1" u="sng" dirty="0">
              <a:cs typeface="Calibri"/>
            </a:endParaRPr>
          </a:p>
        </p:txBody>
      </p:sp>
      <p:cxnSp>
        <p:nvCxnSpPr>
          <p:cNvPr id="34" name="Straight Arrow Connector 33">
            <a:extLst>
              <a:ext uri="{FF2B5EF4-FFF2-40B4-BE49-F238E27FC236}">
                <a16:creationId xmlns:a16="http://schemas.microsoft.com/office/drawing/2014/main" id="{EF3968E7-F3A4-41B4-A875-E87608F88A13}"/>
              </a:ext>
            </a:extLst>
          </p:cNvPr>
          <p:cNvCxnSpPr>
            <a:cxnSpLocks/>
          </p:cNvCxnSpPr>
          <p:nvPr/>
        </p:nvCxnSpPr>
        <p:spPr>
          <a:xfrm flipV="1">
            <a:off x="4142727" y="2293290"/>
            <a:ext cx="672921" cy="346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D62F5EC-F799-4281-B676-B9EAC37FF9A6}"/>
              </a:ext>
            </a:extLst>
          </p:cNvPr>
          <p:cNvSpPr txBox="1"/>
          <p:nvPr/>
        </p:nvSpPr>
        <p:spPr>
          <a:xfrm>
            <a:off x="4921243" y="1546512"/>
            <a:ext cx="721323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200" dirty="0">
                <a:cs typeface="Calibri"/>
              </a:rPr>
              <a:t>The physical reproduction of non-dramatic musical works for distribution. </a:t>
            </a:r>
            <a:endParaRPr lang="en-US" sz="1200">
              <a:cs typeface="Calibri"/>
            </a:endParaRPr>
          </a:p>
          <a:p>
            <a:pPr marL="285750" indent="-285750">
              <a:buFont typeface="Arial"/>
              <a:buChar char="•"/>
            </a:pPr>
            <a:r>
              <a:rPr lang="en-US" sz="1200" dirty="0">
                <a:cs typeface="Calibri"/>
              </a:rPr>
              <a:t>Musical Composition ONLY not sound recording. </a:t>
            </a:r>
          </a:p>
          <a:p>
            <a:pPr marL="285750" indent="-285750">
              <a:buFont typeface="Arial"/>
              <a:buChar char="•"/>
            </a:pPr>
            <a:r>
              <a:rPr lang="en-US" sz="1200" dirty="0">
                <a:solidFill>
                  <a:srgbClr val="FF0000"/>
                </a:solidFill>
                <a:ea typeface="+mn-lt"/>
                <a:cs typeface="+mn-lt"/>
              </a:rPr>
              <a:t>Statutory/compulsory license</a:t>
            </a:r>
            <a:r>
              <a:rPr lang="en-US" sz="1200" dirty="0">
                <a:cs typeface="Calibri"/>
              </a:rPr>
              <a:t>-- Harry Fox Agency/ Music Reports or Mechanical Licensing Collective (only offers blanket) </a:t>
            </a:r>
          </a:p>
          <a:p>
            <a:pPr marL="285750" indent="-285750">
              <a:buFont typeface="Arial"/>
              <a:buChar char="•"/>
            </a:pPr>
            <a:r>
              <a:rPr lang="en-US" sz="1200" dirty="0"/>
              <a:t>Slides 29 and 30</a:t>
            </a:r>
            <a:endParaRPr lang="en-US" sz="1200" dirty="0">
              <a:cs typeface="Calibri"/>
            </a:endParaRPr>
          </a:p>
          <a:p>
            <a:pPr marL="285750" indent="-285750">
              <a:buFont typeface="Arial"/>
              <a:buChar char="•"/>
            </a:pPr>
            <a:r>
              <a:rPr lang="en-US" sz="1200" b="1" dirty="0">
                <a:cs typeface="Calibri"/>
              </a:rPr>
              <a:t>NOTE: Other general reproduction rights/licenses  exist (ex: copies of scores with no adaptation would be possible with specific licenses to that right) </a:t>
            </a:r>
          </a:p>
        </p:txBody>
      </p:sp>
      <p:cxnSp>
        <p:nvCxnSpPr>
          <p:cNvPr id="39" name="Straight Arrow Connector 38">
            <a:extLst>
              <a:ext uri="{FF2B5EF4-FFF2-40B4-BE49-F238E27FC236}">
                <a16:creationId xmlns:a16="http://schemas.microsoft.com/office/drawing/2014/main" id="{BA83AC78-9971-4A17-B661-DEF461DD30B0}"/>
              </a:ext>
            </a:extLst>
          </p:cNvPr>
          <p:cNvCxnSpPr>
            <a:cxnSpLocks/>
          </p:cNvCxnSpPr>
          <p:nvPr/>
        </p:nvCxnSpPr>
        <p:spPr>
          <a:xfrm flipV="1">
            <a:off x="1993321" y="4033402"/>
            <a:ext cx="1641763" cy="271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AB65202-D91A-4B65-8411-EE41C771BE6F}"/>
              </a:ext>
            </a:extLst>
          </p:cNvPr>
          <p:cNvCxnSpPr>
            <a:cxnSpLocks/>
          </p:cNvCxnSpPr>
          <p:nvPr/>
        </p:nvCxnSpPr>
        <p:spPr>
          <a:xfrm>
            <a:off x="2011877" y="4417867"/>
            <a:ext cx="770905" cy="5098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CD6AAB9B-C63A-410B-B0AE-8F0CD2CC16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0113" y="3229840"/>
            <a:ext cx="1394842" cy="1403501"/>
          </a:xfrm>
          <a:prstGeom prst="rect">
            <a:avLst/>
          </a:prstGeom>
        </p:spPr>
      </p:pic>
      <p:pic>
        <p:nvPicPr>
          <p:cNvPr id="44" name="Picture 43">
            <a:extLst>
              <a:ext uri="{FF2B5EF4-FFF2-40B4-BE49-F238E27FC236}">
                <a16:creationId xmlns:a16="http://schemas.microsoft.com/office/drawing/2014/main" id="{7DCF2DB7-7F65-4791-99E2-6C1D5FE2E1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9038" y="4842907"/>
            <a:ext cx="1311307" cy="1328625"/>
          </a:xfrm>
          <a:prstGeom prst="rect">
            <a:avLst/>
          </a:prstGeom>
        </p:spPr>
      </p:pic>
      <p:sp>
        <p:nvSpPr>
          <p:cNvPr id="45" name="TextBox 44">
            <a:extLst>
              <a:ext uri="{FF2B5EF4-FFF2-40B4-BE49-F238E27FC236}">
                <a16:creationId xmlns:a16="http://schemas.microsoft.com/office/drawing/2014/main" id="{7A1EE234-60C0-4677-BF51-87E82CB50A36}"/>
              </a:ext>
            </a:extLst>
          </p:cNvPr>
          <p:cNvSpPr txBox="1"/>
          <p:nvPr/>
        </p:nvSpPr>
        <p:spPr>
          <a:xfrm>
            <a:off x="3663043" y="53330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755DD9"/>
                </a:solidFill>
              </a:rPr>
              <a:t>&amp;</a:t>
            </a:r>
            <a:endParaRPr lang="en-US" dirty="0"/>
          </a:p>
        </p:txBody>
      </p:sp>
      <p:pic>
        <p:nvPicPr>
          <p:cNvPr id="47" name="Picture 2" descr="Dog With Gramophone | History design, His masters voice, Retro poster">
            <a:extLst>
              <a:ext uri="{FF2B5EF4-FFF2-40B4-BE49-F238E27FC236}">
                <a16:creationId xmlns:a16="http://schemas.microsoft.com/office/drawing/2014/main" id="{FDE59C6F-9AF4-4982-BB94-A22A2CC127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3262" y="5023177"/>
            <a:ext cx="1566268" cy="97230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DDA44AA7-3DA0-49B5-966D-DC6A4BEF0890}"/>
              </a:ext>
            </a:extLst>
          </p:cNvPr>
          <p:cNvSpPr txBox="1"/>
          <p:nvPr/>
        </p:nvSpPr>
        <p:spPr>
          <a:xfrm>
            <a:off x="2558843" y="4541353"/>
            <a:ext cx="33666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accent3"/>
                </a:solidFill>
              </a:rPr>
              <a:t>Arrangement/Print/Folio Licenses</a:t>
            </a:r>
            <a:endParaRPr lang="en-US" dirty="0">
              <a:solidFill>
                <a:schemeClr val="accent3"/>
              </a:solidFill>
            </a:endParaRPr>
          </a:p>
        </p:txBody>
      </p:sp>
      <p:sp>
        <p:nvSpPr>
          <p:cNvPr id="49" name="TextBox 48">
            <a:extLst>
              <a:ext uri="{FF2B5EF4-FFF2-40B4-BE49-F238E27FC236}">
                <a16:creationId xmlns:a16="http://schemas.microsoft.com/office/drawing/2014/main" id="{82971D8F-5DF6-4E8C-BF73-BA44F8EAC47A}"/>
              </a:ext>
            </a:extLst>
          </p:cNvPr>
          <p:cNvSpPr txBox="1"/>
          <p:nvPr/>
        </p:nvSpPr>
        <p:spPr>
          <a:xfrm>
            <a:off x="1775360" y="5999760"/>
            <a:ext cx="23015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accent3"/>
                </a:solidFill>
              </a:rPr>
              <a:t>Synchronization License</a:t>
            </a:r>
            <a:endParaRPr lang="en-US" dirty="0">
              <a:solidFill>
                <a:schemeClr val="accent3"/>
              </a:solidFill>
            </a:endParaRPr>
          </a:p>
        </p:txBody>
      </p:sp>
      <p:sp>
        <p:nvSpPr>
          <p:cNvPr id="50" name="TextBox 49">
            <a:extLst>
              <a:ext uri="{FF2B5EF4-FFF2-40B4-BE49-F238E27FC236}">
                <a16:creationId xmlns:a16="http://schemas.microsoft.com/office/drawing/2014/main" id="{40F9626E-8D3B-41FF-BF1A-B773620F46DD}"/>
              </a:ext>
            </a:extLst>
          </p:cNvPr>
          <p:cNvSpPr txBox="1"/>
          <p:nvPr/>
        </p:nvSpPr>
        <p:spPr>
          <a:xfrm>
            <a:off x="8196694" y="5174671"/>
            <a:ext cx="23015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600" b="1" dirty="0">
              <a:solidFill>
                <a:schemeClr val="accent3"/>
              </a:solidFill>
              <a:cs typeface="Calibri"/>
            </a:endParaRPr>
          </a:p>
        </p:txBody>
      </p:sp>
      <p:sp>
        <p:nvSpPr>
          <p:cNvPr id="52" name="TextBox 51">
            <a:extLst>
              <a:ext uri="{FF2B5EF4-FFF2-40B4-BE49-F238E27FC236}">
                <a16:creationId xmlns:a16="http://schemas.microsoft.com/office/drawing/2014/main" id="{5E600067-7AE5-42E6-BF11-7197B31F24BA}"/>
              </a:ext>
            </a:extLst>
          </p:cNvPr>
          <p:cNvSpPr txBox="1"/>
          <p:nvPr/>
        </p:nvSpPr>
        <p:spPr>
          <a:xfrm>
            <a:off x="3766951" y="5999760"/>
            <a:ext cx="23015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accent3"/>
                </a:solidFill>
              </a:rPr>
              <a:t>Master License </a:t>
            </a:r>
            <a:endParaRPr lang="en-US" dirty="0"/>
          </a:p>
        </p:txBody>
      </p:sp>
      <p:cxnSp>
        <p:nvCxnSpPr>
          <p:cNvPr id="53" name="Straight Arrow Connector 52">
            <a:extLst>
              <a:ext uri="{FF2B5EF4-FFF2-40B4-BE49-F238E27FC236}">
                <a16:creationId xmlns:a16="http://schemas.microsoft.com/office/drawing/2014/main" id="{4F2BA85F-8F2E-497E-8B67-F7007DDC620A}"/>
              </a:ext>
            </a:extLst>
          </p:cNvPr>
          <p:cNvCxnSpPr>
            <a:cxnSpLocks/>
          </p:cNvCxnSpPr>
          <p:nvPr/>
        </p:nvCxnSpPr>
        <p:spPr>
          <a:xfrm flipV="1">
            <a:off x="4871449" y="3778142"/>
            <a:ext cx="565441" cy="761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8E91249-B54C-4D7F-8994-E1707CCEE90A}"/>
              </a:ext>
            </a:extLst>
          </p:cNvPr>
          <p:cNvCxnSpPr>
            <a:cxnSpLocks/>
          </p:cNvCxnSpPr>
          <p:nvPr/>
        </p:nvCxnSpPr>
        <p:spPr>
          <a:xfrm>
            <a:off x="5700649" y="5602923"/>
            <a:ext cx="747402" cy="1632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8775E41-1A70-4D3B-8AAD-593608E6C6F4}"/>
              </a:ext>
            </a:extLst>
          </p:cNvPr>
          <p:cNvSpPr txBox="1"/>
          <p:nvPr/>
        </p:nvSpPr>
        <p:spPr>
          <a:xfrm>
            <a:off x="5584316" y="2931671"/>
            <a:ext cx="6668185" cy="19802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200" dirty="0">
                <a:cs typeface="Calibri"/>
              </a:rPr>
              <a:t>If you are rearranging a score—this is the license needed. </a:t>
            </a:r>
            <a:r>
              <a:rPr lang="en-US" sz="1200" dirty="0">
                <a:solidFill>
                  <a:schemeClr val="accent2"/>
                </a:solidFill>
                <a:cs typeface="Calibri"/>
              </a:rPr>
              <a:t>Mechanical Licenses</a:t>
            </a:r>
            <a:r>
              <a:rPr lang="en-US" sz="1200" dirty="0">
                <a:cs typeface="Calibri"/>
              </a:rPr>
              <a:t> only cover recorded performances and do not allow real rearrangement. </a:t>
            </a:r>
          </a:p>
          <a:p>
            <a:pPr marL="285750" indent="-285750">
              <a:buFont typeface="Arial"/>
              <a:buChar char="•"/>
            </a:pPr>
            <a:r>
              <a:rPr lang="en-US" sz="1200" dirty="0">
                <a:cs typeface="Calibri"/>
              </a:rPr>
              <a:t>Permission to rearrange, print sheet music, etc. </a:t>
            </a:r>
          </a:p>
          <a:p>
            <a:pPr marL="742950" lvl="1" indent="-285750">
              <a:buFont typeface="Arial"/>
              <a:buChar char="•"/>
            </a:pPr>
            <a:r>
              <a:rPr lang="en-US" sz="1200" dirty="0">
                <a:cs typeface="Calibri"/>
              </a:rPr>
              <a:t>Example: Adapting the score to a new instrument or for an age level.</a:t>
            </a:r>
          </a:p>
          <a:p>
            <a:pPr marL="742950" lvl="1" indent="-285750">
              <a:buFont typeface="Arial"/>
              <a:buChar char="•"/>
            </a:pPr>
            <a:r>
              <a:rPr lang="en-US" sz="1200" dirty="0">
                <a:cs typeface="Calibri"/>
              </a:rPr>
              <a:t>Folio- to compile arrangements "Greatest Hits of "X Artist". </a:t>
            </a:r>
          </a:p>
          <a:p>
            <a:pPr marL="742950" lvl="1" indent="-285750">
              <a:buFont typeface="Arial"/>
              <a:buChar char="•"/>
            </a:pPr>
            <a:r>
              <a:rPr lang="en-US" sz="1200" b="1" dirty="0">
                <a:cs typeface="Calibri"/>
              </a:rPr>
              <a:t>NOTE: Printing copying and distributing scores involves reproduction and display rights. Many of these licenses will be compound featuring multiple rights involved this is what creates muddled names in arrangement/print/folio licenses (Most commonly enveloped under the term "Print Rights"). </a:t>
            </a:r>
          </a:p>
          <a:p>
            <a:pPr marL="285750" indent="-285750">
              <a:buFont typeface="Arial"/>
              <a:buChar char="•"/>
            </a:pPr>
            <a:r>
              <a:rPr lang="en-US" sz="1200" dirty="0"/>
              <a:t>Slide 31</a:t>
            </a:r>
            <a:endParaRPr lang="en-US" sz="1200" dirty="0">
              <a:cs typeface="Calibri"/>
            </a:endParaRPr>
          </a:p>
        </p:txBody>
      </p:sp>
      <p:sp>
        <p:nvSpPr>
          <p:cNvPr id="56" name="TextBox 55">
            <a:extLst>
              <a:ext uri="{FF2B5EF4-FFF2-40B4-BE49-F238E27FC236}">
                <a16:creationId xmlns:a16="http://schemas.microsoft.com/office/drawing/2014/main" id="{13E93DB7-261D-49A2-8C68-5A395202956D}"/>
              </a:ext>
            </a:extLst>
          </p:cNvPr>
          <p:cNvSpPr txBox="1"/>
          <p:nvPr/>
        </p:nvSpPr>
        <p:spPr>
          <a:xfrm>
            <a:off x="6487648" y="4828377"/>
            <a:ext cx="570213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200" dirty="0">
                <a:cs typeface="Calibri"/>
              </a:rPr>
              <a:t>When using musical compositions in conjunction with an audiovisual work (you cover Adele and add a homemade music video or make a documentary and add arrangements) you need a </a:t>
            </a:r>
            <a:r>
              <a:rPr lang="en-US" sz="1200" dirty="0">
                <a:solidFill>
                  <a:schemeClr val="accent2"/>
                </a:solidFill>
                <a:cs typeface="Calibri"/>
              </a:rPr>
              <a:t>Synchronization License. </a:t>
            </a:r>
          </a:p>
          <a:p>
            <a:pPr marL="285750" indent="-285750">
              <a:buFont typeface="Arial"/>
              <a:buChar char="•"/>
            </a:pPr>
            <a:r>
              <a:rPr lang="en-US" sz="1200" dirty="0">
                <a:cs typeface="Calibri"/>
              </a:rPr>
              <a:t>If you are using the artists recording (and musical composition) in conjunction with audiovisual works (</a:t>
            </a:r>
            <a:r>
              <a:rPr lang="en-US" sz="1200" dirty="0">
                <a:ea typeface="+mn-lt"/>
                <a:cs typeface="+mn-lt"/>
              </a:rPr>
              <a:t>music is needed for films Adele's </a:t>
            </a:r>
            <a:r>
              <a:rPr lang="en-US" sz="1200" i="1" dirty="0">
                <a:ea typeface="+mn-lt"/>
                <a:cs typeface="+mn-lt"/>
              </a:rPr>
              <a:t>Skyfall </a:t>
            </a:r>
            <a:r>
              <a:rPr lang="en-US" sz="1200" dirty="0">
                <a:ea typeface="+mn-lt"/>
                <a:cs typeface="+mn-lt"/>
              </a:rPr>
              <a:t>for the James Bond movie) a </a:t>
            </a:r>
            <a:r>
              <a:rPr lang="en-US" sz="1200" dirty="0">
                <a:solidFill>
                  <a:schemeClr val="accent2"/>
                </a:solidFill>
                <a:ea typeface="+mn-lt"/>
                <a:cs typeface="+mn-lt"/>
              </a:rPr>
              <a:t>master license</a:t>
            </a:r>
            <a:r>
              <a:rPr lang="en-US" sz="1200" dirty="0">
                <a:ea typeface="+mn-lt"/>
                <a:cs typeface="+mn-lt"/>
              </a:rPr>
              <a:t> is needed for the recording. </a:t>
            </a:r>
            <a:endParaRPr lang="en-US" sz="1200" dirty="0">
              <a:solidFill>
                <a:srgbClr val="000000"/>
              </a:solidFill>
              <a:cs typeface="Calibri"/>
            </a:endParaRPr>
          </a:p>
          <a:p>
            <a:pPr marL="285750" indent="-285750">
              <a:buFont typeface="Arial"/>
              <a:buChar char="•"/>
            </a:pPr>
            <a:r>
              <a:rPr lang="en-US" sz="1200" dirty="0">
                <a:ea typeface="+mn-lt"/>
                <a:cs typeface="+mn-lt"/>
              </a:rPr>
              <a:t>Remember the difference between © and ℗!</a:t>
            </a:r>
            <a:endParaRPr lang="en-US" sz="1200" dirty="0"/>
          </a:p>
          <a:p>
            <a:pPr marL="285750" indent="-285750">
              <a:buFont typeface="Arial"/>
              <a:buChar char="•"/>
            </a:pPr>
            <a:r>
              <a:rPr lang="en-US" sz="1200" dirty="0"/>
              <a:t>Slide 32</a:t>
            </a:r>
            <a:endParaRPr lang="en-US" sz="1200" dirty="0">
              <a:cs typeface="Calibri"/>
            </a:endParaRPr>
          </a:p>
        </p:txBody>
      </p:sp>
    </p:spTree>
    <p:extLst>
      <p:ext uri="{BB962C8B-B14F-4D97-AF65-F5344CB8AC3E}">
        <p14:creationId xmlns:p14="http://schemas.microsoft.com/office/powerpoint/2010/main" val="930667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955" y="-621868"/>
            <a:ext cx="12188536" cy="1449388"/>
          </a:xfrm>
        </p:spPr>
        <p:txBody>
          <a:bodyPr>
            <a:normAutofit/>
          </a:bodyPr>
          <a:lstStyle/>
          <a:p>
            <a:pPr algn="ctr"/>
            <a:r>
              <a:rPr lang="en-US" sz="4400" dirty="0">
                <a:latin typeface="Lucida Sans"/>
              </a:rPr>
              <a:t>Tying it All Together</a:t>
            </a:r>
            <a:endParaRPr lang="en-US" sz="4400">
              <a:cs typeface="Calibri Light"/>
            </a:endParaRPr>
          </a:p>
        </p:txBody>
      </p:sp>
      <p:sp>
        <p:nvSpPr>
          <p:cNvPr id="17" name="TextBox 16">
            <a:extLst>
              <a:ext uri="{FF2B5EF4-FFF2-40B4-BE49-F238E27FC236}">
                <a16:creationId xmlns:a16="http://schemas.microsoft.com/office/drawing/2014/main" id="{E9F3096A-4F9E-4CBA-937D-DF25ADAF53FF}"/>
              </a:ext>
            </a:extLst>
          </p:cNvPr>
          <p:cNvSpPr txBox="1"/>
          <p:nvPr/>
        </p:nvSpPr>
        <p:spPr>
          <a:xfrm>
            <a:off x="496494" y="3103448"/>
            <a:ext cx="2019299" cy="738664"/>
          </a:xfrm>
          <a:prstGeom prst="rect">
            <a:avLst/>
          </a:prstGeom>
          <a:noFill/>
        </p:spPr>
        <p:txBody>
          <a:bodyPr wrap="square" lIns="91440" tIns="45720" rIns="91440" bIns="45720" rtlCol="0" anchor="t">
            <a:spAutoFit/>
          </a:bodyPr>
          <a:lstStyle/>
          <a:p>
            <a:r>
              <a:rPr lang="en-US" sz="2400" b="1" dirty="0">
                <a:solidFill>
                  <a:schemeClr val="accent1"/>
                </a:solidFill>
              </a:rPr>
              <a:t>Distribute</a:t>
            </a:r>
            <a:endParaRPr lang="en-US" dirty="0"/>
          </a:p>
          <a:p>
            <a:endParaRPr lang="en-US" dirty="0"/>
          </a:p>
        </p:txBody>
      </p:sp>
      <p:cxnSp>
        <p:nvCxnSpPr>
          <p:cNvPr id="28" name="Straight Arrow Connector 27">
            <a:extLst>
              <a:ext uri="{FF2B5EF4-FFF2-40B4-BE49-F238E27FC236}">
                <a16:creationId xmlns:a16="http://schemas.microsoft.com/office/drawing/2014/main" id="{5D189EAA-4CDA-40C2-ABC9-061F0C47B53F}"/>
              </a:ext>
            </a:extLst>
          </p:cNvPr>
          <p:cNvCxnSpPr/>
          <p:nvPr/>
        </p:nvCxnSpPr>
        <p:spPr>
          <a:xfrm flipV="1">
            <a:off x="2045277" y="2396835"/>
            <a:ext cx="1243444" cy="12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73C8743-8572-4050-BDF8-47A69636ADB1}"/>
              </a:ext>
            </a:extLst>
          </p:cNvPr>
          <p:cNvSpPr txBox="1"/>
          <p:nvPr/>
        </p:nvSpPr>
        <p:spPr>
          <a:xfrm>
            <a:off x="-3461" y="715241"/>
            <a:ext cx="120950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92278F"/>
                </a:solidFill>
              </a:rPr>
              <a:t>Remember these are industry licenses and popular terms, custom licenses involving the exclusive right can also be drafted. This is to illustrate the industry terms/practices!</a:t>
            </a:r>
            <a:endParaRPr lang="en-US" sz="1600" b="1" dirty="0">
              <a:solidFill>
                <a:srgbClr val="92278F"/>
              </a:solidFill>
              <a:cs typeface="Calibri"/>
            </a:endParaRPr>
          </a:p>
        </p:txBody>
      </p:sp>
      <p:sp>
        <p:nvSpPr>
          <p:cNvPr id="33" name="TextBox 32">
            <a:extLst>
              <a:ext uri="{FF2B5EF4-FFF2-40B4-BE49-F238E27FC236}">
                <a16:creationId xmlns:a16="http://schemas.microsoft.com/office/drawing/2014/main" id="{6F18755D-6A0C-4650-8439-0A71AE960D7A}"/>
              </a:ext>
            </a:extLst>
          </p:cNvPr>
          <p:cNvSpPr txBox="1"/>
          <p:nvPr/>
        </p:nvSpPr>
        <p:spPr>
          <a:xfrm>
            <a:off x="-72738" y="1208808"/>
            <a:ext cx="121989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t>        Exclusive Right            Music Industry Practice/Terms/Tools                                          Reminders</a:t>
            </a:r>
            <a:r>
              <a:rPr lang="en-US" sz="1600" b="1" u="sng" dirty="0"/>
              <a:t>                                        </a:t>
            </a:r>
            <a:endParaRPr lang="en-US" sz="1600" b="1" u="sng" dirty="0">
              <a:cs typeface="Calibri"/>
            </a:endParaRPr>
          </a:p>
        </p:txBody>
      </p:sp>
      <p:cxnSp>
        <p:nvCxnSpPr>
          <p:cNvPr id="34" name="Straight Arrow Connector 33">
            <a:extLst>
              <a:ext uri="{FF2B5EF4-FFF2-40B4-BE49-F238E27FC236}">
                <a16:creationId xmlns:a16="http://schemas.microsoft.com/office/drawing/2014/main" id="{EF3968E7-F3A4-41B4-A875-E87608F88A13}"/>
              </a:ext>
            </a:extLst>
          </p:cNvPr>
          <p:cNvCxnSpPr>
            <a:cxnSpLocks/>
          </p:cNvCxnSpPr>
          <p:nvPr/>
        </p:nvCxnSpPr>
        <p:spPr>
          <a:xfrm flipV="1">
            <a:off x="4625685" y="2336220"/>
            <a:ext cx="1295399" cy="346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D62F5EC-F799-4281-B676-B9EAC37FF9A6}"/>
              </a:ext>
            </a:extLst>
          </p:cNvPr>
          <p:cNvSpPr txBox="1"/>
          <p:nvPr/>
        </p:nvSpPr>
        <p:spPr>
          <a:xfrm>
            <a:off x="5919355" y="1615785"/>
            <a:ext cx="6172196"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200" dirty="0">
                <a:cs typeface="Calibri"/>
              </a:rPr>
              <a:t>Distribution Licenses where more standardized before digital music in the retail realm when manufacturing was outsourced. </a:t>
            </a:r>
          </a:p>
          <a:p>
            <a:pPr marL="285750" indent="-285750">
              <a:buFont typeface="Arial"/>
              <a:buChar char="•"/>
            </a:pPr>
            <a:r>
              <a:rPr lang="en-US" sz="1200" dirty="0">
                <a:cs typeface="Calibri"/>
              </a:rPr>
              <a:t>They still exist but function directly as a factor of a copyright owners exclusive right to distribute via sale/loan/rent of their material. </a:t>
            </a:r>
          </a:p>
          <a:p>
            <a:pPr marL="285750" indent="-285750">
              <a:buFont typeface="Arial"/>
              <a:buChar char="•"/>
            </a:pPr>
            <a:r>
              <a:rPr lang="en-US" sz="1200" dirty="0">
                <a:cs typeface="Calibri"/>
              </a:rPr>
              <a:t>Often wrapped in larger bundles of licenses (ex: a record store may be a licensed distributor of "x label" and also has a</a:t>
            </a:r>
            <a:r>
              <a:rPr lang="en-US" sz="1200" dirty="0">
                <a:solidFill>
                  <a:srgbClr val="000000"/>
                </a:solidFill>
                <a:cs typeface="Calibri"/>
              </a:rPr>
              <a:t> public </a:t>
            </a:r>
            <a:r>
              <a:rPr lang="en-US" sz="1200" dirty="0">
                <a:solidFill>
                  <a:schemeClr val="accent2"/>
                </a:solidFill>
                <a:cs typeface="Calibri"/>
              </a:rPr>
              <a:t>performance license</a:t>
            </a:r>
            <a:r>
              <a:rPr lang="en-US" sz="1200" dirty="0">
                <a:solidFill>
                  <a:srgbClr val="000000"/>
                </a:solidFill>
                <a:cs typeface="Calibri"/>
              </a:rPr>
              <a:t> for</a:t>
            </a:r>
            <a:r>
              <a:rPr lang="en-US" sz="1200" dirty="0">
                <a:cs typeface="Calibri"/>
              </a:rPr>
              <a:t> that music via </a:t>
            </a:r>
            <a:r>
              <a:rPr lang="en-US" sz="1200" dirty="0">
                <a:solidFill>
                  <a:schemeClr val="accent2"/>
                </a:solidFill>
                <a:cs typeface="Calibri"/>
              </a:rPr>
              <a:t>blanket license </a:t>
            </a:r>
            <a:r>
              <a:rPr lang="en-US" sz="1200" dirty="0">
                <a:cs typeface="Calibri"/>
              </a:rPr>
              <a:t>—playing it in store). </a:t>
            </a:r>
          </a:p>
          <a:p>
            <a:pPr marL="285750" indent="-285750">
              <a:buFont typeface="Arial"/>
              <a:buChar char="•"/>
            </a:pPr>
            <a:r>
              <a:rPr lang="en-US" sz="1200" dirty="0">
                <a:cs typeface="Calibri"/>
              </a:rPr>
              <a:t>Sometimes the wording "</a:t>
            </a:r>
            <a:r>
              <a:rPr lang="en-US" sz="1200" dirty="0">
                <a:solidFill>
                  <a:schemeClr val="accent2"/>
                </a:solidFill>
                <a:cs typeface="Calibri"/>
              </a:rPr>
              <a:t>distribution license</a:t>
            </a:r>
            <a:r>
              <a:rPr lang="en-US" sz="1200" dirty="0">
                <a:cs typeface="Calibri"/>
              </a:rPr>
              <a:t>" exists but it isn't a compulsory license or music specific term; it just refers to licensing and terms established pertaining specifically to this exclusive right. </a:t>
            </a:r>
          </a:p>
          <a:p>
            <a:pPr marL="285750" indent="-285750">
              <a:buFont typeface="Arial"/>
              <a:buChar char="•"/>
            </a:pPr>
            <a:r>
              <a:rPr lang="en-US" sz="1200" dirty="0">
                <a:cs typeface="Calibri"/>
              </a:rPr>
              <a:t>Slide 33.</a:t>
            </a:r>
          </a:p>
        </p:txBody>
      </p:sp>
      <p:sp>
        <p:nvSpPr>
          <p:cNvPr id="50" name="TextBox 49">
            <a:extLst>
              <a:ext uri="{FF2B5EF4-FFF2-40B4-BE49-F238E27FC236}">
                <a16:creationId xmlns:a16="http://schemas.microsoft.com/office/drawing/2014/main" id="{40F9626E-8D3B-41FF-BF1A-B773620F46DD}"/>
              </a:ext>
            </a:extLst>
          </p:cNvPr>
          <p:cNvSpPr txBox="1"/>
          <p:nvPr/>
        </p:nvSpPr>
        <p:spPr>
          <a:xfrm>
            <a:off x="8196694" y="5174671"/>
            <a:ext cx="23015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600" b="1" dirty="0">
              <a:solidFill>
                <a:schemeClr val="accent3"/>
              </a:solidFill>
              <a:cs typeface="Calibri"/>
            </a:endParaRPr>
          </a:p>
        </p:txBody>
      </p:sp>
      <p:pic>
        <p:nvPicPr>
          <p:cNvPr id="3" name="Picture 2">
            <a:extLst>
              <a:ext uri="{FF2B5EF4-FFF2-40B4-BE49-F238E27FC236}">
                <a16:creationId xmlns:a16="http://schemas.microsoft.com/office/drawing/2014/main" id="{D66B2DB9-7FC3-4190-B15D-60608DDCF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437" y="1828757"/>
            <a:ext cx="1443387" cy="1443387"/>
          </a:xfrm>
          <a:prstGeom prst="rect">
            <a:avLst/>
          </a:prstGeom>
        </p:spPr>
      </p:pic>
      <p:sp>
        <p:nvSpPr>
          <p:cNvPr id="37" name="TextBox 36">
            <a:extLst>
              <a:ext uri="{FF2B5EF4-FFF2-40B4-BE49-F238E27FC236}">
                <a16:creationId xmlns:a16="http://schemas.microsoft.com/office/drawing/2014/main" id="{E337D36B-AC10-4A1A-949A-D35F2D8405EF}"/>
              </a:ext>
            </a:extLst>
          </p:cNvPr>
          <p:cNvSpPr txBox="1"/>
          <p:nvPr/>
        </p:nvSpPr>
        <p:spPr>
          <a:xfrm>
            <a:off x="141767" y="5048937"/>
            <a:ext cx="2415143" cy="738664"/>
          </a:xfrm>
          <a:prstGeom prst="rect">
            <a:avLst/>
          </a:prstGeom>
          <a:noFill/>
        </p:spPr>
        <p:txBody>
          <a:bodyPr wrap="square" lIns="91440" tIns="45720" rIns="91440" bIns="45720" rtlCol="0" anchor="t">
            <a:spAutoFit/>
          </a:bodyPr>
          <a:lstStyle/>
          <a:p>
            <a:r>
              <a:rPr lang="en-US" sz="2400" b="1" dirty="0">
                <a:solidFill>
                  <a:schemeClr val="accent1"/>
                </a:solidFill>
              </a:rPr>
              <a:t>Display Publicly</a:t>
            </a:r>
            <a:endParaRPr lang="en-US" dirty="0">
              <a:solidFill>
                <a:schemeClr val="accent1"/>
              </a:solidFill>
            </a:endParaRPr>
          </a:p>
          <a:p>
            <a:endParaRPr lang="en-US" dirty="0"/>
          </a:p>
        </p:txBody>
      </p:sp>
      <p:sp>
        <p:nvSpPr>
          <p:cNvPr id="6" name="Explosion 1 2">
            <a:extLst>
              <a:ext uri="{FF2B5EF4-FFF2-40B4-BE49-F238E27FC236}">
                <a16:creationId xmlns:a16="http://schemas.microsoft.com/office/drawing/2014/main" id="{3061ECA8-BD5D-4429-8044-DAEACDD01DE4}"/>
              </a:ext>
            </a:extLst>
          </p:cNvPr>
          <p:cNvSpPr/>
          <p:nvPr/>
        </p:nvSpPr>
        <p:spPr>
          <a:xfrm rot="846748">
            <a:off x="3075152" y="1917277"/>
            <a:ext cx="1564311" cy="850647"/>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sz="1200" b="1" dirty="0"/>
              <a:t>BONUS LICENSE?</a:t>
            </a:r>
          </a:p>
        </p:txBody>
      </p:sp>
      <p:sp>
        <p:nvSpPr>
          <p:cNvPr id="8" name="TextBox 7">
            <a:extLst>
              <a:ext uri="{FF2B5EF4-FFF2-40B4-BE49-F238E27FC236}">
                <a16:creationId xmlns:a16="http://schemas.microsoft.com/office/drawing/2014/main" id="{8A505368-6C46-4137-AF0E-9A4240975716}"/>
              </a:ext>
            </a:extLst>
          </p:cNvPr>
          <p:cNvSpPr txBox="1"/>
          <p:nvPr/>
        </p:nvSpPr>
        <p:spPr>
          <a:xfrm>
            <a:off x="2668484" y="2781051"/>
            <a:ext cx="23015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accent3"/>
                </a:solidFill>
                <a:cs typeface="Calibri"/>
              </a:rPr>
              <a:t>Distribution License</a:t>
            </a:r>
          </a:p>
        </p:txBody>
      </p:sp>
      <p:cxnSp>
        <p:nvCxnSpPr>
          <p:cNvPr id="57" name="Straight Arrow Connector 56">
            <a:extLst>
              <a:ext uri="{FF2B5EF4-FFF2-40B4-BE49-F238E27FC236}">
                <a16:creationId xmlns:a16="http://schemas.microsoft.com/office/drawing/2014/main" id="{A04E9EBC-C1AA-47FF-9377-381FDF9CE183}"/>
              </a:ext>
            </a:extLst>
          </p:cNvPr>
          <p:cNvCxnSpPr>
            <a:cxnSpLocks/>
          </p:cNvCxnSpPr>
          <p:nvPr/>
        </p:nvCxnSpPr>
        <p:spPr>
          <a:xfrm flipV="1">
            <a:off x="2055172" y="4376055"/>
            <a:ext cx="1243444" cy="12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F986336-E637-4E38-9F66-09334DAABD1B}"/>
              </a:ext>
            </a:extLst>
          </p:cNvPr>
          <p:cNvCxnSpPr>
            <a:cxnSpLocks/>
          </p:cNvCxnSpPr>
          <p:nvPr/>
        </p:nvCxnSpPr>
        <p:spPr>
          <a:xfrm flipV="1">
            <a:off x="4635580" y="4315440"/>
            <a:ext cx="1295399" cy="346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0BBC02F9-3FEA-419C-A104-27FAC6D49280}"/>
              </a:ext>
            </a:extLst>
          </p:cNvPr>
          <p:cNvSpPr txBox="1"/>
          <p:nvPr/>
        </p:nvSpPr>
        <p:spPr>
          <a:xfrm>
            <a:off x="2678379" y="4760271"/>
            <a:ext cx="23015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accent3"/>
                </a:solidFill>
                <a:cs typeface="Calibri"/>
              </a:rPr>
              <a:t>Display License </a:t>
            </a:r>
          </a:p>
        </p:txBody>
      </p:sp>
      <p:sp>
        <p:nvSpPr>
          <p:cNvPr id="62" name="TextBox 61">
            <a:extLst>
              <a:ext uri="{FF2B5EF4-FFF2-40B4-BE49-F238E27FC236}">
                <a16:creationId xmlns:a16="http://schemas.microsoft.com/office/drawing/2014/main" id="{0CE6835B-A809-4AA7-AEF4-A248B130E393}"/>
              </a:ext>
            </a:extLst>
          </p:cNvPr>
          <p:cNvSpPr txBox="1"/>
          <p:nvPr/>
        </p:nvSpPr>
        <p:spPr>
          <a:xfrm>
            <a:off x="5958939" y="4079914"/>
            <a:ext cx="617219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200" b="1" dirty="0">
                <a:cs typeface="Calibri"/>
              </a:rPr>
              <a:t>NOTE: Only applies to music composition/lyrics not sound recordings. </a:t>
            </a:r>
            <a:endParaRPr lang="en-US" b="1" dirty="0"/>
          </a:p>
          <a:p>
            <a:pPr marL="285750" indent="-285750">
              <a:buFont typeface="Arial"/>
              <a:buChar char="•"/>
            </a:pPr>
            <a:r>
              <a:rPr lang="en-US" sz="1200" dirty="0">
                <a:cs typeface="Calibri"/>
              </a:rPr>
              <a:t>If you are using the score or lyrics to a piece in a gallery installation/art piece etc. You would need to secure permissions and a license of the exclusive right to display works to do so. </a:t>
            </a:r>
          </a:p>
          <a:p>
            <a:pPr marL="285750" indent="-285750">
              <a:buFont typeface="Arial"/>
              <a:buChar char="•"/>
            </a:pPr>
            <a:r>
              <a:rPr lang="en-US" sz="1200" dirty="0">
                <a:cs typeface="Calibri"/>
              </a:rPr>
              <a:t>A good example is Karaoke—which for these institutions is likely a right bundled in a larger public performance context with rights holders/publishers/composers. </a:t>
            </a:r>
          </a:p>
          <a:p>
            <a:pPr marL="285750" indent="-285750">
              <a:buFont typeface="Arial"/>
              <a:buChar char="•"/>
            </a:pPr>
            <a:r>
              <a:rPr lang="en-US" sz="1200" dirty="0">
                <a:cs typeface="Calibri"/>
              </a:rPr>
              <a:t>Sometimes the wording "</a:t>
            </a:r>
            <a:r>
              <a:rPr lang="en-US" sz="1200" dirty="0">
                <a:solidFill>
                  <a:schemeClr val="accent2"/>
                </a:solidFill>
                <a:cs typeface="Calibri"/>
              </a:rPr>
              <a:t>display license</a:t>
            </a:r>
            <a:r>
              <a:rPr lang="en-US" sz="1200" dirty="0">
                <a:cs typeface="Calibri"/>
              </a:rPr>
              <a:t>" exists but it isn't a compulsory license or music specific term; </a:t>
            </a:r>
            <a:r>
              <a:rPr lang="en-US" sz="1200" dirty="0">
                <a:ea typeface="+mn-lt"/>
                <a:cs typeface="+mn-lt"/>
              </a:rPr>
              <a:t>it just refers to licensing and terms established pertaining specifically to this exclusive right. </a:t>
            </a:r>
          </a:p>
          <a:p>
            <a:pPr marL="285750" indent="-285750">
              <a:buFont typeface="Arial"/>
              <a:buChar char="•"/>
            </a:pPr>
            <a:r>
              <a:rPr lang="en-US" sz="1200" dirty="0">
                <a:cs typeface="Calibri"/>
              </a:rPr>
              <a:t>Slide 40.</a:t>
            </a:r>
          </a:p>
        </p:txBody>
      </p:sp>
      <p:pic>
        <p:nvPicPr>
          <p:cNvPr id="63" name="Picture 62">
            <a:extLst>
              <a:ext uri="{FF2B5EF4-FFF2-40B4-BE49-F238E27FC236}">
                <a16:creationId xmlns:a16="http://schemas.microsoft.com/office/drawing/2014/main" id="{2744BA9C-0939-40EA-8315-454748A98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87" y="3761143"/>
            <a:ext cx="1457144" cy="1457144"/>
          </a:xfrm>
          <a:prstGeom prst="rect">
            <a:avLst/>
          </a:prstGeom>
        </p:spPr>
      </p:pic>
      <p:sp>
        <p:nvSpPr>
          <p:cNvPr id="65" name="Explosion 1 2">
            <a:extLst>
              <a:ext uri="{FF2B5EF4-FFF2-40B4-BE49-F238E27FC236}">
                <a16:creationId xmlns:a16="http://schemas.microsoft.com/office/drawing/2014/main" id="{B3E7B1E7-4EB6-469A-8F96-B651C416CA69}"/>
              </a:ext>
            </a:extLst>
          </p:cNvPr>
          <p:cNvSpPr/>
          <p:nvPr/>
        </p:nvSpPr>
        <p:spPr>
          <a:xfrm rot="846748">
            <a:off x="3032222" y="3838376"/>
            <a:ext cx="1564311" cy="850647"/>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sz="1200" b="1" dirty="0"/>
              <a:t>BONUS LICENSE?</a:t>
            </a:r>
          </a:p>
        </p:txBody>
      </p:sp>
    </p:spTree>
    <p:extLst>
      <p:ext uri="{BB962C8B-B14F-4D97-AF65-F5344CB8AC3E}">
        <p14:creationId xmlns:p14="http://schemas.microsoft.com/office/powerpoint/2010/main" val="1745204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955" y="-621868"/>
            <a:ext cx="12188536" cy="1449388"/>
          </a:xfrm>
        </p:spPr>
        <p:txBody>
          <a:bodyPr>
            <a:normAutofit/>
          </a:bodyPr>
          <a:lstStyle/>
          <a:p>
            <a:pPr algn="ctr"/>
            <a:r>
              <a:rPr lang="en-US" sz="4400" dirty="0">
                <a:latin typeface="Lucida Sans"/>
              </a:rPr>
              <a:t>Tying it All Together</a:t>
            </a:r>
            <a:endParaRPr lang="en-US" sz="4400">
              <a:cs typeface="Calibri Light"/>
            </a:endParaRPr>
          </a:p>
        </p:txBody>
      </p:sp>
      <p:sp>
        <p:nvSpPr>
          <p:cNvPr id="31" name="TextBox 30">
            <a:extLst>
              <a:ext uri="{FF2B5EF4-FFF2-40B4-BE49-F238E27FC236}">
                <a16:creationId xmlns:a16="http://schemas.microsoft.com/office/drawing/2014/main" id="{773C8743-8572-4050-BDF8-47A69636ADB1}"/>
              </a:ext>
            </a:extLst>
          </p:cNvPr>
          <p:cNvSpPr txBox="1"/>
          <p:nvPr/>
        </p:nvSpPr>
        <p:spPr>
          <a:xfrm>
            <a:off x="-3461" y="715241"/>
            <a:ext cx="120950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92278F"/>
                </a:solidFill>
              </a:rPr>
              <a:t>Remember these are industry licenses and popular terms, custom licenses involving the exclusive right can also be drafted. This is to illustrate the industry terms/practices!</a:t>
            </a:r>
            <a:endParaRPr lang="en-US" sz="1600" b="1" dirty="0">
              <a:solidFill>
                <a:srgbClr val="92278F"/>
              </a:solidFill>
              <a:cs typeface="Calibri"/>
            </a:endParaRPr>
          </a:p>
        </p:txBody>
      </p:sp>
      <p:sp>
        <p:nvSpPr>
          <p:cNvPr id="33" name="TextBox 32">
            <a:extLst>
              <a:ext uri="{FF2B5EF4-FFF2-40B4-BE49-F238E27FC236}">
                <a16:creationId xmlns:a16="http://schemas.microsoft.com/office/drawing/2014/main" id="{6F18755D-6A0C-4650-8439-0A71AE960D7A}"/>
              </a:ext>
            </a:extLst>
          </p:cNvPr>
          <p:cNvSpPr txBox="1"/>
          <p:nvPr/>
        </p:nvSpPr>
        <p:spPr>
          <a:xfrm>
            <a:off x="-72738" y="1208808"/>
            <a:ext cx="121989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t>        Exclusive Right            Music Industry Practice/Terms/Tools                                          Reminders</a:t>
            </a:r>
            <a:r>
              <a:rPr lang="en-US" sz="1600" b="1" u="sng" dirty="0"/>
              <a:t>                                        </a:t>
            </a:r>
            <a:endParaRPr lang="en-US" sz="1600" b="1" u="sng" dirty="0">
              <a:cs typeface="Calibri"/>
            </a:endParaRPr>
          </a:p>
        </p:txBody>
      </p:sp>
      <p:sp>
        <p:nvSpPr>
          <p:cNvPr id="50" name="TextBox 49">
            <a:extLst>
              <a:ext uri="{FF2B5EF4-FFF2-40B4-BE49-F238E27FC236}">
                <a16:creationId xmlns:a16="http://schemas.microsoft.com/office/drawing/2014/main" id="{40F9626E-8D3B-41FF-BF1A-B773620F46DD}"/>
              </a:ext>
            </a:extLst>
          </p:cNvPr>
          <p:cNvSpPr txBox="1"/>
          <p:nvPr/>
        </p:nvSpPr>
        <p:spPr>
          <a:xfrm>
            <a:off x="8018564" y="3145970"/>
            <a:ext cx="23015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600" b="1" dirty="0">
              <a:solidFill>
                <a:schemeClr val="accent3"/>
              </a:solidFill>
              <a:cs typeface="Calibri"/>
            </a:endParaRPr>
          </a:p>
        </p:txBody>
      </p:sp>
      <p:pic>
        <p:nvPicPr>
          <p:cNvPr id="4" name="Picture 3">
            <a:extLst>
              <a:ext uri="{FF2B5EF4-FFF2-40B4-BE49-F238E27FC236}">
                <a16:creationId xmlns:a16="http://schemas.microsoft.com/office/drawing/2014/main" id="{D239C3CC-2F79-457C-BD7C-4682940F5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 y="2870789"/>
            <a:ext cx="1585945" cy="1605737"/>
          </a:xfrm>
          <a:prstGeom prst="rect">
            <a:avLst/>
          </a:prstGeom>
        </p:spPr>
      </p:pic>
      <p:sp>
        <p:nvSpPr>
          <p:cNvPr id="37" name="TextBox 36">
            <a:extLst>
              <a:ext uri="{FF2B5EF4-FFF2-40B4-BE49-F238E27FC236}">
                <a16:creationId xmlns:a16="http://schemas.microsoft.com/office/drawing/2014/main" id="{E337D36B-AC10-4A1A-949A-D35F2D8405EF}"/>
              </a:ext>
            </a:extLst>
          </p:cNvPr>
          <p:cNvSpPr txBox="1"/>
          <p:nvPr/>
        </p:nvSpPr>
        <p:spPr>
          <a:xfrm>
            <a:off x="160026" y="4271188"/>
            <a:ext cx="1781793" cy="1107996"/>
          </a:xfrm>
          <a:prstGeom prst="rect">
            <a:avLst/>
          </a:prstGeom>
          <a:noFill/>
        </p:spPr>
        <p:txBody>
          <a:bodyPr wrap="square" lIns="91440" tIns="45720" rIns="91440" bIns="45720" rtlCol="0" anchor="t">
            <a:spAutoFit/>
          </a:bodyPr>
          <a:lstStyle/>
          <a:p>
            <a:r>
              <a:rPr lang="en-US" sz="2400" b="1" dirty="0">
                <a:solidFill>
                  <a:schemeClr val="accent1"/>
                </a:solidFill>
              </a:rPr>
              <a:t>Perform Publicly</a:t>
            </a:r>
            <a:endParaRPr lang="en-US" dirty="0">
              <a:solidFill>
                <a:schemeClr val="accent1"/>
              </a:solidFill>
            </a:endParaRPr>
          </a:p>
          <a:p>
            <a:endParaRPr lang="en-US" dirty="0"/>
          </a:p>
        </p:txBody>
      </p:sp>
      <p:cxnSp>
        <p:nvCxnSpPr>
          <p:cNvPr id="57" name="Straight Arrow Connector 56">
            <a:extLst>
              <a:ext uri="{FF2B5EF4-FFF2-40B4-BE49-F238E27FC236}">
                <a16:creationId xmlns:a16="http://schemas.microsoft.com/office/drawing/2014/main" id="{A04E9EBC-C1AA-47FF-9377-381FDF9CE183}"/>
              </a:ext>
            </a:extLst>
          </p:cNvPr>
          <p:cNvCxnSpPr>
            <a:cxnSpLocks/>
          </p:cNvCxnSpPr>
          <p:nvPr/>
        </p:nvCxnSpPr>
        <p:spPr>
          <a:xfrm flipV="1">
            <a:off x="1362445" y="3267691"/>
            <a:ext cx="580406" cy="61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F986336-E637-4E38-9F66-09334DAABD1B}"/>
              </a:ext>
            </a:extLst>
          </p:cNvPr>
          <p:cNvCxnSpPr>
            <a:cxnSpLocks/>
          </p:cNvCxnSpPr>
          <p:nvPr/>
        </p:nvCxnSpPr>
        <p:spPr>
          <a:xfrm flipV="1">
            <a:off x="4873086" y="2098713"/>
            <a:ext cx="464127" cy="346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0BBC02F9-3FEA-419C-A104-27FAC6D49280}"/>
              </a:ext>
            </a:extLst>
          </p:cNvPr>
          <p:cNvSpPr txBox="1"/>
          <p:nvPr/>
        </p:nvSpPr>
        <p:spPr>
          <a:xfrm>
            <a:off x="1273131" y="3533154"/>
            <a:ext cx="23015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accent3"/>
                </a:solidFill>
                <a:cs typeface="Calibri"/>
              </a:rPr>
              <a:t>Public Performance Rights/License </a:t>
            </a:r>
          </a:p>
        </p:txBody>
      </p:sp>
      <p:pic>
        <p:nvPicPr>
          <p:cNvPr id="9" name="Picture 8">
            <a:extLst>
              <a:ext uri="{FF2B5EF4-FFF2-40B4-BE49-F238E27FC236}">
                <a16:creationId xmlns:a16="http://schemas.microsoft.com/office/drawing/2014/main" id="{901589B9-4A74-425B-A9D6-402F51406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435" y="2590875"/>
            <a:ext cx="969288" cy="969288"/>
          </a:xfrm>
          <a:prstGeom prst="rect">
            <a:avLst/>
          </a:prstGeom>
        </p:spPr>
      </p:pic>
      <p:pic>
        <p:nvPicPr>
          <p:cNvPr id="10" name="Picture 9">
            <a:extLst>
              <a:ext uri="{FF2B5EF4-FFF2-40B4-BE49-F238E27FC236}">
                <a16:creationId xmlns:a16="http://schemas.microsoft.com/office/drawing/2014/main" id="{9D0BC98F-4BAC-4D03-AA3F-6BDA3597C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6459" y="2648763"/>
            <a:ext cx="916657" cy="916657"/>
          </a:xfrm>
          <a:prstGeom prst="rect">
            <a:avLst/>
          </a:prstGeom>
        </p:spPr>
      </p:pic>
      <p:sp>
        <p:nvSpPr>
          <p:cNvPr id="62" name="TextBox 61">
            <a:extLst>
              <a:ext uri="{FF2B5EF4-FFF2-40B4-BE49-F238E27FC236}">
                <a16:creationId xmlns:a16="http://schemas.microsoft.com/office/drawing/2014/main" id="{0CE6835B-A809-4AA7-AEF4-A248B130E393}"/>
              </a:ext>
            </a:extLst>
          </p:cNvPr>
          <p:cNvSpPr txBox="1"/>
          <p:nvPr/>
        </p:nvSpPr>
        <p:spPr>
          <a:xfrm>
            <a:off x="5375071" y="1615784"/>
            <a:ext cx="671648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200" dirty="0">
                <a:cs typeface="Calibri"/>
              </a:rPr>
              <a:t>Ask yourself is this a dramatic work or a nondramatic work!</a:t>
            </a:r>
            <a:endParaRPr lang="en-US" dirty="0">
              <a:cs typeface="Calibri"/>
            </a:endParaRPr>
          </a:p>
          <a:p>
            <a:pPr marL="285750" indent="-285750">
              <a:buFont typeface="Arial"/>
              <a:buChar char="•"/>
            </a:pPr>
            <a:r>
              <a:rPr lang="en-US" sz="1200" dirty="0">
                <a:cs typeface="Calibri"/>
              </a:rPr>
              <a:t>Performance Rights Organizations offer </a:t>
            </a:r>
            <a:r>
              <a:rPr lang="en-US" sz="1200" dirty="0">
                <a:solidFill>
                  <a:schemeClr val="accent2"/>
                </a:solidFill>
                <a:cs typeface="Calibri"/>
              </a:rPr>
              <a:t>blanket licenses</a:t>
            </a:r>
            <a:r>
              <a:rPr lang="en-US" sz="1200" dirty="0">
                <a:cs typeface="Calibri"/>
              </a:rPr>
              <a:t> for their entire repertory. (Now a bar in Aggieville can allow live bands to sing covers, play music over speakers, etc.) </a:t>
            </a:r>
          </a:p>
          <a:p>
            <a:pPr marL="742950" lvl="1" indent="-285750">
              <a:buFont typeface="Arial"/>
              <a:buChar char="•"/>
            </a:pPr>
            <a:r>
              <a:rPr lang="en-US" sz="1200" dirty="0">
                <a:cs typeface="Calibri"/>
              </a:rPr>
              <a:t>PROs also collect royalties for publishers/artists. </a:t>
            </a:r>
          </a:p>
          <a:p>
            <a:pPr marL="285750" indent="-285750">
              <a:buFont typeface="Arial"/>
              <a:buChar char="•"/>
            </a:pPr>
            <a:r>
              <a:rPr lang="en-US" sz="1200" dirty="0">
                <a:cs typeface="Calibri"/>
              </a:rPr>
              <a:t>If a </a:t>
            </a:r>
            <a:r>
              <a:rPr lang="en-US" sz="1200" dirty="0">
                <a:solidFill>
                  <a:schemeClr val="accent2"/>
                </a:solidFill>
                <a:cs typeface="Calibri"/>
              </a:rPr>
              <a:t>blanket license</a:t>
            </a:r>
            <a:r>
              <a:rPr lang="en-US" sz="1200" dirty="0">
                <a:cs typeface="Calibri"/>
              </a:rPr>
              <a:t> isn't needed PROs often issue </a:t>
            </a:r>
            <a:r>
              <a:rPr lang="en-US" sz="1200" dirty="0">
                <a:solidFill>
                  <a:schemeClr val="accent2"/>
                </a:solidFill>
                <a:cs typeface="Calibri"/>
              </a:rPr>
              <a:t>program licenses</a:t>
            </a:r>
            <a:r>
              <a:rPr lang="en-US" sz="1200" dirty="0">
                <a:cs typeface="Calibri"/>
              </a:rPr>
              <a:t> for use in one radio/TV broadcasted show. </a:t>
            </a:r>
          </a:p>
          <a:p>
            <a:pPr marL="285750" indent="-285750">
              <a:buFont typeface="Arial"/>
              <a:buChar char="•"/>
            </a:pPr>
            <a:r>
              <a:rPr lang="en-US" sz="1200" dirty="0">
                <a:cs typeface="Calibri"/>
              </a:rPr>
              <a:t>For individuals/individual songs (not blanket)—a "</a:t>
            </a:r>
            <a:r>
              <a:rPr lang="en-US" sz="1200" dirty="0">
                <a:solidFill>
                  <a:schemeClr val="accent2"/>
                </a:solidFill>
                <a:cs typeface="Calibri"/>
              </a:rPr>
              <a:t>general music license</a:t>
            </a:r>
            <a:r>
              <a:rPr lang="en-US" sz="1200" dirty="0">
                <a:cs typeface="Calibri"/>
              </a:rPr>
              <a:t>" a term frequently applied to negotiating individual/special use cases of compositions/sound recordings across the bundle of six exclusive rights, would be negotiated with the proper copyright holder (artist or record label). </a:t>
            </a:r>
          </a:p>
          <a:p>
            <a:pPr marL="285750" indent="-285750">
              <a:buFont typeface="Arial"/>
              <a:buChar char="•"/>
            </a:pPr>
            <a:r>
              <a:rPr lang="en-US" sz="1200" dirty="0">
                <a:cs typeface="Calibri"/>
              </a:rPr>
              <a:t>Slide 34-36.</a:t>
            </a:r>
          </a:p>
        </p:txBody>
      </p:sp>
      <p:cxnSp>
        <p:nvCxnSpPr>
          <p:cNvPr id="22" name="Straight Arrow Connector 21">
            <a:extLst>
              <a:ext uri="{FF2B5EF4-FFF2-40B4-BE49-F238E27FC236}">
                <a16:creationId xmlns:a16="http://schemas.microsoft.com/office/drawing/2014/main" id="{6408A89D-BC8F-47CC-B32F-CD189565BBCB}"/>
              </a:ext>
            </a:extLst>
          </p:cNvPr>
          <p:cNvCxnSpPr>
            <a:cxnSpLocks/>
          </p:cNvCxnSpPr>
          <p:nvPr/>
        </p:nvCxnSpPr>
        <p:spPr>
          <a:xfrm flipV="1">
            <a:off x="3339189" y="2741960"/>
            <a:ext cx="622465" cy="24097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noun_Blanket_2103337.png">
            <a:extLst>
              <a:ext uri="{FF2B5EF4-FFF2-40B4-BE49-F238E27FC236}">
                <a16:creationId xmlns:a16="http://schemas.microsoft.com/office/drawing/2014/main" id="{C9DE17D2-74B5-4206-8501-8C75B05EF0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5874" y="1505115"/>
            <a:ext cx="1258505" cy="1288194"/>
          </a:xfrm>
          <a:prstGeom prst="rect">
            <a:avLst/>
          </a:prstGeom>
        </p:spPr>
      </p:pic>
      <p:sp>
        <p:nvSpPr>
          <p:cNvPr id="25" name="TextBox 24">
            <a:extLst>
              <a:ext uri="{FF2B5EF4-FFF2-40B4-BE49-F238E27FC236}">
                <a16:creationId xmlns:a16="http://schemas.microsoft.com/office/drawing/2014/main" id="{F23CF88E-C195-494C-AF9D-ECEA174B3C6C}"/>
              </a:ext>
            </a:extLst>
          </p:cNvPr>
          <p:cNvSpPr txBox="1"/>
          <p:nvPr/>
        </p:nvSpPr>
        <p:spPr>
          <a:xfrm>
            <a:off x="3381001" y="2741465"/>
            <a:ext cx="23015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accent3"/>
                </a:solidFill>
                <a:cs typeface="Calibri"/>
              </a:rPr>
              <a:t>Blanket License</a:t>
            </a:r>
          </a:p>
        </p:txBody>
      </p:sp>
      <p:sp>
        <p:nvSpPr>
          <p:cNvPr id="26" name="TextBox 25">
            <a:extLst>
              <a:ext uri="{FF2B5EF4-FFF2-40B4-BE49-F238E27FC236}">
                <a16:creationId xmlns:a16="http://schemas.microsoft.com/office/drawing/2014/main" id="{172A0149-952F-43A8-B76A-1BB6F7C1D440}"/>
              </a:ext>
            </a:extLst>
          </p:cNvPr>
          <p:cNvSpPr txBox="1"/>
          <p:nvPr/>
        </p:nvSpPr>
        <p:spPr>
          <a:xfrm>
            <a:off x="3410690" y="4107128"/>
            <a:ext cx="23015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accent3"/>
                </a:solidFill>
                <a:cs typeface="Calibri"/>
              </a:rPr>
              <a:t>Grand Rights/License</a:t>
            </a:r>
            <a:endParaRPr lang="en-US" dirty="0"/>
          </a:p>
        </p:txBody>
      </p:sp>
      <p:pic>
        <p:nvPicPr>
          <p:cNvPr id="7" name="Picture 6">
            <a:extLst>
              <a:ext uri="{FF2B5EF4-FFF2-40B4-BE49-F238E27FC236}">
                <a16:creationId xmlns:a16="http://schemas.microsoft.com/office/drawing/2014/main" id="{8FBCF204-3414-4FB9-9B84-4A16D49B1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8040" y="3220969"/>
            <a:ext cx="964778" cy="974674"/>
          </a:xfrm>
          <a:prstGeom prst="rect">
            <a:avLst/>
          </a:prstGeom>
        </p:spPr>
      </p:pic>
      <p:cxnSp>
        <p:nvCxnSpPr>
          <p:cNvPr id="29" name="Straight Arrow Connector 28">
            <a:extLst>
              <a:ext uri="{FF2B5EF4-FFF2-40B4-BE49-F238E27FC236}">
                <a16:creationId xmlns:a16="http://schemas.microsoft.com/office/drawing/2014/main" id="{1C263C2C-B620-4322-AB5E-8370F1356641}"/>
              </a:ext>
            </a:extLst>
          </p:cNvPr>
          <p:cNvCxnSpPr>
            <a:cxnSpLocks/>
          </p:cNvCxnSpPr>
          <p:nvPr/>
        </p:nvCxnSpPr>
        <p:spPr>
          <a:xfrm>
            <a:off x="3279812" y="3260021"/>
            <a:ext cx="751114" cy="333004"/>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57F74FF-8007-4F65-87EB-D2C6D70EF946}"/>
              </a:ext>
            </a:extLst>
          </p:cNvPr>
          <p:cNvCxnSpPr>
            <a:cxnSpLocks/>
          </p:cNvCxnSpPr>
          <p:nvPr/>
        </p:nvCxnSpPr>
        <p:spPr>
          <a:xfrm flipV="1">
            <a:off x="5160072" y="4028452"/>
            <a:ext cx="355270" cy="346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F04F731-A589-470C-9A98-F7553FE35528}"/>
              </a:ext>
            </a:extLst>
          </p:cNvPr>
          <p:cNvSpPr txBox="1"/>
          <p:nvPr/>
        </p:nvSpPr>
        <p:spPr>
          <a:xfrm>
            <a:off x="5701642" y="3644485"/>
            <a:ext cx="638990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200" dirty="0">
                <a:cs typeface="Calibri"/>
              </a:rPr>
              <a:t>Ask yourself is this a dramatic work or a nondramatic work!</a:t>
            </a:r>
            <a:endParaRPr lang="en-US" dirty="0">
              <a:cs typeface="Calibri"/>
            </a:endParaRPr>
          </a:p>
          <a:p>
            <a:pPr marL="285750" indent="-285750">
              <a:buFont typeface="Arial"/>
              <a:buChar char="•"/>
            </a:pPr>
            <a:r>
              <a:rPr lang="en-US" sz="1200" dirty="0">
                <a:cs typeface="Calibri"/>
              </a:rPr>
              <a:t>If this is a dramatic work—blanket licenses and PRO's don’t apply if you are performing a musical/theatrical work! </a:t>
            </a:r>
          </a:p>
          <a:p>
            <a:pPr marL="742950" lvl="1" indent="-285750">
              <a:buFont typeface="Arial"/>
              <a:buChar char="•"/>
            </a:pPr>
            <a:r>
              <a:rPr lang="en-US" sz="1200" dirty="0">
                <a:cs typeface="Calibri"/>
              </a:rPr>
              <a:t>Some PRO's may have individual songs you may be able to perform </a:t>
            </a:r>
            <a:r>
              <a:rPr lang="en-US" sz="1200" i="1" dirty="0" err="1">
                <a:cs typeface="Calibri"/>
              </a:rPr>
              <a:t>Wicked's</a:t>
            </a:r>
            <a:r>
              <a:rPr lang="en-US" sz="1200" i="1" dirty="0">
                <a:cs typeface="Calibri"/>
              </a:rPr>
              <a:t> </a:t>
            </a:r>
            <a:r>
              <a:rPr lang="en-US" sz="1200" dirty="0">
                <a:cs typeface="Calibri"/>
              </a:rPr>
              <a:t>"Popular" at a restaurant but there could be no costuming, choreography, other aspects of the performance. </a:t>
            </a:r>
            <a:endParaRPr lang="en-US"/>
          </a:p>
          <a:p>
            <a:pPr marL="285750" indent="-285750">
              <a:buFont typeface="Arial"/>
              <a:buChar char="•"/>
            </a:pPr>
            <a:r>
              <a:rPr lang="en-US" sz="1200" dirty="0">
                <a:cs typeface="Calibri"/>
              </a:rPr>
              <a:t>If you are turning </a:t>
            </a:r>
            <a:r>
              <a:rPr lang="en-US" sz="1200" i="1" dirty="0">
                <a:cs typeface="Calibri"/>
              </a:rPr>
              <a:t>RENT</a:t>
            </a:r>
            <a:r>
              <a:rPr lang="en-US" sz="1200" dirty="0">
                <a:cs typeface="Calibri"/>
              </a:rPr>
              <a:t> into a ballet or around its lyrics and composition or performing a concert of the music from</a:t>
            </a:r>
            <a:r>
              <a:rPr lang="en-US" sz="1200" i="1" dirty="0">
                <a:cs typeface="Calibri"/>
              </a:rPr>
              <a:t> Into the Woods </a:t>
            </a:r>
            <a:r>
              <a:rPr lang="en-US" sz="1200" dirty="0">
                <a:cs typeface="Calibri"/>
              </a:rPr>
              <a:t>or writing a musical based on a narrative blended with one of Adele's album —you need </a:t>
            </a:r>
            <a:r>
              <a:rPr lang="en-US" sz="1200" dirty="0">
                <a:solidFill>
                  <a:schemeClr val="accent2"/>
                </a:solidFill>
                <a:cs typeface="Calibri"/>
              </a:rPr>
              <a:t>grand rights/license</a:t>
            </a:r>
            <a:r>
              <a:rPr lang="en-US" sz="1200" dirty="0">
                <a:cs typeface="Calibri"/>
              </a:rPr>
              <a:t> because you are adding your work to an artist's existing work which could alter the creators meaning and the works integrity or are performing a work that tells a story that could be muddled. </a:t>
            </a:r>
          </a:p>
          <a:p>
            <a:pPr marL="285750" indent="-285750">
              <a:buFont typeface="Arial"/>
              <a:buChar char="•"/>
            </a:pPr>
            <a:r>
              <a:rPr lang="en-US" sz="1200" dirty="0">
                <a:solidFill>
                  <a:schemeClr val="accent2"/>
                </a:solidFill>
                <a:cs typeface="Calibri"/>
              </a:rPr>
              <a:t>Grand preforming rights/licenses</a:t>
            </a:r>
            <a:r>
              <a:rPr lang="en-US" sz="1200" dirty="0">
                <a:cs typeface="Calibri"/>
              </a:rPr>
              <a:t> are coordinated through the creator or the creator's publisher—whoever retains copyright in the work used. </a:t>
            </a:r>
          </a:p>
          <a:p>
            <a:pPr marL="285750" indent="-285750">
              <a:buFont typeface="Arial"/>
              <a:buChar char="•"/>
            </a:pPr>
            <a:r>
              <a:rPr lang="en-US" sz="1200" dirty="0">
                <a:cs typeface="Calibri"/>
              </a:rPr>
              <a:t>Slide 34,35,37-38.</a:t>
            </a:r>
          </a:p>
        </p:txBody>
      </p:sp>
      <p:pic>
        <p:nvPicPr>
          <p:cNvPr id="13" name="Picture 13">
            <a:extLst>
              <a:ext uri="{FF2B5EF4-FFF2-40B4-BE49-F238E27FC236}">
                <a16:creationId xmlns:a16="http://schemas.microsoft.com/office/drawing/2014/main" id="{CF94EBD0-6E4C-46B4-AC3D-41496AAAC538}"/>
              </a:ext>
            </a:extLst>
          </p:cNvPr>
          <p:cNvPicPr>
            <a:picLocks noChangeAspect="1"/>
          </p:cNvPicPr>
          <p:nvPr/>
        </p:nvPicPr>
        <p:blipFill>
          <a:blip r:embed="rId6"/>
          <a:stretch>
            <a:fillRect/>
          </a:stretch>
        </p:blipFill>
        <p:spPr>
          <a:xfrm>
            <a:off x="1837386" y="4826358"/>
            <a:ext cx="1305060" cy="1294328"/>
          </a:xfrm>
          <a:prstGeom prst="rect">
            <a:avLst/>
          </a:prstGeom>
        </p:spPr>
      </p:pic>
      <p:sp>
        <p:nvSpPr>
          <p:cNvPr id="42" name="TextBox 41">
            <a:extLst>
              <a:ext uri="{FF2B5EF4-FFF2-40B4-BE49-F238E27FC236}">
                <a16:creationId xmlns:a16="http://schemas.microsoft.com/office/drawing/2014/main" id="{2A113DBD-EF7A-4C1A-8536-20DBFB0F96EC}"/>
              </a:ext>
            </a:extLst>
          </p:cNvPr>
          <p:cNvSpPr txBox="1"/>
          <p:nvPr/>
        </p:nvSpPr>
        <p:spPr>
          <a:xfrm>
            <a:off x="1339338" y="5953100"/>
            <a:ext cx="23015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accent3"/>
                </a:solidFill>
                <a:cs typeface="Calibri"/>
              </a:rPr>
              <a:t>Theatrical License</a:t>
            </a:r>
            <a:endParaRPr lang="en-US" dirty="0"/>
          </a:p>
        </p:txBody>
      </p:sp>
      <p:cxnSp>
        <p:nvCxnSpPr>
          <p:cNvPr id="43" name="Straight Arrow Connector 42">
            <a:extLst>
              <a:ext uri="{FF2B5EF4-FFF2-40B4-BE49-F238E27FC236}">
                <a16:creationId xmlns:a16="http://schemas.microsoft.com/office/drawing/2014/main" id="{80E603F4-C6ED-4D00-8C8E-1F6CBFF2D08E}"/>
              </a:ext>
            </a:extLst>
          </p:cNvPr>
          <p:cNvCxnSpPr>
            <a:cxnSpLocks/>
          </p:cNvCxnSpPr>
          <p:nvPr/>
        </p:nvCxnSpPr>
        <p:spPr>
          <a:xfrm flipH="1">
            <a:off x="3079089" y="4450480"/>
            <a:ext cx="1512168" cy="91952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14D8A31-9D5A-4ED8-9E70-8704E3487970}"/>
              </a:ext>
            </a:extLst>
          </p:cNvPr>
          <p:cNvSpPr txBox="1"/>
          <p:nvPr/>
        </p:nvSpPr>
        <p:spPr>
          <a:xfrm rot="19680000">
            <a:off x="3098821" y="4756746"/>
            <a:ext cx="11118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2"/>
                </a:solidFill>
              </a:rPr>
              <a:t>Remember!</a:t>
            </a:r>
          </a:p>
        </p:txBody>
      </p:sp>
      <p:sp>
        <p:nvSpPr>
          <p:cNvPr id="44" name="TextBox 43">
            <a:extLst>
              <a:ext uri="{FF2B5EF4-FFF2-40B4-BE49-F238E27FC236}">
                <a16:creationId xmlns:a16="http://schemas.microsoft.com/office/drawing/2014/main" id="{9DC47A99-8284-4528-BF04-0411DE6C25FC}"/>
              </a:ext>
            </a:extLst>
          </p:cNvPr>
          <p:cNvSpPr txBox="1"/>
          <p:nvPr/>
        </p:nvSpPr>
        <p:spPr>
          <a:xfrm rot="19800000">
            <a:off x="3033654" y="4832477"/>
            <a:ext cx="22065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t>Theatrical Licenses </a:t>
            </a:r>
            <a:r>
              <a:rPr lang="en-US" sz="1400" b="1" u="sng" dirty="0"/>
              <a:t>are</a:t>
            </a:r>
            <a:r>
              <a:rPr lang="en-US" sz="1400" b="1" dirty="0"/>
              <a:t>  Grand Rights/License</a:t>
            </a:r>
          </a:p>
        </p:txBody>
      </p:sp>
    </p:spTree>
    <p:extLst>
      <p:ext uri="{BB962C8B-B14F-4D97-AF65-F5344CB8AC3E}">
        <p14:creationId xmlns:p14="http://schemas.microsoft.com/office/powerpoint/2010/main" val="1124144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955" y="-621868"/>
            <a:ext cx="12188536" cy="1449388"/>
          </a:xfrm>
        </p:spPr>
        <p:txBody>
          <a:bodyPr>
            <a:normAutofit/>
          </a:bodyPr>
          <a:lstStyle/>
          <a:p>
            <a:pPr algn="ctr"/>
            <a:r>
              <a:rPr lang="en-US" sz="4400" dirty="0">
                <a:latin typeface="Lucida Sans"/>
              </a:rPr>
              <a:t>Tying it All Together</a:t>
            </a:r>
            <a:endParaRPr lang="en-US" sz="4400">
              <a:cs typeface="Calibri Light"/>
            </a:endParaRPr>
          </a:p>
        </p:txBody>
      </p:sp>
      <p:sp>
        <p:nvSpPr>
          <p:cNvPr id="31" name="TextBox 30">
            <a:extLst>
              <a:ext uri="{FF2B5EF4-FFF2-40B4-BE49-F238E27FC236}">
                <a16:creationId xmlns:a16="http://schemas.microsoft.com/office/drawing/2014/main" id="{773C8743-8572-4050-BDF8-47A69636ADB1}"/>
              </a:ext>
            </a:extLst>
          </p:cNvPr>
          <p:cNvSpPr txBox="1"/>
          <p:nvPr/>
        </p:nvSpPr>
        <p:spPr>
          <a:xfrm>
            <a:off x="-3461" y="715241"/>
            <a:ext cx="120950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92278F"/>
                </a:solidFill>
              </a:rPr>
              <a:t>Remember these are industry licenses and popular terms, custom licenses involving the exclusive right can also be drafted. This is to illustrate the industry terms/practices!</a:t>
            </a:r>
            <a:endParaRPr lang="en-US" sz="1600" b="1" dirty="0">
              <a:solidFill>
                <a:srgbClr val="92278F"/>
              </a:solidFill>
              <a:cs typeface="Calibri"/>
            </a:endParaRPr>
          </a:p>
        </p:txBody>
      </p:sp>
      <p:sp>
        <p:nvSpPr>
          <p:cNvPr id="33" name="TextBox 32">
            <a:extLst>
              <a:ext uri="{FF2B5EF4-FFF2-40B4-BE49-F238E27FC236}">
                <a16:creationId xmlns:a16="http://schemas.microsoft.com/office/drawing/2014/main" id="{6F18755D-6A0C-4650-8439-0A71AE960D7A}"/>
              </a:ext>
            </a:extLst>
          </p:cNvPr>
          <p:cNvSpPr txBox="1"/>
          <p:nvPr/>
        </p:nvSpPr>
        <p:spPr>
          <a:xfrm>
            <a:off x="-72738" y="1208808"/>
            <a:ext cx="121989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t>        Exclusive Right            Music Industry Practice/Terms/Tools                                          Reminders</a:t>
            </a:r>
            <a:r>
              <a:rPr lang="en-US" sz="1600" b="1" u="sng" dirty="0"/>
              <a:t>                                        </a:t>
            </a:r>
            <a:endParaRPr lang="en-US" sz="1600" b="1" u="sng" dirty="0">
              <a:cs typeface="Calibri"/>
            </a:endParaRPr>
          </a:p>
        </p:txBody>
      </p:sp>
      <p:sp>
        <p:nvSpPr>
          <p:cNvPr id="50" name="TextBox 49">
            <a:extLst>
              <a:ext uri="{FF2B5EF4-FFF2-40B4-BE49-F238E27FC236}">
                <a16:creationId xmlns:a16="http://schemas.microsoft.com/office/drawing/2014/main" id="{40F9626E-8D3B-41FF-BF1A-B773620F46DD}"/>
              </a:ext>
            </a:extLst>
          </p:cNvPr>
          <p:cNvSpPr txBox="1"/>
          <p:nvPr/>
        </p:nvSpPr>
        <p:spPr>
          <a:xfrm>
            <a:off x="8018564" y="3145970"/>
            <a:ext cx="23015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600" b="1" dirty="0">
              <a:solidFill>
                <a:schemeClr val="accent3"/>
              </a:solidFill>
              <a:cs typeface="Calibri"/>
            </a:endParaRPr>
          </a:p>
        </p:txBody>
      </p:sp>
      <p:pic>
        <p:nvPicPr>
          <p:cNvPr id="4" name="Picture 3">
            <a:extLst>
              <a:ext uri="{FF2B5EF4-FFF2-40B4-BE49-F238E27FC236}">
                <a16:creationId xmlns:a16="http://schemas.microsoft.com/office/drawing/2014/main" id="{D239C3CC-2F79-457C-BD7C-4682940F5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80" y="1537742"/>
            <a:ext cx="1585945" cy="1605737"/>
          </a:xfrm>
          <a:prstGeom prst="rect">
            <a:avLst/>
          </a:prstGeom>
        </p:spPr>
      </p:pic>
      <p:sp>
        <p:nvSpPr>
          <p:cNvPr id="37" name="TextBox 36">
            <a:extLst>
              <a:ext uri="{FF2B5EF4-FFF2-40B4-BE49-F238E27FC236}">
                <a16:creationId xmlns:a16="http://schemas.microsoft.com/office/drawing/2014/main" id="{E337D36B-AC10-4A1A-949A-D35F2D8405EF}"/>
              </a:ext>
            </a:extLst>
          </p:cNvPr>
          <p:cNvSpPr txBox="1"/>
          <p:nvPr/>
        </p:nvSpPr>
        <p:spPr>
          <a:xfrm>
            <a:off x="104691" y="3060937"/>
            <a:ext cx="2771402" cy="1107996"/>
          </a:xfrm>
          <a:prstGeom prst="rect">
            <a:avLst/>
          </a:prstGeom>
          <a:noFill/>
        </p:spPr>
        <p:txBody>
          <a:bodyPr wrap="square" lIns="91440" tIns="45720" rIns="91440" bIns="45720" rtlCol="0" anchor="t">
            <a:spAutoFit/>
          </a:bodyPr>
          <a:lstStyle/>
          <a:p>
            <a:r>
              <a:rPr lang="en-US" sz="2400" b="1" dirty="0">
                <a:solidFill>
                  <a:schemeClr val="accent1"/>
                </a:solidFill>
              </a:rPr>
              <a:t>Perform Publicly...</a:t>
            </a:r>
            <a:endParaRPr lang="en-US" dirty="0">
              <a:solidFill>
                <a:schemeClr val="accent1"/>
              </a:solidFill>
            </a:endParaRPr>
          </a:p>
          <a:p>
            <a:r>
              <a:rPr lang="en-US" sz="2400" b="1" dirty="0">
                <a:solidFill>
                  <a:schemeClr val="accent1"/>
                </a:solidFill>
              </a:rPr>
              <a:t>Continued</a:t>
            </a:r>
            <a:endParaRPr lang="en-US" dirty="0">
              <a:solidFill>
                <a:schemeClr val="accent1"/>
              </a:solidFill>
              <a:cs typeface="Calibri"/>
            </a:endParaRPr>
          </a:p>
          <a:p>
            <a:endParaRPr lang="en-US" dirty="0"/>
          </a:p>
        </p:txBody>
      </p:sp>
      <p:cxnSp>
        <p:nvCxnSpPr>
          <p:cNvPr id="21" name="Straight Arrow Connector 20">
            <a:extLst>
              <a:ext uri="{FF2B5EF4-FFF2-40B4-BE49-F238E27FC236}">
                <a16:creationId xmlns:a16="http://schemas.microsoft.com/office/drawing/2014/main" id="{BFD68553-949C-40A3-BBE0-2E0A465E273E}"/>
              </a:ext>
            </a:extLst>
          </p:cNvPr>
          <p:cNvCxnSpPr>
            <a:cxnSpLocks/>
          </p:cNvCxnSpPr>
          <p:nvPr/>
        </p:nvCxnSpPr>
        <p:spPr>
          <a:xfrm flipV="1">
            <a:off x="1926522" y="2584861"/>
            <a:ext cx="946560" cy="2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DF0AD6F-E552-4D5E-8D80-81D7B40B78F4}"/>
              </a:ext>
            </a:extLst>
          </p:cNvPr>
          <p:cNvCxnSpPr>
            <a:cxnSpLocks/>
          </p:cNvCxnSpPr>
          <p:nvPr/>
        </p:nvCxnSpPr>
        <p:spPr>
          <a:xfrm flipV="1">
            <a:off x="4071501" y="2534141"/>
            <a:ext cx="1295399" cy="346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C0253C9-20CF-467D-80B2-CCC7CC8B1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9503" y="1702130"/>
            <a:ext cx="1301440" cy="1291544"/>
          </a:xfrm>
          <a:prstGeom prst="rect">
            <a:avLst/>
          </a:prstGeom>
        </p:spPr>
      </p:pic>
      <p:sp>
        <p:nvSpPr>
          <p:cNvPr id="38" name="TextBox 37">
            <a:extLst>
              <a:ext uri="{FF2B5EF4-FFF2-40B4-BE49-F238E27FC236}">
                <a16:creationId xmlns:a16="http://schemas.microsoft.com/office/drawing/2014/main" id="{46ABCDA7-DE5F-4A50-AF1C-067E7DB5DECC}"/>
              </a:ext>
            </a:extLst>
          </p:cNvPr>
          <p:cNvSpPr txBox="1"/>
          <p:nvPr/>
        </p:nvSpPr>
        <p:spPr>
          <a:xfrm>
            <a:off x="2529936" y="2998765"/>
            <a:ext cx="23015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accent3"/>
                </a:solidFill>
                <a:cs typeface="Calibri"/>
              </a:rPr>
              <a:t>Jukebox License </a:t>
            </a:r>
          </a:p>
        </p:txBody>
      </p:sp>
      <p:sp>
        <p:nvSpPr>
          <p:cNvPr id="3" name="TextBox 2">
            <a:extLst>
              <a:ext uri="{FF2B5EF4-FFF2-40B4-BE49-F238E27FC236}">
                <a16:creationId xmlns:a16="http://schemas.microsoft.com/office/drawing/2014/main" id="{3B46AACD-0014-48CB-8EA6-9EE15C3D305B}"/>
              </a:ext>
            </a:extLst>
          </p:cNvPr>
          <p:cNvSpPr txBox="1"/>
          <p:nvPr/>
        </p:nvSpPr>
        <p:spPr>
          <a:xfrm>
            <a:off x="5508459" y="1830710"/>
            <a:ext cx="638990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200" dirty="0">
                <a:cs typeface="Calibri"/>
              </a:rPr>
              <a:t>There are special rules/functions/laws for jukeboxes their use to publicly perform music. </a:t>
            </a:r>
            <a:endParaRPr lang="en-US" dirty="0">
              <a:cs typeface="Calibri"/>
            </a:endParaRPr>
          </a:p>
          <a:p>
            <a:pPr marL="285750" indent="-285750">
              <a:buFont typeface="Arial"/>
              <a:buChar char="•"/>
            </a:pPr>
            <a:r>
              <a:rPr lang="en-US" sz="1200" dirty="0">
                <a:cs typeface="Calibri"/>
                <a:hlinkClick r:id="rId4"/>
              </a:rPr>
              <a:t>Amusement and Music Operators of America</a:t>
            </a:r>
            <a:r>
              <a:rPr lang="en-US" sz="1200" dirty="0">
                <a:cs typeface="Calibri"/>
              </a:rPr>
              <a:t> a trade group represents jukebox owners. </a:t>
            </a:r>
          </a:p>
          <a:p>
            <a:pPr marL="285750" indent="-285750">
              <a:buFont typeface="Arial"/>
              <a:buChar char="•"/>
            </a:pPr>
            <a:r>
              <a:rPr lang="en-US" sz="1200" dirty="0">
                <a:cs typeface="Calibri"/>
              </a:rPr>
              <a:t>The </a:t>
            </a:r>
            <a:r>
              <a:rPr lang="en-US" sz="1200" dirty="0">
                <a:cs typeface="Calibri"/>
                <a:hlinkClick r:id="rId5"/>
              </a:rPr>
              <a:t>Jukebox License Office</a:t>
            </a:r>
            <a:r>
              <a:rPr lang="en-US" sz="1200" dirty="0">
                <a:cs typeface="Calibri"/>
              </a:rPr>
              <a:t> acts as the clearinghouse for obtaining permissions required. </a:t>
            </a:r>
          </a:p>
          <a:p>
            <a:pPr marL="285750" indent="-285750">
              <a:buFont typeface="Arial"/>
              <a:buChar char="•"/>
            </a:pPr>
            <a:r>
              <a:rPr lang="en-US" sz="1200" dirty="0">
                <a:cs typeface="Calibri"/>
              </a:rPr>
              <a:t>Slide 39.</a:t>
            </a:r>
          </a:p>
        </p:txBody>
      </p:sp>
      <p:pic>
        <p:nvPicPr>
          <p:cNvPr id="6" name="Picture 5">
            <a:extLst>
              <a:ext uri="{FF2B5EF4-FFF2-40B4-BE49-F238E27FC236}">
                <a16:creationId xmlns:a16="http://schemas.microsoft.com/office/drawing/2014/main" id="{7B7ED23E-DC7E-47DC-9BB7-58A0A6E95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810" y="3881760"/>
            <a:ext cx="1449912" cy="1439180"/>
          </a:xfrm>
          <a:prstGeom prst="rect">
            <a:avLst/>
          </a:prstGeom>
        </p:spPr>
      </p:pic>
      <p:sp>
        <p:nvSpPr>
          <p:cNvPr id="35" name="TextBox 34">
            <a:extLst>
              <a:ext uri="{FF2B5EF4-FFF2-40B4-BE49-F238E27FC236}">
                <a16:creationId xmlns:a16="http://schemas.microsoft.com/office/drawing/2014/main" id="{4836FEC1-99C0-44DE-85F5-159F71CB770D}"/>
              </a:ext>
            </a:extLst>
          </p:cNvPr>
          <p:cNvSpPr txBox="1"/>
          <p:nvPr/>
        </p:nvSpPr>
        <p:spPr>
          <a:xfrm>
            <a:off x="-335337" y="5175218"/>
            <a:ext cx="4112952" cy="1477328"/>
          </a:xfrm>
          <a:prstGeom prst="rect">
            <a:avLst/>
          </a:prstGeom>
          <a:noFill/>
        </p:spPr>
        <p:txBody>
          <a:bodyPr wrap="square" lIns="91440" tIns="45720" rIns="91440" bIns="45720" rtlCol="0" anchor="t">
            <a:spAutoFit/>
          </a:bodyPr>
          <a:lstStyle/>
          <a:p>
            <a:pPr algn="ctr"/>
            <a:r>
              <a:rPr lang="en-US" sz="2400" b="1" dirty="0">
                <a:solidFill>
                  <a:schemeClr val="accent1"/>
                </a:solidFill>
              </a:rPr>
              <a:t>Perform Works Publicly by Means of Digital Audio Transmission  </a:t>
            </a:r>
            <a:endParaRPr lang="en-US" dirty="0">
              <a:solidFill>
                <a:schemeClr val="accent1"/>
              </a:solidFill>
              <a:cs typeface="Calibri" panose="020F0502020204030204"/>
            </a:endParaRPr>
          </a:p>
          <a:p>
            <a:endParaRPr lang="en-US" dirty="0"/>
          </a:p>
        </p:txBody>
      </p:sp>
      <p:cxnSp>
        <p:nvCxnSpPr>
          <p:cNvPr id="36" name="Straight Arrow Connector 35">
            <a:extLst>
              <a:ext uri="{FF2B5EF4-FFF2-40B4-BE49-F238E27FC236}">
                <a16:creationId xmlns:a16="http://schemas.microsoft.com/office/drawing/2014/main" id="{0121889A-F6B0-4C47-BFE4-0CCA2FEAEC27}"/>
              </a:ext>
            </a:extLst>
          </p:cNvPr>
          <p:cNvCxnSpPr>
            <a:cxnSpLocks/>
          </p:cNvCxnSpPr>
          <p:nvPr/>
        </p:nvCxnSpPr>
        <p:spPr>
          <a:xfrm flipV="1">
            <a:off x="2570466" y="4731340"/>
            <a:ext cx="946560" cy="2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3DCFAA-39E5-47DC-8A28-E5E447D3E5CC}"/>
              </a:ext>
            </a:extLst>
          </p:cNvPr>
          <p:cNvSpPr txBox="1"/>
          <p:nvPr/>
        </p:nvSpPr>
        <p:spPr>
          <a:xfrm>
            <a:off x="3302668" y="5134512"/>
            <a:ext cx="23015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accent3"/>
                </a:solidFill>
                <a:cs typeface="Calibri"/>
              </a:rPr>
              <a:t>Digital Performance Right/License?</a:t>
            </a:r>
            <a:endParaRPr lang="en-US" dirty="0">
              <a:solidFill>
                <a:schemeClr val="accent3"/>
              </a:solidFill>
            </a:endParaRPr>
          </a:p>
        </p:txBody>
      </p:sp>
      <p:cxnSp>
        <p:nvCxnSpPr>
          <p:cNvPr id="42" name="Straight Arrow Connector 41">
            <a:extLst>
              <a:ext uri="{FF2B5EF4-FFF2-40B4-BE49-F238E27FC236}">
                <a16:creationId xmlns:a16="http://schemas.microsoft.com/office/drawing/2014/main" id="{493C6FAA-A422-46C5-976E-F6FF18998FAF}"/>
              </a:ext>
            </a:extLst>
          </p:cNvPr>
          <p:cNvCxnSpPr>
            <a:cxnSpLocks/>
          </p:cNvCxnSpPr>
          <p:nvPr/>
        </p:nvCxnSpPr>
        <p:spPr>
          <a:xfrm flipV="1">
            <a:off x="5176938" y="4680620"/>
            <a:ext cx="962696" cy="346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Explosion 1 2">
            <a:extLst>
              <a:ext uri="{FF2B5EF4-FFF2-40B4-BE49-F238E27FC236}">
                <a16:creationId xmlns:a16="http://schemas.microsoft.com/office/drawing/2014/main" id="{92570A2C-7338-490E-B788-C2E94E098793}"/>
              </a:ext>
            </a:extLst>
          </p:cNvPr>
          <p:cNvSpPr/>
          <p:nvPr/>
        </p:nvSpPr>
        <p:spPr>
          <a:xfrm rot="846748">
            <a:off x="3686898" y="4310602"/>
            <a:ext cx="1564311" cy="850647"/>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sz="1200" b="1" dirty="0"/>
              <a:t>BONUS LICENSE?</a:t>
            </a:r>
          </a:p>
        </p:txBody>
      </p:sp>
      <p:sp>
        <p:nvSpPr>
          <p:cNvPr id="45" name="TextBox 44">
            <a:extLst>
              <a:ext uri="{FF2B5EF4-FFF2-40B4-BE49-F238E27FC236}">
                <a16:creationId xmlns:a16="http://schemas.microsoft.com/office/drawing/2014/main" id="{0E43E323-B3E0-4561-8876-41482725FCB8}"/>
              </a:ext>
            </a:extLst>
          </p:cNvPr>
          <p:cNvSpPr txBox="1"/>
          <p:nvPr/>
        </p:nvSpPr>
        <p:spPr>
          <a:xfrm>
            <a:off x="6023615" y="3708879"/>
            <a:ext cx="594988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200" dirty="0">
                <a:cs typeface="Calibri"/>
              </a:rPr>
              <a:t>This right is often referred to as the "</a:t>
            </a:r>
            <a:r>
              <a:rPr lang="en-US" sz="1200" dirty="0">
                <a:solidFill>
                  <a:schemeClr val="accent3"/>
                </a:solidFill>
                <a:cs typeface="Calibri"/>
              </a:rPr>
              <a:t>Digital Performance Right</a:t>
            </a:r>
            <a:r>
              <a:rPr lang="en-US" sz="1200" dirty="0">
                <a:solidFill>
                  <a:schemeClr val="accent3"/>
                </a:solidFill>
                <a:ea typeface="+mn-lt"/>
                <a:cs typeface="+mn-lt"/>
              </a:rPr>
              <a:t>/License</a:t>
            </a:r>
            <a:r>
              <a:rPr lang="en-US" sz="1200" dirty="0">
                <a:ea typeface="+mn-lt"/>
                <a:cs typeface="+mn-lt"/>
              </a:rPr>
              <a:t>"  it just refers to licensing and terms established pertaining specifically to this exclusive right. </a:t>
            </a:r>
          </a:p>
          <a:p>
            <a:pPr marL="285750" indent="-285750">
              <a:buFont typeface="Arial"/>
              <a:buChar char="•"/>
            </a:pPr>
            <a:r>
              <a:rPr lang="en-US" sz="1200" dirty="0">
                <a:cs typeface="Calibri"/>
              </a:rPr>
              <a:t>An exclusive right established in 1995 by the Digital Performance Right in Sound Recording Act (DPRA). </a:t>
            </a:r>
            <a:endParaRPr lang="en-US"/>
          </a:p>
          <a:p>
            <a:pPr marL="285750" indent="-285750">
              <a:buFont typeface="Arial"/>
              <a:buChar char="•"/>
            </a:pPr>
            <a:r>
              <a:rPr lang="en-US" sz="1200" dirty="0">
                <a:cs typeface="Calibri"/>
              </a:rPr>
              <a:t>Three Tiers which may require either: </a:t>
            </a:r>
          </a:p>
          <a:p>
            <a:pPr marL="742950" lvl="1" indent="-285750">
              <a:buFont typeface="Arial"/>
              <a:buChar char="•"/>
            </a:pPr>
            <a:r>
              <a:rPr lang="en-US" sz="1200" dirty="0">
                <a:cs typeface="Calibri"/>
              </a:rPr>
              <a:t>Public performance rights to support transmission. </a:t>
            </a:r>
          </a:p>
          <a:p>
            <a:pPr marL="742950" lvl="1" indent="-285750">
              <a:buFont typeface="Arial"/>
              <a:buChar char="•"/>
            </a:pPr>
            <a:r>
              <a:rPr lang="en-US" sz="1200" dirty="0">
                <a:cs typeface="Calibri"/>
              </a:rPr>
              <a:t>Payment for a </a:t>
            </a:r>
            <a:r>
              <a:rPr lang="en-US" sz="1200" dirty="0">
                <a:solidFill>
                  <a:srgbClr val="FF0000"/>
                </a:solidFill>
                <a:cs typeface="Calibri"/>
              </a:rPr>
              <a:t>statutory/compulsory license </a:t>
            </a:r>
            <a:r>
              <a:rPr lang="en-US" sz="1200" dirty="0">
                <a:solidFill>
                  <a:schemeClr val="accent3"/>
                </a:solidFill>
                <a:ea typeface="+mn-lt"/>
                <a:cs typeface="+mn-lt"/>
              </a:rPr>
              <a:t>(statutory license under sections 112(e) or 114(d)(2), or both</a:t>
            </a:r>
            <a:r>
              <a:rPr lang="en-US" sz="1200" dirty="0">
                <a:ea typeface="+mn-lt"/>
                <a:cs typeface="+mn-lt"/>
              </a:rPr>
              <a:t>)</a:t>
            </a:r>
            <a:r>
              <a:rPr lang="en-US" sz="1200" dirty="0">
                <a:solidFill>
                  <a:srgbClr val="FF0000"/>
                </a:solidFill>
                <a:cs typeface="Calibri"/>
              </a:rPr>
              <a:t> </a:t>
            </a:r>
            <a:r>
              <a:rPr lang="en-US" sz="1200" dirty="0">
                <a:cs typeface="Calibri"/>
              </a:rPr>
              <a:t>defined in 1998 by the Digital Millenium Copyright Act (DMCA) and ruled over by the Copyright Royalty Board. </a:t>
            </a:r>
          </a:p>
          <a:p>
            <a:pPr marL="742950" lvl="1" indent="-285750">
              <a:buFont typeface="Arial"/>
              <a:buChar char="•"/>
            </a:pPr>
            <a:r>
              <a:rPr lang="en-US" sz="1200" dirty="0">
                <a:cs typeface="Calibri"/>
              </a:rPr>
              <a:t>Independent negotiation with the copyright holder. </a:t>
            </a:r>
          </a:p>
          <a:p>
            <a:pPr marL="1200150" lvl="2" indent="-285750">
              <a:buFont typeface="Arial"/>
              <a:buChar char="•"/>
            </a:pPr>
            <a:r>
              <a:rPr lang="en-US" sz="1200" dirty="0">
                <a:cs typeface="Calibri"/>
              </a:rPr>
              <a:t>Current Licensing Fees: </a:t>
            </a:r>
            <a:r>
              <a:rPr lang="en-US" sz="1200" dirty="0">
                <a:ea typeface="+mn-lt"/>
                <a:cs typeface="+mn-lt"/>
                <a:hlinkClick r:id="rId7"/>
              </a:rPr>
              <a:t>https://www.copyright.gov/licensing/fees.html</a:t>
            </a:r>
            <a:r>
              <a:rPr lang="en-US" sz="1200" dirty="0">
                <a:ea typeface="+mn-lt"/>
                <a:cs typeface="+mn-lt"/>
              </a:rPr>
              <a:t> </a:t>
            </a:r>
            <a:endParaRPr lang="en-US" sz="1200" dirty="0">
              <a:cs typeface="Calibri"/>
            </a:endParaRPr>
          </a:p>
          <a:p>
            <a:pPr marL="285750" indent="-285750">
              <a:buFont typeface="Arial"/>
              <a:buChar char="•"/>
            </a:pPr>
            <a:r>
              <a:rPr lang="en-US" sz="1200" dirty="0">
                <a:cs typeface="Calibri"/>
              </a:rPr>
              <a:t>Slide 41</a:t>
            </a:r>
          </a:p>
        </p:txBody>
      </p:sp>
    </p:spTree>
    <p:extLst>
      <p:ext uri="{BB962C8B-B14F-4D97-AF65-F5344CB8AC3E}">
        <p14:creationId xmlns:p14="http://schemas.microsoft.com/office/powerpoint/2010/main" val="3912581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Copyright Services</a:t>
            </a:r>
          </a:p>
        </p:txBody>
      </p:sp>
      <p:pic>
        <p:nvPicPr>
          <p:cNvPr id="5" name="Content Placeholder 4"/>
          <p:cNvPicPr>
            <a:picLocks noGrp="1" noChangeAspect="1"/>
          </p:cNvPicPr>
          <p:nvPr>
            <p:ph idx="1"/>
          </p:nvPr>
        </p:nvPicPr>
        <p:blipFill>
          <a:blip r:embed="rId2"/>
          <a:stretch>
            <a:fillRect/>
          </a:stretch>
        </p:blipFill>
        <p:spPr>
          <a:xfrm>
            <a:off x="4982476" y="694892"/>
            <a:ext cx="6092176" cy="5257800"/>
          </a:xfrm>
          <a:prstGeom prst="rect">
            <a:avLst/>
          </a:prstGeom>
        </p:spPr>
      </p:pic>
      <p:sp>
        <p:nvSpPr>
          <p:cNvPr id="4" name="Text Placeholder 3"/>
          <p:cNvSpPr>
            <a:spLocks noGrp="1"/>
          </p:cNvSpPr>
          <p:nvPr>
            <p:ph type="body" sz="half" idx="2"/>
          </p:nvPr>
        </p:nvSpPr>
        <p:spPr>
          <a:xfrm>
            <a:off x="4920528" y="4313383"/>
            <a:ext cx="6154124" cy="3379124"/>
          </a:xfrm>
        </p:spPr>
        <p:txBody>
          <a:bodyPr/>
          <a:lstStyle/>
          <a:p>
            <a:endParaRPr lang="en-US"/>
          </a:p>
          <a:p>
            <a:endParaRPr lang="en-US"/>
          </a:p>
          <a:p>
            <a:endParaRPr lang="en-US"/>
          </a:p>
          <a:p>
            <a:endParaRPr lang="en-US"/>
          </a:p>
          <a:p>
            <a:pPr algn="ctr"/>
            <a:endParaRPr lang="en-US" sz="1800">
              <a:solidFill>
                <a:schemeClr val="tx1"/>
              </a:solidFill>
            </a:endParaRPr>
          </a:p>
          <a:p>
            <a:pPr algn="ctr"/>
            <a:r>
              <a:rPr lang="en-US" sz="1800">
                <a:solidFill>
                  <a:schemeClr val="tx1"/>
                </a:solidFill>
                <a:hlinkClick r:id="rId3"/>
              </a:rPr>
              <a:t>https://www.k-state.edu/copyright/</a:t>
            </a:r>
            <a:endParaRPr lang="en-US" sz="1800">
              <a:solidFill>
                <a:schemeClr val="tx1"/>
              </a:solidFill>
            </a:endParaRPr>
          </a:p>
        </p:txBody>
      </p:sp>
      <p:pic>
        <p:nvPicPr>
          <p:cNvPr id="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26081"/>
            <a:ext cx="4046298" cy="1387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09348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2041774"/>
            <a:ext cx="10972800" cy="2775857"/>
          </a:xfrm>
        </p:spPr>
        <p:txBody>
          <a:bodyPr vert="horz" lIns="0" tIns="45720" rIns="0" bIns="45720" rtlCol="0" anchor="t">
            <a:normAutofit/>
          </a:bodyPr>
          <a:lstStyle/>
          <a:p>
            <a:pPr marL="514350" indent="-514350">
              <a:buFont typeface="+mj-lt"/>
              <a:buAutoNum type="arabicPeriod"/>
            </a:pPr>
            <a:r>
              <a:rPr lang="en-US" sz="2800" b="1"/>
              <a:t>Does it have copyright protection?</a:t>
            </a:r>
            <a:endParaRPr lang="en-US" sz="2800" b="1">
              <a:cs typeface="Calibri"/>
            </a:endParaRPr>
          </a:p>
          <a:p>
            <a:pPr marL="514350" indent="-514350">
              <a:buFont typeface="+mj-lt"/>
              <a:buAutoNum type="arabicPeriod"/>
            </a:pPr>
            <a:r>
              <a:rPr lang="en-US" sz="2800" b="1"/>
              <a:t>Does it have an existing license that covers my use?</a:t>
            </a:r>
            <a:endParaRPr lang="en-US" sz="2800" b="1">
              <a:cs typeface="Calibri"/>
            </a:endParaRPr>
          </a:p>
          <a:p>
            <a:pPr marL="514350" indent="-514350">
              <a:buFont typeface="+mj-lt"/>
              <a:buAutoNum type="arabicPeriod"/>
            </a:pPr>
            <a:r>
              <a:rPr lang="en-US" sz="2800" b="1"/>
              <a:t>Can I rely on an exemption, such as fair use?</a:t>
            </a:r>
            <a:endParaRPr lang="en-US" sz="2800" b="1">
              <a:cs typeface="Calibri"/>
            </a:endParaRPr>
          </a:p>
          <a:p>
            <a:pPr marL="514350" indent="-514350">
              <a:buFont typeface="+mj-lt"/>
              <a:buAutoNum type="arabicPeriod"/>
            </a:pPr>
            <a:r>
              <a:rPr lang="en-US" sz="2800" b="1"/>
              <a:t>Do I need to seek permission or purchase a license?</a:t>
            </a:r>
            <a:endParaRPr lang="en-US" sz="2800" b="1">
              <a:cs typeface="Calibri"/>
            </a:endParaRPr>
          </a:p>
        </p:txBody>
      </p:sp>
      <p:graphicFrame>
        <p:nvGraphicFramePr>
          <p:cNvPr id="4" name="Content Placeholder 3">
            <a:extLst>
              <a:ext uri="{FF2B5EF4-FFF2-40B4-BE49-F238E27FC236}">
                <a16:creationId xmlns:a16="http://schemas.microsoft.com/office/drawing/2014/main" id="{C6832D8E-6500-41DD-927B-AD581B14BA36}"/>
              </a:ext>
            </a:extLst>
          </p:cNvPr>
          <p:cNvGraphicFramePr>
            <a:graphicFrameLocks/>
          </p:cNvGraphicFramePr>
          <p:nvPr/>
        </p:nvGraphicFramePr>
        <p:xfrm>
          <a:off x="656967" y="4326846"/>
          <a:ext cx="10878065" cy="1762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txBox="1">
            <a:spLocks/>
          </p:cNvSpPr>
          <p:nvPr/>
        </p:nvSpPr>
        <p:spPr>
          <a:xfrm>
            <a:off x="1097280" y="2866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t>Framework - U.S. Copyright</a:t>
            </a:r>
          </a:p>
        </p:txBody>
      </p:sp>
    </p:spTree>
    <p:extLst>
      <p:ext uri="{BB962C8B-B14F-4D97-AF65-F5344CB8AC3E}">
        <p14:creationId xmlns:p14="http://schemas.microsoft.com/office/powerpoint/2010/main" val="1101273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a:t>Do any user’s rights apply?</a:t>
            </a:r>
          </a:p>
        </p:txBody>
      </p:sp>
      <p:sp>
        <p:nvSpPr>
          <p:cNvPr id="3" name="Content Placeholder 2"/>
          <p:cNvSpPr>
            <a:spLocks noGrp="1"/>
          </p:cNvSpPr>
          <p:nvPr>
            <p:ph idx="1"/>
          </p:nvPr>
        </p:nvSpPr>
        <p:spPr>
          <a:xfrm>
            <a:off x="1097280" y="1701961"/>
            <a:ext cx="10734135" cy="4354039"/>
          </a:xfrm>
        </p:spPr>
        <p:txBody>
          <a:bodyPr vert="horz" lIns="0" tIns="45720" rIns="0" bIns="45720" rtlCol="0" anchor="t">
            <a:noAutofit/>
          </a:bodyPr>
          <a:lstStyle/>
          <a:p>
            <a:r>
              <a:rPr lang="en-US" sz="2800"/>
              <a:t>Fair use (107)</a:t>
            </a:r>
            <a:endParaRPr lang="en-US" sz="2800">
              <a:cs typeface="Calibri"/>
            </a:endParaRPr>
          </a:p>
          <a:p>
            <a:r>
              <a:rPr lang="en-US" sz="2800"/>
              <a:t>Reproduction by libraries and archives (108)</a:t>
            </a:r>
            <a:endParaRPr lang="en-US" sz="2800">
              <a:cs typeface="Calibri"/>
            </a:endParaRPr>
          </a:p>
          <a:p>
            <a:r>
              <a:rPr lang="en-US" sz="2800"/>
              <a:t>First sale (109)</a:t>
            </a:r>
            <a:endParaRPr lang="en-US" sz="2800">
              <a:cs typeface="Calibri"/>
            </a:endParaRPr>
          </a:p>
          <a:p>
            <a:r>
              <a:rPr lang="en-US" sz="2800"/>
              <a:t>Exemption of certain performances and displays (110) TEACH Act (110 (2))</a:t>
            </a:r>
            <a:endParaRPr lang="en-US" sz="2800">
              <a:cs typeface="Calibri"/>
            </a:endParaRPr>
          </a:p>
          <a:p>
            <a:pPr marL="383540" lvl="1"/>
            <a:r>
              <a:rPr lang="en-US" sz="2800"/>
              <a:t>Classroom use</a:t>
            </a:r>
            <a:endParaRPr lang="en-US" sz="2800">
              <a:cs typeface="Calibri"/>
            </a:endParaRPr>
          </a:p>
          <a:p>
            <a:pPr marL="383540" lvl="1"/>
            <a:r>
              <a:rPr lang="en-US" sz="2800"/>
              <a:t>Religious use (for nondramatic literary or musical works or of </a:t>
            </a:r>
            <a:r>
              <a:rPr lang="en-US" sz="2800" err="1"/>
              <a:t>dramatico</a:t>
            </a:r>
            <a:r>
              <a:rPr lang="en-US" sz="2800"/>
              <a:t>-musical works of a religious nature)</a:t>
            </a:r>
            <a:endParaRPr lang="en-US" sz="2800">
              <a:cs typeface="Calibri"/>
            </a:endParaRPr>
          </a:p>
          <a:p>
            <a:pPr marL="383540" lvl="1"/>
            <a:r>
              <a:rPr lang="en-US" sz="2800"/>
              <a:t>Non-profit use (for nondramatic literary or musical works)</a:t>
            </a:r>
            <a:endParaRPr lang="en-US" sz="2800">
              <a:cs typeface="Calibri"/>
            </a:endParaRPr>
          </a:p>
          <a:p>
            <a:pPr marL="383540" lvl="1"/>
            <a:r>
              <a:rPr lang="en-US" sz="2800"/>
              <a:t>Homestyle</a:t>
            </a:r>
            <a:endParaRPr lang="en-US" sz="2800">
              <a:cs typeface="Calibri" panose="020F0502020204030204"/>
            </a:endParaRPr>
          </a:p>
        </p:txBody>
      </p:sp>
      <p:sp>
        <p:nvSpPr>
          <p:cNvPr id="5" name="Footer Placeholder 3"/>
          <p:cNvSpPr>
            <a:spLocks noGrp="1"/>
          </p:cNvSpPr>
          <p:nvPr>
            <p:ph type="ftr" sz="quarter" idx="11"/>
          </p:nvPr>
        </p:nvSpPr>
        <p:spPr>
          <a:xfrm>
            <a:off x="1524000" y="6308726"/>
            <a:ext cx="8229600" cy="365125"/>
          </a:xfrm>
          <a:prstGeom prst="rect">
            <a:avLst/>
          </a:prstGeom>
        </p:spPr>
        <p:txBody>
          <a:bodyPr>
            <a:noAutofit/>
          </a:bodyPr>
          <a:lstStyle>
            <a:lvl1pPr algn="ctr">
              <a:defRPr sz="1000">
                <a:latin typeface="Arial" charset="0"/>
                <a:ea typeface="Arial" charset="0"/>
                <a:cs typeface="Arial" charset="0"/>
              </a:defRPr>
            </a:lvl1pPr>
          </a:lstStyle>
          <a:p>
            <a:r>
              <a:rPr lang="en-US"/>
              <a:t>Attribution </a:t>
            </a:r>
            <a:r>
              <a:rPr lang="en-US" err="1"/>
              <a:t>AEnriquez</a:t>
            </a:r>
            <a:r>
              <a:rPr lang="en-US"/>
              <a:t> </a:t>
            </a:r>
            <a:r>
              <a:rPr lang="en-US" b="0"/>
              <a:t>on May 18, 2018.   CC-BY</a:t>
            </a:r>
          </a:p>
          <a:p>
            <a:r>
              <a:rPr lang="en-US">
                <a:hlinkClick r:id="rId3"/>
              </a:rPr>
              <a:t>https://www.lib.umich.edu/copyright/presentations</a:t>
            </a:r>
            <a:r>
              <a:rPr lang="en-US"/>
              <a:t> </a:t>
            </a:r>
            <a:endParaRPr lang="en-US" b="0"/>
          </a:p>
        </p:txBody>
      </p:sp>
      <p:grpSp>
        <p:nvGrpSpPr>
          <p:cNvPr id="6" name="Group 5"/>
          <p:cNvGrpSpPr/>
          <p:nvPr/>
        </p:nvGrpSpPr>
        <p:grpSpPr>
          <a:xfrm>
            <a:off x="8741023" y="481750"/>
            <a:ext cx="2937290" cy="1174916"/>
            <a:chOff x="5292167" y="293808"/>
            <a:chExt cx="2937290" cy="1174916"/>
          </a:xfrm>
        </p:grpSpPr>
        <p:sp>
          <p:nvSpPr>
            <p:cNvPr id="7" name="Chevron 6"/>
            <p:cNvSpPr/>
            <p:nvPr/>
          </p:nvSpPr>
          <p:spPr>
            <a:xfrm>
              <a:off x="5292167" y="293808"/>
              <a:ext cx="2937290" cy="1174916"/>
            </a:xfrm>
            <a:prstGeom prst="chevron">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 name="Chevron 4"/>
            <p:cNvSpPr txBox="1"/>
            <p:nvPr/>
          </p:nvSpPr>
          <p:spPr>
            <a:xfrm>
              <a:off x="5879625" y="293808"/>
              <a:ext cx="1762374" cy="1174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a:t>Exemption</a:t>
              </a:r>
            </a:p>
          </p:txBody>
        </p:sp>
      </p:grpSp>
    </p:spTree>
    <p:extLst>
      <p:ext uri="{BB962C8B-B14F-4D97-AF65-F5344CB8AC3E}">
        <p14:creationId xmlns:p14="http://schemas.microsoft.com/office/powerpoint/2010/main" val="33497102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8733336" y="6365720"/>
            <a:ext cx="4822804" cy="365125"/>
          </a:xfrm>
          <a:prstGeom prst="rect">
            <a:avLst/>
          </a:prstGeom>
        </p:spPr>
        <p:txBody>
          <a:bodyPr>
            <a:normAutofit/>
          </a:bodyPr>
          <a:lstStyle>
            <a:lvl1pPr algn="ctr">
              <a:defRPr sz="1000">
                <a:latin typeface="Arial" charset="0"/>
                <a:ea typeface="Arial" charset="0"/>
                <a:cs typeface="Arial" charset="0"/>
              </a:defRPr>
            </a:lvl1pPr>
          </a:lstStyle>
          <a:p>
            <a:pPr algn="l">
              <a:lnSpc>
                <a:spcPct val="90000"/>
              </a:lnSpc>
              <a:spcAft>
                <a:spcPts val="600"/>
              </a:spcAft>
            </a:pPr>
            <a:r>
              <a:rPr lang="en-US" sz="700" dirty="0">
                <a:solidFill>
                  <a:schemeClr val="bg1"/>
                </a:solidFill>
              </a:rPr>
              <a:t>Attribution </a:t>
            </a:r>
            <a:r>
              <a:rPr lang="en-US" sz="700" dirty="0" err="1">
                <a:solidFill>
                  <a:schemeClr val="bg1"/>
                </a:solidFill>
              </a:rPr>
              <a:t>AEnriquez</a:t>
            </a:r>
            <a:r>
              <a:rPr lang="en-US" sz="700" dirty="0">
                <a:solidFill>
                  <a:schemeClr val="bg1"/>
                </a:solidFill>
              </a:rPr>
              <a:t> </a:t>
            </a:r>
            <a:r>
              <a:rPr lang="en-US" sz="700" b="0" dirty="0">
                <a:solidFill>
                  <a:schemeClr val="bg1"/>
                </a:solidFill>
              </a:rPr>
              <a:t>on May 18, 2018.   CC-BY</a:t>
            </a:r>
          </a:p>
          <a:p>
            <a:pPr algn="l">
              <a:lnSpc>
                <a:spcPct val="90000"/>
              </a:lnSpc>
              <a:spcAft>
                <a:spcPts val="600"/>
              </a:spcAft>
            </a:pPr>
            <a:r>
              <a:rPr lang="en-US" sz="700" dirty="0">
                <a:solidFill>
                  <a:schemeClr val="tx2"/>
                </a:solidFill>
                <a:hlinkClick r:id="rId2"/>
              </a:rPr>
              <a:t>https://www.lib.umich.edu/copyright/presentations</a:t>
            </a:r>
            <a:r>
              <a:rPr lang="en-US" sz="700" dirty="0">
                <a:solidFill>
                  <a:schemeClr val="tx2"/>
                </a:solidFill>
              </a:rPr>
              <a:t> </a:t>
            </a:r>
            <a:endParaRPr lang="en-US" sz="700" b="0" dirty="0">
              <a:solidFill>
                <a:schemeClr val="tx2"/>
              </a:solidFill>
            </a:endParaRPr>
          </a:p>
        </p:txBody>
      </p:sp>
      <p:sp>
        <p:nvSpPr>
          <p:cNvPr id="2" name="Title 1"/>
          <p:cNvSpPr>
            <a:spLocks noGrp="1"/>
          </p:cNvSpPr>
          <p:nvPr>
            <p:ph type="title" idx="4294967295"/>
          </p:nvPr>
        </p:nvSpPr>
        <p:spPr>
          <a:xfrm>
            <a:off x="493914" y="329231"/>
            <a:ext cx="3084513" cy="5772150"/>
          </a:xfrm>
        </p:spPr>
        <p:txBody>
          <a:bodyPr anchor="ctr">
            <a:normAutofit/>
          </a:bodyPr>
          <a:lstStyle/>
          <a:p>
            <a:r>
              <a:rPr lang="en-US" b="1" dirty="0">
                <a:solidFill>
                  <a:schemeClr val="tx2"/>
                </a:solidFill>
              </a:rPr>
              <a:t>Four Fair Use </a:t>
            </a:r>
            <a:br>
              <a:rPr lang="en-US" b="1" dirty="0">
                <a:solidFill>
                  <a:schemeClr val="tx2"/>
                </a:solidFill>
              </a:rPr>
            </a:br>
            <a:r>
              <a:rPr lang="en-US" b="1" dirty="0">
                <a:solidFill>
                  <a:schemeClr val="tx2"/>
                </a:solidFill>
              </a:rPr>
              <a:t>Factors</a:t>
            </a:r>
          </a:p>
        </p:txBody>
      </p:sp>
      <p:graphicFrame>
        <p:nvGraphicFramePr>
          <p:cNvPr id="6" name="Content Placeholder 2">
            <a:extLst>
              <a:ext uri="{FF2B5EF4-FFF2-40B4-BE49-F238E27FC236}">
                <a16:creationId xmlns:a16="http://schemas.microsoft.com/office/drawing/2014/main" id="{2FA4ECAE-A642-4754-A2B3-3FDF0E78BAAC}"/>
              </a:ext>
            </a:extLst>
          </p:cNvPr>
          <p:cNvGraphicFramePr>
            <a:graphicFrameLocks noGrp="1"/>
          </p:cNvGraphicFramePr>
          <p:nvPr>
            <p:ph idx="4294967295"/>
            <p:extLst>
              <p:ext uri="{D42A27DB-BD31-4B8C-83A1-F6EECF244321}">
                <p14:modId xmlns:p14="http://schemas.microsoft.com/office/powerpoint/2010/main" val="1491346102"/>
              </p:ext>
            </p:extLst>
          </p:nvPr>
        </p:nvGraphicFramePr>
        <p:xfrm>
          <a:off x="2987000" y="-98645"/>
          <a:ext cx="9205000" cy="6511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p:cNvGrpSpPr/>
          <p:nvPr/>
        </p:nvGrpSpPr>
        <p:grpSpPr>
          <a:xfrm>
            <a:off x="0" y="4902852"/>
            <a:ext cx="2937290" cy="1174916"/>
            <a:chOff x="5292167" y="293808"/>
            <a:chExt cx="2937290" cy="1174916"/>
          </a:xfrm>
        </p:grpSpPr>
        <p:sp>
          <p:nvSpPr>
            <p:cNvPr id="7" name="Chevron 6"/>
            <p:cNvSpPr/>
            <p:nvPr/>
          </p:nvSpPr>
          <p:spPr>
            <a:xfrm>
              <a:off x="5292167" y="293808"/>
              <a:ext cx="2937290" cy="1174916"/>
            </a:xfrm>
            <a:prstGeom prst="chevron">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 name="Chevron 4"/>
            <p:cNvSpPr txBox="1"/>
            <p:nvPr/>
          </p:nvSpPr>
          <p:spPr>
            <a:xfrm>
              <a:off x="5879625" y="293808"/>
              <a:ext cx="1762374" cy="1174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a:t>Exemption</a:t>
              </a:r>
            </a:p>
          </p:txBody>
        </p:sp>
      </p:grpSp>
    </p:spTree>
    <p:extLst>
      <p:ext uri="{BB962C8B-B14F-4D97-AF65-F5344CB8AC3E}">
        <p14:creationId xmlns:p14="http://schemas.microsoft.com/office/powerpoint/2010/main" val="4251857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Illustrative Purposes </a:t>
            </a:r>
            <a:br>
              <a:rPr lang="en-US"/>
            </a:br>
            <a:r>
              <a:rPr lang="en-US" sz="4000">
                <a:solidFill>
                  <a:schemeClr val="accent2"/>
                </a:solidFill>
              </a:rPr>
              <a:t>Looking Closer at 17 USC § 107</a:t>
            </a:r>
            <a:endParaRPr lang="en-US">
              <a:solidFill>
                <a:schemeClr val="accent2"/>
              </a:solidFill>
            </a:endParaRPr>
          </a:p>
        </p:txBody>
      </p:sp>
      <p:sp>
        <p:nvSpPr>
          <p:cNvPr id="3" name="Content Placeholder 2"/>
          <p:cNvSpPr>
            <a:spLocks noGrp="1"/>
          </p:cNvSpPr>
          <p:nvPr>
            <p:ph idx="1"/>
          </p:nvPr>
        </p:nvSpPr>
        <p:spPr/>
        <p:txBody>
          <a:bodyPr>
            <a:normAutofit/>
          </a:bodyPr>
          <a:lstStyle/>
          <a:p>
            <a:r>
              <a:rPr lang="en-US" sz="3600"/>
              <a:t>“purposes such as criticism, comment, news reporting, teaching (including multiple copies for classroom use), scholarship, or research”</a:t>
            </a:r>
          </a:p>
          <a:p>
            <a:pPr lvl="1"/>
            <a:r>
              <a:rPr lang="en-US" sz="3200"/>
              <a:t>Favorable to academic uses, but difficult to apply.</a:t>
            </a:r>
          </a:p>
        </p:txBody>
      </p:sp>
      <p:grpSp>
        <p:nvGrpSpPr>
          <p:cNvPr id="4" name="Group 3"/>
          <p:cNvGrpSpPr/>
          <p:nvPr/>
        </p:nvGrpSpPr>
        <p:grpSpPr>
          <a:xfrm>
            <a:off x="8702271" y="317134"/>
            <a:ext cx="2937290" cy="1174916"/>
            <a:chOff x="5292167" y="293808"/>
            <a:chExt cx="2937290" cy="1174916"/>
          </a:xfrm>
        </p:grpSpPr>
        <p:sp>
          <p:nvSpPr>
            <p:cNvPr id="5" name="Chevron 4"/>
            <p:cNvSpPr/>
            <p:nvPr/>
          </p:nvSpPr>
          <p:spPr>
            <a:xfrm>
              <a:off x="5292167" y="293808"/>
              <a:ext cx="2937290" cy="1174916"/>
            </a:xfrm>
            <a:prstGeom prst="chevron">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 name="Chevron 4"/>
            <p:cNvSpPr txBox="1"/>
            <p:nvPr/>
          </p:nvSpPr>
          <p:spPr>
            <a:xfrm>
              <a:off x="5879625" y="293808"/>
              <a:ext cx="1762374" cy="1174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a:t>Exemption</a:t>
              </a:r>
            </a:p>
          </p:txBody>
        </p:sp>
      </p:grpSp>
    </p:spTree>
    <p:extLst>
      <p:ext uri="{BB962C8B-B14F-4D97-AF65-F5344CB8AC3E}">
        <p14:creationId xmlns:p14="http://schemas.microsoft.com/office/powerpoint/2010/main" val="3328744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Fair Use Tool</a:t>
            </a:r>
          </a:p>
        </p:txBody>
      </p:sp>
      <p:pic>
        <p:nvPicPr>
          <p:cNvPr id="6" name="Picture 7" descr="Graphical user interface, application&#10;&#10;Description automatically generated">
            <a:extLst>
              <a:ext uri="{FF2B5EF4-FFF2-40B4-BE49-F238E27FC236}">
                <a16:creationId xmlns:a16="http://schemas.microsoft.com/office/drawing/2014/main" id="{150299E0-BE75-4322-9F9D-635295D62F78}"/>
              </a:ext>
            </a:extLst>
          </p:cNvPr>
          <p:cNvPicPr>
            <a:picLocks noGrp="1" noChangeAspect="1"/>
          </p:cNvPicPr>
          <p:nvPr>
            <p:ph idx="1"/>
          </p:nvPr>
        </p:nvPicPr>
        <p:blipFill>
          <a:blip r:embed="rId2"/>
          <a:stretch>
            <a:fillRect/>
          </a:stretch>
        </p:blipFill>
        <p:spPr>
          <a:xfrm>
            <a:off x="2187926" y="1846263"/>
            <a:ext cx="7876473" cy="4022725"/>
          </a:xfrm>
        </p:spPr>
      </p:pic>
      <p:sp>
        <p:nvSpPr>
          <p:cNvPr id="8" name="TextBox 7">
            <a:extLst>
              <a:ext uri="{FF2B5EF4-FFF2-40B4-BE49-F238E27FC236}">
                <a16:creationId xmlns:a16="http://schemas.microsoft.com/office/drawing/2014/main" id="{3D30D2B6-FD53-42AF-A5C8-D76FB128AB44}"/>
              </a:ext>
            </a:extLst>
          </p:cNvPr>
          <p:cNvSpPr txBox="1"/>
          <p:nvPr/>
        </p:nvSpPr>
        <p:spPr>
          <a:xfrm>
            <a:off x="2193985" y="5874589"/>
            <a:ext cx="78902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linkClick r:id="rId3"/>
              </a:rPr>
              <a:t>https://librarycopyright.net/resources/fairuse/index.php</a:t>
            </a:r>
            <a:endParaRPr lang="en-US">
              <a:cs typeface="Calibri" panose="020F0502020204030204"/>
            </a:endParaRPr>
          </a:p>
        </p:txBody>
      </p:sp>
      <p:grpSp>
        <p:nvGrpSpPr>
          <p:cNvPr id="5" name="Group 4"/>
          <p:cNvGrpSpPr/>
          <p:nvPr/>
        </p:nvGrpSpPr>
        <p:grpSpPr>
          <a:xfrm>
            <a:off x="8937468" y="411199"/>
            <a:ext cx="2937290" cy="1174916"/>
            <a:chOff x="5292167" y="293808"/>
            <a:chExt cx="2937290" cy="1174916"/>
          </a:xfrm>
        </p:grpSpPr>
        <p:sp>
          <p:nvSpPr>
            <p:cNvPr id="7" name="Chevron 6"/>
            <p:cNvSpPr/>
            <p:nvPr/>
          </p:nvSpPr>
          <p:spPr>
            <a:xfrm>
              <a:off x="5292167" y="293808"/>
              <a:ext cx="2937290" cy="1174916"/>
            </a:xfrm>
            <a:prstGeom prst="chevron">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9" name="Chevron 4"/>
            <p:cNvSpPr txBox="1"/>
            <p:nvPr/>
          </p:nvSpPr>
          <p:spPr>
            <a:xfrm>
              <a:off x="5879625" y="293808"/>
              <a:ext cx="1762374" cy="1174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a:t>Exemption</a:t>
              </a:r>
            </a:p>
          </p:txBody>
        </p:sp>
      </p:grpSp>
    </p:spTree>
    <p:extLst>
      <p:ext uri="{BB962C8B-B14F-4D97-AF65-F5344CB8AC3E}">
        <p14:creationId xmlns:p14="http://schemas.microsoft.com/office/powerpoint/2010/main" val="16599294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sp>
        <p:nvSpPr>
          <p:cNvPr id="5" name="Rectangle 4"/>
          <p:cNvSpPr/>
          <p:nvPr/>
        </p:nvSpPr>
        <p:spPr>
          <a:xfrm>
            <a:off x="0" y="3408217"/>
            <a:ext cx="12192000" cy="34497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a:rPr>
              <a:t>This is related more to traditional print publishing using images and creative commons licensed content. </a:t>
            </a:r>
          </a:p>
          <a:p>
            <a:pPr algn="ctr"/>
            <a:endParaRPr lang="en-US" dirty="0">
              <a:cs typeface="Calibri"/>
            </a:endParaRPr>
          </a:p>
          <a:p>
            <a:pPr algn="ctr"/>
            <a:r>
              <a:rPr lang="en-US" sz="2000" b="1" dirty="0">
                <a:cs typeface="Calibri"/>
              </a:rPr>
              <a:t>The copyright workflow is </a:t>
            </a:r>
            <a:r>
              <a:rPr lang="en-US" sz="2800" b="1" u="sng" dirty="0">
                <a:cs typeface="Calibri"/>
              </a:rPr>
              <a:t>very important</a:t>
            </a:r>
            <a:r>
              <a:rPr lang="en-US" sz="2000" b="1" dirty="0">
                <a:cs typeface="Calibri"/>
              </a:rPr>
              <a:t> and used across the various formats of copyrighted material (including music)!</a:t>
            </a:r>
          </a:p>
        </p:txBody>
      </p:sp>
      <p:sp>
        <p:nvSpPr>
          <p:cNvPr id="6" name="TextBox 5"/>
          <p:cNvSpPr txBox="1"/>
          <p:nvPr/>
        </p:nvSpPr>
        <p:spPr>
          <a:xfrm>
            <a:off x="-103909" y="2484887"/>
            <a:ext cx="12192000" cy="923330"/>
          </a:xfrm>
          <a:prstGeom prst="rect">
            <a:avLst/>
          </a:prstGeom>
          <a:noFill/>
        </p:spPr>
        <p:txBody>
          <a:bodyPr wrap="square" rtlCol="0">
            <a:spAutoFit/>
          </a:bodyPr>
          <a:lstStyle/>
          <a:p>
            <a:pPr algn="ctr"/>
            <a:r>
              <a:rPr lang="en-US" sz="5400" dirty="0">
                <a:latin typeface="Century Gothic" panose="020B0502020202020204" pitchFamily="34" charset="0"/>
              </a:rPr>
              <a:t>Copyright Law Basics Expanded</a:t>
            </a:r>
          </a:p>
        </p:txBody>
      </p:sp>
    </p:spTree>
    <p:extLst>
      <p:ext uri="{BB962C8B-B14F-4D97-AF65-F5344CB8AC3E}">
        <p14:creationId xmlns:p14="http://schemas.microsoft.com/office/powerpoint/2010/main" val="12306849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8A3340-6975-4CE2-8382-3D374C587A42}"/>
              </a:ext>
            </a:extLst>
          </p:cNvPr>
          <p:cNvSpPr txBox="1">
            <a:spLocks/>
          </p:cNvSpPr>
          <p:nvPr/>
        </p:nvSpPr>
        <p:spPr>
          <a:xfrm>
            <a:off x="128636" y="299518"/>
            <a:ext cx="11866535" cy="1412012"/>
          </a:xfrm>
          <a:prstGeom prst="rect">
            <a:avLst/>
          </a:prstGeom>
        </p:spPr>
        <p:txBody>
          <a:bodyPr lIns="91440" tIns="45720" rIns="91440" bIns="45720" anchor="t">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solidFill>
                  <a:schemeClr val="accent2"/>
                </a:solidFill>
              </a:rPr>
              <a:t>Let's Talk Licenses and Transfers </a:t>
            </a:r>
            <a:endParaRPr lang="en-US">
              <a:solidFill>
                <a:schemeClr val="accent2"/>
              </a:solidFill>
              <a:cs typeface="Calibri Light"/>
            </a:endParaRPr>
          </a:p>
        </p:txBody>
      </p:sp>
      <p:pic>
        <p:nvPicPr>
          <p:cNvPr id="5" name="Picture 10" descr="Icon&#10;&#10;Description automatically generated">
            <a:extLst>
              <a:ext uri="{FF2B5EF4-FFF2-40B4-BE49-F238E27FC236}">
                <a16:creationId xmlns:a16="http://schemas.microsoft.com/office/drawing/2014/main" id="{B29C8BBC-DEAC-4148-BB9A-7BDB1881DCB7}"/>
              </a:ext>
            </a:extLst>
          </p:cNvPr>
          <p:cNvPicPr>
            <a:picLocks noChangeAspect="1"/>
          </p:cNvPicPr>
          <p:nvPr/>
        </p:nvPicPr>
        <p:blipFill>
          <a:blip r:embed="rId2"/>
          <a:stretch>
            <a:fillRect/>
          </a:stretch>
        </p:blipFill>
        <p:spPr>
          <a:xfrm>
            <a:off x="61995" y="907942"/>
            <a:ext cx="2342827" cy="2278252"/>
          </a:xfrm>
          <a:prstGeom prst="rect">
            <a:avLst/>
          </a:prstGeom>
        </p:spPr>
      </p:pic>
      <p:sp>
        <p:nvSpPr>
          <p:cNvPr id="6" name="TextBox 5">
            <a:extLst>
              <a:ext uri="{FF2B5EF4-FFF2-40B4-BE49-F238E27FC236}">
                <a16:creationId xmlns:a16="http://schemas.microsoft.com/office/drawing/2014/main" id="{53FBEF29-1644-4755-B3DA-0C3DC6019C43}"/>
              </a:ext>
            </a:extLst>
          </p:cNvPr>
          <p:cNvSpPr txBox="1"/>
          <p:nvPr/>
        </p:nvSpPr>
        <p:spPr>
          <a:xfrm>
            <a:off x="2399655" y="1443925"/>
            <a:ext cx="974326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Contracts/agreements that permits authority to own, do, or use something.</a:t>
            </a:r>
          </a:p>
        </p:txBody>
      </p:sp>
      <p:pic>
        <p:nvPicPr>
          <p:cNvPr id="8" name="Picture 13" descr="Icon&#10;&#10;Description automatically generated">
            <a:extLst>
              <a:ext uri="{FF2B5EF4-FFF2-40B4-BE49-F238E27FC236}">
                <a16:creationId xmlns:a16="http://schemas.microsoft.com/office/drawing/2014/main" id="{9F14B16B-4FAF-4C0B-AF15-43495E4B1D6C}"/>
              </a:ext>
            </a:extLst>
          </p:cNvPr>
          <p:cNvPicPr>
            <a:picLocks noChangeAspect="1"/>
          </p:cNvPicPr>
          <p:nvPr/>
        </p:nvPicPr>
        <p:blipFill>
          <a:blip r:embed="rId3"/>
          <a:stretch>
            <a:fillRect/>
          </a:stretch>
        </p:blipFill>
        <p:spPr>
          <a:xfrm>
            <a:off x="9167247" y="2987299"/>
            <a:ext cx="2743200" cy="2743200"/>
          </a:xfrm>
          <a:prstGeom prst="rect">
            <a:avLst/>
          </a:prstGeom>
        </p:spPr>
      </p:pic>
      <p:sp>
        <p:nvSpPr>
          <p:cNvPr id="10" name="TextBox 9">
            <a:extLst>
              <a:ext uri="{FF2B5EF4-FFF2-40B4-BE49-F238E27FC236}">
                <a16:creationId xmlns:a16="http://schemas.microsoft.com/office/drawing/2014/main" id="{B657A76E-E3BC-4B42-9E55-7CC29D3A8383}"/>
              </a:ext>
            </a:extLst>
          </p:cNvPr>
          <p:cNvSpPr txBox="1"/>
          <p:nvPr/>
        </p:nvSpPr>
        <p:spPr>
          <a:xfrm>
            <a:off x="126571" y="3135824"/>
            <a:ext cx="9497875" cy="31906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2000"/>
              </a:spcAft>
              <a:buFont typeface="Arial"/>
              <a:buChar char="•"/>
            </a:pPr>
            <a:r>
              <a:rPr lang="en-US" sz="2800">
                <a:solidFill>
                  <a:srgbClr val="404040"/>
                </a:solidFill>
                <a:cs typeface="Arial"/>
              </a:rPr>
              <a:t>Authors can transfer or license any of their exclusive rights, including portions of those rights.</a:t>
            </a:r>
            <a:r>
              <a:rPr lang="en-US" sz="2800">
                <a:cs typeface="Arial"/>
              </a:rPr>
              <a:t>​</a:t>
            </a:r>
            <a:endParaRPr lang="en-US" sz="2800">
              <a:cs typeface="Calibri" panose="020F0502020204030204"/>
            </a:endParaRPr>
          </a:p>
          <a:p>
            <a:pPr marL="285750" indent="-285750">
              <a:spcAft>
                <a:spcPts val="2000"/>
              </a:spcAft>
              <a:buFont typeface="Arial"/>
              <a:buChar char="•"/>
            </a:pPr>
            <a:r>
              <a:rPr lang="en-US" sz="2800">
                <a:solidFill>
                  <a:srgbClr val="404040"/>
                </a:solidFill>
                <a:cs typeface="Arial"/>
              </a:rPr>
              <a:t>Copyrights can also pass by “operation of law,” e.g., probate, bankruptcy, and corporate dissolution.</a:t>
            </a:r>
            <a:r>
              <a:rPr lang="en-US" sz="2800">
                <a:cs typeface="Arial"/>
              </a:rPr>
              <a:t>​</a:t>
            </a:r>
          </a:p>
          <a:p>
            <a:pPr marL="285750" indent="-285750">
              <a:spcAft>
                <a:spcPts val="2000"/>
              </a:spcAft>
              <a:buFont typeface="Arial"/>
              <a:buChar char="•"/>
            </a:pPr>
            <a:r>
              <a:rPr lang="en-US" sz="2800">
                <a:solidFill>
                  <a:srgbClr val="404040"/>
                </a:solidFill>
                <a:cs typeface="Arial"/>
              </a:rPr>
              <a:t>Does transferring a physical object transfer copyright in that object?--</a:t>
            </a:r>
            <a:r>
              <a:rPr lang="en-US" sz="2800" b="1">
                <a:solidFill>
                  <a:schemeClr val="accent2"/>
                </a:solidFill>
                <a:cs typeface="Arial"/>
              </a:rPr>
              <a:t>No.</a:t>
            </a:r>
            <a:r>
              <a:rPr lang="en-US" sz="2800">
                <a:solidFill>
                  <a:srgbClr val="404040"/>
                </a:solidFill>
                <a:cs typeface="Arial"/>
              </a:rPr>
              <a:t> </a:t>
            </a:r>
          </a:p>
        </p:txBody>
      </p:sp>
      <p:sp>
        <p:nvSpPr>
          <p:cNvPr id="12" name="TextBox 11">
            <a:extLst>
              <a:ext uri="{FF2B5EF4-FFF2-40B4-BE49-F238E27FC236}">
                <a16:creationId xmlns:a16="http://schemas.microsoft.com/office/drawing/2014/main" id="{19DE81DE-13DB-4FBB-99F5-0BF201B2A116}"/>
              </a:ext>
            </a:extLst>
          </p:cNvPr>
          <p:cNvSpPr txBox="1"/>
          <p:nvPr/>
        </p:nvSpPr>
        <p:spPr>
          <a:xfrm>
            <a:off x="191146" y="6429214"/>
            <a:ext cx="1195177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latin typeface="Calibri"/>
                <a:cs typeface="Arial"/>
              </a:rPr>
              <a:t>agreement by Nhor from the Noun Project   </a:t>
            </a:r>
            <a:r>
              <a:rPr lang="en-US" sz="1100" b="1">
                <a:ea typeface="+mn-lt"/>
                <a:cs typeface="Arial"/>
              </a:rPr>
              <a:t>                                                                                                                                                                                                                  </a:t>
            </a:r>
            <a:r>
              <a:rPr lang="en-US" sz="1100" b="1">
                <a:ea typeface="+mn-lt"/>
                <a:cs typeface="+mn-lt"/>
              </a:rPr>
              <a:t>transfer byBismillah from the Noun Project</a:t>
            </a:r>
            <a:endParaRPr lang="en-US" b="1"/>
          </a:p>
          <a:p>
            <a:endParaRPr lang="en-US" sz="1100">
              <a:latin typeface="Arial"/>
              <a:cs typeface="Arial"/>
            </a:endParaRPr>
          </a:p>
        </p:txBody>
      </p:sp>
    </p:spTree>
    <p:extLst>
      <p:ext uri="{BB962C8B-B14F-4D97-AF65-F5344CB8AC3E}">
        <p14:creationId xmlns:p14="http://schemas.microsoft.com/office/powerpoint/2010/main" val="7378298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8A3340-6975-4CE2-8382-3D374C587A42}"/>
              </a:ext>
            </a:extLst>
          </p:cNvPr>
          <p:cNvSpPr txBox="1">
            <a:spLocks/>
          </p:cNvSpPr>
          <p:nvPr/>
        </p:nvSpPr>
        <p:spPr>
          <a:xfrm>
            <a:off x="128636" y="299518"/>
            <a:ext cx="11866535" cy="1412012"/>
          </a:xfrm>
          <a:prstGeom prst="rect">
            <a:avLst/>
          </a:prstGeom>
        </p:spPr>
        <p:txBody>
          <a:bodyPr lIns="91440" tIns="45720" rIns="91440" bIns="45720" anchor="t">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solidFill>
                  <a:schemeClr val="accent2"/>
                </a:solidFill>
              </a:rPr>
              <a:t>Breaking Up the Bundle  </a:t>
            </a:r>
            <a:endParaRPr lang="en-US">
              <a:solidFill>
                <a:schemeClr val="accent2"/>
              </a:solidFill>
              <a:cs typeface="Calibri Light"/>
            </a:endParaRPr>
          </a:p>
        </p:txBody>
      </p:sp>
      <p:sp>
        <p:nvSpPr>
          <p:cNvPr id="10" name="TextBox 9">
            <a:extLst>
              <a:ext uri="{FF2B5EF4-FFF2-40B4-BE49-F238E27FC236}">
                <a16:creationId xmlns:a16="http://schemas.microsoft.com/office/drawing/2014/main" id="{B657A76E-E3BC-4B42-9E55-7CC29D3A8383}"/>
              </a:ext>
            </a:extLst>
          </p:cNvPr>
          <p:cNvSpPr txBox="1"/>
          <p:nvPr/>
        </p:nvSpPr>
        <p:spPr>
          <a:xfrm>
            <a:off x="4750232" y="1198536"/>
            <a:ext cx="7121468"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2800">
                <a:ea typeface="+mn-lt"/>
                <a:cs typeface="+mn-lt"/>
              </a:rPr>
              <a:t>Copyright is actually a bundle of rights, the exclusive rights mentioned earlier. </a:t>
            </a:r>
            <a:endParaRPr lang="en-US" sz="2800">
              <a:cs typeface="Calibri" panose="020F0502020204030204"/>
            </a:endParaRPr>
          </a:p>
          <a:p>
            <a:pPr>
              <a:buFont typeface="Arial"/>
              <a:buChar char="•"/>
            </a:pPr>
            <a:endParaRPr lang="en-US" sz="2800">
              <a:ea typeface="+mn-lt"/>
              <a:cs typeface="+mn-lt"/>
            </a:endParaRPr>
          </a:p>
          <a:p>
            <a:pPr>
              <a:buFont typeface="Arial"/>
              <a:buChar char="•"/>
            </a:pPr>
            <a:endParaRPr lang="en-US" sz="2800">
              <a:ea typeface="+mn-lt"/>
              <a:cs typeface="+mn-lt"/>
            </a:endParaRPr>
          </a:p>
          <a:p>
            <a:pPr>
              <a:buFont typeface="Arial"/>
              <a:buChar char="•"/>
            </a:pPr>
            <a:endParaRPr lang="en-US" sz="2800">
              <a:ea typeface="+mn-lt"/>
              <a:cs typeface="+mn-lt"/>
            </a:endParaRPr>
          </a:p>
          <a:p>
            <a:pPr>
              <a:buFont typeface="Arial"/>
              <a:buChar char="•"/>
            </a:pPr>
            <a:endParaRPr lang="en-US" sz="2800">
              <a:ea typeface="+mn-lt"/>
              <a:cs typeface="+mn-lt"/>
            </a:endParaRPr>
          </a:p>
          <a:p>
            <a:pPr>
              <a:buFont typeface="Arial"/>
              <a:buChar char="•"/>
            </a:pPr>
            <a:endParaRPr lang="en-US" sz="2800">
              <a:ea typeface="+mn-lt"/>
              <a:cs typeface="+mn-lt"/>
            </a:endParaRPr>
          </a:p>
          <a:p>
            <a:pPr>
              <a:buFont typeface="Arial"/>
              <a:buChar char="•"/>
            </a:pPr>
            <a:endParaRPr lang="en-US" sz="2800">
              <a:ea typeface="+mn-lt"/>
              <a:cs typeface="+mn-lt"/>
            </a:endParaRPr>
          </a:p>
          <a:p>
            <a:pPr>
              <a:buFont typeface="Arial"/>
              <a:buChar char="•"/>
            </a:pPr>
            <a:r>
              <a:rPr lang="en-US" sz="2800">
                <a:ea typeface="+mn-lt"/>
                <a:cs typeface="+mn-lt"/>
              </a:rPr>
              <a:t>Licenses do not need to allow the transfer of all exclusive rights, they set requirements, limitations, and terms for the rights transferred</a:t>
            </a:r>
            <a:r>
              <a:rPr lang="en-US" sz="2800">
                <a:solidFill>
                  <a:srgbClr val="404040"/>
                </a:solidFill>
                <a:cs typeface="Arial"/>
              </a:rPr>
              <a:t> </a:t>
            </a:r>
            <a:endParaRPr lang="en-US">
              <a:cs typeface="Calibri" panose="020F0502020204030204"/>
            </a:endParaRPr>
          </a:p>
        </p:txBody>
      </p:sp>
      <p:sp>
        <p:nvSpPr>
          <p:cNvPr id="12" name="TextBox 11">
            <a:extLst>
              <a:ext uri="{FF2B5EF4-FFF2-40B4-BE49-F238E27FC236}">
                <a16:creationId xmlns:a16="http://schemas.microsoft.com/office/drawing/2014/main" id="{19DE81DE-13DB-4FBB-99F5-0BF201B2A116}"/>
              </a:ext>
            </a:extLst>
          </p:cNvPr>
          <p:cNvSpPr txBox="1"/>
          <p:nvPr/>
        </p:nvSpPr>
        <p:spPr>
          <a:xfrm>
            <a:off x="191146" y="6429214"/>
            <a:ext cx="1195177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ea typeface="+mn-lt"/>
                <a:cs typeface="+mn-lt"/>
              </a:rPr>
              <a:t>Wood by Jugalbandi from the Noun Project</a:t>
            </a:r>
            <a:endParaRPr lang="en-US">
              <a:ea typeface="+mn-lt"/>
              <a:cs typeface="+mn-lt"/>
            </a:endParaRPr>
          </a:p>
          <a:p>
            <a:endParaRPr lang="en-US" sz="1100">
              <a:latin typeface="Arial"/>
              <a:cs typeface="Arial"/>
            </a:endParaRPr>
          </a:p>
        </p:txBody>
      </p:sp>
      <p:pic>
        <p:nvPicPr>
          <p:cNvPr id="2" name="Picture 3" descr="Icon&#10;&#10;Description automatically generated">
            <a:extLst>
              <a:ext uri="{FF2B5EF4-FFF2-40B4-BE49-F238E27FC236}">
                <a16:creationId xmlns:a16="http://schemas.microsoft.com/office/drawing/2014/main" id="{DC7B2FB1-CBB7-49AB-895E-5F9A416886CE}"/>
              </a:ext>
            </a:extLst>
          </p:cNvPr>
          <p:cNvPicPr>
            <a:picLocks noChangeAspect="1"/>
          </p:cNvPicPr>
          <p:nvPr/>
        </p:nvPicPr>
        <p:blipFill>
          <a:blip r:embed="rId2"/>
          <a:stretch>
            <a:fillRect/>
          </a:stretch>
        </p:blipFill>
        <p:spPr>
          <a:xfrm>
            <a:off x="346129" y="1631197"/>
            <a:ext cx="4280115" cy="4280115"/>
          </a:xfrm>
          <a:prstGeom prst="rect">
            <a:avLst/>
          </a:prstGeom>
        </p:spPr>
      </p:pic>
      <p:sp>
        <p:nvSpPr>
          <p:cNvPr id="4" name="TextBox 3">
            <a:extLst>
              <a:ext uri="{FF2B5EF4-FFF2-40B4-BE49-F238E27FC236}">
                <a16:creationId xmlns:a16="http://schemas.microsoft.com/office/drawing/2014/main" id="{BE129F42-FB39-47D3-9AC0-0D74C5DF7430}"/>
              </a:ext>
            </a:extLst>
          </p:cNvPr>
          <p:cNvSpPr txBox="1"/>
          <p:nvPr/>
        </p:nvSpPr>
        <p:spPr>
          <a:xfrm>
            <a:off x="4750232" y="2554636"/>
            <a:ext cx="3298554"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solidFill>
                <a:cs typeface="Calibri"/>
              </a:rPr>
              <a:t>1) To reproduce and make copies</a:t>
            </a:r>
          </a:p>
          <a:p>
            <a:r>
              <a:rPr lang="en-US" sz="2000" b="1">
                <a:solidFill>
                  <a:schemeClr val="accent2"/>
                </a:solidFill>
                <a:cs typeface="Calibri"/>
              </a:rPr>
              <a:t>2) To prepare derivative works </a:t>
            </a:r>
          </a:p>
          <a:p>
            <a:r>
              <a:rPr lang="en-US" sz="2000" b="1">
                <a:solidFill>
                  <a:schemeClr val="accent2"/>
                </a:solidFill>
                <a:cs typeface="Calibri"/>
              </a:rPr>
              <a:t>3) To distribute copies</a:t>
            </a:r>
            <a:endParaRPr lang="en-US" sz="2000">
              <a:solidFill>
                <a:schemeClr val="accent2"/>
              </a:solidFill>
              <a:cs typeface="Calibri"/>
            </a:endParaRPr>
          </a:p>
          <a:p>
            <a:endParaRPr lang="en-US">
              <a:cs typeface="Calibri"/>
            </a:endParaRPr>
          </a:p>
        </p:txBody>
      </p:sp>
      <p:sp>
        <p:nvSpPr>
          <p:cNvPr id="9" name="TextBox 8">
            <a:extLst>
              <a:ext uri="{FF2B5EF4-FFF2-40B4-BE49-F238E27FC236}">
                <a16:creationId xmlns:a16="http://schemas.microsoft.com/office/drawing/2014/main" id="{B107CC6F-C0F1-4DD1-9180-7ACD96D7774F}"/>
              </a:ext>
            </a:extLst>
          </p:cNvPr>
          <p:cNvSpPr txBox="1"/>
          <p:nvPr/>
        </p:nvSpPr>
        <p:spPr>
          <a:xfrm>
            <a:off x="7991960" y="2580468"/>
            <a:ext cx="417679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solidFill>
                <a:cs typeface="Segoe UI"/>
              </a:rPr>
              <a:t>4) To perform the work publicly​</a:t>
            </a:r>
          </a:p>
          <a:p>
            <a:r>
              <a:rPr lang="en-US" sz="2000" b="1">
                <a:solidFill>
                  <a:schemeClr val="accent2"/>
                </a:solidFill>
                <a:cs typeface="Segoe UI"/>
              </a:rPr>
              <a:t>5) To display the copyrighted work publicly​</a:t>
            </a:r>
          </a:p>
          <a:p>
            <a:r>
              <a:rPr lang="en-US" sz="2000" b="1">
                <a:solidFill>
                  <a:schemeClr val="accent2"/>
                </a:solidFill>
                <a:cs typeface="Segoe UI"/>
              </a:rPr>
              <a:t>6) To perform the copyrighed work by means of a digital audio transmission </a:t>
            </a:r>
          </a:p>
        </p:txBody>
      </p:sp>
    </p:spTree>
    <p:extLst>
      <p:ext uri="{BB962C8B-B14F-4D97-AF65-F5344CB8AC3E}">
        <p14:creationId xmlns:p14="http://schemas.microsoft.com/office/powerpoint/2010/main" val="38842694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Public Licenses</a:t>
            </a:r>
          </a:p>
        </p:txBody>
      </p:sp>
      <p:sp>
        <p:nvSpPr>
          <p:cNvPr id="3" name="Content Placeholder 2"/>
          <p:cNvSpPr>
            <a:spLocks noGrp="1"/>
          </p:cNvSpPr>
          <p:nvPr>
            <p:ph idx="1"/>
          </p:nvPr>
        </p:nvSpPr>
        <p:spPr>
          <a:xfrm>
            <a:off x="1097280" y="1845734"/>
            <a:ext cx="10058400" cy="4656207"/>
          </a:xfrm>
        </p:spPr>
        <p:txBody>
          <a:bodyPr vert="horz" lIns="0" tIns="45720" rIns="0" bIns="45720" rtlCol="0" anchor="t">
            <a:normAutofit fontScale="85000" lnSpcReduction="20000"/>
          </a:bodyPr>
          <a:lstStyle/>
          <a:p>
            <a:r>
              <a:rPr lang="en-US" altLang="en-US" sz="3600"/>
              <a:t>The rightsholder is the licensor, and everybody else is the licensee.</a:t>
            </a:r>
          </a:p>
          <a:p>
            <a:endParaRPr lang="en-US" altLang="en-US" sz="3600">
              <a:cs typeface="Calibri"/>
            </a:endParaRPr>
          </a:p>
          <a:p>
            <a:endParaRPr lang="en-US" altLang="en-US" sz="3600">
              <a:cs typeface="Calibri"/>
            </a:endParaRPr>
          </a:p>
          <a:p>
            <a:endParaRPr lang="en-US" altLang="en-US" sz="3600"/>
          </a:p>
          <a:p>
            <a:endParaRPr lang="en-US" altLang="en-US" sz="3600"/>
          </a:p>
          <a:p>
            <a:endParaRPr lang="en-US" altLang="en-US" sz="3600"/>
          </a:p>
          <a:p>
            <a:r>
              <a:rPr lang="en-US" altLang="en-US" sz="3600"/>
              <a:t>CC licenses last until the work enters the public domain at the end of the copyright term.</a:t>
            </a:r>
            <a:endParaRPr lang="en-US"/>
          </a:p>
          <a:p>
            <a:pPr marL="383540" lvl="1"/>
            <a:r>
              <a:rPr lang="en-US" altLang="en-US" sz="3600"/>
              <a:t>(Unless</a:t>
            </a:r>
            <a:r>
              <a:rPr lang="en-US" altLang="en-US" sz="3600" b="1"/>
              <a:t> </a:t>
            </a:r>
            <a:r>
              <a:rPr lang="en-US" altLang="en-US" sz="3600"/>
              <a:t>termination rights are exercised)</a:t>
            </a:r>
            <a:endParaRPr lang="en-US" altLang="en-US" sz="3600" b="1">
              <a:cs typeface="Calibri" panose="020F0502020204030204"/>
            </a:endParaRPr>
          </a:p>
        </p:txBody>
      </p:sp>
      <p:sp>
        <p:nvSpPr>
          <p:cNvPr id="5" name="Footer Placeholder 3"/>
          <p:cNvSpPr>
            <a:spLocks noGrp="1"/>
          </p:cNvSpPr>
          <p:nvPr>
            <p:ph type="ftr" sz="quarter" idx="11"/>
          </p:nvPr>
        </p:nvSpPr>
        <p:spPr>
          <a:xfrm>
            <a:off x="1524000" y="6394990"/>
            <a:ext cx="8229600" cy="365125"/>
          </a:xfrm>
          <a:prstGeom prst="rect">
            <a:avLst/>
          </a:prstGeom>
        </p:spPr>
        <p:txBody>
          <a:bodyPr>
            <a:noAutofit/>
          </a:bodyPr>
          <a:lstStyle>
            <a:lvl1pPr algn="ctr">
              <a:defRPr sz="1000">
                <a:latin typeface="Arial" charset="0"/>
                <a:ea typeface="Arial" charset="0"/>
                <a:cs typeface="Arial" charset="0"/>
              </a:defRPr>
            </a:lvl1pPr>
          </a:lstStyle>
          <a:p>
            <a:r>
              <a:rPr lang="en-US"/>
              <a:t>Attribution </a:t>
            </a:r>
            <a:r>
              <a:rPr lang="en-US" err="1"/>
              <a:t>AEnriquez</a:t>
            </a:r>
            <a:r>
              <a:rPr lang="en-US"/>
              <a:t> </a:t>
            </a:r>
            <a:r>
              <a:rPr lang="en-US" b="0"/>
              <a:t>on May 18, 2018.   CC-BY</a:t>
            </a:r>
          </a:p>
          <a:p>
            <a:r>
              <a:rPr lang="en-US">
                <a:hlinkClick r:id="rId2"/>
              </a:rPr>
              <a:t>https://www.lib.umich.edu/copyright/presentations</a:t>
            </a:r>
            <a:r>
              <a:rPr lang="en-US"/>
              <a:t> </a:t>
            </a:r>
            <a:endParaRPr lang="en-US" b="0"/>
          </a:p>
        </p:txBody>
      </p:sp>
      <p:pic>
        <p:nvPicPr>
          <p:cNvPr id="4" name="Picture 5">
            <a:extLst>
              <a:ext uri="{FF2B5EF4-FFF2-40B4-BE49-F238E27FC236}">
                <a16:creationId xmlns:a16="http://schemas.microsoft.com/office/drawing/2014/main" id="{77D2EFF6-D3AF-44B9-8198-F7DB61547BD0}"/>
              </a:ext>
            </a:extLst>
          </p:cNvPr>
          <p:cNvPicPr>
            <a:picLocks noChangeAspect="1"/>
          </p:cNvPicPr>
          <p:nvPr/>
        </p:nvPicPr>
        <p:blipFill>
          <a:blip r:embed="rId3"/>
          <a:stretch>
            <a:fillRect/>
          </a:stretch>
        </p:blipFill>
        <p:spPr>
          <a:xfrm>
            <a:off x="2502977" y="2685456"/>
            <a:ext cx="7612250" cy="2107022"/>
          </a:xfrm>
          <a:prstGeom prst="rect">
            <a:avLst/>
          </a:prstGeom>
        </p:spPr>
      </p:pic>
    </p:spTree>
    <p:extLst>
      <p:ext uri="{BB962C8B-B14F-4D97-AF65-F5344CB8AC3E}">
        <p14:creationId xmlns:p14="http://schemas.microsoft.com/office/powerpoint/2010/main" val="1846807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Icon&#10;&#10;Description automatically generated">
            <a:extLst>
              <a:ext uri="{FF2B5EF4-FFF2-40B4-BE49-F238E27FC236}">
                <a16:creationId xmlns:a16="http://schemas.microsoft.com/office/drawing/2014/main" id="{85B49E5C-B1C0-4B70-899A-881A7557BE90}"/>
              </a:ext>
            </a:extLst>
          </p:cNvPr>
          <p:cNvPicPr>
            <a:picLocks noChangeAspect="1"/>
          </p:cNvPicPr>
          <p:nvPr/>
        </p:nvPicPr>
        <p:blipFill>
          <a:blip r:embed="rId3"/>
          <a:stretch>
            <a:fillRect/>
          </a:stretch>
        </p:blipFill>
        <p:spPr>
          <a:xfrm>
            <a:off x="213909" y="3107312"/>
            <a:ext cx="2000250" cy="1981200"/>
          </a:xfrm>
          <a:prstGeom prst="rect">
            <a:avLst/>
          </a:prstGeom>
        </p:spPr>
      </p:pic>
      <p:cxnSp>
        <p:nvCxnSpPr>
          <p:cNvPr id="10" name="Straight Arrow Connector 9">
            <a:extLst>
              <a:ext uri="{FF2B5EF4-FFF2-40B4-BE49-F238E27FC236}">
                <a16:creationId xmlns:a16="http://schemas.microsoft.com/office/drawing/2014/main" id="{5C7FED10-5F2C-456E-ACF3-818A944739C7}"/>
              </a:ext>
            </a:extLst>
          </p:cNvPr>
          <p:cNvCxnSpPr/>
          <p:nvPr/>
        </p:nvCxnSpPr>
        <p:spPr>
          <a:xfrm flipV="1">
            <a:off x="2242089" y="3466332"/>
            <a:ext cx="1662997" cy="91054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E77D617F-7F33-4FD4-BFFA-73D43248ECA5}"/>
              </a:ext>
            </a:extLst>
          </p:cNvPr>
          <p:cNvCxnSpPr>
            <a:cxnSpLocks/>
          </p:cNvCxnSpPr>
          <p:nvPr/>
        </p:nvCxnSpPr>
        <p:spPr>
          <a:xfrm flipV="1">
            <a:off x="2203344" y="4438874"/>
            <a:ext cx="6610026" cy="258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C44B7E99-96BB-46B1-B0DF-9D4DE8D4366C}"/>
              </a:ext>
            </a:extLst>
          </p:cNvPr>
          <p:cNvSpPr txBox="1"/>
          <p:nvPr/>
        </p:nvSpPr>
        <p:spPr>
          <a:xfrm>
            <a:off x="9038902" y="642036"/>
            <a:ext cx="2626962"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2"/>
                </a:solidFill>
                <a:latin typeface="Bodoni MT Black"/>
              </a:rPr>
              <a:t>P</a:t>
            </a:r>
            <a:endParaRPr lang="en-US" sz="2800" b="1">
              <a:solidFill>
                <a:schemeClr val="accent2"/>
              </a:solidFill>
              <a:latin typeface="Bodoni MT Black"/>
              <a:cs typeface="Calibri"/>
            </a:endParaRPr>
          </a:p>
          <a:p>
            <a:r>
              <a:rPr lang="en-US" sz="2800" b="1">
                <a:solidFill>
                  <a:schemeClr val="accent2"/>
                </a:solidFill>
                <a:latin typeface="Bodoni MT Black"/>
                <a:cs typeface="Calibri"/>
              </a:rPr>
              <a:t>U</a:t>
            </a:r>
            <a:br>
              <a:rPr lang="en-US" sz="2800" b="1">
                <a:latin typeface="Bodoni MT Black"/>
                <a:cs typeface="Calibri"/>
              </a:rPr>
            </a:br>
            <a:r>
              <a:rPr lang="en-US" sz="2800" b="1">
                <a:solidFill>
                  <a:schemeClr val="accent2"/>
                </a:solidFill>
                <a:latin typeface="Bodoni MT Black"/>
                <a:cs typeface="Calibri"/>
              </a:rPr>
              <a:t>B</a:t>
            </a:r>
          </a:p>
          <a:p>
            <a:r>
              <a:rPr lang="en-US" sz="2800" b="1">
                <a:solidFill>
                  <a:schemeClr val="accent2"/>
                </a:solidFill>
                <a:latin typeface="Bodoni MT Black"/>
                <a:cs typeface="Calibri"/>
              </a:rPr>
              <a:t>L</a:t>
            </a:r>
          </a:p>
          <a:p>
            <a:r>
              <a:rPr lang="en-US" sz="2800" b="1">
                <a:solidFill>
                  <a:schemeClr val="accent2"/>
                </a:solidFill>
                <a:latin typeface="Bodoni MT Black"/>
                <a:cs typeface="Calibri"/>
              </a:rPr>
              <a:t>I</a:t>
            </a:r>
          </a:p>
          <a:p>
            <a:r>
              <a:rPr lang="en-US" sz="2800" b="1">
                <a:solidFill>
                  <a:schemeClr val="accent2"/>
                </a:solidFill>
                <a:latin typeface="Bodoni MT Black"/>
                <a:cs typeface="Calibri"/>
              </a:rPr>
              <a:t>C</a:t>
            </a:r>
          </a:p>
          <a:p>
            <a:endParaRPr lang="en-US" sz="2800" b="1">
              <a:solidFill>
                <a:schemeClr val="accent2"/>
              </a:solidFill>
              <a:latin typeface="Bodoni MT Black"/>
              <a:cs typeface="Calibri"/>
            </a:endParaRPr>
          </a:p>
          <a:p>
            <a:r>
              <a:rPr lang="en-US" sz="2800" b="1">
                <a:solidFill>
                  <a:schemeClr val="accent2"/>
                </a:solidFill>
                <a:latin typeface="Bodoni MT Black"/>
                <a:cs typeface="Calibri"/>
              </a:rPr>
              <a:t>D</a:t>
            </a:r>
          </a:p>
          <a:p>
            <a:r>
              <a:rPr lang="en-US" sz="2800" b="1">
                <a:solidFill>
                  <a:schemeClr val="accent2"/>
                </a:solidFill>
                <a:latin typeface="Bodoni MT Black"/>
                <a:cs typeface="Calibri"/>
              </a:rPr>
              <a:t>O</a:t>
            </a:r>
          </a:p>
          <a:p>
            <a:r>
              <a:rPr lang="en-US" sz="2800" b="1">
                <a:solidFill>
                  <a:schemeClr val="accent2"/>
                </a:solidFill>
                <a:latin typeface="Bodoni MT Black"/>
                <a:cs typeface="Calibri"/>
              </a:rPr>
              <a:t>M</a:t>
            </a:r>
          </a:p>
          <a:p>
            <a:r>
              <a:rPr lang="en-US" sz="2800" b="1">
                <a:solidFill>
                  <a:schemeClr val="accent2"/>
                </a:solidFill>
                <a:latin typeface="Bodoni MT Black"/>
                <a:cs typeface="Calibri"/>
              </a:rPr>
              <a:t>A</a:t>
            </a:r>
          </a:p>
          <a:p>
            <a:r>
              <a:rPr lang="en-US" sz="2800" b="1">
                <a:solidFill>
                  <a:schemeClr val="accent2"/>
                </a:solidFill>
                <a:latin typeface="Bodoni MT Black"/>
                <a:cs typeface="Calibri"/>
              </a:rPr>
              <a:t>I</a:t>
            </a:r>
          </a:p>
          <a:p>
            <a:r>
              <a:rPr lang="en-US" sz="2800" b="1">
                <a:solidFill>
                  <a:schemeClr val="accent2"/>
                </a:solidFill>
                <a:latin typeface="Bodoni MT Black"/>
                <a:cs typeface="Calibri"/>
              </a:rPr>
              <a:t>N</a:t>
            </a:r>
          </a:p>
        </p:txBody>
      </p:sp>
      <p:sp>
        <p:nvSpPr>
          <p:cNvPr id="13" name="TextBox 12">
            <a:extLst>
              <a:ext uri="{FF2B5EF4-FFF2-40B4-BE49-F238E27FC236}">
                <a16:creationId xmlns:a16="http://schemas.microsoft.com/office/drawing/2014/main" id="{37D03D6E-7E4D-412E-A495-7B5D6E07E087}"/>
              </a:ext>
            </a:extLst>
          </p:cNvPr>
          <p:cNvSpPr txBox="1"/>
          <p:nvPr/>
        </p:nvSpPr>
        <p:spPr>
          <a:xfrm>
            <a:off x="102354" y="5084960"/>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All Rights Reserved</a:t>
            </a:r>
            <a:endParaRPr lang="en-US" sz="2400" b="1">
              <a:cs typeface="Calibri"/>
            </a:endParaRPr>
          </a:p>
        </p:txBody>
      </p:sp>
      <p:pic>
        <p:nvPicPr>
          <p:cNvPr id="14" name="Picture 14" descr="A picture containing text, clipart&#10;&#10;Description automatically generated">
            <a:extLst>
              <a:ext uri="{FF2B5EF4-FFF2-40B4-BE49-F238E27FC236}">
                <a16:creationId xmlns:a16="http://schemas.microsoft.com/office/drawing/2014/main" id="{0C3BC05D-4785-4C8F-BE40-F6DF3539FCCF}"/>
              </a:ext>
            </a:extLst>
          </p:cNvPr>
          <p:cNvPicPr>
            <a:picLocks noChangeAspect="1"/>
          </p:cNvPicPr>
          <p:nvPr/>
        </p:nvPicPr>
        <p:blipFill>
          <a:blip r:embed="rId4"/>
          <a:stretch>
            <a:fillRect/>
          </a:stretch>
        </p:blipFill>
        <p:spPr>
          <a:xfrm>
            <a:off x="4286976" y="1100686"/>
            <a:ext cx="1990725" cy="1990725"/>
          </a:xfrm>
          <a:prstGeom prst="rect">
            <a:avLst/>
          </a:prstGeom>
        </p:spPr>
      </p:pic>
      <p:sp>
        <p:nvSpPr>
          <p:cNvPr id="15" name="TextBox 14">
            <a:extLst>
              <a:ext uri="{FF2B5EF4-FFF2-40B4-BE49-F238E27FC236}">
                <a16:creationId xmlns:a16="http://schemas.microsoft.com/office/drawing/2014/main" id="{85ABB551-3A63-4A95-90AD-2FE48C8E208C}"/>
              </a:ext>
            </a:extLst>
          </p:cNvPr>
          <p:cNvSpPr txBox="1"/>
          <p:nvPr/>
        </p:nvSpPr>
        <p:spPr>
          <a:xfrm>
            <a:off x="3941838" y="3111849"/>
            <a:ext cx="31888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Some Rights Reserved</a:t>
            </a:r>
            <a:endParaRPr lang="en-US" sz="2400" b="1">
              <a:cs typeface="Calibri"/>
            </a:endParaRPr>
          </a:p>
        </p:txBody>
      </p:sp>
      <p:cxnSp>
        <p:nvCxnSpPr>
          <p:cNvPr id="16" name="Straight Arrow Connector 15">
            <a:extLst>
              <a:ext uri="{FF2B5EF4-FFF2-40B4-BE49-F238E27FC236}">
                <a16:creationId xmlns:a16="http://schemas.microsoft.com/office/drawing/2014/main" id="{DC92364D-65E2-43F8-87ED-520643C9CE93}"/>
              </a:ext>
            </a:extLst>
          </p:cNvPr>
          <p:cNvCxnSpPr>
            <a:cxnSpLocks/>
          </p:cNvCxnSpPr>
          <p:nvPr/>
        </p:nvCxnSpPr>
        <p:spPr>
          <a:xfrm>
            <a:off x="6964197" y="3421395"/>
            <a:ext cx="1846248" cy="4348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7" name="TextBox 16">
            <a:extLst>
              <a:ext uri="{FF2B5EF4-FFF2-40B4-BE49-F238E27FC236}">
                <a16:creationId xmlns:a16="http://schemas.microsoft.com/office/drawing/2014/main" id="{4CE24D11-DC0B-4525-8C2F-6B844F65CD86}"/>
              </a:ext>
            </a:extLst>
          </p:cNvPr>
          <p:cNvSpPr txBox="1"/>
          <p:nvPr/>
        </p:nvSpPr>
        <p:spPr>
          <a:xfrm>
            <a:off x="4376572" y="4503772"/>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Time Passes or CC0</a:t>
            </a:r>
            <a:r>
              <a:rPr lang="en-US" sz="2400"/>
              <a:t>  </a:t>
            </a:r>
            <a:endParaRPr lang="en-US" sz="2400">
              <a:cs typeface="Calibri"/>
            </a:endParaRPr>
          </a:p>
        </p:txBody>
      </p:sp>
      <p:pic>
        <p:nvPicPr>
          <p:cNvPr id="18" name="Picture 18">
            <a:extLst>
              <a:ext uri="{FF2B5EF4-FFF2-40B4-BE49-F238E27FC236}">
                <a16:creationId xmlns:a16="http://schemas.microsoft.com/office/drawing/2014/main" id="{3F35096E-EE2E-45EE-B58D-C4667058B824}"/>
              </a:ext>
            </a:extLst>
          </p:cNvPr>
          <p:cNvPicPr>
            <a:picLocks noChangeAspect="1"/>
          </p:cNvPicPr>
          <p:nvPr/>
        </p:nvPicPr>
        <p:blipFill>
          <a:blip r:embed="rId5"/>
          <a:stretch>
            <a:fillRect/>
          </a:stretch>
        </p:blipFill>
        <p:spPr>
          <a:xfrm>
            <a:off x="9774449" y="4287778"/>
            <a:ext cx="2261558" cy="841613"/>
          </a:xfrm>
          <a:prstGeom prst="rect">
            <a:avLst/>
          </a:prstGeom>
        </p:spPr>
      </p:pic>
      <p:pic>
        <p:nvPicPr>
          <p:cNvPr id="19" name="Picture 19">
            <a:extLst>
              <a:ext uri="{FF2B5EF4-FFF2-40B4-BE49-F238E27FC236}">
                <a16:creationId xmlns:a16="http://schemas.microsoft.com/office/drawing/2014/main" id="{8649B7BF-B670-4033-9116-5E76E29160AC}"/>
              </a:ext>
            </a:extLst>
          </p:cNvPr>
          <p:cNvPicPr>
            <a:picLocks noChangeAspect="1"/>
          </p:cNvPicPr>
          <p:nvPr/>
        </p:nvPicPr>
        <p:blipFill>
          <a:blip r:embed="rId6"/>
          <a:stretch>
            <a:fillRect/>
          </a:stretch>
        </p:blipFill>
        <p:spPr>
          <a:xfrm>
            <a:off x="4799881" y="5078532"/>
            <a:ext cx="1916502" cy="697841"/>
          </a:xfrm>
          <a:prstGeom prst="rect">
            <a:avLst/>
          </a:prstGeom>
        </p:spPr>
      </p:pic>
      <p:sp>
        <p:nvSpPr>
          <p:cNvPr id="20" name="TextBox 19">
            <a:extLst>
              <a:ext uri="{FF2B5EF4-FFF2-40B4-BE49-F238E27FC236}">
                <a16:creationId xmlns:a16="http://schemas.microsoft.com/office/drawing/2014/main" id="{1ADBBBEF-CF9A-4744-8C20-0CDF8C2298B1}"/>
              </a:ext>
            </a:extLst>
          </p:cNvPr>
          <p:cNvSpPr txBox="1"/>
          <p:nvPr/>
        </p:nvSpPr>
        <p:spPr>
          <a:xfrm>
            <a:off x="9681893" y="3844686"/>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solidFill>
              </a:rPr>
              <a:t>FREE FOR ALL TO USE</a:t>
            </a:r>
            <a:endParaRPr lang="en-US" sz="2000" b="1">
              <a:solidFill>
                <a:schemeClr val="accent2"/>
              </a:solidFill>
              <a:cs typeface="Calibri"/>
            </a:endParaRPr>
          </a:p>
        </p:txBody>
      </p:sp>
      <p:sp>
        <p:nvSpPr>
          <p:cNvPr id="24" name="Title 1">
            <a:extLst>
              <a:ext uri="{FF2B5EF4-FFF2-40B4-BE49-F238E27FC236}">
                <a16:creationId xmlns:a16="http://schemas.microsoft.com/office/drawing/2014/main" id="{EC82B0CA-4B47-4FFA-B6C6-006A3653B7A1}"/>
              </a:ext>
            </a:extLst>
          </p:cNvPr>
          <p:cNvSpPr txBox="1">
            <a:spLocks/>
          </p:cNvSpPr>
          <p:nvPr/>
        </p:nvSpPr>
        <p:spPr>
          <a:xfrm>
            <a:off x="277771" y="473509"/>
            <a:ext cx="10058400" cy="1450757"/>
          </a:xfrm>
          <a:prstGeom prst="rect">
            <a:avLst/>
          </a:prstGeom>
        </p:spPr>
        <p:txBody>
          <a:bodyPr lIns="91440" tIns="45720" rIns="91440" bIns="45720" anchor="t"/>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t>Rights Map </a:t>
            </a:r>
          </a:p>
        </p:txBody>
      </p:sp>
    </p:spTree>
    <p:extLst>
      <p:ext uri="{BB962C8B-B14F-4D97-AF65-F5344CB8AC3E}">
        <p14:creationId xmlns:p14="http://schemas.microsoft.com/office/powerpoint/2010/main" val="195747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Copyright Services</a:t>
            </a:r>
          </a:p>
        </p:txBody>
      </p:sp>
      <p:sp>
        <p:nvSpPr>
          <p:cNvPr id="4" name="Text Placeholder 3"/>
          <p:cNvSpPr>
            <a:spLocks noGrp="1"/>
          </p:cNvSpPr>
          <p:nvPr>
            <p:ph type="body" sz="half" idx="2"/>
          </p:nvPr>
        </p:nvSpPr>
        <p:spPr>
          <a:xfrm>
            <a:off x="4046299" y="3538683"/>
            <a:ext cx="8145701" cy="3379124"/>
          </a:xfrm>
        </p:spPr>
        <p:txBody>
          <a:bodyPr/>
          <a:lstStyle/>
          <a:p>
            <a:endParaRPr lang="en-US"/>
          </a:p>
          <a:p>
            <a:endParaRPr lang="en-US"/>
          </a:p>
          <a:p>
            <a:endParaRPr lang="en-US"/>
          </a:p>
          <a:p>
            <a:endParaRPr lang="en-US"/>
          </a:p>
          <a:p>
            <a:pPr algn="ctr"/>
            <a:endParaRPr lang="en-US" sz="1800">
              <a:solidFill>
                <a:schemeClr val="tx1"/>
              </a:solidFill>
            </a:endParaRPr>
          </a:p>
          <a:p>
            <a:pPr algn="ctr"/>
            <a:r>
              <a:rPr lang="en-US" sz="1800">
                <a:solidFill>
                  <a:schemeClr val="tx1"/>
                </a:solidFill>
                <a:hlinkClick r:id="rId2"/>
              </a:rPr>
              <a:t>http://guides.lib.k-state.edu/UsingContent</a:t>
            </a:r>
            <a:r>
              <a:rPr lang="en-US" sz="1800">
                <a:solidFill>
                  <a:schemeClr val="tx1"/>
                </a:solidFill>
              </a:rPr>
              <a:t> </a:t>
            </a: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26081"/>
            <a:ext cx="4046298" cy="138730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178" r="4361"/>
          <a:stretch/>
        </p:blipFill>
        <p:spPr>
          <a:xfrm>
            <a:off x="4165600" y="1065629"/>
            <a:ext cx="8026400" cy="4103054"/>
          </a:xfrm>
          <a:prstGeom prst="rect">
            <a:avLst/>
          </a:prstGeom>
        </p:spPr>
      </p:pic>
    </p:spTree>
    <p:extLst>
      <p:ext uri="{BB962C8B-B14F-4D97-AF65-F5344CB8AC3E}">
        <p14:creationId xmlns:p14="http://schemas.microsoft.com/office/powerpoint/2010/main" val="14355082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97397" y="119905"/>
            <a:ext cx="2093884" cy="73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5"/>
          <p:cNvGraphicFramePr>
            <a:graphicFrameLocks noChangeAspect="1"/>
          </p:cNvGraphicFramePr>
          <p:nvPr/>
        </p:nvGraphicFramePr>
        <p:xfrm>
          <a:off x="2806887" y="307950"/>
          <a:ext cx="826129" cy="4279660"/>
        </p:xfrm>
        <a:graphic>
          <a:graphicData uri="http://schemas.openxmlformats.org/presentationml/2006/ole">
            <mc:AlternateContent xmlns:mc="http://schemas.openxmlformats.org/markup-compatibility/2006">
              <mc:Choice xmlns:v="urn:schemas-microsoft-com:vml" Requires="v">
                <p:oleObj name="Image" r:id="rId4" imgW="5307937" imgH="29739683" progId="Photoshop.Image.16">
                  <p:embed/>
                </p:oleObj>
              </mc:Choice>
              <mc:Fallback>
                <p:oleObj name="Image" r:id="rId4" imgW="5307937" imgH="29739683" progId="Photoshop.Image.16">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6887" y="307950"/>
                        <a:ext cx="826129" cy="427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nvGraphicFramePr>
        <p:xfrm>
          <a:off x="435820" y="479551"/>
          <a:ext cx="2031850" cy="4208701"/>
        </p:xfrm>
        <a:graphic>
          <a:graphicData uri="http://schemas.openxmlformats.org/presentationml/2006/ole">
            <mc:AlternateContent xmlns:mc="http://schemas.openxmlformats.org/markup-compatibility/2006">
              <mc:Choice xmlns:v="urn:schemas-microsoft-com:vml" Requires="v">
                <p:oleObj name="Image" r:id="rId6" imgW="6873836" imgH="16872142" progId="Photoshop.Image.16">
                  <p:embed/>
                </p:oleObj>
              </mc:Choice>
              <mc:Fallback>
                <p:oleObj name="Image" r:id="rId6" imgW="6873836" imgH="16872142" progId="Photoshop.Image.16">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820" y="479551"/>
                        <a:ext cx="2031850" cy="420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Content Placeholder 2"/>
          <p:cNvSpPr txBox="1">
            <a:spLocks/>
          </p:cNvSpPr>
          <p:nvPr/>
        </p:nvSpPr>
        <p:spPr>
          <a:xfrm>
            <a:off x="3795839" y="562579"/>
            <a:ext cx="7278416" cy="49780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b="1">
                <a:solidFill>
                  <a:schemeClr val="accent2"/>
                </a:solidFill>
                <a:latin typeface="Kenyan Coffee Rg"/>
              </a:rPr>
              <a:t>Attribution</a:t>
            </a:r>
            <a:br>
              <a:rPr lang="en-US" sz="1400"/>
            </a:br>
            <a:r>
              <a:rPr lang="en-US" sz="2200">
                <a:latin typeface="Tekton Pro"/>
              </a:rPr>
              <a:t>Others can copy, distribute, display, perform and remix your work if they credit your name as requested by you.</a:t>
            </a:r>
          </a:p>
          <a:p>
            <a:pPr marL="0" indent="0">
              <a:buFont typeface="Arial" panose="020B0604020202020204" pitchFamily="34" charset="0"/>
              <a:buNone/>
              <a:defRPr/>
            </a:pPr>
            <a:r>
              <a:rPr lang="en-US" sz="2400" b="1">
                <a:solidFill>
                  <a:schemeClr val="accent2"/>
                </a:solidFill>
                <a:latin typeface="Kenyan Coffee Rg"/>
              </a:rPr>
              <a:t>Derivative Works</a:t>
            </a:r>
            <a:br>
              <a:rPr lang="en-US" sz="1050">
                <a:latin typeface="Kenyan Coffee Rg" panose="02000808020200010104" pitchFamily="50" charset="0"/>
              </a:rPr>
            </a:br>
            <a:r>
              <a:rPr lang="en-US" sz="2200">
                <a:latin typeface="Tekton Pro"/>
              </a:rPr>
              <a:t>Others can only copy, distribute, display or perform verbatim copies of your work.</a:t>
            </a:r>
          </a:p>
          <a:p>
            <a:pPr marL="0" indent="0">
              <a:buFont typeface="Arial" panose="020B0604020202020204" pitchFamily="34" charset="0"/>
              <a:buNone/>
              <a:defRPr/>
            </a:pPr>
            <a:r>
              <a:rPr lang="en-US" sz="2400" b="1">
                <a:solidFill>
                  <a:schemeClr val="accent2"/>
                </a:solidFill>
                <a:latin typeface="Kenyan Coffee Rg"/>
              </a:rPr>
              <a:t>Share Alike</a:t>
            </a:r>
            <a:br>
              <a:rPr lang="en-US" sz="1050">
                <a:latin typeface="Tekton Pro" panose="020F0603020208020904" pitchFamily="34" charset="0"/>
              </a:rPr>
            </a:br>
            <a:r>
              <a:rPr lang="en-US" sz="2200">
                <a:latin typeface="Tekton Pro"/>
              </a:rPr>
              <a:t>Others can distribute your work only under a license identical to the one you have chosen for your work.</a:t>
            </a:r>
          </a:p>
          <a:p>
            <a:pPr marL="0" indent="0">
              <a:buFont typeface="Arial" panose="020B0604020202020204" pitchFamily="34" charset="0"/>
              <a:buNone/>
              <a:defRPr/>
            </a:pPr>
            <a:r>
              <a:rPr lang="en-US" sz="2400" b="1">
                <a:solidFill>
                  <a:schemeClr val="accent2"/>
                </a:solidFill>
                <a:latin typeface="Kenyan Coffee Rg"/>
              </a:rPr>
              <a:t>Non-Commercial</a:t>
            </a:r>
            <a:br>
              <a:rPr lang="en-US" sz="1050">
                <a:latin typeface="Tekton Pro" panose="020F0603020208020904" pitchFamily="34" charset="0"/>
              </a:rPr>
            </a:br>
            <a:r>
              <a:rPr lang="en-US" sz="2200">
                <a:latin typeface="Tekton Pro"/>
              </a:rPr>
              <a:t>Others can copy, distribute, display, perform or remix your work but for non-commercial purposes only.</a:t>
            </a:r>
          </a:p>
        </p:txBody>
      </p:sp>
      <p:pic>
        <p:nvPicPr>
          <p:cNvPr id="2" name="Picture 19">
            <a:extLst>
              <a:ext uri="{FF2B5EF4-FFF2-40B4-BE49-F238E27FC236}">
                <a16:creationId xmlns:a16="http://schemas.microsoft.com/office/drawing/2014/main" id="{F686ED6B-DB75-433D-AFFB-B02E31D2144C}"/>
              </a:ext>
            </a:extLst>
          </p:cNvPr>
          <p:cNvPicPr>
            <a:picLocks noChangeAspect="1"/>
          </p:cNvPicPr>
          <p:nvPr/>
        </p:nvPicPr>
        <p:blipFill>
          <a:blip r:embed="rId8"/>
          <a:stretch>
            <a:fillRect/>
          </a:stretch>
        </p:blipFill>
        <p:spPr>
          <a:xfrm>
            <a:off x="69731" y="5136042"/>
            <a:ext cx="2419709" cy="855992"/>
          </a:xfrm>
          <a:prstGeom prst="rect">
            <a:avLst/>
          </a:prstGeom>
        </p:spPr>
      </p:pic>
      <p:pic>
        <p:nvPicPr>
          <p:cNvPr id="3" name="Picture 18" descr="A picture containing text&#10;&#10;Description automatically generated">
            <a:extLst>
              <a:ext uri="{FF2B5EF4-FFF2-40B4-BE49-F238E27FC236}">
                <a16:creationId xmlns:a16="http://schemas.microsoft.com/office/drawing/2014/main" id="{49D1DDA8-9F0C-4A7D-BEFE-4CFF4DFA7BA0}"/>
              </a:ext>
            </a:extLst>
          </p:cNvPr>
          <p:cNvPicPr>
            <a:picLocks noChangeAspect="1"/>
          </p:cNvPicPr>
          <p:nvPr/>
        </p:nvPicPr>
        <p:blipFill>
          <a:blip r:embed="rId9"/>
          <a:stretch>
            <a:fillRect/>
          </a:stretch>
        </p:blipFill>
        <p:spPr>
          <a:xfrm>
            <a:off x="6295128" y="5150420"/>
            <a:ext cx="2261558" cy="841613"/>
          </a:xfrm>
          <a:prstGeom prst="rect">
            <a:avLst/>
          </a:prstGeom>
        </p:spPr>
      </p:pic>
      <p:sp>
        <p:nvSpPr>
          <p:cNvPr id="4" name="TextBox 3">
            <a:extLst>
              <a:ext uri="{FF2B5EF4-FFF2-40B4-BE49-F238E27FC236}">
                <a16:creationId xmlns:a16="http://schemas.microsoft.com/office/drawing/2014/main" id="{441B07FC-3D15-4AB1-B0EE-9C8C7601DD8F}"/>
              </a:ext>
            </a:extLst>
          </p:cNvPr>
          <p:cNvSpPr txBox="1"/>
          <p:nvPr/>
        </p:nvSpPr>
        <p:spPr>
          <a:xfrm>
            <a:off x="8649419" y="74417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12" name="TextBox 11">
            <a:extLst>
              <a:ext uri="{FF2B5EF4-FFF2-40B4-BE49-F238E27FC236}">
                <a16:creationId xmlns:a16="http://schemas.microsoft.com/office/drawing/2014/main" id="{58867E4C-E721-47EC-BFBA-63547045A92E}"/>
              </a:ext>
            </a:extLst>
          </p:cNvPr>
          <p:cNvSpPr txBox="1"/>
          <p:nvPr/>
        </p:nvSpPr>
        <p:spPr>
          <a:xfrm>
            <a:off x="2480635" y="5025427"/>
            <a:ext cx="3950897" cy="11223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latin typeface="Tekton Pro"/>
              </a:rPr>
              <a:t>CC0 License To relinquish all rights and designate work to the public domain. </a:t>
            </a:r>
          </a:p>
        </p:txBody>
      </p:sp>
      <p:sp>
        <p:nvSpPr>
          <p:cNvPr id="13" name="TextBox 12">
            <a:extLst>
              <a:ext uri="{FF2B5EF4-FFF2-40B4-BE49-F238E27FC236}">
                <a16:creationId xmlns:a16="http://schemas.microsoft.com/office/drawing/2014/main" id="{B2DA89B3-14E5-43FD-84D5-A32F43A0BBC3}"/>
              </a:ext>
            </a:extLst>
          </p:cNvPr>
          <p:cNvSpPr txBox="1"/>
          <p:nvPr/>
        </p:nvSpPr>
        <p:spPr>
          <a:xfrm>
            <a:off x="8547878" y="5025425"/>
            <a:ext cx="364897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latin typeface="Tekton Pro"/>
              </a:rPr>
              <a:t>Public Domain mark used to indicate things</a:t>
            </a:r>
            <a:r>
              <a:rPr lang="en-US" sz="2200" b="1" u="sng">
                <a:latin typeface="Tekton Pro"/>
              </a:rPr>
              <a:t> ALREADY </a:t>
            </a:r>
            <a:r>
              <a:rPr lang="en-US" sz="2200">
                <a:latin typeface="Tekton Pro"/>
              </a:rPr>
              <a:t> in the public domain. </a:t>
            </a:r>
            <a:endParaRPr lang="en-US" sz="2200">
              <a:latin typeface="Tekton Pro"/>
              <a:cs typeface="Calibri"/>
            </a:endParaRPr>
          </a:p>
        </p:txBody>
      </p:sp>
    </p:spTree>
    <p:extLst>
      <p:ext uri="{BB962C8B-B14F-4D97-AF65-F5344CB8AC3E}">
        <p14:creationId xmlns:p14="http://schemas.microsoft.com/office/powerpoint/2010/main" val="11125589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9967994" cy="3566160"/>
          </a:xfrm>
        </p:spPr>
        <p:txBody>
          <a:bodyPr>
            <a:normAutofit/>
          </a:bodyPr>
          <a:lstStyle/>
          <a:p>
            <a:r>
              <a:rPr lang="en-US" sz="6600">
                <a:cs typeface="Calibri Light"/>
              </a:rPr>
              <a:t>Using Copyrighted Works </a:t>
            </a:r>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33864867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2041774"/>
            <a:ext cx="10972800" cy="2775857"/>
          </a:xfrm>
        </p:spPr>
        <p:txBody>
          <a:bodyPr vert="horz" lIns="0" tIns="45720" rIns="0" bIns="45720" rtlCol="0" anchor="t">
            <a:normAutofit/>
          </a:bodyPr>
          <a:lstStyle/>
          <a:p>
            <a:pPr marL="514350" indent="-514350">
              <a:buFont typeface="+mj-lt"/>
              <a:buAutoNum type="arabicPeriod"/>
            </a:pPr>
            <a:r>
              <a:rPr lang="en-US" sz="2800" b="1"/>
              <a:t>Does it have copyright protection?</a:t>
            </a:r>
            <a:endParaRPr lang="en-US" sz="2800" b="1">
              <a:cs typeface="Calibri"/>
            </a:endParaRPr>
          </a:p>
          <a:p>
            <a:pPr marL="514350" indent="-514350">
              <a:buFont typeface="+mj-lt"/>
              <a:buAutoNum type="arabicPeriod"/>
            </a:pPr>
            <a:r>
              <a:rPr lang="en-US" sz="2800" b="1"/>
              <a:t>Does it have an existing license that covers my use?</a:t>
            </a:r>
            <a:endParaRPr lang="en-US" sz="2800" b="1">
              <a:cs typeface="Calibri"/>
            </a:endParaRPr>
          </a:p>
          <a:p>
            <a:pPr marL="514350" indent="-514350">
              <a:buFont typeface="+mj-lt"/>
              <a:buAutoNum type="arabicPeriod"/>
            </a:pPr>
            <a:r>
              <a:rPr lang="en-US" sz="2800" b="1"/>
              <a:t>Can I rely on an exemption, such as fair use?</a:t>
            </a:r>
            <a:endParaRPr lang="en-US" sz="2800" b="1">
              <a:cs typeface="Calibri"/>
            </a:endParaRPr>
          </a:p>
          <a:p>
            <a:pPr marL="514350" indent="-514350">
              <a:buFont typeface="+mj-lt"/>
              <a:buAutoNum type="arabicPeriod"/>
            </a:pPr>
            <a:r>
              <a:rPr lang="en-US" sz="2800" b="1"/>
              <a:t>Do I need to seek permission or purchase a license?</a:t>
            </a:r>
            <a:endParaRPr lang="en-US" sz="2800" b="1">
              <a:cs typeface="Calibri"/>
            </a:endParaRPr>
          </a:p>
        </p:txBody>
      </p:sp>
      <p:graphicFrame>
        <p:nvGraphicFramePr>
          <p:cNvPr id="4" name="Content Placeholder 3">
            <a:extLst>
              <a:ext uri="{FF2B5EF4-FFF2-40B4-BE49-F238E27FC236}">
                <a16:creationId xmlns:a16="http://schemas.microsoft.com/office/drawing/2014/main" id="{C6832D8E-6500-41DD-927B-AD581B14BA36}"/>
              </a:ext>
            </a:extLst>
          </p:cNvPr>
          <p:cNvGraphicFramePr>
            <a:graphicFrameLocks/>
          </p:cNvGraphicFramePr>
          <p:nvPr/>
        </p:nvGraphicFramePr>
        <p:xfrm>
          <a:off x="656967" y="4326846"/>
          <a:ext cx="10878065" cy="1762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txBox="1">
            <a:spLocks/>
          </p:cNvSpPr>
          <p:nvPr/>
        </p:nvSpPr>
        <p:spPr>
          <a:xfrm>
            <a:off x="1097280" y="2866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t>Framework - U.S. Copyright</a:t>
            </a:r>
          </a:p>
        </p:txBody>
      </p:sp>
    </p:spTree>
    <p:extLst>
      <p:ext uri="{BB962C8B-B14F-4D97-AF65-F5344CB8AC3E}">
        <p14:creationId xmlns:p14="http://schemas.microsoft.com/office/powerpoint/2010/main" val="18399132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2041774"/>
            <a:ext cx="10972800" cy="2775857"/>
          </a:xfrm>
        </p:spPr>
        <p:txBody>
          <a:bodyPr vert="horz" lIns="0" tIns="45720" rIns="0" bIns="45720" rtlCol="0" anchor="t">
            <a:normAutofit/>
          </a:bodyPr>
          <a:lstStyle/>
          <a:p>
            <a:pPr marL="514350" indent="-514350">
              <a:buFont typeface="+mj-lt"/>
              <a:buAutoNum type="arabicPeriod"/>
            </a:pPr>
            <a:r>
              <a:rPr lang="en-US" sz="2800" b="1"/>
              <a:t>Does it have copyright protection?</a:t>
            </a:r>
            <a:endParaRPr lang="en-US" sz="2800" b="1">
              <a:cs typeface="Calibri"/>
            </a:endParaRPr>
          </a:p>
        </p:txBody>
      </p:sp>
      <p:sp>
        <p:nvSpPr>
          <p:cNvPr id="5" name="Title 4"/>
          <p:cNvSpPr txBox="1">
            <a:spLocks/>
          </p:cNvSpPr>
          <p:nvPr/>
        </p:nvSpPr>
        <p:spPr>
          <a:xfrm>
            <a:off x="1097280" y="2866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t>Framework - U.S. Copyright</a:t>
            </a:r>
          </a:p>
        </p:txBody>
      </p:sp>
      <p:grpSp>
        <p:nvGrpSpPr>
          <p:cNvPr id="9" name="Group 8"/>
          <p:cNvGrpSpPr/>
          <p:nvPr/>
        </p:nvGrpSpPr>
        <p:grpSpPr>
          <a:xfrm>
            <a:off x="656967" y="4620654"/>
            <a:ext cx="2937290" cy="1174916"/>
            <a:chOff x="5045" y="293808"/>
            <a:chExt cx="2937290" cy="1174916"/>
          </a:xfrm>
        </p:grpSpPr>
        <p:sp>
          <p:nvSpPr>
            <p:cNvPr id="10" name="Chevron 9"/>
            <p:cNvSpPr/>
            <p:nvPr/>
          </p:nvSpPr>
          <p:spPr>
            <a:xfrm>
              <a:off x="5045" y="293808"/>
              <a:ext cx="2937290" cy="1174916"/>
            </a:xfrm>
            <a:prstGeom prst="chevron">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Chevron 4"/>
            <p:cNvSpPr txBox="1"/>
            <p:nvPr/>
          </p:nvSpPr>
          <p:spPr>
            <a:xfrm>
              <a:off x="592503" y="293808"/>
              <a:ext cx="1762374" cy="1174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a:t>Rights</a:t>
              </a:r>
            </a:p>
          </p:txBody>
        </p:sp>
      </p:grpSp>
      <p:pic>
        <p:nvPicPr>
          <p:cNvPr id="12" name="Content Placeholder 4"/>
          <p:cNvPicPr>
            <a:picLocks noChangeAspect="1"/>
          </p:cNvPicPr>
          <p:nvPr/>
        </p:nvPicPr>
        <p:blipFill>
          <a:blip r:embed="rId2"/>
          <a:stretch>
            <a:fillRect/>
          </a:stretch>
        </p:blipFill>
        <p:spPr>
          <a:xfrm>
            <a:off x="9072168" y="2893993"/>
            <a:ext cx="2774391" cy="27743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9" descr="Icon&#10;&#10;Description automatically generated">
            <a:extLst>
              <a:ext uri="{FF2B5EF4-FFF2-40B4-BE49-F238E27FC236}">
                <a16:creationId xmlns:a16="http://schemas.microsoft.com/office/drawing/2014/main" id="{6F104922-A2AA-45D5-AF92-89D600F91545}"/>
              </a:ext>
            </a:extLst>
          </p:cNvPr>
          <p:cNvPicPr>
            <a:picLocks noChangeAspect="1"/>
          </p:cNvPicPr>
          <p:nvPr/>
        </p:nvPicPr>
        <p:blipFill>
          <a:blip r:embed="rId3"/>
          <a:stretch>
            <a:fillRect/>
          </a:stretch>
        </p:blipFill>
        <p:spPr>
          <a:xfrm>
            <a:off x="4383343" y="2762255"/>
            <a:ext cx="3064174" cy="3030747"/>
          </a:xfrm>
          <a:prstGeom prst="rect">
            <a:avLst/>
          </a:prstGeom>
        </p:spPr>
      </p:pic>
      <p:sp>
        <p:nvSpPr>
          <p:cNvPr id="4" name="TextBox 3">
            <a:extLst>
              <a:ext uri="{FF2B5EF4-FFF2-40B4-BE49-F238E27FC236}">
                <a16:creationId xmlns:a16="http://schemas.microsoft.com/office/drawing/2014/main" id="{3E959E57-BDA5-4F98-98C6-50A9CC3E2905}"/>
              </a:ext>
            </a:extLst>
          </p:cNvPr>
          <p:cNvSpPr txBox="1"/>
          <p:nvPr/>
        </p:nvSpPr>
        <p:spPr>
          <a:xfrm>
            <a:off x="7484853" y="4264325"/>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chemeClr val="accent2"/>
                </a:solidFill>
                <a:cs typeface="Calibri"/>
              </a:rPr>
              <a:t> OR </a:t>
            </a:r>
            <a:endParaRPr lang="en-US" sz="4800">
              <a:solidFill>
                <a:schemeClr val="accent2"/>
              </a:solidFill>
              <a:cs typeface="Calibri"/>
            </a:endParaRPr>
          </a:p>
        </p:txBody>
      </p:sp>
    </p:spTree>
    <p:extLst>
      <p:ext uri="{BB962C8B-B14F-4D97-AF65-F5344CB8AC3E}">
        <p14:creationId xmlns:p14="http://schemas.microsoft.com/office/powerpoint/2010/main" val="22601993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Public Domain</a:t>
            </a:r>
          </a:p>
        </p:txBody>
      </p:sp>
      <p:sp>
        <p:nvSpPr>
          <p:cNvPr id="4" name="Content Placeholder 2"/>
          <p:cNvSpPr>
            <a:spLocks noGrp="1"/>
          </p:cNvSpPr>
          <p:nvPr>
            <p:ph idx="1"/>
          </p:nvPr>
        </p:nvSpPr>
        <p:spPr>
          <a:xfrm>
            <a:off x="2409549" y="1800812"/>
            <a:ext cx="1495186" cy="3178961"/>
          </a:xfrm>
        </p:spPr>
        <p:txBody>
          <a:bodyPr vert="horz" lIns="0" tIns="45720" rIns="0" bIns="45720" rtlCol="0" anchor="t">
            <a:normAutofit/>
          </a:bodyPr>
          <a:lstStyle/>
          <a:p>
            <a:pPr marL="0" indent="0">
              <a:buNone/>
            </a:pPr>
            <a:r>
              <a:rPr lang="en-US" sz="2800">
                <a:latin typeface="+mn-lt"/>
              </a:rPr>
              <a:t>All works published before </a:t>
            </a:r>
            <a:r>
              <a:rPr lang="en-US" sz="2800"/>
              <a:t>1925</a:t>
            </a:r>
            <a:r>
              <a:rPr lang="en-US" sz="2800">
                <a:latin typeface="+mn-lt"/>
              </a:rPr>
              <a:t>*</a:t>
            </a:r>
          </a:p>
        </p:txBody>
      </p:sp>
      <p:pic>
        <p:nvPicPr>
          <p:cNvPr id="5" name="Picture 2" descr="https://upload.wikimedia.org/wikipedia/commons/3/3c/Red_and_green_traffic_signals,_Stamford_Road,_Singapore_-_201112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438"/>
          <a:stretch/>
        </p:blipFill>
        <p:spPr bwMode="auto">
          <a:xfrm>
            <a:off x="8037932" y="1846019"/>
            <a:ext cx="1251822" cy="262917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https://upload.wikimedia.org/wikipedia/commons/3/3c/Red_and_green_traffic_signals,_Stamford_Road,_Singapore_-_201112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969"/>
          <a:stretch/>
        </p:blipFill>
        <p:spPr bwMode="auto">
          <a:xfrm>
            <a:off x="798359" y="1776741"/>
            <a:ext cx="1296968" cy="26984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7" name="Picture 4" descr="https://upload.wikimedia.org/wikipedia/commons/4/40/Amber_traffic_signal,_Stamford_Road,_Singapore_-_20111210-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762" b="14488"/>
          <a:stretch/>
        </p:blipFill>
        <p:spPr bwMode="auto">
          <a:xfrm rot="5400000">
            <a:off x="3507464" y="2450774"/>
            <a:ext cx="2710621" cy="133822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9749481" y="1800812"/>
            <a:ext cx="1927654" cy="31789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Works created after 1989*</a:t>
            </a:r>
          </a:p>
        </p:txBody>
      </p:sp>
      <p:sp>
        <p:nvSpPr>
          <p:cNvPr id="9" name="Content Placeholder 2"/>
          <p:cNvSpPr txBox="1">
            <a:spLocks/>
          </p:cNvSpPr>
          <p:nvPr/>
        </p:nvSpPr>
        <p:spPr>
          <a:xfrm>
            <a:off x="6073663" y="1737360"/>
            <a:ext cx="1635160" cy="31789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Works published between 1925 and 1989</a:t>
            </a:r>
          </a:p>
        </p:txBody>
      </p:sp>
      <p:sp>
        <p:nvSpPr>
          <p:cNvPr id="10" name="Content Placeholder 2"/>
          <p:cNvSpPr txBox="1">
            <a:spLocks/>
          </p:cNvSpPr>
          <p:nvPr/>
        </p:nvSpPr>
        <p:spPr>
          <a:xfrm>
            <a:off x="581366" y="6111013"/>
            <a:ext cx="3418618" cy="2429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i="1">
                <a:hlinkClick r:id="rId5"/>
              </a:rPr>
              <a:t>Images </a:t>
            </a:r>
            <a:r>
              <a:rPr lang="en-US" sz="1050" i="1"/>
              <a:t>courtesy of </a:t>
            </a:r>
            <a:r>
              <a:rPr lang="en-US" sz="1050" i="1" err="1">
                <a:hlinkClick r:id="rId6"/>
              </a:rPr>
              <a:t>Jacklee</a:t>
            </a:r>
            <a:r>
              <a:rPr lang="en-US" sz="1050" i="1">
                <a:hlinkClick r:id="rId6"/>
              </a:rPr>
              <a:t> </a:t>
            </a:r>
            <a:r>
              <a:rPr lang="en-US" sz="1050" i="1"/>
              <a:t>at Wikimedia Commons.</a:t>
            </a:r>
          </a:p>
        </p:txBody>
      </p:sp>
      <p:sp>
        <p:nvSpPr>
          <p:cNvPr id="11" name="Rectangle 10"/>
          <p:cNvSpPr/>
          <p:nvPr/>
        </p:nvSpPr>
        <p:spPr>
          <a:xfrm>
            <a:off x="453303" y="4394460"/>
            <a:ext cx="11470966" cy="1569660"/>
          </a:xfrm>
          <a:prstGeom prst="rect">
            <a:avLst/>
          </a:prstGeom>
        </p:spPr>
        <p:txBody>
          <a:bodyPr wrap="square" lIns="91440" tIns="45720" rIns="91440" bIns="45720" anchor="t">
            <a:spAutoFit/>
          </a:bodyPr>
          <a:lstStyle/>
          <a:p>
            <a:pPr marL="171450" indent="-171450">
              <a:buFont typeface="Arial" panose="020B0604020202020204" pitchFamily="34" charset="0"/>
              <a:buChar char="•"/>
            </a:pPr>
            <a:endParaRPr lang="en-US" sz="2400" b="1"/>
          </a:p>
          <a:p>
            <a:r>
              <a:rPr lang="en-US" sz="2400" b="1"/>
              <a:t>Currently the Duration of Copyright is:</a:t>
            </a:r>
          </a:p>
          <a:p>
            <a:pPr marL="285750" indent="-285750">
              <a:buFont typeface="Arial" panose="020B0604020202020204" pitchFamily="34" charset="0"/>
              <a:buChar char="•"/>
            </a:pPr>
            <a:r>
              <a:rPr lang="en-US" sz="2400"/>
              <a:t>70 years after death of the author</a:t>
            </a:r>
            <a:endParaRPr lang="en-US" sz="2400">
              <a:cs typeface="Calibri"/>
            </a:endParaRPr>
          </a:p>
          <a:p>
            <a:pPr marL="171450" indent="-171450">
              <a:buFont typeface="Arial" panose="020B0604020202020204" pitchFamily="34" charset="0"/>
              <a:buChar char="•"/>
            </a:pPr>
            <a:r>
              <a:rPr lang="en-US" sz="2400"/>
              <a:t>"work for hire“ 120 years after creation or 95 years after publication, whichever is shorter</a:t>
            </a:r>
            <a:endParaRPr lang="en-US" sz="2400">
              <a:cs typeface="Calibri"/>
            </a:endParaRPr>
          </a:p>
        </p:txBody>
      </p:sp>
    </p:spTree>
    <p:extLst>
      <p:ext uri="{BB962C8B-B14F-4D97-AF65-F5344CB8AC3E}">
        <p14:creationId xmlns:p14="http://schemas.microsoft.com/office/powerpoint/2010/main" val="11457561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C47B4-8C47-4113-B3E1-5B824E81252B}"/>
              </a:ext>
            </a:extLst>
          </p:cNvPr>
          <p:cNvSpPr>
            <a:spLocks noGrp="1"/>
          </p:cNvSpPr>
          <p:nvPr>
            <p:ph type="title"/>
          </p:nvPr>
        </p:nvSpPr>
        <p:spPr/>
        <p:txBody>
          <a:bodyPr/>
          <a:lstStyle/>
          <a:p>
            <a:r>
              <a:rPr lang="en-US">
                <a:cs typeface="Calibri Light"/>
              </a:rPr>
              <a:t>Public Domain Tools </a:t>
            </a:r>
            <a:endParaRPr lang="en-US"/>
          </a:p>
        </p:txBody>
      </p:sp>
      <p:pic>
        <p:nvPicPr>
          <p:cNvPr id="12" name="Picture 12" descr="Graphical user interface, text, application, email&#10;&#10;Description automatically generated">
            <a:extLst>
              <a:ext uri="{FF2B5EF4-FFF2-40B4-BE49-F238E27FC236}">
                <a16:creationId xmlns:a16="http://schemas.microsoft.com/office/drawing/2014/main" id="{A787F7DB-126E-43E2-8991-70F0F6F2087F}"/>
              </a:ext>
            </a:extLst>
          </p:cNvPr>
          <p:cNvPicPr>
            <a:picLocks noGrp="1" noChangeAspect="1"/>
          </p:cNvPicPr>
          <p:nvPr>
            <p:ph sz="half" idx="1"/>
          </p:nvPr>
        </p:nvPicPr>
        <p:blipFill>
          <a:blip r:embed="rId2"/>
          <a:stretch>
            <a:fillRect/>
          </a:stretch>
        </p:blipFill>
        <p:spPr>
          <a:xfrm>
            <a:off x="133997" y="2100348"/>
            <a:ext cx="5742891" cy="2507718"/>
          </a:xfrm>
        </p:spPr>
      </p:pic>
      <p:pic>
        <p:nvPicPr>
          <p:cNvPr id="15" name="Picture 15">
            <a:extLst>
              <a:ext uri="{FF2B5EF4-FFF2-40B4-BE49-F238E27FC236}">
                <a16:creationId xmlns:a16="http://schemas.microsoft.com/office/drawing/2014/main" id="{7DEB6274-B7EC-4783-B40E-47AF92D068FA}"/>
              </a:ext>
            </a:extLst>
          </p:cNvPr>
          <p:cNvPicPr>
            <a:picLocks noGrp="1" noChangeAspect="1"/>
          </p:cNvPicPr>
          <p:nvPr>
            <p:ph sz="half" idx="2"/>
          </p:nvPr>
        </p:nvPicPr>
        <p:blipFill>
          <a:blip r:embed="rId3"/>
          <a:stretch>
            <a:fillRect/>
          </a:stretch>
        </p:blipFill>
        <p:spPr>
          <a:xfrm>
            <a:off x="6117278" y="2125264"/>
            <a:ext cx="5987307" cy="2601661"/>
          </a:xfrm>
        </p:spPr>
      </p:pic>
      <p:sp>
        <p:nvSpPr>
          <p:cNvPr id="14" name="TextBox 13">
            <a:extLst>
              <a:ext uri="{FF2B5EF4-FFF2-40B4-BE49-F238E27FC236}">
                <a16:creationId xmlns:a16="http://schemas.microsoft.com/office/drawing/2014/main" id="{70710843-6393-46AF-9568-1D7A9D2297F9}"/>
              </a:ext>
            </a:extLst>
          </p:cNvPr>
          <p:cNvSpPr txBox="1"/>
          <p:nvPr/>
        </p:nvSpPr>
        <p:spPr>
          <a:xfrm>
            <a:off x="109268" y="4954438"/>
            <a:ext cx="57624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https://copyright.cornell.edu/publicdomain</a:t>
            </a:r>
            <a:r>
              <a:rPr lang="en-US"/>
              <a:t> </a:t>
            </a:r>
          </a:p>
        </p:txBody>
      </p:sp>
      <p:sp>
        <p:nvSpPr>
          <p:cNvPr id="16" name="TextBox 15">
            <a:extLst>
              <a:ext uri="{FF2B5EF4-FFF2-40B4-BE49-F238E27FC236}">
                <a16:creationId xmlns:a16="http://schemas.microsoft.com/office/drawing/2014/main" id="{152C6413-6673-4249-8DFD-CFB62931A6B7}"/>
              </a:ext>
            </a:extLst>
          </p:cNvPr>
          <p:cNvSpPr txBox="1"/>
          <p:nvPr/>
        </p:nvSpPr>
        <p:spPr>
          <a:xfrm>
            <a:off x="6090249" y="4954438"/>
            <a:ext cx="60068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https://librarycopyright.net/resources/digitalslider/index.html</a:t>
            </a:r>
            <a:r>
              <a:rPr lang="en-US"/>
              <a:t> </a:t>
            </a:r>
          </a:p>
        </p:txBody>
      </p:sp>
    </p:spTree>
    <p:extLst>
      <p:ext uri="{BB962C8B-B14F-4D97-AF65-F5344CB8AC3E}">
        <p14:creationId xmlns:p14="http://schemas.microsoft.com/office/powerpoint/2010/main" val="2569956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2041774"/>
            <a:ext cx="10972800" cy="2775857"/>
          </a:xfrm>
        </p:spPr>
        <p:txBody>
          <a:bodyPr vert="horz" lIns="0" tIns="45720" rIns="0" bIns="45720" rtlCol="0" anchor="t">
            <a:normAutofit/>
          </a:bodyPr>
          <a:lstStyle/>
          <a:p>
            <a:pPr marL="514350" indent="-514350">
              <a:buFont typeface="+mj-lt"/>
              <a:buAutoNum type="arabicPeriod"/>
            </a:pPr>
            <a:r>
              <a:rPr lang="en-US" sz="2800"/>
              <a:t>Does it have copyright protection?</a:t>
            </a:r>
            <a:endParaRPr lang="en-US" sz="2800">
              <a:cs typeface="Calibri"/>
            </a:endParaRPr>
          </a:p>
          <a:p>
            <a:pPr marL="514350" indent="-514350">
              <a:buFont typeface="+mj-lt"/>
              <a:buAutoNum type="arabicPeriod"/>
            </a:pPr>
            <a:r>
              <a:rPr lang="en-US" sz="2800" b="1"/>
              <a:t>Does it have an existing license that covers my use?</a:t>
            </a:r>
            <a:endParaRPr lang="en-US" sz="2800" b="1">
              <a:cs typeface="Calibri"/>
            </a:endParaRPr>
          </a:p>
        </p:txBody>
      </p:sp>
      <p:sp>
        <p:nvSpPr>
          <p:cNvPr id="5" name="Title 4"/>
          <p:cNvSpPr txBox="1">
            <a:spLocks/>
          </p:cNvSpPr>
          <p:nvPr/>
        </p:nvSpPr>
        <p:spPr>
          <a:xfrm>
            <a:off x="1097280" y="2866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t>Framework - U.S. Copyright</a:t>
            </a:r>
          </a:p>
        </p:txBody>
      </p:sp>
      <p:grpSp>
        <p:nvGrpSpPr>
          <p:cNvPr id="6" name="Group 5"/>
          <p:cNvGrpSpPr/>
          <p:nvPr/>
        </p:nvGrpSpPr>
        <p:grpSpPr>
          <a:xfrm>
            <a:off x="3313944" y="4620654"/>
            <a:ext cx="2937290" cy="1174916"/>
            <a:chOff x="2648606" y="293808"/>
            <a:chExt cx="2937290" cy="1174916"/>
          </a:xfrm>
        </p:grpSpPr>
        <p:sp>
          <p:nvSpPr>
            <p:cNvPr id="7" name="Chevron 6"/>
            <p:cNvSpPr/>
            <p:nvPr/>
          </p:nvSpPr>
          <p:spPr>
            <a:xfrm>
              <a:off x="2648606" y="293808"/>
              <a:ext cx="2937290" cy="1174916"/>
            </a:xfrm>
            <a:prstGeom prst="chevron">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8" name="Chevron 4"/>
            <p:cNvSpPr txBox="1"/>
            <p:nvPr/>
          </p:nvSpPr>
          <p:spPr>
            <a:xfrm>
              <a:off x="3236064" y="293808"/>
              <a:ext cx="1762374" cy="1174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a:t>License</a:t>
              </a:r>
            </a:p>
          </p:txBody>
        </p:sp>
      </p:grpSp>
    </p:spTree>
    <p:extLst>
      <p:ext uri="{BB962C8B-B14F-4D97-AF65-F5344CB8AC3E}">
        <p14:creationId xmlns:p14="http://schemas.microsoft.com/office/powerpoint/2010/main" val="4685852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Does it have an existing license </a:t>
            </a:r>
            <a:br>
              <a:rPr lang="en-US"/>
            </a:br>
            <a:r>
              <a:rPr lang="en-US"/>
              <a:t>that covers my use?</a:t>
            </a:r>
          </a:p>
        </p:txBody>
      </p:sp>
      <p:sp>
        <p:nvSpPr>
          <p:cNvPr id="3" name="Content Placeholder 2"/>
          <p:cNvSpPr>
            <a:spLocks noGrp="1"/>
          </p:cNvSpPr>
          <p:nvPr>
            <p:ph idx="1"/>
          </p:nvPr>
        </p:nvSpPr>
        <p:spPr/>
        <p:txBody>
          <a:bodyPr vert="horz" lIns="0" tIns="45720" rIns="0" bIns="45720" rtlCol="0" anchor="t">
            <a:normAutofit lnSpcReduction="10000"/>
          </a:bodyPr>
          <a:lstStyle/>
          <a:p>
            <a:pPr>
              <a:buFont typeface="Wingdings" panose="05000000000000000000" pitchFamily="2" charset="2"/>
              <a:buChar char="v"/>
            </a:pPr>
            <a:r>
              <a:rPr lang="en-US" sz="2400"/>
              <a:t>Read </a:t>
            </a:r>
            <a:r>
              <a:rPr lang="en-US" sz="2400" b="1"/>
              <a:t>all</a:t>
            </a:r>
            <a:r>
              <a:rPr lang="en-US" sz="2400"/>
              <a:t> terms and agreements</a:t>
            </a:r>
            <a:endParaRPr lang="en-US" sz="2400">
              <a:cs typeface="Calibri"/>
            </a:endParaRPr>
          </a:p>
          <a:p>
            <a:pPr>
              <a:buFont typeface="Wingdings" panose="05000000000000000000" pitchFamily="2" charset="2"/>
              <a:buChar char="v"/>
            </a:pPr>
            <a:endParaRPr lang="en-US" sz="2400">
              <a:cs typeface="Calibri"/>
            </a:endParaRPr>
          </a:p>
          <a:p>
            <a:pPr>
              <a:buFont typeface="Wingdings" panose="05000000000000000000" pitchFamily="2" charset="2"/>
              <a:buChar char="v"/>
            </a:pPr>
            <a:r>
              <a:rPr lang="en-US" sz="2400"/>
              <a:t>Contract and license will outweigh exemptions</a:t>
            </a:r>
            <a:endParaRPr lang="en-US" sz="2400">
              <a:cs typeface="Calibri"/>
            </a:endParaRPr>
          </a:p>
          <a:p>
            <a:pPr>
              <a:buFont typeface="Wingdings" panose="05000000000000000000" pitchFamily="2" charset="2"/>
              <a:buChar char="v"/>
            </a:pPr>
            <a:endParaRPr lang="en-US" sz="2400">
              <a:cs typeface="Calibri"/>
            </a:endParaRPr>
          </a:p>
          <a:p>
            <a:pPr>
              <a:buFont typeface="Wingdings" panose="05000000000000000000" pitchFamily="2" charset="2"/>
              <a:buChar char="v"/>
            </a:pPr>
            <a:r>
              <a:rPr lang="en-US" sz="2400"/>
              <a:t>Be aware of </a:t>
            </a:r>
            <a:r>
              <a:rPr lang="en-US" sz="2400" b="1"/>
              <a:t>end dates</a:t>
            </a:r>
            <a:endParaRPr lang="en-US" sz="2400" b="1">
              <a:cs typeface="Calibri"/>
            </a:endParaRPr>
          </a:p>
          <a:p>
            <a:pPr>
              <a:buFont typeface="Wingdings" panose="05000000000000000000" pitchFamily="2" charset="2"/>
              <a:buChar char="v"/>
            </a:pPr>
            <a:endParaRPr lang="en-US" sz="2400">
              <a:cs typeface="Calibri"/>
            </a:endParaRPr>
          </a:p>
          <a:p>
            <a:pPr>
              <a:buFont typeface="Wingdings" panose="05000000000000000000" pitchFamily="2" charset="2"/>
              <a:buChar char="v"/>
            </a:pPr>
            <a:r>
              <a:rPr lang="en-US" sz="2400"/>
              <a:t>“Open Access” or Free</a:t>
            </a:r>
            <a:r>
              <a:rPr lang="en-US" sz="2400">
                <a:sym typeface="Wingdings" panose="05000000000000000000" pitchFamily="2" charset="2"/>
              </a:rPr>
              <a:t> to use but </a:t>
            </a:r>
            <a:r>
              <a:rPr lang="en-US" sz="2400" b="1">
                <a:sym typeface="Wingdings" panose="05000000000000000000" pitchFamily="2" charset="2"/>
              </a:rPr>
              <a:t>check license specifics</a:t>
            </a:r>
            <a:endParaRPr lang="en-US" sz="2400" b="1">
              <a:cs typeface="Calibri" panose="020F0502020204030204"/>
            </a:endParaRPr>
          </a:p>
          <a:p>
            <a:pPr marL="200660" lvl="1" indent="0">
              <a:buNone/>
            </a:pPr>
            <a:endParaRPr lang="en-US" sz="2400" b="1">
              <a:cs typeface="Calibri" panose="020F0502020204030204"/>
            </a:endParaRPr>
          </a:p>
          <a:p>
            <a:pPr marL="200660" lvl="1" indent="0">
              <a:buNone/>
            </a:pPr>
            <a:r>
              <a:rPr lang="en-US" sz="2400" b="1">
                <a:cs typeface="Calibri" panose="020F0502020204030204"/>
              </a:rPr>
              <a:t>REMEMBER:</a:t>
            </a:r>
            <a:r>
              <a:rPr lang="en-US" sz="2400">
                <a:cs typeface="Calibri" panose="020F0502020204030204"/>
              </a:rPr>
              <a:t> Free to use does not mean you do not need to cite!</a:t>
            </a:r>
          </a:p>
          <a:p>
            <a:endParaRPr lang="en-US" sz="2400">
              <a:cs typeface="Calibri" panose="020F0502020204030204"/>
            </a:endParaRPr>
          </a:p>
        </p:txBody>
      </p:sp>
      <p:pic>
        <p:nvPicPr>
          <p:cNvPr id="4" name="Picture 3"/>
          <p:cNvPicPr>
            <a:picLocks noChangeAspect="1"/>
          </p:cNvPicPr>
          <p:nvPr/>
        </p:nvPicPr>
        <p:blipFill>
          <a:blip r:embed="rId2"/>
          <a:stretch>
            <a:fillRect/>
          </a:stretch>
        </p:blipFill>
        <p:spPr>
          <a:xfrm>
            <a:off x="8470779" y="4442233"/>
            <a:ext cx="794945" cy="8134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47001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2041774"/>
            <a:ext cx="10972800" cy="2775857"/>
          </a:xfrm>
        </p:spPr>
        <p:txBody>
          <a:bodyPr vert="horz" lIns="0" tIns="45720" rIns="0" bIns="45720" rtlCol="0" anchor="t">
            <a:normAutofit/>
          </a:bodyPr>
          <a:lstStyle/>
          <a:p>
            <a:pPr marL="514350" indent="-514350">
              <a:buFont typeface="+mj-lt"/>
              <a:buAutoNum type="arabicPeriod"/>
            </a:pPr>
            <a:r>
              <a:rPr lang="en-US" sz="2800"/>
              <a:t>Does it have copyright protection?</a:t>
            </a:r>
            <a:endParaRPr lang="en-US" sz="2800">
              <a:cs typeface="Calibri"/>
            </a:endParaRPr>
          </a:p>
          <a:p>
            <a:pPr marL="514350" indent="-514350">
              <a:buFont typeface="+mj-lt"/>
              <a:buAutoNum type="arabicPeriod"/>
            </a:pPr>
            <a:r>
              <a:rPr lang="en-US" sz="2800"/>
              <a:t>Does it have an existing license that covers my use?</a:t>
            </a:r>
            <a:endParaRPr lang="en-US" sz="2800">
              <a:cs typeface="Calibri"/>
            </a:endParaRPr>
          </a:p>
          <a:p>
            <a:pPr marL="514350" indent="-514350">
              <a:buFont typeface="+mj-lt"/>
              <a:buAutoNum type="arabicPeriod"/>
            </a:pPr>
            <a:r>
              <a:rPr lang="en-US" sz="2800" b="1"/>
              <a:t>Can I rely on an exemption, such as fair use?</a:t>
            </a:r>
            <a:endParaRPr lang="en-US" sz="2800" b="1">
              <a:cs typeface="Calibri"/>
            </a:endParaRPr>
          </a:p>
        </p:txBody>
      </p:sp>
      <p:sp>
        <p:nvSpPr>
          <p:cNvPr id="5" name="Title 4"/>
          <p:cNvSpPr txBox="1">
            <a:spLocks/>
          </p:cNvSpPr>
          <p:nvPr/>
        </p:nvSpPr>
        <p:spPr>
          <a:xfrm>
            <a:off x="1097280" y="2866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t>Framework - U.S. Copyright</a:t>
            </a:r>
          </a:p>
        </p:txBody>
      </p:sp>
      <p:grpSp>
        <p:nvGrpSpPr>
          <p:cNvPr id="6" name="Group 5"/>
          <p:cNvGrpSpPr/>
          <p:nvPr/>
        </p:nvGrpSpPr>
        <p:grpSpPr>
          <a:xfrm>
            <a:off x="5965704" y="4620654"/>
            <a:ext cx="2937290" cy="1174916"/>
            <a:chOff x="5292167" y="293808"/>
            <a:chExt cx="2937290" cy="1174916"/>
          </a:xfrm>
        </p:grpSpPr>
        <p:sp>
          <p:nvSpPr>
            <p:cNvPr id="7" name="Chevron 6"/>
            <p:cNvSpPr/>
            <p:nvPr/>
          </p:nvSpPr>
          <p:spPr>
            <a:xfrm>
              <a:off x="5292167" y="293808"/>
              <a:ext cx="2937290" cy="1174916"/>
            </a:xfrm>
            <a:prstGeom prst="chevron">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 name="Chevron 4"/>
            <p:cNvSpPr txBox="1"/>
            <p:nvPr/>
          </p:nvSpPr>
          <p:spPr>
            <a:xfrm>
              <a:off x="5879625" y="293808"/>
              <a:ext cx="1762374" cy="1174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a:t>Exemption</a:t>
              </a:r>
            </a:p>
          </p:txBody>
        </p:sp>
      </p:grpSp>
    </p:spTree>
    <p:extLst>
      <p:ext uri="{BB962C8B-B14F-4D97-AF65-F5344CB8AC3E}">
        <p14:creationId xmlns:p14="http://schemas.microsoft.com/office/powerpoint/2010/main" val="16024479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a:t>Do any user’s rights apply?</a:t>
            </a:r>
          </a:p>
        </p:txBody>
      </p:sp>
      <p:sp>
        <p:nvSpPr>
          <p:cNvPr id="3" name="Content Placeholder 2"/>
          <p:cNvSpPr>
            <a:spLocks noGrp="1"/>
          </p:cNvSpPr>
          <p:nvPr>
            <p:ph idx="1"/>
          </p:nvPr>
        </p:nvSpPr>
        <p:spPr>
          <a:xfrm>
            <a:off x="1097280" y="1701961"/>
            <a:ext cx="10734135" cy="4354039"/>
          </a:xfrm>
        </p:spPr>
        <p:txBody>
          <a:bodyPr vert="horz" lIns="0" tIns="45720" rIns="0" bIns="45720" rtlCol="0" anchor="t">
            <a:noAutofit/>
          </a:bodyPr>
          <a:lstStyle/>
          <a:p>
            <a:r>
              <a:rPr lang="en-US" sz="2800"/>
              <a:t>Fair use (107)</a:t>
            </a:r>
            <a:endParaRPr lang="en-US" sz="2800">
              <a:cs typeface="Calibri"/>
            </a:endParaRPr>
          </a:p>
          <a:p>
            <a:r>
              <a:rPr lang="en-US" sz="2800"/>
              <a:t>Reproduction by libraries and archives (108)</a:t>
            </a:r>
            <a:endParaRPr lang="en-US" sz="2800">
              <a:cs typeface="Calibri"/>
            </a:endParaRPr>
          </a:p>
          <a:p>
            <a:r>
              <a:rPr lang="en-US" sz="2800"/>
              <a:t>First sale (109)</a:t>
            </a:r>
            <a:endParaRPr lang="en-US" sz="2800">
              <a:cs typeface="Calibri"/>
            </a:endParaRPr>
          </a:p>
          <a:p>
            <a:r>
              <a:rPr lang="en-US" sz="2800"/>
              <a:t>Exemption of certain performances and displays (110) TEACH Act (110 (2))</a:t>
            </a:r>
            <a:endParaRPr lang="en-US" sz="2800">
              <a:cs typeface="Calibri"/>
            </a:endParaRPr>
          </a:p>
          <a:p>
            <a:pPr marL="383540" lvl="1"/>
            <a:r>
              <a:rPr lang="en-US" sz="2800"/>
              <a:t>Classroom use</a:t>
            </a:r>
            <a:endParaRPr lang="en-US" sz="2800">
              <a:cs typeface="Calibri"/>
            </a:endParaRPr>
          </a:p>
          <a:p>
            <a:pPr marL="383540" lvl="1"/>
            <a:r>
              <a:rPr lang="en-US" sz="2800"/>
              <a:t>Religious use (for nondramatic literary or musical works or of </a:t>
            </a:r>
            <a:r>
              <a:rPr lang="en-US" sz="2800" err="1"/>
              <a:t>dramatico</a:t>
            </a:r>
            <a:r>
              <a:rPr lang="en-US" sz="2800"/>
              <a:t>-musical works of a religious nature)</a:t>
            </a:r>
            <a:endParaRPr lang="en-US" sz="2800">
              <a:cs typeface="Calibri"/>
            </a:endParaRPr>
          </a:p>
          <a:p>
            <a:pPr marL="383540" lvl="1"/>
            <a:r>
              <a:rPr lang="en-US" sz="2800"/>
              <a:t>Non-profit use (for nondramatic literary or musical works)</a:t>
            </a:r>
            <a:endParaRPr lang="en-US" sz="2800">
              <a:cs typeface="Calibri"/>
            </a:endParaRPr>
          </a:p>
          <a:p>
            <a:pPr marL="383540" lvl="1"/>
            <a:r>
              <a:rPr lang="en-US" sz="2800"/>
              <a:t>Homestyle</a:t>
            </a:r>
            <a:endParaRPr lang="en-US" sz="2800">
              <a:cs typeface="Calibri" panose="020F0502020204030204"/>
            </a:endParaRPr>
          </a:p>
        </p:txBody>
      </p:sp>
      <p:sp>
        <p:nvSpPr>
          <p:cNvPr id="5" name="Footer Placeholder 3"/>
          <p:cNvSpPr>
            <a:spLocks noGrp="1"/>
          </p:cNvSpPr>
          <p:nvPr>
            <p:ph type="ftr" sz="quarter" idx="11"/>
          </p:nvPr>
        </p:nvSpPr>
        <p:spPr>
          <a:xfrm>
            <a:off x="1524000" y="6308726"/>
            <a:ext cx="8229600" cy="365125"/>
          </a:xfrm>
          <a:prstGeom prst="rect">
            <a:avLst/>
          </a:prstGeom>
        </p:spPr>
        <p:txBody>
          <a:bodyPr>
            <a:noAutofit/>
          </a:bodyPr>
          <a:lstStyle>
            <a:lvl1pPr algn="ctr">
              <a:defRPr sz="1000">
                <a:latin typeface="Arial" charset="0"/>
                <a:ea typeface="Arial" charset="0"/>
                <a:cs typeface="Arial" charset="0"/>
              </a:defRPr>
            </a:lvl1pPr>
          </a:lstStyle>
          <a:p>
            <a:r>
              <a:rPr lang="en-US"/>
              <a:t>Attribution </a:t>
            </a:r>
            <a:r>
              <a:rPr lang="en-US" err="1"/>
              <a:t>AEnriquez</a:t>
            </a:r>
            <a:r>
              <a:rPr lang="en-US"/>
              <a:t> </a:t>
            </a:r>
            <a:r>
              <a:rPr lang="en-US" b="0"/>
              <a:t>on May 18, 2018.   CC-BY</a:t>
            </a:r>
          </a:p>
          <a:p>
            <a:r>
              <a:rPr lang="en-US">
                <a:hlinkClick r:id="rId3"/>
              </a:rPr>
              <a:t>https://www.lib.umich.edu/copyright/presentations</a:t>
            </a:r>
            <a:r>
              <a:rPr lang="en-US"/>
              <a:t> </a:t>
            </a:r>
            <a:endParaRPr lang="en-US" b="0"/>
          </a:p>
        </p:txBody>
      </p:sp>
    </p:spTree>
    <p:extLst>
      <p:ext uri="{BB962C8B-B14F-4D97-AF65-F5344CB8AC3E}">
        <p14:creationId xmlns:p14="http://schemas.microsoft.com/office/powerpoint/2010/main" val="1901047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9BC56-78DF-474A-B085-8AC2FC614E59}"/>
              </a:ext>
            </a:extLst>
          </p:cNvPr>
          <p:cNvSpPr>
            <a:spLocks noGrp="1"/>
          </p:cNvSpPr>
          <p:nvPr>
            <p:ph type="title"/>
          </p:nvPr>
        </p:nvSpPr>
        <p:spPr>
          <a:xfrm>
            <a:off x="4974771" y="634946"/>
            <a:ext cx="6574972" cy="1450757"/>
          </a:xfrm>
        </p:spPr>
        <p:txBody>
          <a:bodyPr vert="horz" lIns="91440" tIns="45720" rIns="91440" bIns="45720" rtlCol="0" anchor="b">
            <a:noAutofit/>
          </a:bodyPr>
          <a:lstStyle/>
          <a:p>
            <a:r>
              <a:rPr lang="en-US" kern="1200" spc="-50" baseline="0">
                <a:solidFill>
                  <a:schemeClr val="tx1">
                    <a:lumMod val="75000"/>
                    <a:lumOff val="25000"/>
                  </a:schemeClr>
                </a:solidFill>
                <a:latin typeface="+mj-lt"/>
                <a:ea typeface="+mj-ea"/>
                <a:cs typeface="+mj-cs"/>
              </a:rPr>
              <a:t>Ryan Otto</a:t>
            </a:r>
            <a:r>
              <a:rPr lang="en-US">
                <a:solidFill>
                  <a:schemeClr val="tx1">
                    <a:lumMod val="75000"/>
                    <a:lumOff val="25000"/>
                  </a:schemeClr>
                </a:solidFill>
              </a:rPr>
              <a:t> (he/him)</a:t>
            </a:r>
            <a:br>
              <a:rPr lang="en-US">
                <a:cs typeface="Calibri Light"/>
              </a:rPr>
            </a:br>
            <a:r>
              <a:rPr lang="en-US" sz="2800" b="1">
                <a:solidFill>
                  <a:schemeClr val="accent2"/>
                </a:solidFill>
                <a:ea typeface="+mj-lt"/>
                <a:cs typeface="+mj-lt"/>
              </a:rPr>
              <a:t>Scholarly Communication Librarian</a:t>
            </a:r>
            <a:endParaRPr lang="en-US" sz="2800" b="1" kern="1200" spc="-50" baseline="0">
              <a:solidFill>
                <a:schemeClr val="accent2"/>
              </a:solidFill>
              <a:latin typeface="+mj-lt"/>
              <a:cs typeface="Calibri Light"/>
            </a:endParaRPr>
          </a:p>
        </p:txBody>
      </p:sp>
      <p:pic>
        <p:nvPicPr>
          <p:cNvPr id="5" name="Picture 5">
            <a:extLst>
              <a:ext uri="{FF2B5EF4-FFF2-40B4-BE49-F238E27FC236}">
                <a16:creationId xmlns:a16="http://schemas.microsoft.com/office/drawing/2014/main" id="{F2F9B111-9287-4CF8-8E27-DC9CF443F179}"/>
              </a:ext>
            </a:extLst>
          </p:cNvPr>
          <p:cNvPicPr>
            <a:picLocks noGrp="1" noChangeAspect="1"/>
          </p:cNvPicPr>
          <p:nvPr>
            <p:ph idx="1"/>
          </p:nvPr>
        </p:nvPicPr>
        <p:blipFill rotWithShape="1">
          <a:blip r:embed="rId2"/>
          <a:srcRect l="2858" r="10350"/>
          <a:stretch/>
        </p:blipFill>
        <p:spPr>
          <a:xfrm>
            <a:off x="633999" y="640081"/>
            <a:ext cx="4001315" cy="5314406"/>
          </a:xfrm>
          <a:prstGeom prst="rect">
            <a:avLst/>
          </a:prstGeom>
        </p:spPr>
      </p:pic>
      <p:sp>
        <p:nvSpPr>
          <p:cNvPr id="4" name="Text Placeholder 3">
            <a:extLst>
              <a:ext uri="{FF2B5EF4-FFF2-40B4-BE49-F238E27FC236}">
                <a16:creationId xmlns:a16="http://schemas.microsoft.com/office/drawing/2014/main" id="{80C57372-0062-4E31-8BD2-67704402D7CF}"/>
              </a:ext>
            </a:extLst>
          </p:cNvPr>
          <p:cNvSpPr>
            <a:spLocks noGrp="1"/>
          </p:cNvSpPr>
          <p:nvPr>
            <p:ph type="body" sz="half" idx="2"/>
          </p:nvPr>
        </p:nvSpPr>
        <p:spPr>
          <a:xfrm>
            <a:off x="4974769" y="2198914"/>
            <a:ext cx="6574973" cy="3670180"/>
          </a:xfrm>
        </p:spPr>
        <p:txBody>
          <a:bodyPr vert="horz" lIns="0" tIns="45720" rIns="0" bIns="45720" rtlCol="0" anchor="t">
            <a:normAutofit/>
          </a:bodyPr>
          <a:lstStyle/>
          <a:p>
            <a:r>
              <a:rPr lang="en-US" b="1">
                <a:solidFill>
                  <a:schemeClr val="tx1">
                    <a:lumMod val="75000"/>
                    <a:lumOff val="25000"/>
                  </a:schemeClr>
                </a:solidFill>
                <a:ea typeface="+mn-lt"/>
                <a:cs typeface="+mn-lt"/>
              </a:rPr>
              <a:t>Can help provide reference, consultation, and information on: </a:t>
            </a:r>
            <a:endParaRPr lang="en-US">
              <a:solidFill>
                <a:schemeClr val="tx1">
                  <a:lumMod val="75000"/>
                  <a:lumOff val="25000"/>
                </a:schemeClr>
              </a:solidFill>
              <a:ea typeface="+mn-lt"/>
              <a:cs typeface="+mn-lt"/>
            </a:endParaRPr>
          </a:p>
          <a:p>
            <a:pPr marL="742950" lvl="1" indent="-285750">
              <a:buFont typeface="Arial,Sans-Serif"/>
              <a:buChar char="•"/>
            </a:pPr>
            <a:r>
              <a:rPr lang="en-US">
                <a:cs typeface="Calibri" panose="020F0502020204030204"/>
              </a:rPr>
              <a:t>How to share your research and creative work</a:t>
            </a:r>
          </a:p>
          <a:p>
            <a:pPr marL="742950" lvl="1" indent="-285750">
              <a:buFont typeface="Arial,Sans-Serif"/>
              <a:buChar char="•"/>
            </a:pPr>
            <a:r>
              <a:rPr lang="en-US">
                <a:cs typeface="Calibri" panose="020F0502020204030204"/>
              </a:rPr>
              <a:t>Understanding academic publishing and authors rights</a:t>
            </a:r>
          </a:p>
          <a:p>
            <a:pPr marL="742950" lvl="1" indent="-285750">
              <a:buFont typeface="Arial,Sans-Serif"/>
              <a:buChar char="•"/>
            </a:pPr>
            <a:r>
              <a:rPr lang="en-US">
                <a:cs typeface="Calibri" panose="020F0502020204030204"/>
              </a:rPr>
              <a:t>Data Management</a:t>
            </a:r>
          </a:p>
          <a:p>
            <a:pPr marL="742950" lvl="1" indent="-285750">
              <a:buFont typeface="Arial,Sans-Serif"/>
              <a:buChar char="•"/>
            </a:pPr>
            <a:r>
              <a:rPr lang="en-US">
                <a:ea typeface="+mn-lt"/>
                <a:cs typeface="+mn-lt"/>
              </a:rPr>
              <a:t>How K-State can help build a healthy and sustainable scholarly communication environment</a:t>
            </a:r>
            <a:endParaRPr lang="en-US">
              <a:cs typeface="Calibri" panose="020F0502020204030204"/>
            </a:endParaRPr>
          </a:p>
          <a:p>
            <a:pPr marL="742950" lvl="1" indent="-285750">
              <a:buFont typeface="Arial,Sans-Serif"/>
              <a:buChar char="•"/>
            </a:pPr>
            <a:r>
              <a:rPr lang="en-US">
                <a:ea typeface="+mn-lt"/>
                <a:cs typeface="+mn-lt"/>
              </a:rPr>
              <a:t>How Scholars Communicate</a:t>
            </a:r>
            <a:endParaRPr lang="en-US">
              <a:solidFill>
                <a:schemeClr val="tx1">
                  <a:lumMod val="75000"/>
                  <a:lumOff val="25000"/>
                </a:schemeClr>
              </a:solidFill>
              <a:ea typeface="+mn-lt"/>
              <a:cs typeface="+mn-lt"/>
            </a:endParaRPr>
          </a:p>
          <a:p>
            <a:pPr marL="742950" lvl="1" indent="-285750">
              <a:buFont typeface="Arial,Sans-Serif"/>
              <a:buChar char="•"/>
            </a:pPr>
            <a:r>
              <a:rPr lang="en-US">
                <a:cs typeface="Calibri" panose="020F0502020204030204"/>
              </a:rPr>
              <a:t>Digital Asset Management</a:t>
            </a:r>
          </a:p>
          <a:p>
            <a:r>
              <a:rPr lang="en-US" b="1">
                <a:solidFill>
                  <a:schemeClr val="tx1">
                    <a:lumMod val="75000"/>
                    <a:lumOff val="25000"/>
                  </a:schemeClr>
                </a:solidFill>
                <a:cs typeface="Calibri" panose="020F0502020204030204"/>
              </a:rPr>
              <a:t>Other things she does around Hale: </a:t>
            </a:r>
            <a:endParaRPr lang="en-US">
              <a:solidFill>
                <a:schemeClr val="tx1">
                  <a:lumMod val="75000"/>
                  <a:lumOff val="25000"/>
                </a:schemeClr>
              </a:solidFill>
            </a:endParaRPr>
          </a:p>
          <a:p>
            <a:pPr marL="742950" lvl="1" indent="-285750">
              <a:buFont typeface="Arial,Sans-Serif"/>
              <a:buChar char="•"/>
            </a:pPr>
            <a:r>
              <a:rPr lang="en-US">
                <a:ea typeface="+mn-lt"/>
                <a:cs typeface="+mn-lt"/>
              </a:rPr>
              <a:t>Coordinator of the K-State Research Exchange (K-</a:t>
            </a:r>
            <a:r>
              <a:rPr lang="en-US" err="1">
                <a:ea typeface="+mn-lt"/>
                <a:cs typeface="+mn-lt"/>
              </a:rPr>
              <a:t>REx</a:t>
            </a:r>
            <a:r>
              <a:rPr lang="en-US">
                <a:ea typeface="+mn-lt"/>
                <a:cs typeface="+mn-lt"/>
              </a:rPr>
              <a:t>), the institution's digital repository</a:t>
            </a:r>
          </a:p>
          <a:p>
            <a:pPr marL="742950" lvl="1" indent="-285750">
              <a:buFont typeface="Arial,Sans-Serif"/>
              <a:buChar char="•"/>
            </a:pPr>
            <a:r>
              <a:rPr lang="en-US">
                <a:cs typeface="Calibri" panose="020F0502020204030204"/>
              </a:rPr>
              <a:t>Journal and Conference Coordinator of New Prairie Press</a:t>
            </a:r>
          </a:p>
          <a:p>
            <a:r>
              <a:rPr lang="en-US" b="1">
                <a:solidFill>
                  <a:schemeClr val="tx1">
                    <a:lumMod val="75000"/>
                    <a:lumOff val="25000"/>
                  </a:schemeClr>
                </a:solidFill>
              </a:rPr>
              <a:t>How do I contact him?</a:t>
            </a:r>
            <a:endParaRPr lang="en-US">
              <a:solidFill>
                <a:schemeClr val="tx1">
                  <a:lumMod val="75000"/>
                  <a:lumOff val="25000"/>
                </a:schemeClr>
              </a:solidFill>
              <a:ea typeface="+mn-lt"/>
              <a:cs typeface="+mn-lt"/>
            </a:endParaRPr>
          </a:p>
          <a:p>
            <a:pPr marL="742950" lvl="1" indent="-285750">
              <a:buFont typeface="Arial,Sans-Serif"/>
              <a:buChar char="•"/>
            </a:pPr>
            <a:r>
              <a:rPr lang="en-US"/>
              <a:t>Email Ryan: </a:t>
            </a:r>
            <a:r>
              <a:rPr lang="en-US">
                <a:hlinkClick r:id="rId3"/>
              </a:rPr>
              <a:t>rwotto@ksu.edu</a:t>
            </a:r>
            <a:r>
              <a:rPr lang="en-US"/>
              <a:t> </a:t>
            </a:r>
          </a:p>
          <a:p>
            <a:pPr marL="742950" lvl="1" indent="-285750">
              <a:buFont typeface="Arial,Sans-Serif"/>
              <a:buChar char="•"/>
            </a:pPr>
            <a:r>
              <a:rPr lang="en-US"/>
              <a:t>Email the Center for the Advancement of Digital Scholarship: </a:t>
            </a:r>
            <a:r>
              <a:rPr lang="en-US">
                <a:hlinkClick r:id="rId4"/>
              </a:rPr>
              <a:t>CADS@ksu.edu</a:t>
            </a:r>
            <a:r>
              <a:rPr lang="en-US"/>
              <a:t> </a:t>
            </a:r>
            <a:endParaRPr lang="en-US">
              <a:cs typeface="Calibri"/>
            </a:endParaRPr>
          </a:p>
        </p:txBody>
      </p:sp>
    </p:spTree>
    <p:extLst>
      <p:ext uri="{BB962C8B-B14F-4D97-AF65-F5344CB8AC3E}">
        <p14:creationId xmlns:p14="http://schemas.microsoft.com/office/powerpoint/2010/main" val="37655242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70" y="516835"/>
            <a:ext cx="3084844" cy="5772840"/>
          </a:xfrm>
        </p:spPr>
        <p:txBody>
          <a:bodyPr anchor="ctr">
            <a:normAutofit/>
          </a:bodyPr>
          <a:lstStyle/>
          <a:p>
            <a:r>
              <a:rPr lang="en-US" sz="3600" dirty="0">
                <a:solidFill>
                  <a:schemeClr val="accent3"/>
                </a:solidFill>
              </a:rPr>
              <a:t>Four Fair Use Factors</a:t>
            </a:r>
          </a:p>
        </p:txBody>
      </p:sp>
      <p:graphicFrame>
        <p:nvGraphicFramePr>
          <p:cNvPr id="6" name="Content Placeholder 2">
            <a:extLst>
              <a:ext uri="{FF2B5EF4-FFF2-40B4-BE49-F238E27FC236}">
                <a16:creationId xmlns:a16="http://schemas.microsoft.com/office/drawing/2014/main" id="{2FA4ECAE-A642-4754-A2B3-3FDF0E78BAAC}"/>
              </a:ext>
            </a:extLst>
          </p:cNvPr>
          <p:cNvGraphicFramePr>
            <a:graphicFrameLocks noGrp="1"/>
          </p:cNvGraphicFramePr>
          <p:nvPr>
            <p:ph idx="1"/>
          </p:nvPr>
        </p:nvGraphicFramePr>
        <p:xfrm>
          <a:off x="4209901" y="136556"/>
          <a:ext cx="7847221" cy="6512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a:xfrm>
            <a:off x="83753" y="6402276"/>
            <a:ext cx="5105169" cy="365125"/>
          </a:xfrm>
          <a:prstGeom prst="rect">
            <a:avLst/>
          </a:prstGeom>
        </p:spPr>
        <p:txBody>
          <a:bodyPr>
            <a:normAutofit/>
          </a:bodyPr>
          <a:lstStyle>
            <a:lvl1pPr algn="ctr">
              <a:defRPr sz="1000">
                <a:latin typeface="Arial" charset="0"/>
                <a:ea typeface="Arial" charset="0"/>
                <a:cs typeface="Arial" charset="0"/>
              </a:defRPr>
            </a:lvl1pPr>
          </a:lstStyle>
          <a:p>
            <a:pPr algn="l">
              <a:lnSpc>
                <a:spcPct val="90000"/>
              </a:lnSpc>
              <a:spcAft>
                <a:spcPts val="600"/>
              </a:spcAft>
            </a:pPr>
            <a:r>
              <a:rPr lang="en-US" sz="700">
                <a:solidFill>
                  <a:schemeClr val="tx2"/>
                </a:solidFill>
              </a:rPr>
              <a:t>Attribution AEnriquez </a:t>
            </a:r>
            <a:r>
              <a:rPr lang="en-US" sz="700" b="0">
                <a:solidFill>
                  <a:schemeClr val="tx2"/>
                </a:solidFill>
              </a:rPr>
              <a:t>on May 18, 2018.   CC-BY</a:t>
            </a:r>
          </a:p>
          <a:p>
            <a:pPr algn="l">
              <a:lnSpc>
                <a:spcPct val="90000"/>
              </a:lnSpc>
              <a:spcAft>
                <a:spcPts val="600"/>
              </a:spcAft>
            </a:pPr>
            <a:r>
              <a:rPr lang="en-US" sz="700">
                <a:solidFill>
                  <a:schemeClr val="tx2"/>
                </a:solidFill>
                <a:hlinkClick r:id="rId7"/>
              </a:rPr>
              <a:t>https://www.lib.umich.edu/copyright/presentations</a:t>
            </a:r>
            <a:r>
              <a:rPr lang="en-US" sz="700">
                <a:solidFill>
                  <a:schemeClr val="tx2"/>
                </a:solidFill>
              </a:rPr>
              <a:t> </a:t>
            </a:r>
            <a:endParaRPr lang="en-US" sz="700" b="0">
              <a:solidFill>
                <a:schemeClr val="tx2"/>
              </a:solidFill>
            </a:endParaRPr>
          </a:p>
        </p:txBody>
      </p:sp>
    </p:spTree>
    <p:extLst>
      <p:ext uri="{BB962C8B-B14F-4D97-AF65-F5344CB8AC3E}">
        <p14:creationId xmlns:p14="http://schemas.microsoft.com/office/powerpoint/2010/main" val="31162862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Illustrative Purposes </a:t>
            </a:r>
            <a:br>
              <a:rPr lang="en-US"/>
            </a:br>
            <a:r>
              <a:rPr lang="en-US" sz="4000">
                <a:solidFill>
                  <a:schemeClr val="accent2"/>
                </a:solidFill>
              </a:rPr>
              <a:t>Looking Closer at 17 USC § 107</a:t>
            </a:r>
            <a:endParaRPr lang="en-US">
              <a:solidFill>
                <a:schemeClr val="accent2"/>
              </a:solidFill>
            </a:endParaRPr>
          </a:p>
        </p:txBody>
      </p:sp>
      <p:sp>
        <p:nvSpPr>
          <p:cNvPr id="3" name="Content Placeholder 2"/>
          <p:cNvSpPr>
            <a:spLocks noGrp="1"/>
          </p:cNvSpPr>
          <p:nvPr>
            <p:ph idx="1"/>
          </p:nvPr>
        </p:nvSpPr>
        <p:spPr/>
        <p:txBody>
          <a:bodyPr>
            <a:normAutofit/>
          </a:bodyPr>
          <a:lstStyle/>
          <a:p>
            <a:r>
              <a:rPr lang="en-US" sz="3600"/>
              <a:t>“purposes such as criticism, comment, news reporting, teaching (including multiple copies for classroom use), scholarship, or research”</a:t>
            </a:r>
          </a:p>
          <a:p>
            <a:pPr lvl="1"/>
            <a:r>
              <a:rPr lang="en-US" sz="3200"/>
              <a:t>Favorable to academic uses, but difficult to apply.</a:t>
            </a:r>
          </a:p>
        </p:txBody>
      </p:sp>
    </p:spTree>
    <p:extLst>
      <p:ext uri="{BB962C8B-B14F-4D97-AF65-F5344CB8AC3E}">
        <p14:creationId xmlns:p14="http://schemas.microsoft.com/office/powerpoint/2010/main" val="4871776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Fair Use Tool</a:t>
            </a:r>
          </a:p>
        </p:txBody>
      </p:sp>
      <p:pic>
        <p:nvPicPr>
          <p:cNvPr id="6" name="Picture 7" descr="Graphical user interface, application&#10;&#10;Description automatically generated">
            <a:extLst>
              <a:ext uri="{FF2B5EF4-FFF2-40B4-BE49-F238E27FC236}">
                <a16:creationId xmlns:a16="http://schemas.microsoft.com/office/drawing/2014/main" id="{150299E0-BE75-4322-9F9D-635295D62F78}"/>
              </a:ext>
            </a:extLst>
          </p:cNvPr>
          <p:cNvPicPr>
            <a:picLocks noGrp="1" noChangeAspect="1"/>
          </p:cNvPicPr>
          <p:nvPr>
            <p:ph idx="1"/>
          </p:nvPr>
        </p:nvPicPr>
        <p:blipFill>
          <a:blip r:embed="rId2"/>
          <a:stretch>
            <a:fillRect/>
          </a:stretch>
        </p:blipFill>
        <p:spPr>
          <a:xfrm>
            <a:off x="2187926" y="1846263"/>
            <a:ext cx="7876473" cy="4022725"/>
          </a:xfrm>
        </p:spPr>
      </p:pic>
      <p:sp>
        <p:nvSpPr>
          <p:cNvPr id="8" name="TextBox 7">
            <a:extLst>
              <a:ext uri="{FF2B5EF4-FFF2-40B4-BE49-F238E27FC236}">
                <a16:creationId xmlns:a16="http://schemas.microsoft.com/office/drawing/2014/main" id="{3D30D2B6-FD53-42AF-A5C8-D76FB128AB44}"/>
              </a:ext>
            </a:extLst>
          </p:cNvPr>
          <p:cNvSpPr txBox="1"/>
          <p:nvPr/>
        </p:nvSpPr>
        <p:spPr>
          <a:xfrm>
            <a:off x="2193985" y="5874589"/>
            <a:ext cx="78902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linkClick r:id="rId3"/>
              </a:rPr>
              <a:t>https://librarycopyright.net/resources/fairuse/index.php</a:t>
            </a:r>
            <a:endParaRPr lang="en-US">
              <a:cs typeface="Calibri" panose="020F0502020204030204"/>
            </a:endParaRPr>
          </a:p>
        </p:txBody>
      </p:sp>
    </p:spTree>
    <p:extLst>
      <p:ext uri="{BB962C8B-B14F-4D97-AF65-F5344CB8AC3E}">
        <p14:creationId xmlns:p14="http://schemas.microsoft.com/office/powerpoint/2010/main" val="1374160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2041774"/>
            <a:ext cx="10972800" cy="2775857"/>
          </a:xfrm>
        </p:spPr>
        <p:txBody>
          <a:bodyPr vert="horz" lIns="0" tIns="45720" rIns="0" bIns="45720" rtlCol="0" anchor="t">
            <a:normAutofit/>
          </a:bodyPr>
          <a:lstStyle/>
          <a:p>
            <a:pPr marL="514350" indent="-514350">
              <a:buFont typeface="+mj-lt"/>
              <a:buAutoNum type="arabicPeriod"/>
            </a:pPr>
            <a:r>
              <a:rPr lang="en-US" sz="2800"/>
              <a:t>Does it have copyright protection?</a:t>
            </a:r>
            <a:endParaRPr lang="en-US" sz="2800">
              <a:cs typeface="Calibri"/>
            </a:endParaRPr>
          </a:p>
          <a:p>
            <a:pPr marL="514350" indent="-514350">
              <a:buFont typeface="+mj-lt"/>
              <a:buAutoNum type="arabicPeriod"/>
            </a:pPr>
            <a:r>
              <a:rPr lang="en-US" sz="2800"/>
              <a:t>Does it have an existing license that covers my use?</a:t>
            </a:r>
            <a:endParaRPr lang="en-US" sz="2800">
              <a:cs typeface="Calibri"/>
            </a:endParaRPr>
          </a:p>
          <a:p>
            <a:pPr marL="514350" indent="-514350">
              <a:buFont typeface="+mj-lt"/>
              <a:buAutoNum type="arabicPeriod"/>
            </a:pPr>
            <a:r>
              <a:rPr lang="en-US" sz="2800"/>
              <a:t>Can I rely on an exemption, such as fair use?</a:t>
            </a:r>
            <a:endParaRPr lang="en-US" sz="2800">
              <a:cs typeface="Calibri"/>
            </a:endParaRPr>
          </a:p>
          <a:p>
            <a:pPr marL="514350" indent="-514350">
              <a:buFont typeface="+mj-lt"/>
              <a:buAutoNum type="arabicPeriod"/>
            </a:pPr>
            <a:r>
              <a:rPr lang="en-US" sz="2800" b="1"/>
              <a:t>Do I need to seek permission or purchase a license?</a:t>
            </a:r>
            <a:endParaRPr lang="en-US" sz="2800" b="1">
              <a:cs typeface="Calibri"/>
            </a:endParaRPr>
          </a:p>
          <a:p>
            <a:pPr marL="806450" lvl="1" indent="-514350">
              <a:buFont typeface="+mj-lt"/>
              <a:buAutoNum type="arabicPeriod"/>
            </a:pPr>
            <a:endParaRPr lang="en-US" sz="2800" b="1">
              <a:cs typeface="Calibri"/>
            </a:endParaRPr>
          </a:p>
        </p:txBody>
      </p:sp>
      <p:sp>
        <p:nvSpPr>
          <p:cNvPr id="5" name="Title 4"/>
          <p:cNvSpPr txBox="1">
            <a:spLocks/>
          </p:cNvSpPr>
          <p:nvPr/>
        </p:nvSpPr>
        <p:spPr>
          <a:xfrm>
            <a:off x="1097280" y="2866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t>Framework - U.S. Copyright</a:t>
            </a:r>
          </a:p>
        </p:txBody>
      </p:sp>
      <p:grpSp>
        <p:nvGrpSpPr>
          <p:cNvPr id="6" name="Group 5"/>
          <p:cNvGrpSpPr/>
          <p:nvPr/>
        </p:nvGrpSpPr>
        <p:grpSpPr>
          <a:xfrm>
            <a:off x="8621426" y="4620654"/>
            <a:ext cx="2937290" cy="1174916"/>
            <a:chOff x="7935729" y="293808"/>
            <a:chExt cx="2937290" cy="1174916"/>
          </a:xfrm>
        </p:grpSpPr>
        <p:sp>
          <p:nvSpPr>
            <p:cNvPr id="7" name="Chevron 6"/>
            <p:cNvSpPr/>
            <p:nvPr/>
          </p:nvSpPr>
          <p:spPr>
            <a:xfrm>
              <a:off x="7935729" y="293808"/>
              <a:ext cx="2937290" cy="1174916"/>
            </a:xfrm>
            <a:prstGeom prst="chevron">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8" name="Chevron 4"/>
            <p:cNvSpPr txBox="1"/>
            <p:nvPr/>
          </p:nvSpPr>
          <p:spPr>
            <a:xfrm>
              <a:off x="8523187" y="293808"/>
              <a:ext cx="1762374" cy="1174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a:t>Permission</a:t>
              </a:r>
            </a:p>
          </p:txBody>
        </p:sp>
      </p:grpSp>
    </p:spTree>
    <p:extLst>
      <p:ext uri="{BB962C8B-B14F-4D97-AF65-F5344CB8AC3E}">
        <p14:creationId xmlns:p14="http://schemas.microsoft.com/office/powerpoint/2010/main" val="36299261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021F-00A3-446C-9397-D6A56E40E286}"/>
              </a:ext>
            </a:extLst>
          </p:cNvPr>
          <p:cNvSpPr>
            <a:spLocks noGrp="1"/>
          </p:cNvSpPr>
          <p:nvPr>
            <p:ph type="title"/>
          </p:nvPr>
        </p:nvSpPr>
        <p:spPr/>
        <p:txBody>
          <a:bodyPr/>
          <a:lstStyle/>
          <a:p>
            <a:r>
              <a:rPr lang="en-US" dirty="0">
                <a:cs typeface="Calibri Light"/>
              </a:rPr>
              <a:t>Seeking Permissions</a:t>
            </a:r>
            <a:endParaRPr lang="en-US" dirty="0"/>
          </a:p>
        </p:txBody>
      </p:sp>
      <p:sp>
        <p:nvSpPr>
          <p:cNvPr id="3" name="Content Placeholder 2">
            <a:extLst>
              <a:ext uri="{FF2B5EF4-FFF2-40B4-BE49-F238E27FC236}">
                <a16:creationId xmlns:a16="http://schemas.microsoft.com/office/drawing/2014/main" id="{D2EC1F29-DA42-4140-9FBD-79B3A62ACD16}"/>
              </a:ext>
            </a:extLst>
          </p:cNvPr>
          <p:cNvSpPr>
            <a:spLocks noGrp="1"/>
          </p:cNvSpPr>
          <p:nvPr>
            <p:ph idx="1"/>
          </p:nvPr>
        </p:nvSpPr>
        <p:spPr>
          <a:xfrm>
            <a:off x="780979" y="1888866"/>
            <a:ext cx="10921040" cy="4023360"/>
          </a:xfrm>
        </p:spPr>
        <p:txBody>
          <a:bodyPr vert="horz" lIns="0" tIns="45720" rIns="0" bIns="45720" rtlCol="0" anchor="t">
            <a:normAutofit/>
          </a:bodyPr>
          <a:lstStyle/>
          <a:p>
            <a:pPr marL="514350" indent="-514350">
              <a:buAutoNum type="arabicPeriod"/>
            </a:pPr>
            <a:r>
              <a:rPr lang="en-US" sz="3000" dirty="0">
                <a:ea typeface="+mn-lt"/>
                <a:cs typeface="+mn-lt"/>
              </a:rPr>
              <a:t>Determine who to contact. </a:t>
            </a:r>
          </a:p>
          <a:p>
            <a:pPr marL="514350" indent="-514350">
              <a:buAutoNum type="arabicPeriod"/>
            </a:pPr>
            <a:r>
              <a:rPr lang="en-US" sz="3000" dirty="0">
                <a:ea typeface="+mn-lt"/>
                <a:cs typeface="+mn-lt"/>
              </a:rPr>
              <a:t>Contact the author/publisher. </a:t>
            </a:r>
          </a:p>
          <a:p>
            <a:pPr marL="514350" indent="-514350">
              <a:buAutoNum type="arabicPeriod"/>
            </a:pPr>
            <a:r>
              <a:rPr lang="en-US" sz="3000" dirty="0">
                <a:ea typeface="+mn-lt"/>
                <a:cs typeface="+mn-lt"/>
              </a:rPr>
              <a:t>Use</a:t>
            </a:r>
            <a:r>
              <a:rPr lang="en-US" sz="3000" dirty="0">
                <a:solidFill>
                  <a:srgbClr val="404040"/>
                </a:solidFill>
                <a:ea typeface="+mn-lt"/>
                <a:cs typeface="+mn-lt"/>
              </a:rPr>
              <a:t> the work only in accordance with the permissions agreed upon </a:t>
            </a:r>
            <a:r>
              <a:rPr lang="en-US" sz="3200" b="1" dirty="0">
                <a:solidFill>
                  <a:srgbClr val="404040"/>
                </a:solidFill>
                <a:ea typeface="+mn-lt"/>
                <a:cs typeface="+mn-lt"/>
              </a:rPr>
              <a:t>or </a:t>
            </a:r>
            <a:r>
              <a:rPr lang="en-US" sz="3000" dirty="0">
                <a:solidFill>
                  <a:srgbClr val="404040"/>
                </a:solidFill>
                <a:ea typeface="+mn-lt"/>
                <a:cs typeface="+mn-lt"/>
              </a:rPr>
              <a:t>don't use the work if permissions are denied or the permitted use is incompatible with your work. </a:t>
            </a:r>
          </a:p>
          <a:p>
            <a:pPr marL="0" indent="0">
              <a:buNone/>
            </a:pPr>
            <a:r>
              <a:rPr lang="en-US" sz="2800" dirty="0">
                <a:solidFill>
                  <a:schemeClr val="tx1"/>
                </a:solidFill>
                <a:ea typeface="+mn-lt"/>
                <a:cs typeface="+mn-lt"/>
              </a:rPr>
              <a:t>If you need help </a:t>
            </a:r>
            <a:r>
              <a:rPr lang="en-US" sz="2800" dirty="0" err="1">
                <a:solidFill>
                  <a:schemeClr val="tx1"/>
                </a:solidFill>
                <a:ea typeface="+mn-lt"/>
                <a:cs typeface="+mn-lt"/>
              </a:rPr>
              <a:t>determinging</a:t>
            </a:r>
            <a:r>
              <a:rPr lang="en-US" sz="2800" dirty="0">
                <a:solidFill>
                  <a:schemeClr val="tx1"/>
                </a:solidFill>
                <a:ea typeface="+mn-lt"/>
                <a:cs typeface="+mn-lt"/>
              </a:rPr>
              <a:t> ownership you could try: </a:t>
            </a:r>
          </a:p>
          <a:p>
            <a:pPr marL="749300" lvl="1" indent="-514350">
              <a:buFont typeface="Wingdings" panose="020F0502020204030204" pitchFamily="34" charset="0"/>
              <a:buChar char="§"/>
            </a:pPr>
            <a:r>
              <a:rPr lang="en-US" sz="2600" dirty="0">
                <a:solidFill>
                  <a:schemeClr val="tx1"/>
                </a:solidFill>
                <a:ea typeface="+mn-lt"/>
                <a:cs typeface="+mn-lt"/>
              </a:rPr>
              <a:t>Searching the Copyright Office catalogs and other records. </a:t>
            </a:r>
          </a:p>
          <a:p>
            <a:pPr marL="749300" lvl="1" indent="-514350">
              <a:buFont typeface="Wingdings" panose="020F0502020204030204" pitchFamily="34" charset="0"/>
              <a:buChar char="§"/>
            </a:pPr>
            <a:r>
              <a:rPr lang="en-US" sz="2600" dirty="0">
                <a:solidFill>
                  <a:schemeClr val="tx1"/>
                </a:solidFill>
                <a:ea typeface="+mn-lt"/>
                <a:cs typeface="+mn-lt"/>
              </a:rPr>
              <a:t>*Costly* Have the Copyright Office help by searching for you!</a:t>
            </a:r>
            <a:endParaRPr lang="en-US" sz="2600" dirty="0">
              <a:solidFill>
                <a:schemeClr val="tx1"/>
              </a:solidFill>
              <a:cs typeface="Calibri"/>
            </a:endParaRPr>
          </a:p>
          <a:p>
            <a:endParaRPr lang="en-US">
              <a:cs typeface="Calibri"/>
            </a:endParaRPr>
          </a:p>
        </p:txBody>
      </p:sp>
    </p:spTree>
    <p:extLst>
      <p:ext uri="{BB962C8B-B14F-4D97-AF65-F5344CB8AC3E}">
        <p14:creationId xmlns:p14="http://schemas.microsoft.com/office/powerpoint/2010/main" val="30008702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038B1-55B8-4135-BAEC-A333DDB039C3}"/>
              </a:ext>
            </a:extLst>
          </p:cNvPr>
          <p:cNvSpPr>
            <a:spLocks noGrp="1"/>
          </p:cNvSpPr>
          <p:nvPr>
            <p:ph type="title"/>
          </p:nvPr>
        </p:nvSpPr>
        <p:spPr/>
        <p:txBody>
          <a:bodyPr/>
          <a:lstStyle/>
          <a:p>
            <a:r>
              <a:rPr lang="en-US">
                <a:ea typeface="+mj-lt"/>
                <a:cs typeface="+mj-lt"/>
              </a:rPr>
              <a:t>Want to Avoid Some of This?</a:t>
            </a:r>
            <a:endParaRPr lang="en-US"/>
          </a:p>
        </p:txBody>
      </p:sp>
      <p:sp>
        <p:nvSpPr>
          <p:cNvPr id="3" name="Content Placeholder 2">
            <a:extLst>
              <a:ext uri="{FF2B5EF4-FFF2-40B4-BE49-F238E27FC236}">
                <a16:creationId xmlns:a16="http://schemas.microsoft.com/office/drawing/2014/main" id="{0C320A93-63D7-4190-8BF8-8D585DFDF633}"/>
              </a:ext>
            </a:extLst>
          </p:cNvPr>
          <p:cNvSpPr>
            <a:spLocks noGrp="1"/>
          </p:cNvSpPr>
          <p:nvPr>
            <p:ph idx="1"/>
          </p:nvPr>
        </p:nvSpPr>
        <p:spPr>
          <a:xfrm>
            <a:off x="1082903" y="1845734"/>
            <a:ext cx="10360324" cy="4023360"/>
          </a:xfrm>
        </p:spPr>
        <p:txBody>
          <a:bodyPr vert="horz" lIns="0" tIns="45720" rIns="0" bIns="45720" rtlCol="0" anchor="t">
            <a:noAutofit/>
          </a:bodyPr>
          <a:lstStyle/>
          <a:p>
            <a:pPr marL="0" indent="0">
              <a:buNone/>
            </a:pPr>
            <a:r>
              <a:rPr lang="en-US" sz="2800" b="1">
                <a:cs typeface="Calibri" panose="020F0502020204030204"/>
              </a:rPr>
              <a:t>Find openly licensed work with clear terms that encourage your use!</a:t>
            </a:r>
          </a:p>
          <a:p>
            <a:pPr marL="0" indent="0">
              <a:buNone/>
            </a:pPr>
            <a:endParaRPr lang="en-US" sz="2400">
              <a:cs typeface="Calibri" panose="020F0502020204030204"/>
            </a:endParaRPr>
          </a:p>
        </p:txBody>
      </p:sp>
      <p:pic>
        <p:nvPicPr>
          <p:cNvPr id="9" name="Picture 9" descr="Graphical user interface, text, application&#10;&#10;Description automatically generated">
            <a:extLst>
              <a:ext uri="{FF2B5EF4-FFF2-40B4-BE49-F238E27FC236}">
                <a16:creationId xmlns:a16="http://schemas.microsoft.com/office/drawing/2014/main" id="{D6865CAB-B136-4980-BF81-548DBE2E10C7}"/>
              </a:ext>
            </a:extLst>
          </p:cNvPr>
          <p:cNvPicPr>
            <a:picLocks noChangeAspect="1"/>
          </p:cNvPicPr>
          <p:nvPr/>
        </p:nvPicPr>
        <p:blipFill rotWithShape="1">
          <a:blip r:embed="rId2"/>
          <a:srcRect t="-678" r="33282" b="13757"/>
          <a:stretch/>
        </p:blipFill>
        <p:spPr>
          <a:xfrm>
            <a:off x="1906438" y="2293954"/>
            <a:ext cx="8377048" cy="3124592"/>
          </a:xfrm>
          <a:prstGeom prst="rect">
            <a:avLst/>
          </a:prstGeom>
        </p:spPr>
      </p:pic>
      <p:sp>
        <p:nvSpPr>
          <p:cNvPr id="10" name="TextBox 9">
            <a:extLst>
              <a:ext uri="{FF2B5EF4-FFF2-40B4-BE49-F238E27FC236}">
                <a16:creationId xmlns:a16="http://schemas.microsoft.com/office/drawing/2014/main" id="{76969397-0205-48E1-91D7-4FE0FB2262F8}"/>
              </a:ext>
            </a:extLst>
          </p:cNvPr>
          <p:cNvSpPr txBox="1"/>
          <p:nvPr/>
        </p:nvSpPr>
        <p:spPr>
          <a:xfrm>
            <a:off x="37382" y="5716437"/>
            <a:ext cx="121316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https://commons.wikimedia.org/w/index.php?search=&amp;title=Special:MediaSearch&amp;go=Go&amp;type=image&amp;haslicense=attribution</a:t>
            </a:r>
            <a:r>
              <a:rPr lang="en-US"/>
              <a:t> </a:t>
            </a:r>
          </a:p>
        </p:txBody>
      </p:sp>
    </p:spTree>
    <p:extLst>
      <p:ext uri="{BB962C8B-B14F-4D97-AF65-F5344CB8AC3E}">
        <p14:creationId xmlns:p14="http://schemas.microsoft.com/office/powerpoint/2010/main" val="18397345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038B1-55B8-4135-BAEC-A333DDB039C3}"/>
              </a:ext>
            </a:extLst>
          </p:cNvPr>
          <p:cNvSpPr>
            <a:spLocks noGrp="1"/>
          </p:cNvSpPr>
          <p:nvPr>
            <p:ph type="title"/>
          </p:nvPr>
        </p:nvSpPr>
        <p:spPr/>
        <p:txBody>
          <a:bodyPr/>
          <a:lstStyle/>
          <a:p>
            <a:r>
              <a:rPr lang="en-US">
                <a:ea typeface="+mj-lt"/>
                <a:cs typeface="+mj-lt"/>
              </a:rPr>
              <a:t>Want to Avoid Some of This?</a:t>
            </a:r>
            <a:endParaRPr lang="en-US"/>
          </a:p>
        </p:txBody>
      </p:sp>
      <p:sp>
        <p:nvSpPr>
          <p:cNvPr id="3" name="Content Placeholder 2">
            <a:extLst>
              <a:ext uri="{FF2B5EF4-FFF2-40B4-BE49-F238E27FC236}">
                <a16:creationId xmlns:a16="http://schemas.microsoft.com/office/drawing/2014/main" id="{0C320A93-63D7-4190-8BF8-8D585DFDF633}"/>
              </a:ext>
            </a:extLst>
          </p:cNvPr>
          <p:cNvSpPr>
            <a:spLocks noGrp="1"/>
          </p:cNvSpPr>
          <p:nvPr>
            <p:ph idx="1"/>
          </p:nvPr>
        </p:nvSpPr>
        <p:spPr>
          <a:xfrm>
            <a:off x="1097280" y="1845734"/>
            <a:ext cx="10216550" cy="4023360"/>
          </a:xfrm>
        </p:spPr>
        <p:txBody>
          <a:bodyPr vert="horz" lIns="0" tIns="45720" rIns="0" bIns="45720" rtlCol="0" anchor="t">
            <a:noAutofit/>
          </a:bodyPr>
          <a:lstStyle/>
          <a:p>
            <a:pPr marL="0" indent="0">
              <a:buNone/>
            </a:pPr>
            <a:r>
              <a:rPr lang="en-US" sz="2800" b="1">
                <a:cs typeface="Calibri" panose="020F0502020204030204"/>
              </a:rPr>
              <a:t>Find openly licensed work with clear terms that encourage your use!</a:t>
            </a:r>
          </a:p>
          <a:p>
            <a:pPr marL="0" indent="0">
              <a:buNone/>
            </a:pPr>
            <a:endParaRPr lang="en-US" sz="2400">
              <a:cs typeface="Calibri" panose="020F0502020204030204"/>
            </a:endParaRPr>
          </a:p>
        </p:txBody>
      </p:sp>
      <p:pic>
        <p:nvPicPr>
          <p:cNvPr id="4" name="Picture 4" descr="Graphical user interface, text, application, email&#10;&#10;Description automatically generated">
            <a:extLst>
              <a:ext uri="{FF2B5EF4-FFF2-40B4-BE49-F238E27FC236}">
                <a16:creationId xmlns:a16="http://schemas.microsoft.com/office/drawing/2014/main" id="{C3234ECD-8DE0-4FB1-A317-0E0487037D0F}"/>
              </a:ext>
            </a:extLst>
          </p:cNvPr>
          <p:cNvPicPr>
            <a:picLocks noChangeAspect="1"/>
          </p:cNvPicPr>
          <p:nvPr/>
        </p:nvPicPr>
        <p:blipFill>
          <a:blip r:embed="rId2"/>
          <a:stretch>
            <a:fillRect/>
          </a:stretch>
        </p:blipFill>
        <p:spPr>
          <a:xfrm>
            <a:off x="1892060" y="2324861"/>
            <a:ext cx="8407878" cy="3085298"/>
          </a:xfrm>
          <a:prstGeom prst="rect">
            <a:avLst/>
          </a:prstGeom>
        </p:spPr>
      </p:pic>
      <p:sp>
        <p:nvSpPr>
          <p:cNvPr id="5" name="TextBox 4">
            <a:extLst>
              <a:ext uri="{FF2B5EF4-FFF2-40B4-BE49-F238E27FC236}">
                <a16:creationId xmlns:a16="http://schemas.microsoft.com/office/drawing/2014/main" id="{A3230618-1D96-47D2-A2CD-639691A42687}"/>
              </a:ext>
            </a:extLst>
          </p:cNvPr>
          <p:cNvSpPr txBox="1"/>
          <p:nvPr/>
        </p:nvSpPr>
        <p:spPr>
          <a:xfrm>
            <a:off x="1892061" y="5975231"/>
            <a:ext cx="84078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linkClick r:id="rId3"/>
              </a:rPr>
              <a:t>https://search.creativecommons.org/</a:t>
            </a:r>
            <a:r>
              <a:rPr lang="en-US"/>
              <a:t> </a:t>
            </a:r>
            <a:endParaRPr lang="en-US">
              <a:cs typeface="Calibri" panose="020F0502020204030204"/>
            </a:endParaRPr>
          </a:p>
        </p:txBody>
      </p:sp>
    </p:spTree>
    <p:extLst>
      <p:ext uri="{BB962C8B-B14F-4D97-AF65-F5344CB8AC3E}">
        <p14:creationId xmlns:p14="http://schemas.microsoft.com/office/powerpoint/2010/main" val="27368355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038B1-55B8-4135-BAEC-A333DDB039C3}"/>
              </a:ext>
            </a:extLst>
          </p:cNvPr>
          <p:cNvSpPr>
            <a:spLocks noGrp="1"/>
          </p:cNvSpPr>
          <p:nvPr>
            <p:ph type="title"/>
          </p:nvPr>
        </p:nvSpPr>
        <p:spPr/>
        <p:txBody>
          <a:bodyPr/>
          <a:lstStyle/>
          <a:p>
            <a:r>
              <a:rPr lang="en-US">
                <a:ea typeface="+mj-lt"/>
                <a:cs typeface="+mj-lt"/>
              </a:rPr>
              <a:t>Want to Avoid Some of This?</a:t>
            </a:r>
            <a:endParaRPr lang="en-US"/>
          </a:p>
        </p:txBody>
      </p:sp>
      <p:sp>
        <p:nvSpPr>
          <p:cNvPr id="3" name="Content Placeholder 2">
            <a:extLst>
              <a:ext uri="{FF2B5EF4-FFF2-40B4-BE49-F238E27FC236}">
                <a16:creationId xmlns:a16="http://schemas.microsoft.com/office/drawing/2014/main" id="{0C320A93-63D7-4190-8BF8-8D585DFDF633}"/>
              </a:ext>
            </a:extLst>
          </p:cNvPr>
          <p:cNvSpPr>
            <a:spLocks noGrp="1"/>
          </p:cNvSpPr>
          <p:nvPr>
            <p:ph idx="1"/>
          </p:nvPr>
        </p:nvSpPr>
        <p:spPr>
          <a:xfrm>
            <a:off x="1097280" y="1845734"/>
            <a:ext cx="10202173" cy="4023360"/>
          </a:xfrm>
        </p:spPr>
        <p:txBody>
          <a:bodyPr vert="horz" lIns="0" tIns="45720" rIns="0" bIns="45720" rtlCol="0" anchor="t">
            <a:noAutofit/>
          </a:bodyPr>
          <a:lstStyle/>
          <a:p>
            <a:pPr marL="0" indent="0">
              <a:buNone/>
            </a:pPr>
            <a:r>
              <a:rPr lang="en-US" sz="2800" b="1">
                <a:cs typeface="Calibri" panose="020F0502020204030204"/>
              </a:rPr>
              <a:t>Find openly licensed work with clear terms that encourage your use!</a:t>
            </a:r>
          </a:p>
          <a:p>
            <a:pPr marL="0" indent="0">
              <a:buNone/>
            </a:pPr>
            <a:endParaRPr lang="en-US" sz="2400">
              <a:cs typeface="Calibri" panose="020F0502020204030204"/>
            </a:endParaRPr>
          </a:p>
        </p:txBody>
      </p:sp>
      <p:pic>
        <p:nvPicPr>
          <p:cNvPr id="11" name="Picture 11" descr="Graphical user interface, text, application, chat or text message&#10;&#10;Description automatically generated">
            <a:extLst>
              <a:ext uri="{FF2B5EF4-FFF2-40B4-BE49-F238E27FC236}">
                <a16:creationId xmlns:a16="http://schemas.microsoft.com/office/drawing/2014/main" id="{31CD97E9-91B6-4158-9FEE-5406B6BF72CC}"/>
              </a:ext>
            </a:extLst>
          </p:cNvPr>
          <p:cNvPicPr>
            <a:picLocks noChangeAspect="1"/>
          </p:cNvPicPr>
          <p:nvPr/>
        </p:nvPicPr>
        <p:blipFill>
          <a:blip r:embed="rId2"/>
          <a:stretch>
            <a:fillRect/>
          </a:stretch>
        </p:blipFill>
        <p:spPr>
          <a:xfrm>
            <a:off x="1719531" y="2518803"/>
            <a:ext cx="8968594" cy="2683036"/>
          </a:xfrm>
          <a:prstGeom prst="rect">
            <a:avLst/>
          </a:prstGeom>
        </p:spPr>
      </p:pic>
      <p:sp>
        <p:nvSpPr>
          <p:cNvPr id="6" name="TextBox 5">
            <a:extLst>
              <a:ext uri="{FF2B5EF4-FFF2-40B4-BE49-F238E27FC236}">
                <a16:creationId xmlns:a16="http://schemas.microsoft.com/office/drawing/2014/main" id="{E9BF67B7-64B6-4157-A694-18EB531F3AB5}"/>
              </a:ext>
            </a:extLst>
          </p:cNvPr>
          <p:cNvSpPr txBox="1"/>
          <p:nvPr/>
        </p:nvSpPr>
        <p:spPr>
          <a:xfrm>
            <a:off x="1590136" y="5543909"/>
            <a:ext cx="89685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linkClick r:id="rId3"/>
              </a:rPr>
              <a:t>https://www.google.com/imghp?hl=en</a:t>
            </a:r>
            <a:r>
              <a:rPr lang="en-US"/>
              <a:t> </a:t>
            </a:r>
          </a:p>
        </p:txBody>
      </p:sp>
    </p:spTree>
    <p:extLst>
      <p:ext uri="{BB962C8B-B14F-4D97-AF65-F5344CB8AC3E}">
        <p14:creationId xmlns:p14="http://schemas.microsoft.com/office/powerpoint/2010/main" val="11672823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dirty="0"/>
              <a:t>Copyright and Your ETDR  </a:t>
            </a:r>
          </a:p>
        </p:txBody>
      </p:sp>
      <p:sp>
        <p:nvSpPr>
          <p:cNvPr id="7" name="Text Placeholder 6"/>
          <p:cNvSpPr>
            <a:spLocks noGrp="1"/>
          </p:cNvSpPr>
          <p:nvPr>
            <p:ph type="body" idx="1"/>
          </p:nvPr>
        </p:nvSpPr>
        <p:spPr>
          <a:xfrm>
            <a:off x="7870995" y="643467"/>
            <a:ext cx="3341488" cy="5054008"/>
          </a:xfrm>
        </p:spPr>
        <p:txBody>
          <a:bodyPr vert="horz" lIns="91440" tIns="45720" rIns="91440" bIns="45720" rtlCol="0" anchor="ctr">
            <a:normAutofit/>
          </a:bodyPr>
          <a:lstStyle/>
          <a:p>
            <a:r>
              <a:rPr lang="en-US" sz="4000">
                <a:cs typeface="Calibri Light"/>
              </a:rPr>
              <a:t>Tips and Reminders</a:t>
            </a:r>
          </a:p>
          <a:p>
            <a:endParaRPr lang="en-US">
              <a:cs typeface="Calibri Light"/>
            </a:endParaRPr>
          </a:p>
        </p:txBody>
      </p:sp>
    </p:spTree>
    <p:extLst>
      <p:ext uri="{BB962C8B-B14F-4D97-AF65-F5344CB8AC3E}">
        <p14:creationId xmlns:p14="http://schemas.microsoft.com/office/powerpoint/2010/main" val="40007368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Best Practices in your Report, Thesis, or Dissertation</a:t>
            </a:r>
          </a:p>
        </p:txBody>
      </p:sp>
      <p:sp>
        <p:nvSpPr>
          <p:cNvPr id="3" name="Content Placeholder 2"/>
          <p:cNvSpPr>
            <a:spLocks noGrp="1"/>
          </p:cNvSpPr>
          <p:nvPr>
            <p:ph idx="1"/>
          </p:nvPr>
        </p:nvSpPr>
        <p:spPr>
          <a:xfrm>
            <a:off x="1068526" y="1845734"/>
            <a:ext cx="10058400" cy="4023360"/>
          </a:xfrm>
        </p:spPr>
        <p:txBody>
          <a:bodyPr vert="horz" lIns="0" tIns="45720" rIns="0" bIns="45720" rtlCol="0" anchor="t">
            <a:normAutofit/>
          </a:bodyPr>
          <a:lstStyle/>
          <a:p>
            <a:endParaRPr lang="en-US" b="1">
              <a:cs typeface="Calibri" panose="020F0502020204030204"/>
            </a:endParaRPr>
          </a:p>
          <a:p>
            <a:endParaRPr lang="en-US"/>
          </a:p>
        </p:txBody>
      </p:sp>
      <p:sp>
        <p:nvSpPr>
          <p:cNvPr id="4" name="TextBox 3">
            <a:extLst>
              <a:ext uri="{FF2B5EF4-FFF2-40B4-BE49-F238E27FC236}">
                <a16:creationId xmlns:a16="http://schemas.microsoft.com/office/drawing/2014/main" id="{08C92273-7C6F-4349-A5FC-4A545E98BCD3}"/>
              </a:ext>
            </a:extLst>
          </p:cNvPr>
          <p:cNvSpPr txBox="1"/>
          <p:nvPr/>
        </p:nvSpPr>
        <p:spPr>
          <a:xfrm>
            <a:off x="842513" y="2035834"/>
            <a:ext cx="10693878" cy="5289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400"/>
              </a:spcAft>
              <a:buFont typeface="Arial" panose="020B0604020202020204" pitchFamily="34" charset="0"/>
              <a:buChar char="•"/>
            </a:pPr>
            <a:r>
              <a:rPr lang="en-US" sz="2800"/>
              <a:t>Cite everything. </a:t>
            </a:r>
            <a:endParaRPr lang="en-US" sz="2800">
              <a:cs typeface="Calibri"/>
            </a:endParaRPr>
          </a:p>
          <a:p>
            <a:pPr marL="285750" indent="-285750">
              <a:spcAft>
                <a:spcPts val="1400"/>
              </a:spcAft>
              <a:buFont typeface="Arial" panose="020B0604020202020204" pitchFamily="34" charset="0"/>
              <a:buChar char="•"/>
            </a:pPr>
            <a:r>
              <a:rPr lang="en-US" sz="2800">
                <a:cs typeface="Calibri"/>
              </a:rPr>
              <a:t>When using other's material ask yourself do you need this </a:t>
            </a:r>
            <a:r>
              <a:rPr lang="en-US" sz="2800" b="1" i="1">
                <a:cs typeface="Calibri"/>
              </a:rPr>
              <a:t>specific </a:t>
            </a:r>
            <a:r>
              <a:rPr lang="en-US" sz="2800">
                <a:cs typeface="Calibri"/>
              </a:rPr>
              <a:t>figure/image to complete my scholarly objective?</a:t>
            </a:r>
          </a:p>
          <a:p>
            <a:pPr marL="285750" indent="-285750">
              <a:spcAft>
                <a:spcPts val="1400"/>
              </a:spcAft>
              <a:buFont typeface="Arial" panose="020B0604020202020204" pitchFamily="34" charset="0"/>
              <a:buChar char="•"/>
            </a:pPr>
            <a:r>
              <a:rPr lang="en-US" sz="2800">
                <a:cs typeface="Calibri"/>
              </a:rPr>
              <a:t>Frequently consult this material CADS curated on </a:t>
            </a:r>
            <a:r>
              <a:rPr lang="en-US" sz="2800">
                <a:cs typeface="Calibri"/>
                <a:hlinkClick r:id="rId3"/>
              </a:rPr>
              <a:t>Reusing Content.</a:t>
            </a:r>
            <a:r>
              <a:rPr lang="en-US" sz="2800">
                <a:cs typeface="Calibri"/>
              </a:rPr>
              <a:t> </a:t>
            </a:r>
          </a:p>
          <a:p>
            <a:pPr marL="285750" indent="-285750">
              <a:spcAft>
                <a:spcPts val="1400"/>
              </a:spcAft>
              <a:buFont typeface="Arial" panose="020B0604020202020204" pitchFamily="34" charset="0"/>
              <a:buChar char="•"/>
            </a:pPr>
            <a:r>
              <a:rPr lang="en-US" sz="2800">
                <a:cs typeface="Calibri"/>
              </a:rPr>
              <a:t>As you explore opportunities to publish all or parts of your ETDR consider the terms of the publisher's contract?</a:t>
            </a:r>
          </a:p>
          <a:p>
            <a:pPr marL="742950" lvl="1" indent="-285750">
              <a:spcAft>
                <a:spcPts val="1400"/>
              </a:spcAft>
              <a:buFont typeface="Arial" panose="020B0604020202020204" pitchFamily="34" charset="0"/>
              <a:buChar char="•"/>
            </a:pPr>
            <a:r>
              <a:rPr lang="en-US" sz="2800">
                <a:cs typeface="Calibri"/>
              </a:rPr>
              <a:t>Consider how this could affect the submission of  your ETDR. </a:t>
            </a:r>
          </a:p>
          <a:p>
            <a:pPr marL="285750" indent="-285750">
              <a:buFont typeface="Arial" panose="020B0604020202020204" pitchFamily="34" charset="0"/>
              <a:buChar char="•"/>
            </a:pPr>
            <a:endParaRPr lang="en-US" sz="1600">
              <a:cs typeface="Calibri"/>
            </a:endParaRPr>
          </a:p>
          <a:p>
            <a:pPr marL="285750" indent="-285750">
              <a:buFont typeface="Arial" panose="020B0604020202020204" pitchFamily="34" charset="0"/>
              <a:buChar char="•"/>
            </a:pPr>
            <a:endParaRPr lang="en-US" sz="1600">
              <a:cs typeface="Calibri"/>
            </a:endParaRPr>
          </a:p>
          <a:p>
            <a:pPr marL="1200150" lvl="2" indent="-285750">
              <a:lnSpc>
                <a:spcPct val="90000"/>
              </a:lnSpc>
              <a:spcBef>
                <a:spcPts val="200"/>
              </a:spcBef>
              <a:spcAft>
                <a:spcPts val="400"/>
              </a:spcAft>
              <a:buFont typeface="Wingdings,Sans-Serif" panose="020B0604020202020204" pitchFamily="34" charset="0"/>
              <a:buChar char="v"/>
            </a:pPr>
            <a:endParaRPr lang="en-US" sz="1600">
              <a:cs typeface="Calibri"/>
            </a:endParaRPr>
          </a:p>
          <a:p>
            <a:pPr marL="285750" indent="-285750">
              <a:buFont typeface="Arial" panose="020B0604020202020204" pitchFamily="34" charset="0"/>
              <a:buChar char="•"/>
            </a:pPr>
            <a:endParaRPr lang="en-US" sz="1600">
              <a:ea typeface="+mn-lt"/>
              <a:cs typeface="+mn-lt"/>
            </a:endParaRPr>
          </a:p>
          <a:p>
            <a:pPr marL="285750" indent="-285750">
              <a:buFont typeface="Arial" panose="020B0604020202020204" pitchFamily="34" charset="0"/>
              <a:buChar char="•"/>
            </a:pPr>
            <a:endParaRPr lang="en-US" sz="1600">
              <a:cs typeface="Calibri"/>
            </a:endParaRPr>
          </a:p>
        </p:txBody>
      </p:sp>
    </p:spTree>
    <p:extLst>
      <p:ext uri="{BB962C8B-B14F-4D97-AF65-F5344CB8AC3E}">
        <p14:creationId xmlns:p14="http://schemas.microsoft.com/office/powerpoint/2010/main" val="2051422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7C822-EB67-41E4-B145-BC4234079915}"/>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sz="4800" dirty="0">
                <a:solidFill>
                  <a:schemeClr val="tx1">
                    <a:lumMod val="75000"/>
                    <a:lumOff val="25000"/>
                  </a:schemeClr>
                </a:solidFill>
              </a:rPr>
              <a:t>Thomas Bell</a:t>
            </a:r>
            <a:br>
              <a:rPr lang="en-US" sz="2000" dirty="0"/>
            </a:br>
            <a:r>
              <a:rPr lang="en-US" sz="2000" b="1" dirty="0">
                <a:solidFill>
                  <a:schemeClr val="accent2"/>
                </a:solidFill>
                <a:cs typeface="Calibri Light"/>
              </a:rPr>
              <a:t>Academic Services Librarian: </a:t>
            </a:r>
            <a:r>
              <a:rPr lang="en-US" sz="2000" dirty="0">
                <a:solidFill>
                  <a:schemeClr val="accent2"/>
                </a:solidFill>
                <a:ea typeface="+mj-lt"/>
                <a:cs typeface="+mj-lt"/>
              </a:rPr>
              <a:t>(drama therapy, interior architecture and industrial design, leadership studies, and </a:t>
            </a:r>
            <a:r>
              <a:rPr lang="en-US" sz="2000" b="1" u="sng" dirty="0">
                <a:solidFill>
                  <a:schemeClr val="accent2"/>
                </a:solidFill>
                <a:ea typeface="+mj-lt"/>
                <a:cs typeface="+mj-lt"/>
              </a:rPr>
              <a:t>music</a:t>
            </a:r>
            <a:r>
              <a:rPr lang="en-US" sz="2000" dirty="0">
                <a:solidFill>
                  <a:schemeClr val="accent2"/>
                </a:solidFill>
                <a:ea typeface="+mj-lt"/>
                <a:cs typeface="+mj-lt"/>
              </a:rPr>
              <a:t>)</a:t>
            </a:r>
            <a:endParaRPr lang="en-US" sz="2000" dirty="0">
              <a:solidFill>
                <a:schemeClr val="accent2"/>
              </a:solidFill>
              <a:cs typeface="Calibri Light"/>
            </a:endParaRPr>
          </a:p>
        </p:txBody>
      </p:sp>
      <p:pic>
        <p:nvPicPr>
          <p:cNvPr id="5" name="Picture 5">
            <a:extLst>
              <a:ext uri="{FF2B5EF4-FFF2-40B4-BE49-F238E27FC236}">
                <a16:creationId xmlns:a16="http://schemas.microsoft.com/office/drawing/2014/main" id="{9EA8DF79-F03B-4E6B-8428-8E0ECF95BBE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167"/>
          <a:stretch/>
        </p:blipFill>
        <p:spPr>
          <a:xfrm>
            <a:off x="603504" y="740475"/>
            <a:ext cx="4069049" cy="5214011"/>
          </a:xfrm>
          <a:prstGeom prst="rect">
            <a:avLst/>
          </a:prstGeom>
          <a:ln>
            <a:noFill/>
          </a:ln>
        </p:spPr>
      </p:pic>
      <p:sp>
        <p:nvSpPr>
          <p:cNvPr id="4" name="Text Placeholder 3">
            <a:extLst>
              <a:ext uri="{FF2B5EF4-FFF2-40B4-BE49-F238E27FC236}">
                <a16:creationId xmlns:a16="http://schemas.microsoft.com/office/drawing/2014/main" id="{F7D46200-9436-4FF2-ADB1-2801D30881A9}"/>
              </a:ext>
            </a:extLst>
          </p:cNvPr>
          <p:cNvSpPr>
            <a:spLocks noGrp="1"/>
          </p:cNvSpPr>
          <p:nvPr>
            <p:ph type="body" sz="half" idx="2"/>
          </p:nvPr>
        </p:nvSpPr>
        <p:spPr>
          <a:xfrm>
            <a:off x="4872411" y="2198914"/>
            <a:ext cx="6677331" cy="4022747"/>
          </a:xfrm>
        </p:spPr>
        <p:txBody>
          <a:bodyPr vert="horz" lIns="0" tIns="45720" rIns="0" bIns="45720" rtlCol="0" anchor="t">
            <a:normAutofit/>
          </a:bodyPr>
          <a:lstStyle/>
          <a:p>
            <a:r>
              <a:rPr lang="en-US" sz="1800" b="1" dirty="0">
                <a:solidFill>
                  <a:schemeClr val="tx1"/>
                </a:solidFill>
                <a:ea typeface="+mn-lt"/>
                <a:cs typeface="+mn-lt"/>
              </a:rPr>
              <a:t>About Thomas: </a:t>
            </a:r>
          </a:p>
          <a:p>
            <a:r>
              <a:rPr lang="en-US" sz="1600" dirty="0">
                <a:solidFill>
                  <a:schemeClr val="tx1"/>
                </a:solidFill>
                <a:ea typeface="+mn-lt"/>
                <a:cs typeface="+mn-lt"/>
              </a:rPr>
              <a:t>Thomas can meet individually with students or faculty to help with research questions and help faculty develop research assignments for students using library resources. He also can visit your undergraduate or graduate class to teach information literacy skills like finding, using and evaluating library resources. Besides assisting students in his main subject areas, Thomas also serves as the Marianna </a:t>
            </a:r>
            <a:r>
              <a:rPr lang="en-US" sz="1600" dirty="0" err="1">
                <a:solidFill>
                  <a:schemeClr val="tx1"/>
                </a:solidFill>
                <a:ea typeface="+mn-lt"/>
                <a:cs typeface="+mn-lt"/>
              </a:rPr>
              <a:t>Kistler</a:t>
            </a:r>
            <a:r>
              <a:rPr lang="en-US" sz="1600" dirty="0">
                <a:solidFill>
                  <a:schemeClr val="tx1"/>
                </a:solidFill>
                <a:ea typeface="+mn-lt"/>
                <a:cs typeface="+mn-lt"/>
              </a:rPr>
              <a:t> Beach Museum Librarian of Wonder and is a curator for K-State’s Consumer Movement Archives.</a:t>
            </a:r>
          </a:p>
          <a:p>
            <a:pPr marL="742950" lvl="1" indent="-285750">
              <a:buFont typeface="Arial,Sans-Serif" panose="020F0502020204030204" pitchFamily="34" charset="0"/>
              <a:buChar char="•"/>
            </a:pPr>
            <a:endParaRPr lang="en-US" sz="1300" dirty="0">
              <a:solidFill>
                <a:schemeClr val="tx1"/>
              </a:solidFill>
              <a:ea typeface="+mn-lt"/>
              <a:cs typeface="+mn-lt"/>
            </a:endParaRPr>
          </a:p>
          <a:p>
            <a:r>
              <a:rPr lang="en-US" sz="1800" b="1" dirty="0">
                <a:solidFill>
                  <a:schemeClr val="tx1"/>
                </a:solidFill>
                <a:ea typeface="+mn-lt"/>
                <a:cs typeface="+mn-lt"/>
              </a:rPr>
              <a:t>Research Interest: </a:t>
            </a:r>
          </a:p>
          <a:p>
            <a:r>
              <a:rPr lang="en-US" sz="1600" dirty="0">
                <a:solidFill>
                  <a:schemeClr val="tx1"/>
                </a:solidFill>
                <a:ea typeface="+mn-lt"/>
                <a:cs typeface="+mn-lt"/>
              </a:rPr>
              <a:t>Thomas is interested in underground and experimental rock music, especially in the pre-internet era.</a:t>
            </a:r>
          </a:p>
          <a:p>
            <a:pPr lvl="1"/>
            <a:endParaRPr lang="en-US" dirty="0">
              <a:solidFill>
                <a:srgbClr val="000000"/>
              </a:solidFill>
              <a:ea typeface="+mn-lt"/>
              <a:cs typeface="+mn-lt"/>
            </a:endParaRPr>
          </a:p>
        </p:txBody>
      </p:sp>
    </p:spTree>
    <p:extLst>
      <p:ext uri="{BB962C8B-B14F-4D97-AF65-F5344CB8AC3E}">
        <p14:creationId xmlns:p14="http://schemas.microsoft.com/office/powerpoint/2010/main" val="16016661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93688"/>
            <a:ext cx="10058400" cy="1449388"/>
          </a:xfrm>
        </p:spPr>
        <p:txBody>
          <a:bodyPr/>
          <a:lstStyle/>
          <a:p>
            <a:r>
              <a:rPr lang="en-US"/>
              <a:t>Authors Rights Tools </a:t>
            </a:r>
          </a:p>
        </p:txBody>
      </p:sp>
      <p:pic>
        <p:nvPicPr>
          <p:cNvPr id="5" name="Picture 6" descr="Graphical user interface&#10;&#10;Description automatically generated">
            <a:extLst>
              <a:ext uri="{FF2B5EF4-FFF2-40B4-BE49-F238E27FC236}">
                <a16:creationId xmlns:a16="http://schemas.microsoft.com/office/drawing/2014/main" id="{992266B3-6A1E-41D9-B75F-4F3F588DB61B}"/>
              </a:ext>
            </a:extLst>
          </p:cNvPr>
          <p:cNvPicPr>
            <a:picLocks noGrp="1" noChangeAspect="1"/>
          </p:cNvPicPr>
          <p:nvPr>
            <p:ph idx="4294967295"/>
          </p:nvPr>
        </p:nvPicPr>
        <p:blipFill>
          <a:blip r:embed="rId2"/>
          <a:stretch>
            <a:fillRect/>
          </a:stretch>
        </p:blipFill>
        <p:spPr>
          <a:xfrm>
            <a:off x="0" y="1109663"/>
            <a:ext cx="7462838" cy="4508500"/>
          </a:xfrm>
        </p:spPr>
      </p:pic>
      <p:sp>
        <p:nvSpPr>
          <p:cNvPr id="8" name="TextBox 7">
            <a:extLst>
              <a:ext uri="{FF2B5EF4-FFF2-40B4-BE49-F238E27FC236}">
                <a16:creationId xmlns:a16="http://schemas.microsoft.com/office/drawing/2014/main" id="{3D30D2B6-FD53-42AF-A5C8-D76FB128AB44}"/>
              </a:ext>
            </a:extLst>
          </p:cNvPr>
          <p:cNvSpPr txBox="1"/>
          <p:nvPr/>
        </p:nvSpPr>
        <p:spPr>
          <a:xfrm>
            <a:off x="2150853" y="5603245"/>
            <a:ext cx="78902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hlinkClick r:id="rId3"/>
              </a:rPr>
              <a:t>https://v2.sherpa.ac.uk/romeo/</a:t>
            </a:r>
            <a:r>
              <a:rPr lang="en-US">
                <a:ea typeface="+mn-lt"/>
                <a:cs typeface="+mn-lt"/>
              </a:rPr>
              <a:t> </a:t>
            </a:r>
            <a:endParaRPr lang="en-US"/>
          </a:p>
        </p:txBody>
      </p:sp>
      <p:sp>
        <p:nvSpPr>
          <p:cNvPr id="7" name="TextBox 6">
            <a:extLst>
              <a:ext uri="{FF2B5EF4-FFF2-40B4-BE49-F238E27FC236}">
                <a16:creationId xmlns:a16="http://schemas.microsoft.com/office/drawing/2014/main" id="{3DD43EA0-ECCB-4559-B7C1-6C2EEE0B8D01}"/>
              </a:ext>
            </a:extLst>
          </p:cNvPr>
          <p:cNvSpPr txBox="1"/>
          <p:nvPr/>
        </p:nvSpPr>
        <p:spPr>
          <a:xfrm>
            <a:off x="8628" y="5820731"/>
            <a:ext cx="121891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accent2"/>
                </a:solidFill>
              </a:rPr>
              <a:t>1st: </a:t>
            </a:r>
            <a:r>
              <a:rPr lang="en-US" sz="2000" b="1"/>
              <a:t>Use Sherpa Romeo to review publishers' policies. </a:t>
            </a:r>
            <a:r>
              <a:rPr lang="en-US" sz="2800" b="1">
                <a:solidFill>
                  <a:schemeClr val="accent2"/>
                </a:solidFill>
              </a:rPr>
              <a:t> 2nd </a:t>
            </a:r>
            <a:r>
              <a:rPr lang="en-US" sz="2000" b="1"/>
              <a:t>Confirm with the journal's posted policies.  </a:t>
            </a:r>
            <a:endParaRPr lang="en-US" sz="2000" b="1">
              <a:cs typeface="Calibri"/>
            </a:endParaRPr>
          </a:p>
        </p:txBody>
      </p:sp>
    </p:spTree>
    <p:extLst>
      <p:ext uri="{BB962C8B-B14F-4D97-AF65-F5344CB8AC3E}">
        <p14:creationId xmlns:p14="http://schemas.microsoft.com/office/powerpoint/2010/main" val="11389198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ECAFB1-AE6D-4BBF-8103-F4A68AA2FE62}"/>
              </a:ext>
            </a:extLst>
          </p:cNvPr>
          <p:cNvSpPr>
            <a:spLocks noGrp="1"/>
          </p:cNvSpPr>
          <p:nvPr>
            <p:ph type="title"/>
          </p:nvPr>
        </p:nvSpPr>
        <p:spPr>
          <a:xfrm>
            <a:off x="457200" y="1744548"/>
            <a:ext cx="3200400" cy="2286000"/>
          </a:xfrm>
        </p:spPr>
        <p:txBody>
          <a:bodyPr>
            <a:normAutofit/>
          </a:bodyPr>
          <a:lstStyle/>
          <a:p>
            <a:r>
              <a:rPr lang="en-US" sz="5400" b="1">
                <a:cs typeface="Calibri Light"/>
              </a:rPr>
              <a:t>ETDR HELP</a:t>
            </a:r>
          </a:p>
        </p:txBody>
      </p:sp>
      <p:sp>
        <p:nvSpPr>
          <p:cNvPr id="4" name="Content Placeholder 3">
            <a:extLst>
              <a:ext uri="{FF2B5EF4-FFF2-40B4-BE49-F238E27FC236}">
                <a16:creationId xmlns:a16="http://schemas.microsoft.com/office/drawing/2014/main" id="{6E93CCEA-BB24-4FFB-ADF7-BDA46096AD79}"/>
              </a:ext>
            </a:extLst>
          </p:cNvPr>
          <p:cNvSpPr>
            <a:spLocks noGrp="1"/>
          </p:cNvSpPr>
          <p:nvPr>
            <p:ph idx="1"/>
          </p:nvPr>
        </p:nvSpPr>
        <p:spPr>
          <a:xfrm>
            <a:off x="4196751" y="142048"/>
            <a:ext cx="3458618" cy="6638026"/>
          </a:xfrm>
        </p:spPr>
        <p:txBody>
          <a:bodyPr vert="horz" lIns="0" tIns="45720" rIns="0" bIns="45720" rtlCol="0" anchor="t">
            <a:normAutofit fontScale="92500" lnSpcReduction="10000"/>
          </a:bodyPr>
          <a:lstStyle/>
          <a:p>
            <a:r>
              <a:rPr lang="en-US" b="1">
                <a:ea typeface="+mn-lt"/>
                <a:cs typeface="+mn-lt"/>
              </a:rPr>
              <a:t>Questions about these topics:</a:t>
            </a:r>
            <a:endParaRPr lang="en-US">
              <a:cs typeface="Calibri" panose="020F0502020204030204"/>
            </a:endParaRPr>
          </a:p>
          <a:p>
            <a:r>
              <a:rPr lang="en-US">
                <a:ea typeface="+mn-lt"/>
                <a:cs typeface="+mn-lt"/>
              </a:rPr>
              <a:t>•Graduation procedures, requirements and deadlines</a:t>
            </a:r>
            <a:endParaRPr lang="en-US"/>
          </a:p>
          <a:p>
            <a:r>
              <a:rPr lang="en-US">
                <a:ea typeface="+mn-lt"/>
                <a:cs typeface="+mn-lt"/>
              </a:rPr>
              <a:t>•ETDR fees</a:t>
            </a:r>
            <a:endParaRPr lang="en-US"/>
          </a:p>
          <a:p>
            <a:r>
              <a:rPr lang="en-US">
                <a:ea typeface="+mn-lt"/>
                <a:cs typeface="+mn-lt"/>
              </a:rPr>
              <a:t>•Embargo (request for delayed publication in K-REx)</a:t>
            </a:r>
            <a:endParaRPr lang="en-US"/>
          </a:p>
          <a:p>
            <a:r>
              <a:rPr lang="en-US">
                <a:ea typeface="+mn-lt"/>
                <a:cs typeface="+mn-lt"/>
              </a:rPr>
              <a:t>•Commencement</a:t>
            </a:r>
            <a:endParaRPr lang="en-US"/>
          </a:p>
          <a:p>
            <a:endParaRPr lang="en-US">
              <a:ea typeface="+mn-lt"/>
              <a:cs typeface="+mn-lt"/>
            </a:endParaRPr>
          </a:p>
          <a:p>
            <a:r>
              <a:rPr lang="en-US">
                <a:ea typeface="+mn-lt"/>
                <a:cs typeface="+mn-lt"/>
              </a:rPr>
              <a:t> </a:t>
            </a:r>
            <a:r>
              <a:rPr lang="en-US" b="1">
                <a:ea typeface="+mn-lt"/>
                <a:cs typeface="+mn-lt"/>
              </a:rPr>
              <a:t>Questions about these topics:</a:t>
            </a:r>
            <a:endParaRPr lang="en-US"/>
          </a:p>
          <a:p>
            <a:r>
              <a:rPr lang="en-US">
                <a:ea typeface="+mn-lt"/>
                <a:cs typeface="+mn-lt"/>
              </a:rPr>
              <a:t>•Templates and formatting your ETDR</a:t>
            </a:r>
            <a:endParaRPr lang="en-US"/>
          </a:p>
          <a:p>
            <a:r>
              <a:rPr lang="en-US">
                <a:ea typeface="+mn-lt"/>
                <a:cs typeface="+mn-lt"/>
              </a:rPr>
              <a:t>•Reviewing your ETDR and supplemental files</a:t>
            </a:r>
            <a:endParaRPr lang="en-US"/>
          </a:p>
          <a:p>
            <a:r>
              <a:rPr lang="en-US">
                <a:ea typeface="+mn-lt"/>
                <a:cs typeface="+mn-lt"/>
              </a:rPr>
              <a:t>•Working with image or audio files</a:t>
            </a:r>
            <a:endParaRPr lang="en-US"/>
          </a:p>
          <a:p>
            <a:r>
              <a:rPr lang="en-US">
                <a:ea typeface="+mn-lt"/>
                <a:cs typeface="+mn-lt"/>
              </a:rPr>
              <a:t>•Converting your Word or LaTeX file to PDF</a:t>
            </a:r>
            <a:endParaRPr lang="en-US"/>
          </a:p>
          <a:p>
            <a:r>
              <a:rPr lang="en-US">
                <a:ea typeface="+mn-lt"/>
                <a:cs typeface="+mn-lt"/>
              </a:rPr>
              <a:t>•Logging into K-REx to submit your ETDR</a:t>
            </a:r>
            <a:endParaRPr lang="en-US"/>
          </a:p>
          <a:p>
            <a:endParaRPr lang="en-US">
              <a:cs typeface="Calibri"/>
            </a:endParaRPr>
          </a:p>
        </p:txBody>
      </p:sp>
      <p:sp>
        <p:nvSpPr>
          <p:cNvPr id="5" name="Text Placeholder 4">
            <a:extLst>
              <a:ext uri="{FF2B5EF4-FFF2-40B4-BE49-F238E27FC236}">
                <a16:creationId xmlns:a16="http://schemas.microsoft.com/office/drawing/2014/main" id="{0E99AA63-6842-4FA2-8EE5-F54FA961CB54}"/>
              </a:ext>
            </a:extLst>
          </p:cNvPr>
          <p:cNvSpPr>
            <a:spLocks noGrp="1"/>
          </p:cNvSpPr>
          <p:nvPr>
            <p:ph type="body" sz="half" idx="2"/>
          </p:nvPr>
        </p:nvSpPr>
        <p:spPr/>
        <p:txBody>
          <a:bodyPr/>
          <a:lstStyle/>
          <a:p>
            <a:endParaRPr lang="en-US"/>
          </a:p>
        </p:txBody>
      </p:sp>
      <p:sp>
        <p:nvSpPr>
          <p:cNvPr id="7" name="Content Placeholder 3">
            <a:extLst>
              <a:ext uri="{FF2B5EF4-FFF2-40B4-BE49-F238E27FC236}">
                <a16:creationId xmlns:a16="http://schemas.microsoft.com/office/drawing/2014/main" id="{DB831947-8497-4879-B64A-89FFA1EE8B24}"/>
              </a:ext>
            </a:extLst>
          </p:cNvPr>
          <p:cNvSpPr txBox="1">
            <a:spLocks/>
          </p:cNvSpPr>
          <p:nvPr/>
        </p:nvSpPr>
        <p:spPr>
          <a:xfrm>
            <a:off x="8274170" y="294448"/>
            <a:ext cx="4019335" cy="6566139"/>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b="1">
              <a:ea typeface="+mn-lt"/>
              <a:cs typeface="+mn-lt"/>
            </a:endParaRPr>
          </a:p>
          <a:p>
            <a:r>
              <a:rPr lang="en-US" b="1">
                <a:ea typeface="+mn-lt"/>
                <a:cs typeface="+mn-lt"/>
              </a:rPr>
              <a:t>Graduate School</a:t>
            </a:r>
            <a:endParaRPr lang="en-US">
              <a:cs typeface="Calibri" panose="020F0502020204030204"/>
            </a:endParaRPr>
          </a:p>
          <a:p>
            <a:r>
              <a:rPr lang="en-US">
                <a:ea typeface="+mn-lt"/>
                <a:cs typeface="+mn-lt"/>
              </a:rPr>
              <a:t>119 Eisenhower Hall</a:t>
            </a:r>
            <a:endParaRPr lang="en-US"/>
          </a:p>
          <a:p>
            <a:r>
              <a:rPr lang="en-US">
                <a:ea typeface="+mn-lt"/>
                <a:cs typeface="+mn-lt"/>
              </a:rPr>
              <a:t>785-532-6191 or 800-651-1816</a:t>
            </a:r>
            <a:endParaRPr lang="en-US"/>
          </a:p>
          <a:p>
            <a:r>
              <a:rPr lang="en-US">
                <a:ea typeface="+mn-lt"/>
                <a:cs typeface="+mn-lt"/>
                <a:hlinkClick r:id="rId2"/>
              </a:rPr>
              <a:t>grad@k-state.edu</a:t>
            </a:r>
            <a:endParaRPr lang="en-US"/>
          </a:p>
          <a:p>
            <a:endParaRPr lang="en-US"/>
          </a:p>
          <a:p>
            <a:pPr marL="0" indent="0">
              <a:buNone/>
            </a:pPr>
            <a:endParaRPr lang="en-US">
              <a:ea typeface="+mn-lt"/>
              <a:cs typeface="+mn-lt"/>
            </a:endParaRPr>
          </a:p>
          <a:p>
            <a:endParaRPr lang="en-US">
              <a:ea typeface="+mn-lt"/>
              <a:cs typeface="+mn-lt"/>
            </a:endParaRPr>
          </a:p>
          <a:p>
            <a:r>
              <a:rPr lang="en-US">
                <a:ea typeface="+mn-lt"/>
                <a:cs typeface="+mn-lt"/>
              </a:rPr>
              <a:t> </a:t>
            </a:r>
            <a:r>
              <a:rPr lang="en-US" b="1" u="sng">
                <a:ea typeface="+mn-lt"/>
                <a:cs typeface="+mn-lt"/>
              </a:rPr>
              <a:t>IT Help Desk</a:t>
            </a:r>
            <a:endParaRPr lang="en-US"/>
          </a:p>
          <a:p>
            <a:r>
              <a:rPr lang="en-US">
                <a:ea typeface="+mn-lt"/>
                <a:cs typeface="+mn-lt"/>
              </a:rPr>
              <a:t> </a:t>
            </a:r>
            <a:r>
              <a:rPr lang="en-US" b="1">
                <a:ea typeface="+mn-lt"/>
                <a:cs typeface="+mn-lt"/>
              </a:rPr>
              <a:t>Students Should Fill out the</a:t>
            </a:r>
            <a:r>
              <a:rPr lang="en-US" b="1">
                <a:ea typeface="+mn-lt"/>
                <a:cs typeface="+mn-lt"/>
                <a:hlinkClick r:id="rId3"/>
              </a:rPr>
              <a:t> </a:t>
            </a:r>
            <a:r>
              <a:rPr lang="en-US" b="1" u="sng">
                <a:ea typeface="+mn-lt"/>
                <a:cs typeface="+mn-lt"/>
                <a:hlinkClick r:id="rId3"/>
              </a:rPr>
              <a:t>ETDR Request Form</a:t>
            </a:r>
            <a:r>
              <a:rPr lang="en-US" b="1">
                <a:ea typeface="+mn-lt"/>
                <a:cs typeface="+mn-lt"/>
              </a:rPr>
              <a:t> </a:t>
            </a:r>
            <a:endParaRPr lang="en-US"/>
          </a:p>
          <a:p>
            <a:r>
              <a:rPr lang="en-US">
                <a:ea typeface="+mn-lt"/>
                <a:cs typeface="+mn-lt"/>
              </a:rPr>
              <a:t>785-532-7722 or 800-865-6143</a:t>
            </a:r>
            <a:endParaRPr lang="en-US"/>
          </a:p>
          <a:p>
            <a:r>
              <a:rPr lang="en-US">
                <a:ea typeface="+mn-lt"/>
                <a:cs typeface="+mn-lt"/>
                <a:hlinkClick r:id="rId4"/>
              </a:rPr>
              <a:t>helpdesk@k-state.edu</a:t>
            </a:r>
            <a:endParaRPr lang="en-US"/>
          </a:p>
          <a:p>
            <a:endParaRPr lang="en-US" b="1">
              <a:cs typeface="Calibri"/>
            </a:endParaRPr>
          </a:p>
          <a:p>
            <a:endParaRPr lang="en-US">
              <a:cs typeface="Calibri"/>
            </a:endParaRPr>
          </a:p>
        </p:txBody>
      </p:sp>
      <p:pic>
        <p:nvPicPr>
          <p:cNvPr id="8" name="Picture 8">
            <a:extLst>
              <a:ext uri="{FF2B5EF4-FFF2-40B4-BE49-F238E27FC236}">
                <a16:creationId xmlns:a16="http://schemas.microsoft.com/office/drawing/2014/main" id="{5C6A22DC-E3CF-4768-BB05-134DCE61F7B2}"/>
              </a:ext>
            </a:extLst>
          </p:cNvPr>
          <p:cNvPicPr>
            <a:picLocks noChangeAspect="1"/>
          </p:cNvPicPr>
          <p:nvPr/>
        </p:nvPicPr>
        <p:blipFill>
          <a:blip r:embed="rId5"/>
          <a:stretch>
            <a:fillRect/>
          </a:stretch>
        </p:blipFill>
        <p:spPr>
          <a:xfrm>
            <a:off x="7497883" y="4609291"/>
            <a:ext cx="790575" cy="428625"/>
          </a:xfrm>
          <a:prstGeom prst="rect">
            <a:avLst/>
          </a:prstGeom>
        </p:spPr>
      </p:pic>
      <p:pic>
        <p:nvPicPr>
          <p:cNvPr id="9" name="Picture 9">
            <a:extLst>
              <a:ext uri="{FF2B5EF4-FFF2-40B4-BE49-F238E27FC236}">
                <a16:creationId xmlns:a16="http://schemas.microsoft.com/office/drawing/2014/main" id="{4DA8B7A1-227C-4551-8084-53B79991F462}"/>
              </a:ext>
            </a:extLst>
          </p:cNvPr>
          <p:cNvPicPr>
            <a:picLocks noChangeAspect="1"/>
          </p:cNvPicPr>
          <p:nvPr/>
        </p:nvPicPr>
        <p:blipFill>
          <a:blip r:embed="rId5"/>
          <a:stretch>
            <a:fillRect/>
          </a:stretch>
        </p:blipFill>
        <p:spPr>
          <a:xfrm>
            <a:off x="7382864" y="1331254"/>
            <a:ext cx="790575" cy="428625"/>
          </a:xfrm>
          <a:prstGeom prst="rect">
            <a:avLst/>
          </a:prstGeom>
        </p:spPr>
      </p:pic>
    </p:spTree>
    <p:extLst>
      <p:ext uri="{BB962C8B-B14F-4D97-AF65-F5344CB8AC3E}">
        <p14:creationId xmlns:p14="http://schemas.microsoft.com/office/powerpoint/2010/main" val="12779293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5" name="Content Placeholder 4"/>
          <p:cNvSpPr>
            <a:spLocks noGrp="1"/>
          </p:cNvSpPr>
          <p:nvPr>
            <p:ph idx="1"/>
          </p:nvPr>
        </p:nvSpPr>
        <p:spPr>
          <a:xfrm>
            <a:off x="7867016" y="1695273"/>
            <a:ext cx="3331000" cy="4023360"/>
          </a:xfrm>
        </p:spPr>
        <p:txBody>
          <a:bodyPr vert="horz" lIns="0" tIns="45720" rIns="0" bIns="45720" rtlCol="0" anchor="t">
            <a:normAutofit/>
          </a:bodyPr>
          <a:lstStyle/>
          <a:p>
            <a:pPr algn="ctr"/>
            <a:r>
              <a:rPr lang="en-US" sz="4400"/>
              <a:t>Ryan Otto </a:t>
            </a:r>
          </a:p>
          <a:p>
            <a:pPr algn="ctr"/>
            <a:r>
              <a:rPr lang="en-US" sz="2900"/>
              <a:t>Associate Professor</a:t>
            </a:r>
            <a:endParaRPr lang="en-US" sz="2900">
              <a:cs typeface="Calibri"/>
            </a:endParaRPr>
          </a:p>
          <a:p>
            <a:pPr algn="ctr"/>
            <a:r>
              <a:rPr lang="en-US" sz="2900"/>
              <a:t> Scholarly Communication Librarian</a:t>
            </a:r>
            <a:endParaRPr lang="en-US"/>
          </a:p>
          <a:p>
            <a:pPr algn="ctr"/>
            <a:r>
              <a:rPr lang="en-US" sz="2900">
                <a:hlinkClick r:id="rId2"/>
              </a:rPr>
              <a:t>CADS@ksu.edu</a:t>
            </a:r>
            <a:r>
              <a:rPr lang="en-US" sz="2900"/>
              <a:t> </a:t>
            </a:r>
          </a:p>
          <a:p>
            <a:pPr algn="ctr"/>
            <a:r>
              <a:rPr lang="en-US" sz="2900">
                <a:hlinkClick r:id="rId3"/>
              </a:rPr>
              <a:t>rwotto@ksu.edu</a:t>
            </a:r>
            <a:endParaRPr lang="en-US" sz="2900"/>
          </a:p>
        </p:txBody>
      </p:sp>
      <p:sp>
        <p:nvSpPr>
          <p:cNvPr id="4" name="Content Placeholder 4"/>
          <p:cNvSpPr txBox="1">
            <a:spLocks/>
          </p:cNvSpPr>
          <p:nvPr/>
        </p:nvSpPr>
        <p:spPr>
          <a:xfrm>
            <a:off x="839641" y="1751255"/>
            <a:ext cx="3473044" cy="3921141"/>
          </a:xfrm>
          <a:prstGeom prst="rect">
            <a:avLst/>
          </a:prstGeom>
        </p:spPr>
        <p:txBody>
          <a:bodyPr vert="horz" lIns="0" tIns="45720" rIns="0" bIns="45720" rtlCol="0" anchor="t">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4400"/>
              <a:t>Emily G. Finch </a:t>
            </a:r>
          </a:p>
          <a:p>
            <a:pPr algn="ctr"/>
            <a:r>
              <a:rPr lang="en-US" sz="3200"/>
              <a:t>Assistant Professor </a:t>
            </a:r>
          </a:p>
          <a:p>
            <a:pPr algn="ctr"/>
            <a:r>
              <a:rPr lang="en-US" sz="3200"/>
              <a:t>Scholarly Communication and Copyright  Librarian</a:t>
            </a:r>
            <a:endParaRPr lang="en-US" sz="3200">
              <a:cs typeface="Calibri" panose="020F0502020204030204"/>
            </a:endParaRPr>
          </a:p>
          <a:p>
            <a:pPr marL="0" indent="0" algn="ctr">
              <a:buNone/>
            </a:pPr>
            <a:r>
              <a:rPr lang="en-US" sz="3200">
                <a:hlinkClick r:id="rId4"/>
              </a:rPr>
              <a:t>egfinch@ksu.edu</a:t>
            </a:r>
            <a:endParaRPr lang="en-US" sz="3200"/>
          </a:p>
          <a:p>
            <a:pPr marL="0" indent="0" algn="ctr">
              <a:buNone/>
            </a:pPr>
            <a:r>
              <a:rPr lang="en-US" sz="3200">
                <a:ea typeface="+mn-lt"/>
                <a:cs typeface="+mn-lt"/>
                <a:hlinkClick r:id="rId2"/>
              </a:rPr>
              <a:t>CADS@ksu.edu</a:t>
            </a:r>
            <a:r>
              <a:rPr lang="en-US" sz="3200">
                <a:ea typeface="+mn-lt"/>
                <a:cs typeface="+mn-lt"/>
              </a:rPr>
              <a:t> </a:t>
            </a:r>
            <a:endParaRPr lang="en-US"/>
          </a:p>
        </p:txBody>
      </p:sp>
      <p:sp>
        <p:nvSpPr>
          <p:cNvPr id="3" name="Content Placeholder 4">
            <a:extLst>
              <a:ext uri="{FF2B5EF4-FFF2-40B4-BE49-F238E27FC236}">
                <a16:creationId xmlns:a16="http://schemas.microsoft.com/office/drawing/2014/main" id="{DB4D1BF6-F533-4DB2-8D88-0716B10C1D7E}"/>
              </a:ext>
            </a:extLst>
          </p:cNvPr>
          <p:cNvSpPr txBox="1">
            <a:spLocks/>
          </p:cNvSpPr>
          <p:nvPr/>
        </p:nvSpPr>
        <p:spPr>
          <a:xfrm>
            <a:off x="4409683" y="1756500"/>
            <a:ext cx="3573977" cy="4411548"/>
          </a:xfrm>
          <a:prstGeom prst="rect">
            <a:avLst/>
          </a:prstGeom>
        </p:spPr>
        <p:txBody>
          <a:bodyPr vert="horz" lIns="0" tIns="45720" rIns="0" bIns="45720" rtlCol="0" anchor="t">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4800" dirty="0"/>
              <a:t>Thomas Bell</a:t>
            </a:r>
          </a:p>
          <a:p>
            <a:pPr algn="ctr"/>
            <a:r>
              <a:rPr lang="en-US" sz="2900" dirty="0"/>
              <a:t>Associate Professor </a:t>
            </a:r>
            <a:endParaRPr lang="en-US" sz="2900" dirty="0">
              <a:cs typeface="Calibri"/>
            </a:endParaRPr>
          </a:p>
          <a:p>
            <a:pPr algn="ctr"/>
            <a:r>
              <a:rPr lang="en-US" sz="2900" dirty="0"/>
              <a:t> Academic Services Librarian</a:t>
            </a:r>
            <a:endParaRPr lang="en-US" dirty="0"/>
          </a:p>
          <a:p>
            <a:pPr algn="ctr"/>
            <a:r>
              <a:rPr lang="en-US" dirty="0">
                <a:cs typeface="Calibri"/>
              </a:rPr>
              <a:t>Drama Therapy | Interior Architecture and Industrial Design| Leadership Studies |Music</a:t>
            </a:r>
          </a:p>
          <a:p>
            <a:pPr algn="ctr"/>
            <a:r>
              <a:rPr lang="en-US" sz="2900" u="sng" dirty="0">
                <a:ea typeface="+mn-lt"/>
                <a:cs typeface="+mn-lt"/>
                <a:hlinkClick r:id="rId5"/>
              </a:rPr>
              <a:t>thosbell@k-state.edu</a:t>
            </a:r>
          </a:p>
          <a:p>
            <a:pPr algn="ctr"/>
            <a:r>
              <a:rPr lang="en-US" sz="2900" u="sng" dirty="0">
                <a:ea typeface="+mn-lt"/>
                <a:cs typeface="+mn-lt"/>
              </a:rPr>
              <a:t>(785) 532-3366</a:t>
            </a:r>
          </a:p>
        </p:txBody>
      </p:sp>
    </p:spTree>
    <p:extLst>
      <p:ext uri="{BB962C8B-B14F-4D97-AF65-F5344CB8AC3E}">
        <p14:creationId xmlns:p14="http://schemas.microsoft.com/office/powerpoint/2010/main" val="3366194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580" y="1714500"/>
            <a:ext cx="10058400" cy="656705"/>
          </a:xfrm>
        </p:spPr>
        <p:txBody>
          <a:bodyPr>
            <a:normAutofit fontScale="90000"/>
          </a:bodyPr>
          <a:lstStyle/>
          <a:p>
            <a:r>
              <a:rPr lang="en-US" sz="5330" dirty="0">
                <a:latin typeface="Lucida Sans" panose="020B0602030504020204" pitchFamily="34" charset="0"/>
              </a:rPr>
              <a:t>Agenda: </a:t>
            </a:r>
            <a:br>
              <a:rPr lang="en-US" dirty="0"/>
            </a:br>
            <a:endParaRPr lang="en-US" dirty="0"/>
          </a:p>
        </p:txBody>
      </p:sp>
      <p:sp>
        <p:nvSpPr>
          <p:cNvPr id="3" name="TextBox 2"/>
          <p:cNvSpPr txBox="1"/>
          <p:nvPr/>
        </p:nvSpPr>
        <p:spPr>
          <a:xfrm>
            <a:off x="1165117" y="1344684"/>
            <a:ext cx="10102582" cy="5509200"/>
          </a:xfrm>
          <a:prstGeom prst="rect">
            <a:avLst/>
          </a:prstGeom>
          <a:noFill/>
        </p:spPr>
        <p:txBody>
          <a:bodyPr wrap="square" lIns="91440" tIns="45720" rIns="91440" bIns="45720" rtlCol="0" anchor="t">
            <a:spAutoFit/>
          </a:bodyPr>
          <a:lstStyle/>
          <a:p>
            <a:endParaRPr lang="en-US" sz="2800" dirty="0">
              <a:cs typeface="Calibri" panose="020F0502020204030204"/>
            </a:endParaRPr>
          </a:p>
          <a:p>
            <a:pPr marL="342900" indent="-342900">
              <a:buAutoNum type="arabicPeriod"/>
            </a:pPr>
            <a:r>
              <a:rPr lang="en-US" sz="2800" dirty="0"/>
              <a:t>Ryan and ETDR </a:t>
            </a:r>
            <a:endParaRPr lang="en-US" sz="1600">
              <a:cs typeface="Calibri"/>
            </a:endParaRPr>
          </a:p>
          <a:p>
            <a:pPr marL="342900" indent="-342900">
              <a:buAutoNum type="arabicPeriod"/>
            </a:pPr>
            <a:r>
              <a:rPr lang="en-US" sz="2800" dirty="0"/>
              <a:t>Basics of Copyright Law</a:t>
            </a:r>
            <a:endParaRPr lang="en-US" sz="2800">
              <a:cs typeface="Calibri"/>
            </a:endParaRPr>
          </a:p>
          <a:p>
            <a:pPr marL="342900" indent="-342900">
              <a:buFont typeface="+mj-lt"/>
              <a:buAutoNum type="arabicPeriod"/>
            </a:pPr>
            <a:r>
              <a:rPr lang="en-US" sz="2800" dirty="0"/>
              <a:t>Music Copyright</a:t>
            </a:r>
            <a:endParaRPr lang="en-US" sz="2800" dirty="0">
              <a:cs typeface="Calibri"/>
            </a:endParaRPr>
          </a:p>
          <a:p>
            <a:pPr marL="342900" indent="-342900">
              <a:buFont typeface="+mj-lt"/>
              <a:buAutoNum type="arabicPeriod"/>
            </a:pPr>
            <a:r>
              <a:rPr lang="en-US" sz="2800" dirty="0"/>
              <a:t>Using Copyrighted Work</a:t>
            </a:r>
            <a:endParaRPr lang="en-US" sz="2800">
              <a:cs typeface="Calibri"/>
            </a:endParaRPr>
          </a:p>
          <a:p>
            <a:pPr marL="342900" indent="-342900">
              <a:buFont typeface="+mj-lt"/>
              <a:buAutoNum type="arabicPeriod"/>
            </a:pPr>
            <a:r>
              <a:rPr lang="en-US" sz="2800" dirty="0"/>
              <a:t>Bonus: Copyright Law Basics Expanded</a:t>
            </a:r>
            <a:endParaRPr lang="en-US" sz="2800" dirty="0">
              <a:cs typeface="Calibri"/>
            </a:endParaRPr>
          </a:p>
          <a:p>
            <a:pPr marL="1257300" lvl="2" indent="-342900">
              <a:buFont typeface="Arial" panose="020B0604020202020204" pitchFamily="34" charset="0"/>
              <a:buChar char="•"/>
            </a:pPr>
            <a:r>
              <a:rPr lang="en-US" sz="1600" dirty="0"/>
              <a:t>Licensing and Transfers</a:t>
            </a:r>
          </a:p>
          <a:p>
            <a:pPr marL="1257300" lvl="2" indent="-342900">
              <a:buFont typeface="Arial" panose="020B0604020202020204" pitchFamily="34" charset="0"/>
              <a:buChar char="•"/>
            </a:pPr>
            <a:r>
              <a:rPr lang="en-US" sz="1600" dirty="0"/>
              <a:t>Bundle of Rights</a:t>
            </a:r>
          </a:p>
          <a:p>
            <a:pPr marL="1257300" lvl="2" indent="-342900">
              <a:buFont typeface="Arial" panose="020B0604020202020204" pitchFamily="34" charset="0"/>
              <a:buChar char="•"/>
            </a:pPr>
            <a:r>
              <a:rPr lang="en-US" sz="1600" dirty="0"/>
              <a:t>Public Licenses</a:t>
            </a:r>
          </a:p>
          <a:p>
            <a:pPr marL="1257300" lvl="2" indent="-342900">
              <a:buFont typeface="Arial" panose="020B0604020202020204" pitchFamily="34" charset="0"/>
              <a:buChar char="•"/>
            </a:pPr>
            <a:r>
              <a:rPr lang="en-US" sz="1600" dirty="0"/>
              <a:t>Rights Map</a:t>
            </a:r>
          </a:p>
          <a:p>
            <a:pPr marL="1257300" lvl="2" indent="-342900">
              <a:buFont typeface="Arial" panose="020B0604020202020204" pitchFamily="34" charset="0"/>
              <a:buChar char="•"/>
            </a:pPr>
            <a:r>
              <a:rPr lang="en-US" sz="1600" dirty="0"/>
              <a:t>Creative Commons Licenses</a:t>
            </a:r>
          </a:p>
          <a:p>
            <a:pPr marL="1257300" lvl="2" indent="-342900">
              <a:buFont typeface="Arial" panose="020B0604020202020204" pitchFamily="34" charset="0"/>
              <a:buChar char="•"/>
            </a:pPr>
            <a:r>
              <a:rPr lang="en-US" sz="1600" dirty="0"/>
              <a:t>Framework for Reusing Material</a:t>
            </a:r>
          </a:p>
          <a:p>
            <a:pPr marL="1257300" lvl="2" indent="-342900">
              <a:buFont typeface="Arial" panose="020B0604020202020204" pitchFamily="34" charset="0"/>
              <a:buChar char="•"/>
            </a:pPr>
            <a:r>
              <a:rPr lang="en-US" sz="1600" dirty="0"/>
              <a:t>Resources for finding public domain or public licensed images</a:t>
            </a:r>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342900" indent="-342900">
              <a:buFont typeface="+mj-lt"/>
              <a:buAutoNum type="arabicPeriod"/>
            </a:pPr>
            <a:endParaRPr lang="en-US" dirty="0"/>
          </a:p>
          <a:p>
            <a:pPr marL="342900" indent="-342900">
              <a:buFont typeface="+mj-lt"/>
              <a:buAutoNum type="arabicPeriod"/>
            </a:pPr>
            <a:endParaRPr lang="en-US" dirty="0"/>
          </a:p>
        </p:txBody>
      </p:sp>
    </p:spTree>
    <p:extLst>
      <p:ext uri="{BB962C8B-B14F-4D97-AF65-F5344CB8AC3E}">
        <p14:creationId xmlns:p14="http://schemas.microsoft.com/office/powerpoint/2010/main" val="1620123823"/>
      </p:ext>
    </p:extLst>
  </p:cSld>
  <p:clrMapOvr>
    <a:masterClrMapping/>
  </p:clrMapOvr>
</p:sld>
</file>

<file path=ppt/theme/theme1.xml><?xml version="1.0" encoding="utf-8"?>
<a:theme xmlns:a="http://schemas.openxmlformats.org/drawingml/2006/main" name="Retrospec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5D3BA979FFD8408F22B5620F359B0F" ma:contentTypeVersion="12" ma:contentTypeDescription="Create a new document." ma:contentTypeScope="" ma:versionID="b1176f575a04a2856ee1ead0be907fe1">
  <xsd:schema xmlns:xsd="http://www.w3.org/2001/XMLSchema" xmlns:xs="http://www.w3.org/2001/XMLSchema" xmlns:p="http://schemas.microsoft.com/office/2006/metadata/properties" xmlns:ns3="f229e98d-96cb-4c0d-8b61-750be14ba834" xmlns:ns4="f598a371-b2e8-43ab-b80c-acd0fc0c2d68" targetNamespace="http://schemas.microsoft.com/office/2006/metadata/properties" ma:root="true" ma:fieldsID="415068ef525e5758cc71de4a7204a952" ns3:_="" ns4:_="">
    <xsd:import namespace="f229e98d-96cb-4c0d-8b61-750be14ba834"/>
    <xsd:import namespace="f598a371-b2e8-43ab-b80c-acd0fc0c2d6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EventHashCode" minOccurs="0"/>
                <xsd:element ref="ns4:MediaServiceGenerationTime"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29e98d-96cb-4c0d-8b61-750be14ba83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98a371-b2e8-43ab-b80c-acd0fc0c2d6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910D0E-C6A3-4B74-873E-CAF1A6E66771}">
  <ds:schemaRefs>
    <ds:schemaRef ds:uri="http://schemas.microsoft.com/sharepoint/v3/contenttype/forms"/>
  </ds:schemaRefs>
</ds:datastoreItem>
</file>

<file path=customXml/itemProps2.xml><?xml version="1.0" encoding="utf-8"?>
<ds:datastoreItem xmlns:ds="http://schemas.openxmlformats.org/officeDocument/2006/customXml" ds:itemID="{74026D0D-74B4-4960-9AF9-EBA7FA729FCA}">
  <ds:schemaRefs>
    <ds:schemaRef ds:uri="http://schemas.microsoft.com/office/2006/documentManagement/types"/>
    <ds:schemaRef ds:uri="http://www.w3.org/XML/1998/namespace"/>
    <ds:schemaRef ds:uri="http://purl.org/dc/elements/1.1/"/>
    <ds:schemaRef ds:uri="f229e98d-96cb-4c0d-8b61-750be14ba834"/>
    <ds:schemaRef ds:uri="http://purl.org/dc/dcmitype/"/>
    <ds:schemaRef ds:uri="http://schemas.microsoft.com/office/infopath/2007/PartnerControls"/>
    <ds:schemaRef ds:uri="f598a371-b2e8-43ab-b80c-acd0fc0c2d68"/>
    <ds:schemaRef ds:uri="http://purl.org/dc/term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97C97DAE-1509-419B-9CD0-3CECD1827BE8}">
  <ds:schemaRefs>
    <ds:schemaRef ds:uri="f229e98d-96cb-4c0d-8b61-750be14ba834"/>
    <ds:schemaRef ds:uri="f598a371-b2e8-43ab-b80c-acd0fc0c2d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Retrospect</Template>
  <TotalTime>1258</TotalTime>
  <Words>4394</Words>
  <Application>Microsoft Office PowerPoint</Application>
  <PresentationFormat>Widescreen</PresentationFormat>
  <Paragraphs>544</Paragraphs>
  <Slides>82</Slides>
  <Notes>12</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Retrospect</vt:lpstr>
      <vt:lpstr>Music and  Copyright </vt:lpstr>
      <vt:lpstr>DISCLAIMER</vt:lpstr>
      <vt:lpstr>Structure</vt:lpstr>
      <vt:lpstr>Emily G. Finch (she/her(s)) Your friendly neighborhood Scholarly Communication and Copyright Librarian! </vt:lpstr>
      <vt:lpstr>Copyright Services</vt:lpstr>
      <vt:lpstr>Copyright Services</vt:lpstr>
      <vt:lpstr>Ryan Otto (he/him) Scholarly Communication Librarian</vt:lpstr>
      <vt:lpstr>Thomas Bell Academic Services Librarian: (drama therapy, interior architecture and industrial design, leadership studies, and music)</vt:lpstr>
      <vt:lpstr>Agenda:  </vt:lpstr>
      <vt:lpstr>PowerPoint Presentation</vt:lpstr>
      <vt:lpstr>PowerPoint Presentation</vt:lpstr>
      <vt:lpstr>Why Copyright?</vt:lpstr>
      <vt:lpstr>What is Copyright?</vt:lpstr>
      <vt:lpstr>Copyright is Automatic</vt:lpstr>
      <vt:lpstr>So, what is Registration?</vt:lpstr>
      <vt:lpstr>What is Protected?</vt:lpstr>
      <vt:lpstr>What is Not Protected?</vt:lpstr>
      <vt:lpstr>What was that about compilations?</vt:lpstr>
      <vt:lpstr>Hypothetical</vt:lpstr>
      <vt:lpstr>Copyright vs Plagiarism  (Law vs. Ethics)</vt:lpstr>
      <vt:lpstr>Who holds the copyright?</vt:lpstr>
      <vt:lpstr>A work is “made for hire” if it…</vt:lpstr>
      <vt:lpstr>PowerPoint Presentation</vt:lpstr>
      <vt:lpstr>PowerPoint Presentation</vt:lpstr>
      <vt:lpstr>Music Rights Come in Layers </vt:lpstr>
      <vt:lpstr>How does this all work? Licensing!</vt:lpstr>
      <vt:lpstr>What does this look like?</vt:lpstr>
      <vt:lpstr>But…what does this REALLY look like?</vt:lpstr>
      <vt:lpstr>But the Licensing Doesn’t End There!</vt:lpstr>
      <vt:lpstr>Reproduction Rights</vt:lpstr>
      <vt:lpstr>PowerPoint Presentation</vt:lpstr>
      <vt:lpstr>Derivative Rights</vt:lpstr>
      <vt:lpstr>PowerPoint Presentation</vt:lpstr>
      <vt:lpstr>Distribution Rights</vt:lpstr>
      <vt:lpstr>Public Performance Rights </vt:lpstr>
      <vt:lpstr>PowerPoint Presentation</vt:lpstr>
      <vt:lpstr>PowerPoint Presentation</vt:lpstr>
      <vt:lpstr>PowerPoint Presentation</vt:lpstr>
      <vt:lpstr>PowerPoint Presentation</vt:lpstr>
      <vt:lpstr>PowerPoint Presentation</vt:lpstr>
      <vt:lpstr>Display Right</vt:lpstr>
      <vt:lpstr>Public Performance via Digital Audio Transmission Right </vt:lpstr>
      <vt:lpstr>What was that about Sound Recordings?</vt:lpstr>
      <vt:lpstr>Performer’s Rights 17 USC §1101 </vt:lpstr>
      <vt:lpstr>PowerPoint Presentation</vt:lpstr>
      <vt:lpstr>Tying it All Together</vt:lpstr>
      <vt:lpstr>Tying it All Together</vt:lpstr>
      <vt:lpstr>Tying it All Together</vt:lpstr>
      <vt:lpstr>Tying it All Together</vt:lpstr>
      <vt:lpstr>PowerPoint Presentation</vt:lpstr>
      <vt:lpstr>Do any user’s rights apply?</vt:lpstr>
      <vt:lpstr>Four Fair Use  Factors</vt:lpstr>
      <vt:lpstr>Illustrative Purposes  Looking Closer at 17 USC § 107</vt:lpstr>
      <vt:lpstr>Fair Use Tool</vt:lpstr>
      <vt:lpstr>PowerPoint Presentation</vt:lpstr>
      <vt:lpstr>PowerPoint Presentation</vt:lpstr>
      <vt:lpstr>PowerPoint Presentation</vt:lpstr>
      <vt:lpstr>Public Licenses</vt:lpstr>
      <vt:lpstr>PowerPoint Presentation</vt:lpstr>
      <vt:lpstr>PowerPoint Presentation</vt:lpstr>
      <vt:lpstr>Using Copyrighted Works </vt:lpstr>
      <vt:lpstr>PowerPoint Presentation</vt:lpstr>
      <vt:lpstr>PowerPoint Presentation</vt:lpstr>
      <vt:lpstr>Public Domain</vt:lpstr>
      <vt:lpstr>Public Domain Tools </vt:lpstr>
      <vt:lpstr>PowerPoint Presentation</vt:lpstr>
      <vt:lpstr>Does it have an existing license  that covers my use?</vt:lpstr>
      <vt:lpstr>PowerPoint Presentation</vt:lpstr>
      <vt:lpstr>Do any user’s rights apply?</vt:lpstr>
      <vt:lpstr>Four Fair Use Factors</vt:lpstr>
      <vt:lpstr>Illustrative Purposes  Looking Closer at 17 USC § 107</vt:lpstr>
      <vt:lpstr>Fair Use Tool</vt:lpstr>
      <vt:lpstr>PowerPoint Presentation</vt:lpstr>
      <vt:lpstr>Seeking Permissions</vt:lpstr>
      <vt:lpstr>Want to Avoid Some of This?</vt:lpstr>
      <vt:lpstr>Want to Avoid Some of This?</vt:lpstr>
      <vt:lpstr>Want to Avoid Some of This?</vt:lpstr>
      <vt:lpstr>Copyright and Your ETDR  </vt:lpstr>
      <vt:lpstr>Best Practices in your Report, Thesis, or Dissertation</vt:lpstr>
      <vt:lpstr>Authors Rights Tools </vt:lpstr>
      <vt:lpstr>ETDR HELP</vt:lpstr>
      <vt:lpstr>Questions?</vt:lpstr>
    </vt:vector>
  </TitlesOfParts>
  <Company>Kansas State University Libraries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Otto</dc:creator>
  <cp:lastModifiedBy>Emily Finch</cp:lastModifiedBy>
  <cp:revision>907</cp:revision>
  <dcterms:created xsi:type="dcterms:W3CDTF">2018-07-18T21:44:29Z</dcterms:created>
  <dcterms:modified xsi:type="dcterms:W3CDTF">2022-11-25T22:00:28Z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0x0101000D5D3BA979FFD8408F22B5620F359B0F</vt:lpwstr>
  </property>
</Properties>
</file>