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3891200" cy="32918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4" d="100"/>
          <a:sy n="24" d="100"/>
        </p:scale>
        <p:origin x="14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Sales</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E7CA-4139-AE83-85FD7ACCBBB0}"/>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E7CA-4139-AE83-85FD7ACCBBB0}"/>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E7CA-4139-AE83-85FD7ACCBBB0}"/>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E7CA-4139-AE83-85FD7ACCBBB0}"/>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E7CA-4139-AE83-85FD7ACCBBB0}"/>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A-E7CA-4139-AE83-85FD7ACCBBB0}"/>
            </c:ext>
          </c:extLst>
        </c:ser>
        <c:dLbls>
          <c:showLegendKey val="0"/>
          <c:showVal val="0"/>
          <c:showCatName val="0"/>
          <c:showSerName val="0"/>
          <c:showPercent val="0"/>
          <c:showBubbleSize val="0"/>
        </c:dLbls>
        <c:gapWidth val="100"/>
        <c:axId val="1155545391"/>
        <c:axId val="1155542479"/>
      </c:barChart>
      <c:catAx>
        <c:axId val="1155545391"/>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5542479"/>
        <c:crosses val="autoZero"/>
        <c:auto val="1"/>
        <c:lblAlgn val="ctr"/>
        <c:lblOffset val="100"/>
        <c:noMultiLvlLbl val="0"/>
      </c:catAx>
      <c:valAx>
        <c:axId val="1155542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5545391"/>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40295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131567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03572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419177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460929-C5CE-4F20-96D9-005165C79F4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396883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176014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460929-C5CE-4F20-96D9-005165C79F43}"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412913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460929-C5CE-4F20-96D9-005165C79F43}"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291789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60929-C5CE-4F20-96D9-005165C79F43}"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76290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9546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95460929-C5CE-4F20-96D9-005165C79F4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163CE-87B0-492C-A46F-2AAB64CF0E65}" type="slidenum">
              <a:rPr lang="en-US" smtClean="0"/>
              <a:t>‹#›</a:t>
            </a:fld>
            <a:endParaRPr lang="en-US"/>
          </a:p>
        </p:txBody>
      </p:sp>
    </p:spTree>
    <p:extLst>
      <p:ext uri="{BB962C8B-B14F-4D97-AF65-F5344CB8AC3E}">
        <p14:creationId xmlns:p14="http://schemas.microsoft.com/office/powerpoint/2010/main" val="79748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5460929-C5CE-4F20-96D9-005165C79F43}" type="datetimeFigureOut">
              <a:rPr lang="en-US" smtClean="0"/>
              <a:t>10/3/2022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09163CE-87B0-492C-A46F-2AAB64CF0E65}" type="slidenum">
              <a:rPr lang="en-US" smtClean="0"/>
              <a:t>‹#›</a:t>
            </a:fld>
            <a:endParaRPr lang="en-US"/>
          </a:p>
        </p:txBody>
      </p:sp>
    </p:spTree>
    <p:extLst>
      <p:ext uri="{BB962C8B-B14F-4D97-AF65-F5344CB8AC3E}">
        <p14:creationId xmlns:p14="http://schemas.microsoft.com/office/powerpoint/2010/main" val="1795677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a:xfrm>
            <a:off x="0" y="0"/>
            <a:ext cx="43891200" cy="32976198"/>
          </a:xfrm>
          <a:prstGeom prst="rect">
            <a:avLst/>
          </a:prstGeom>
          <a:solidFill>
            <a:srgbClr val="4F268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angle 60"/>
          <p:cNvSpPr/>
          <p:nvPr/>
        </p:nvSpPr>
        <p:spPr>
          <a:xfrm>
            <a:off x="33554504" y="29020872"/>
            <a:ext cx="3960678" cy="27540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91670" y="29020872"/>
            <a:ext cx="2754064" cy="2754064"/>
          </a:xfrm>
          <a:prstGeom prst="rect">
            <a:avLst/>
          </a:prstGeom>
        </p:spPr>
      </p:pic>
      <p:sp>
        <p:nvSpPr>
          <p:cNvPr id="63" name="Rectangle 62"/>
          <p:cNvSpPr/>
          <p:nvPr/>
        </p:nvSpPr>
        <p:spPr>
          <a:xfrm>
            <a:off x="766368" y="738602"/>
            <a:ext cx="42210431" cy="4668285"/>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2508062" rtl="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dirty="0" smtClean="0">
                <a:ln>
                  <a:noFill/>
                </a:ln>
                <a:solidFill>
                  <a:srgbClr val="4F2683"/>
                </a:solidFill>
                <a:effectLst/>
                <a:uLnTx/>
                <a:uFillTx/>
                <a:latin typeface="Myriad Pro" panose="020B0503030403020204" pitchFamily="34" charset="0"/>
                <a:cs typeface="Arial" panose="020B0604020202020204" pitchFamily="34" charset="0"/>
              </a:rPr>
              <a:t>Title</a:t>
            </a:r>
          </a:p>
          <a:p>
            <a:pPr lvl="0" algn="ctr" defTabSz="2508062">
              <a:defRPr/>
            </a:pPr>
            <a:r>
              <a:rPr lang="en-US" sz="6000" kern="0" dirty="0">
                <a:latin typeface="Myriad Pro" panose="020B0503030403020204" pitchFamily="34" charset="0"/>
                <a:cs typeface="Arial" panose="020B0604020202020204" pitchFamily="34" charset="0"/>
              </a:rPr>
              <a:t>Authors</a:t>
            </a:r>
          </a:p>
          <a:p>
            <a:pPr lvl="0" algn="ctr" defTabSz="2508062">
              <a:defRPr/>
            </a:pPr>
            <a:r>
              <a:rPr lang="en-US" sz="6000" kern="0" dirty="0">
                <a:latin typeface="Myriad Pro" panose="020B0503030403020204" pitchFamily="34" charset="0"/>
                <a:cs typeface="Arial" panose="020B0604020202020204" pitchFamily="34" charset="0"/>
              </a:rPr>
              <a:t> </a:t>
            </a:r>
            <a:r>
              <a:rPr lang="en-US" sz="6000" kern="0" dirty="0" smtClean="0">
                <a:latin typeface="Myriad Pro" panose="020B0503030403020204" pitchFamily="34" charset="0"/>
                <a:cs typeface="Arial" panose="020B0604020202020204" pitchFamily="34" charset="0"/>
              </a:rPr>
              <a:t>College/Department</a:t>
            </a:r>
            <a:endParaRPr kumimoji="0" lang="en-US" sz="6000" b="1" i="0" u="none" strike="noStrike" kern="0" cap="none" spc="0" normalizeH="0" baseline="0" noProof="0" dirty="0">
              <a:ln>
                <a:noFill/>
              </a:ln>
              <a:effectLst/>
              <a:uLnTx/>
              <a:uFillTx/>
              <a:latin typeface="Myriad Pro" panose="020B0503030403020204" pitchFamily="34" charset="0"/>
              <a:cs typeface="Arial" panose="020B0604020202020204" pitchFamily="34" charset="0"/>
            </a:endParaRPr>
          </a:p>
        </p:txBody>
      </p:sp>
      <p:sp>
        <p:nvSpPr>
          <p:cNvPr id="64" name="Rectangle 63"/>
          <p:cNvSpPr/>
          <p:nvPr/>
        </p:nvSpPr>
        <p:spPr>
          <a:xfrm>
            <a:off x="12727583" y="6145489"/>
            <a:ext cx="18288000" cy="14208319"/>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Learning Objectives</a:t>
            </a:r>
          </a:p>
          <a:p>
            <a:pPr algn="just" defTabSz="2508062">
              <a:defRPr/>
            </a:pPr>
            <a:r>
              <a:rPr lang="en-US" sz="4400" dirty="0">
                <a:solidFill>
                  <a:prstClr val="black"/>
                </a:solidFill>
              </a:rPr>
              <a:t>The 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endParaRPr lang="en-US" sz="4400" dirty="0" smtClean="0">
              <a:solidFill>
                <a:prstClr val="black"/>
              </a:solidFill>
            </a:endParaRPr>
          </a:p>
          <a:p>
            <a:pPr algn="just" defTabSz="2508062">
              <a:defRPr/>
            </a:pPr>
            <a:endParaRPr lang="en-US" sz="4400" dirty="0">
              <a:solidFill>
                <a:prstClr val="black"/>
              </a:solidFill>
            </a:endParaRPr>
          </a:p>
          <a:p>
            <a:pPr algn="just" defTabSz="2508062">
              <a:defRPr/>
            </a:pPr>
            <a:r>
              <a:rPr lang="en-US" sz="4400" dirty="0">
                <a:solidFill>
                  <a:prstClr val="black"/>
                </a:solidFill>
              </a:rPr>
              <a:t>The courses are provided by our partnering departments, and the format (online, in-class, or a hybrid of the two), </a:t>
            </a:r>
            <a:r>
              <a:rPr lang="en-US" sz="4400" dirty="0" smtClean="0">
                <a:solidFill>
                  <a:prstClr val="black"/>
                </a:solidFill>
              </a:rPr>
              <a:t>semester </a:t>
            </a:r>
            <a:r>
              <a:rPr lang="en-US" sz="4400" dirty="0">
                <a:solidFill>
                  <a:prstClr val="black"/>
                </a:solidFill>
              </a:rPr>
              <a:t>offered, and location of each course are all dependent on those departments.  Currently, this program offers many courses which are offered online, offers several options online, but not all areas/courses can be completed entirely online</a:t>
            </a:r>
            <a:r>
              <a:rPr lang="en-US" sz="4400" dirty="0" smtClean="0">
                <a:solidFill>
                  <a:prstClr val="black"/>
                </a:solidFill>
              </a:rPr>
              <a:t>.</a:t>
            </a:r>
          </a:p>
          <a:p>
            <a:pPr algn="just" defTabSz="2508062">
              <a:defRPr/>
            </a:pPr>
            <a:endParaRPr lang="en-US" sz="4400" dirty="0" smtClean="0">
              <a:solidFill>
                <a:prstClr val="black"/>
              </a:solidFill>
            </a:endParaRPr>
          </a:p>
          <a:p>
            <a:pPr algn="just" defTabSz="2508062">
              <a:defRPr/>
            </a:pPr>
            <a:r>
              <a:rPr lang="en-US" sz="4400" dirty="0" smtClean="0">
                <a:solidFill>
                  <a:prstClr val="black"/>
                </a:solidFill>
              </a:rPr>
              <a:t>The </a:t>
            </a:r>
            <a:r>
              <a:rPr lang="en-US" sz="4400" dirty="0">
                <a:solidFill>
                  <a:prstClr val="black"/>
                </a:solidFill>
              </a:rPr>
              <a:t>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p>
          <a:p>
            <a:pPr algn="just" defTabSz="2508062">
              <a:defRPr/>
            </a:pPr>
            <a:r>
              <a:rPr lang="en-US" sz="4400" dirty="0" smtClean="0">
                <a:solidFill>
                  <a:prstClr val="black"/>
                </a:solidFill>
              </a:rPr>
              <a:t> </a:t>
            </a:r>
            <a:r>
              <a:rPr lang="en-US" sz="4400" dirty="0">
                <a:solidFill>
                  <a:prstClr val="black"/>
                </a:solidFill>
              </a:rPr>
              <a:t> </a:t>
            </a:r>
          </a:p>
          <a:p>
            <a:pPr lvl="0" algn="ctr" defTabSz="2508062">
              <a:defRPr/>
            </a:pPr>
            <a:endParaRPr lang="en-US" sz="6000" i="1" kern="0" dirty="0" smtClean="0">
              <a:solidFill>
                <a:srgbClr val="4F2683"/>
              </a:solidFill>
              <a:latin typeface="Myriad Pro" panose="020B0503030403020204" pitchFamily="34" charset="0"/>
              <a:cs typeface="Arial" panose="020B0604020202020204" pitchFamily="34" charset="0"/>
            </a:endParaRPr>
          </a:p>
          <a:p>
            <a:pPr lvl="0" algn="ctr" defTabSz="2508062">
              <a:defRPr/>
            </a:pPr>
            <a:endParaRPr kumimoji="0" lang="en-US" sz="6000" b="1" i="1" u="none" strike="noStrike" kern="0" cap="none" spc="0" normalizeH="0" baseline="0" noProof="0" dirty="0">
              <a:ln>
                <a:noFill/>
              </a:ln>
              <a:solidFill>
                <a:schemeClr val="tx1">
                  <a:lumMod val="95000"/>
                  <a:lumOff val="5000"/>
                </a:schemeClr>
              </a:solidFill>
              <a:effectLst/>
              <a:uLnTx/>
              <a:uFillTx/>
              <a:latin typeface="Myriad Pro" panose="020B0503030403020204" pitchFamily="34" charset="0"/>
              <a:cs typeface="Arial" panose="020B0604020202020204" pitchFamily="34" charset="0"/>
            </a:endParaRPr>
          </a:p>
        </p:txBody>
      </p:sp>
      <p:sp>
        <p:nvSpPr>
          <p:cNvPr id="65" name="Rectangle 64"/>
          <p:cNvSpPr/>
          <p:nvPr/>
        </p:nvSpPr>
        <p:spPr>
          <a:xfrm>
            <a:off x="12676276" y="21249730"/>
            <a:ext cx="18288000" cy="10830546"/>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Results</a:t>
            </a:r>
          </a:p>
          <a:p>
            <a:pPr algn="just" defTabSz="2508062">
              <a:defRPr/>
            </a:pPr>
            <a:endParaRPr lang="en-US" sz="4400" dirty="0" smtClean="0">
              <a:solidFill>
                <a:prstClr val="black"/>
              </a:solidFill>
            </a:endParaRPr>
          </a:p>
          <a:p>
            <a:pPr lvl="0" algn="ctr" defTabSz="2508062">
              <a:defRPr/>
            </a:pPr>
            <a:endParaRPr kumimoji="0" lang="en-US" sz="6000" b="1" i="1" u="none" strike="noStrike" kern="0" cap="none" spc="0" normalizeH="0" baseline="0" noProof="0" dirty="0">
              <a:ln>
                <a:noFill/>
              </a:ln>
              <a:solidFill>
                <a:schemeClr val="tx1">
                  <a:lumMod val="95000"/>
                  <a:lumOff val="5000"/>
                </a:schemeClr>
              </a:solidFill>
              <a:effectLst/>
              <a:uLnTx/>
              <a:uFillTx/>
              <a:latin typeface="Myriad Pro" panose="020B0503030403020204" pitchFamily="34" charset="0"/>
              <a:cs typeface="Arial" panose="020B0604020202020204" pitchFamily="34" charset="0"/>
            </a:endParaRPr>
          </a:p>
        </p:txBody>
      </p:sp>
      <p:graphicFrame>
        <p:nvGraphicFramePr>
          <p:cNvPr id="66" name="Chart 65"/>
          <p:cNvGraphicFramePr/>
          <p:nvPr>
            <p:extLst>
              <p:ext uri="{D42A27DB-BD31-4B8C-83A1-F6EECF244321}">
                <p14:modId xmlns:p14="http://schemas.microsoft.com/office/powerpoint/2010/main" val="1340428088"/>
              </p:ext>
            </p:extLst>
          </p:nvPr>
        </p:nvGraphicFramePr>
        <p:xfrm>
          <a:off x="13232277" y="22606666"/>
          <a:ext cx="17175997" cy="8744300"/>
        </p:xfrm>
        <a:graphic>
          <a:graphicData uri="http://schemas.openxmlformats.org/drawingml/2006/chart">
            <c:chart xmlns:c="http://schemas.openxmlformats.org/drawingml/2006/chart" xmlns:r="http://schemas.openxmlformats.org/officeDocument/2006/relationships" r:id="rId3"/>
          </a:graphicData>
        </a:graphic>
      </p:graphicFrame>
      <p:sp>
        <p:nvSpPr>
          <p:cNvPr id="67" name="Rectangle 66"/>
          <p:cNvSpPr/>
          <p:nvPr/>
        </p:nvSpPr>
        <p:spPr>
          <a:xfrm>
            <a:off x="766368" y="6145488"/>
            <a:ext cx="11240102" cy="16935126"/>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Introduction</a:t>
            </a:r>
          </a:p>
          <a:p>
            <a:pPr algn="just" defTabSz="2508062">
              <a:defRPr/>
            </a:pPr>
            <a:r>
              <a:rPr lang="en-US" sz="4400" dirty="0" smtClean="0">
                <a:solidFill>
                  <a:prstClr val="black"/>
                </a:solidFill>
              </a:rPr>
              <a:t>The courses are provided by our partnering departments, and the format (online, in-class, or a hybrid of the two), semester offered, and location of each course are all dependent on those departments.  Currently, this program offers many courses which are offered online, offers several options online, but not all areas/courses can be completed entirely online. </a:t>
            </a:r>
          </a:p>
          <a:p>
            <a:pPr algn="just" defTabSz="2508062">
              <a:defRPr/>
            </a:pPr>
            <a:endParaRPr lang="en-US" sz="4400" dirty="0">
              <a:solidFill>
                <a:prstClr val="black"/>
              </a:solidFill>
            </a:endParaRPr>
          </a:p>
          <a:p>
            <a:pPr algn="just" defTabSz="2508062">
              <a:defRPr/>
            </a:pPr>
            <a:r>
              <a:rPr lang="en-US" sz="4400" dirty="0">
                <a:solidFill>
                  <a:prstClr val="black"/>
                </a:solidFill>
              </a:rPr>
              <a:t>The courses are provided by our partnering departments, and the format (online, in-class, or a hybrid of the two), </a:t>
            </a:r>
            <a:r>
              <a:rPr lang="en-US" sz="4400" dirty="0" smtClean="0">
                <a:solidFill>
                  <a:prstClr val="black"/>
                </a:solidFill>
              </a:rPr>
              <a:t>semester </a:t>
            </a:r>
            <a:r>
              <a:rPr lang="en-US" sz="4400" dirty="0">
                <a:solidFill>
                  <a:prstClr val="black"/>
                </a:solidFill>
              </a:rPr>
              <a:t>offered, and location of each course are all dependent on those departments.  Currently, this program offers many courses which are offered online, offers several options online, but not all areas/courses can be completed entirely online.  </a:t>
            </a:r>
          </a:p>
          <a:p>
            <a:pPr lvl="0" algn="ctr" defTabSz="2508062">
              <a:defRPr/>
            </a:pPr>
            <a:endParaRPr lang="en-US" sz="6000" i="1" kern="0" dirty="0" smtClean="0">
              <a:solidFill>
                <a:srgbClr val="4F2683"/>
              </a:solidFill>
              <a:latin typeface="Myriad Pro" panose="020B0503030403020204" pitchFamily="34" charset="0"/>
              <a:cs typeface="Arial" panose="020B0604020202020204" pitchFamily="34" charset="0"/>
            </a:endParaRPr>
          </a:p>
          <a:p>
            <a:pPr lvl="0" algn="ctr" defTabSz="2508062">
              <a:defRPr/>
            </a:pPr>
            <a:endParaRPr kumimoji="0" lang="en-US" sz="6000" b="1" i="1" u="none" strike="noStrike" kern="0" cap="none" spc="0" normalizeH="0" baseline="0" noProof="0" dirty="0">
              <a:ln>
                <a:noFill/>
              </a:ln>
              <a:solidFill>
                <a:schemeClr val="tx1">
                  <a:lumMod val="95000"/>
                  <a:lumOff val="5000"/>
                </a:schemeClr>
              </a:solidFill>
              <a:effectLst/>
              <a:uLnTx/>
              <a:uFillTx/>
              <a:latin typeface="Myriad Pro" panose="020B0503030403020204" pitchFamily="34" charset="0"/>
              <a:cs typeface="Arial" panose="020B0604020202020204" pitchFamily="34" charset="0"/>
            </a:endParaRPr>
          </a:p>
        </p:txBody>
      </p:sp>
      <p:sp>
        <p:nvSpPr>
          <p:cNvPr id="68" name="Rectangle 67"/>
          <p:cNvSpPr/>
          <p:nvPr/>
        </p:nvSpPr>
        <p:spPr>
          <a:xfrm>
            <a:off x="752268" y="23933426"/>
            <a:ext cx="11240102" cy="8146850"/>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Methods</a:t>
            </a:r>
          </a:p>
          <a:p>
            <a:pPr marL="571500" indent="-571500" algn="just" defTabSz="2508062">
              <a:buFont typeface="Arial" panose="020B0604020202020204" pitchFamily="34" charset="0"/>
              <a:buChar char="•"/>
              <a:defRPr/>
            </a:pPr>
            <a:r>
              <a:rPr lang="en-US" sz="4400" dirty="0">
                <a:solidFill>
                  <a:prstClr val="black"/>
                </a:solidFill>
              </a:rPr>
              <a:t>The courses are provided by our partnering departments, and the format (online, in-class, or a hybrid of the two), </a:t>
            </a:r>
            <a:endParaRPr lang="en-US" sz="4400" dirty="0" smtClean="0">
              <a:solidFill>
                <a:prstClr val="black"/>
              </a:solidFill>
            </a:endParaRPr>
          </a:p>
          <a:p>
            <a:pPr marL="571500" indent="-571500" algn="just" defTabSz="2508062">
              <a:buFont typeface="Arial" panose="020B0604020202020204" pitchFamily="34" charset="0"/>
              <a:buChar char="•"/>
              <a:defRPr/>
            </a:pPr>
            <a:r>
              <a:rPr lang="en-US" sz="4400" dirty="0" smtClean="0">
                <a:solidFill>
                  <a:prstClr val="black"/>
                </a:solidFill>
              </a:rPr>
              <a:t>semester </a:t>
            </a:r>
            <a:r>
              <a:rPr lang="en-US" sz="4400" dirty="0">
                <a:solidFill>
                  <a:prstClr val="black"/>
                </a:solidFill>
              </a:rPr>
              <a:t>offered, and location of each course are all dependent on those departments.  Currently, this program </a:t>
            </a:r>
            <a:endParaRPr lang="en-US" sz="4400" dirty="0" smtClean="0">
              <a:solidFill>
                <a:prstClr val="black"/>
              </a:solidFill>
            </a:endParaRPr>
          </a:p>
          <a:p>
            <a:pPr marL="571500" indent="-571500" algn="just" defTabSz="2508062">
              <a:buFont typeface="Arial" panose="020B0604020202020204" pitchFamily="34" charset="0"/>
              <a:buChar char="•"/>
              <a:defRPr/>
            </a:pPr>
            <a:r>
              <a:rPr lang="en-US" sz="4400" dirty="0" smtClean="0">
                <a:solidFill>
                  <a:prstClr val="black"/>
                </a:solidFill>
              </a:rPr>
              <a:t>offers </a:t>
            </a:r>
            <a:r>
              <a:rPr lang="en-US" sz="4400" dirty="0">
                <a:solidFill>
                  <a:prstClr val="black"/>
                </a:solidFill>
              </a:rPr>
              <a:t>many courses which are offered online, offers several options online, but not all areas/courses can be completed </a:t>
            </a:r>
            <a:r>
              <a:rPr lang="en-US" sz="4400" dirty="0" smtClean="0">
                <a:solidFill>
                  <a:prstClr val="black"/>
                </a:solidFill>
              </a:rPr>
              <a:t>. </a:t>
            </a:r>
          </a:p>
        </p:txBody>
      </p:sp>
      <p:sp>
        <p:nvSpPr>
          <p:cNvPr id="69" name="Rectangle 68"/>
          <p:cNvSpPr/>
          <p:nvPr/>
        </p:nvSpPr>
        <p:spPr>
          <a:xfrm>
            <a:off x="31736697" y="15925593"/>
            <a:ext cx="11240102" cy="6681073"/>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References</a:t>
            </a:r>
          </a:p>
          <a:p>
            <a:pPr algn="just" defTabSz="2508062">
              <a:defRPr/>
            </a:pPr>
            <a:r>
              <a:rPr lang="en-US" sz="4400" dirty="0">
                <a:solidFill>
                  <a:prstClr val="black"/>
                </a:solidFill>
              </a:rPr>
              <a:t>The courses are provided by our partnering departments, and the format (online, in-class, or a hybrid of the two), semester offered, and location of each course are </a:t>
            </a:r>
            <a:r>
              <a:rPr lang="en-US" sz="4400" dirty="0" smtClean="0">
                <a:solidFill>
                  <a:prstClr val="black"/>
                </a:solidFill>
              </a:rPr>
              <a:t>all </a:t>
            </a:r>
            <a:r>
              <a:rPr lang="en-US" sz="4400" dirty="0">
                <a:solidFill>
                  <a:prstClr val="black"/>
                </a:solidFill>
              </a:rPr>
              <a:t>Currently, this program offers many courses which are offered online, offers several options online, but </a:t>
            </a:r>
            <a:r>
              <a:rPr lang="en-US" sz="4400" dirty="0" smtClean="0">
                <a:solidFill>
                  <a:prstClr val="black"/>
                </a:solidFill>
              </a:rPr>
              <a:t>not</a:t>
            </a:r>
          </a:p>
        </p:txBody>
      </p:sp>
      <p:sp>
        <p:nvSpPr>
          <p:cNvPr id="70" name="Rectangle 69"/>
          <p:cNvSpPr/>
          <p:nvPr/>
        </p:nvSpPr>
        <p:spPr>
          <a:xfrm>
            <a:off x="31736696" y="6145488"/>
            <a:ext cx="11240102" cy="9041503"/>
          </a:xfrm>
          <a:prstGeom prst="rect">
            <a:avLst/>
          </a:prstGeom>
          <a:solidFill>
            <a:schemeClr val="bg1"/>
          </a:solidFill>
          <a:ln w="9525" cap="flat" cmpd="sng" algn="ctr">
            <a:solidFill>
              <a:schemeClr val="tx1"/>
            </a:solidFill>
            <a:prstDash val="solid"/>
          </a:ln>
          <a:effectLst>
            <a:outerShdw blurRad="40000" dist="23000" dir="5400000" rotWithShape="0">
              <a:srgbClr val="000000">
                <a:alpha val="35000"/>
              </a:srgbClr>
            </a:outerShdw>
          </a:effectLst>
        </p:spPr>
        <p:txBody>
          <a:bodyPr lIns="548640" tIns="548640" rIns="548640" bIns="548640" rtlCol="0" anchor="t"/>
          <a:lstStyle/>
          <a:p>
            <a:pPr lvl="0" algn="ctr" defTabSz="2508062">
              <a:defRPr/>
            </a:pPr>
            <a:r>
              <a:rPr lang="en-US" sz="6000" i="1" kern="0" dirty="0" smtClean="0">
                <a:solidFill>
                  <a:srgbClr val="4F2683"/>
                </a:solidFill>
                <a:latin typeface="Myriad Pro" panose="020B0503030403020204" pitchFamily="34" charset="0"/>
                <a:cs typeface="Arial" panose="020B0604020202020204" pitchFamily="34" charset="0"/>
              </a:rPr>
              <a:t>Discussion</a:t>
            </a:r>
          </a:p>
          <a:p>
            <a:pPr algn="just" defTabSz="2508062">
              <a:defRPr/>
            </a:pPr>
            <a:r>
              <a:rPr lang="en-US" sz="4400" dirty="0" smtClean="0">
                <a:solidFill>
                  <a:prstClr val="black"/>
                </a:solidFill>
              </a:rPr>
              <a:t>The courses are provided by our partnering departments, and the format (online, in-class, or a hybrid of the two), semester offered, and location of each course are all departments.  Currently, this program offers many courses which are offered online, offers several options online, but not all areas/courses can be completed entirely online. provided </a:t>
            </a:r>
            <a:r>
              <a:rPr lang="en-US" sz="4400" dirty="0">
                <a:solidFill>
                  <a:prstClr val="black"/>
                </a:solidFill>
              </a:rPr>
              <a:t>by our partnering departments, </a:t>
            </a:r>
            <a:endParaRPr kumimoji="0" lang="en-US" sz="6000" b="1" i="1" u="none" strike="noStrike" kern="0" cap="none" spc="0" normalizeH="0" baseline="0" noProof="0" dirty="0">
              <a:ln>
                <a:noFill/>
              </a:ln>
              <a:solidFill>
                <a:schemeClr val="tx1">
                  <a:lumMod val="95000"/>
                  <a:lumOff val="5000"/>
                </a:schemeClr>
              </a:solidFill>
              <a:effectLst/>
              <a:uLnTx/>
              <a:uFillTx/>
              <a:latin typeface="Myriad Pro" panose="020B0503030403020204" pitchFamily="34" charset="0"/>
              <a:cs typeface="Arial" panose="020B0604020202020204" pitchFamily="34" charset="0"/>
            </a:endParaRPr>
          </a:p>
        </p:txBody>
      </p:sp>
      <p:pic>
        <p:nvPicPr>
          <p:cNvPr id="71" name="Picture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37897" y="23631232"/>
            <a:ext cx="10044667" cy="4562951"/>
          </a:xfrm>
          <a:prstGeom prst="rect">
            <a:avLst/>
          </a:prstGeom>
        </p:spPr>
      </p:pic>
      <p:pic>
        <p:nvPicPr>
          <p:cNvPr id="72" name="Picture 7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19151" y="29139237"/>
            <a:ext cx="3448379" cy="2476671"/>
          </a:xfrm>
          <a:prstGeom prst="rect">
            <a:avLst/>
          </a:prstGeom>
        </p:spPr>
      </p:pic>
    </p:spTree>
    <p:extLst>
      <p:ext uri="{BB962C8B-B14F-4D97-AF65-F5344CB8AC3E}">
        <p14:creationId xmlns:p14="http://schemas.microsoft.com/office/powerpoint/2010/main" val="15248449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539</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Myriad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Burks</dc:creator>
  <cp:lastModifiedBy>Rebecca Burks</cp:lastModifiedBy>
  <cp:revision>4</cp:revision>
  <dcterms:created xsi:type="dcterms:W3CDTF">2022-10-03T18:37:55Z</dcterms:created>
  <dcterms:modified xsi:type="dcterms:W3CDTF">2022-10-03T18:44:16Z</dcterms:modified>
</cp:coreProperties>
</file>