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43891200" cy="329184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24" d="100"/>
          <a:sy n="24" d="100"/>
        </p:scale>
        <p:origin x="146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915"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ofPieChart>
        <c:ofPieType val="bar"/>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A24-4669-9BC9-5E7DC9F8CDC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A24-4669-9BC9-5E7DC9F8CDC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A24-4669-9BC9-5E7DC9F8CDC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A24-4669-9BC9-5E7DC9F8CDCA}"/>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CA24-4669-9BC9-5E7DC9F8CDCA}"/>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A-CA24-4669-9BC9-5E7DC9F8CDCA}"/>
            </c:ext>
          </c:extLst>
        </c:ser>
        <c:dLbls>
          <c:showLegendKey val="0"/>
          <c:showVal val="0"/>
          <c:showCatName val="0"/>
          <c:showSerName val="0"/>
          <c:showPercent val="0"/>
          <c:showBubbleSize val="0"/>
          <c:showLeaderLines val="1"/>
        </c:dLbls>
        <c:gapWidth val="100"/>
        <c:secondPieSize val="75"/>
        <c:serLines>
          <c:spPr>
            <a:ln w="9525" cap="flat" cmpd="sng" algn="ctr">
              <a:solidFill>
                <a:schemeClr val="tx1">
                  <a:lumMod val="35000"/>
                  <a:lumOff val="65000"/>
                </a:schemeClr>
              </a:solidFill>
              <a:round/>
            </a:ln>
            <a:effectLst/>
          </c:spPr>
        </c:serLines>
      </c:of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3">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50000"/>
            <a:lumOff val="50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915"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smtClean="0"/>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5460929-C5CE-4F20-96D9-005165C79F43}" type="datetimeFigureOut">
              <a:rPr lang="en-US" smtClean="0"/>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9163CE-87B0-492C-A46F-2AAB64CF0E65}" type="slidenum">
              <a:rPr lang="en-US" smtClean="0"/>
              <a:t>‹#›</a:t>
            </a:fld>
            <a:endParaRPr lang="en-US"/>
          </a:p>
        </p:txBody>
      </p:sp>
    </p:spTree>
    <p:extLst>
      <p:ext uri="{BB962C8B-B14F-4D97-AF65-F5344CB8AC3E}">
        <p14:creationId xmlns:p14="http://schemas.microsoft.com/office/powerpoint/2010/main" val="2402953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5460929-C5CE-4F20-96D9-005165C79F43}" type="datetimeFigureOut">
              <a:rPr lang="en-US" smtClean="0"/>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9163CE-87B0-492C-A46F-2AAB64CF0E65}" type="slidenum">
              <a:rPr lang="en-US" smtClean="0"/>
              <a:t>‹#›</a:t>
            </a:fld>
            <a:endParaRPr lang="en-US"/>
          </a:p>
        </p:txBody>
      </p:sp>
    </p:spTree>
    <p:extLst>
      <p:ext uri="{BB962C8B-B14F-4D97-AF65-F5344CB8AC3E}">
        <p14:creationId xmlns:p14="http://schemas.microsoft.com/office/powerpoint/2010/main" val="1315672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5460929-C5CE-4F20-96D9-005165C79F43}" type="datetimeFigureOut">
              <a:rPr lang="en-US" smtClean="0"/>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9163CE-87B0-492C-A46F-2AAB64CF0E65}" type="slidenum">
              <a:rPr lang="en-US" smtClean="0"/>
              <a:t>‹#›</a:t>
            </a:fld>
            <a:endParaRPr lang="en-US"/>
          </a:p>
        </p:txBody>
      </p:sp>
    </p:spTree>
    <p:extLst>
      <p:ext uri="{BB962C8B-B14F-4D97-AF65-F5344CB8AC3E}">
        <p14:creationId xmlns:p14="http://schemas.microsoft.com/office/powerpoint/2010/main" val="3035726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5460929-C5CE-4F20-96D9-005165C79F43}" type="datetimeFigureOut">
              <a:rPr lang="en-US" smtClean="0"/>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9163CE-87B0-492C-A46F-2AAB64CF0E65}" type="slidenum">
              <a:rPr lang="en-US" smtClean="0"/>
              <a:t>‹#›</a:t>
            </a:fld>
            <a:endParaRPr lang="en-US"/>
          </a:p>
        </p:txBody>
      </p:sp>
    </p:spTree>
    <p:extLst>
      <p:ext uri="{BB962C8B-B14F-4D97-AF65-F5344CB8AC3E}">
        <p14:creationId xmlns:p14="http://schemas.microsoft.com/office/powerpoint/2010/main" val="341917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smtClean="0"/>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5460929-C5CE-4F20-96D9-005165C79F43}" type="datetimeFigureOut">
              <a:rPr lang="en-US" smtClean="0"/>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9163CE-87B0-492C-A46F-2AAB64CF0E65}" type="slidenum">
              <a:rPr lang="en-US" smtClean="0"/>
              <a:t>‹#›</a:t>
            </a:fld>
            <a:endParaRPr lang="en-US"/>
          </a:p>
        </p:txBody>
      </p:sp>
    </p:spTree>
    <p:extLst>
      <p:ext uri="{BB962C8B-B14F-4D97-AF65-F5344CB8AC3E}">
        <p14:creationId xmlns:p14="http://schemas.microsoft.com/office/powerpoint/2010/main" val="3968832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5460929-C5CE-4F20-96D9-005165C79F43}" type="datetimeFigureOut">
              <a:rPr lang="en-US" smtClean="0"/>
              <a:t>10/3/2022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9163CE-87B0-492C-A46F-2AAB64CF0E65}" type="slidenum">
              <a:rPr lang="en-US" smtClean="0"/>
              <a:t>‹#›</a:t>
            </a:fld>
            <a:endParaRPr lang="en-US"/>
          </a:p>
        </p:txBody>
      </p:sp>
    </p:spTree>
    <p:extLst>
      <p:ext uri="{BB962C8B-B14F-4D97-AF65-F5344CB8AC3E}">
        <p14:creationId xmlns:p14="http://schemas.microsoft.com/office/powerpoint/2010/main" val="2176014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smtClean="0"/>
              <a:t>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smtClean="0"/>
              <a:t>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460929-C5CE-4F20-96D9-005165C79F43}" type="datetimeFigureOut">
              <a:rPr lang="en-US" smtClean="0"/>
              <a:t>10/3/2022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9163CE-87B0-492C-A46F-2AAB64CF0E65}" type="slidenum">
              <a:rPr lang="en-US" smtClean="0"/>
              <a:t>‹#›</a:t>
            </a:fld>
            <a:endParaRPr lang="en-US"/>
          </a:p>
        </p:txBody>
      </p:sp>
    </p:spTree>
    <p:extLst>
      <p:ext uri="{BB962C8B-B14F-4D97-AF65-F5344CB8AC3E}">
        <p14:creationId xmlns:p14="http://schemas.microsoft.com/office/powerpoint/2010/main" val="4129138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5460929-C5CE-4F20-96D9-005165C79F43}" type="datetimeFigureOut">
              <a:rPr lang="en-US" smtClean="0"/>
              <a:t>10/3/2022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9163CE-87B0-492C-A46F-2AAB64CF0E65}" type="slidenum">
              <a:rPr lang="en-US" smtClean="0"/>
              <a:t>‹#›</a:t>
            </a:fld>
            <a:endParaRPr lang="en-US"/>
          </a:p>
        </p:txBody>
      </p:sp>
    </p:spTree>
    <p:extLst>
      <p:ext uri="{BB962C8B-B14F-4D97-AF65-F5344CB8AC3E}">
        <p14:creationId xmlns:p14="http://schemas.microsoft.com/office/powerpoint/2010/main" val="2917893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460929-C5CE-4F20-96D9-005165C79F43}" type="datetimeFigureOut">
              <a:rPr lang="en-US" smtClean="0"/>
              <a:t>10/3/2022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9163CE-87B0-492C-A46F-2AAB64CF0E65}" type="slidenum">
              <a:rPr lang="en-US" smtClean="0"/>
              <a:t>‹#›</a:t>
            </a:fld>
            <a:endParaRPr lang="en-US"/>
          </a:p>
        </p:txBody>
      </p:sp>
    </p:spTree>
    <p:extLst>
      <p:ext uri="{BB962C8B-B14F-4D97-AF65-F5344CB8AC3E}">
        <p14:creationId xmlns:p14="http://schemas.microsoft.com/office/powerpoint/2010/main" val="762903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smtClean="0"/>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smtClean="0"/>
              <a:t>Edit Master text styles</a:t>
            </a:r>
          </a:p>
        </p:txBody>
      </p:sp>
      <p:sp>
        <p:nvSpPr>
          <p:cNvPr id="5" name="Date Placeholder 4"/>
          <p:cNvSpPr>
            <a:spLocks noGrp="1"/>
          </p:cNvSpPr>
          <p:nvPr>
            <p:ph type="dt" sz="half" idx="10"/>
          </p:nvPr>
        </p:nvSpPr>
        <p:spPr/>
        <p:txBody>
          <a:bodyPr/>
          <a:lstStyle/>
          <a:p>
            <a:fld id="{95460929-C5CE-4F20-96D9-005165C79F43}" type="datetimeFigureOut">
              <a:rPr lang="en-US" smtClean="0"/>
              <a:t>10/3/2022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9163CE-87B0-492C-A46F-2AAB64CF0E65}" type="slidenum">
              <a:rPr lang="en-US" smtClean="0"/>
              <a:t>‹#›</a:t>
            </a:fld>
            <a:endParaRPr lang="en-US"/>
          </a:p>
        </p:txBody>
      </p:sp>
    </p:spTree>
    <p:extLst>
      <p:ext uri="{BB962C8B-B14F-4D97-AF65-F5344CB8AC3E}">
        <p14:creationId xmlns:p14="http://schemas.microsoft.com/office/powerpoint/2010/main" val="954660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smtClean="0"/>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smtClean="0"/>
              <a:t>Edit Master text styles</a:t>
            </a:r>
          </a:p>
        </p:txBody>
      </p:sp>
      <p:sp>
        <p:nvSpPr>
          <p:cNvPr id="5" name="Date Placeholder 4"/>
          <p:cNvSpPr>
            <a:spLocks noGrp="1"/>
          </p:cNvSpPr>
          <p:nvPr>
            <p:ph type="dt" sz="half" idx="10"/>
          </p:nvPr>
        </p:nvSpPr>
        <p:spPr/>
        <p:txBody>
          <a:bodyPr/>
          <a:lstStyle/>
          <a:p>
            <a:fld id="{95460929-C5CE-4F20-96D9-005165C79F43}" type="datetimeFigureOut">
              <a:rPr lang="en-US" smtClean="0"/>
              <a:t>10/3/2022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9163CE-87B0-492C-A46F-2AAB64CF0E65}" type="slidenum">
              <a:rPr lang="en-US" smtClean="0"/>
              <a:t>‹#›</a:t>
            </a:fld>
            <a:endParaRPr lang="en-US"/>
          </a:p>
        </p:txBody>
      </p:sp>
    </p:spTree>
    <p:extLst>
      <p:ext uri="{BB962C8B-B14F-4D97-AF65-F5344CB8AC3E}">
        <p14:creationId xmlns:p14="http://schemas.microsoft.com/office/powerpoint/2010/main" val="797489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95460929-C5CE-4F20-96D9-005165C79F43}" type="datetimeFigureOut">
              <a:rPr lang="en-US" smtClean="0"/>
              <a:t>10/3/2022</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409163CE-87B0-492C-A46F-2AAB64CF0E65}" type="slidenum">
              <a:rPr lang="en-US" smtClean="0"/>
              <a:t>‹#›</a:t>
            </a:fld>
            <a:endParaRPr lang="en-US"/>
          </a:p>
        </p:txBody>
      </p:sp>
    </p:spTree>
    <p:extLst>
      <p:ext uri="{BB962C8B-B14F-4D97-AF65-F5344CB8AC3E}">
        <p14:creationId xmlns:p14="http://schemas.microsoft.com/office/powerpoint/2010/main" val="1795677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6"/>
          <p:cNvSpPr/>
          <p:nvPr/>
        </p:nvSpPr>
        <p:spPr>
          <a:xfrm>
            <a:off x="0" y="0"/>
            <a:ext cx="43891200" cy="32976198"/>
          </a:xfrm>
          <a:prstGeom prst="rect">
            <a:avLst/>
          </a:prstGeom>
          <a:solidFill>
            <a:schemeClr val="bg1">
              <a:lumMod val="8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8" name="Picture 4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046991" y="28132952"/>
            <a:ext cx="3791536" cy="3791536"/>
          </a:xfrm>
          <a:prstGeom prst="rect">
            <a:avLst/>
          </a:prstGeom>
        </p:spPr>
      </p:pic>
      <p:sp>
        <p:nvSpPr>
          <p:cNvPr id="49" name="Rectangle 48"/>
          <p:cNvSpPr/>
          <p:nvPr/>
        </p:nvSpPr>
        <p:spPr>
          <a:xfrm>
            <a:off x="766368" y="738602"/>
            <a:ext cx="42210431" cy="4668285"/>
          </a:xfrm>
          <a:prstGeom prst="rect">
            <a:avLst/>
          </a:prstGeom>
          <a:solidFill>
            <a:schemeClr val="bg1"/>
          </a:solidFill>
          <a:ln w="9525" cap="flat" cmpd="sng" algn="ctr">
            <a:solidFill>
              <a:schemeClr val="tx1"/>
            </a:solidFill>
            <a:prstDash val="solid"/>
          </a:ln>
          <a:effectLst>
            <a:outerShdw blurRad="40000" dist="23000" dir="5400000" rotWithShape="0">
              <a:srgbClr val="000000">
                <a:alpha val="35000"/>
              </a:srgbClr>
            </a:outerShdw>
          </a:effectLst>
        </p:spPr>
        <p:txBody>
          <a:bodyPr rtlCol="0" anchor="ctr"/>
          <a:lstStyle/>
          <a:p>
            <a:pPr marL="0" marR="0" lvl="0" indent="0" algn="ctr" defTabSz="2508062" rtl="0" eaLnBrk="1" fontAlgn="auto" latinLnBrk="0" hangingPunct="1">
              <a:lnSpc>
                <a:spcPct val="100000"/>
              </a:lnSpc>
              <a:spcBef>
                <a:spcPts val="0"/>
              </a:spcBef>
              <a:spcAft>
                <a:spcPts val="0"/>
              </a:spcAft>
              <a:buClrTx/>
              <a:buSzTx/>
              <a:buFontTx/>
              <a:buNone/>
              <a:tabLst/>
              <a:defRPr/>
            </a:pPr>
            <a:r>
              <a:rPr kumimoji="0" lang="en-US" sz="6000" b="1" i="0" u="none" strike="noStrike" kern="0" cap="none" spc="0" normalizeH="0" baseline="0" noProof="0" dirty="0" smtClean="0">
                <a:ln>
                  <a:noFill/>
                </a:ln>
                <a:solidFill>
                  <a:schemeClr val="tx1">
                    <a:lumMod val="95000"/>
                    <a:lumOff val="5000"/>
                  </a:schemeClr>
                </a:solidFill>
                <a:effectLst/>
                <a:uLnTx/>
                <a:uFillTx/>
                <a:latin typeface="Myriad Pro" panose="020B0503030403020204" pitchFamily="34" charset="0"/>
                <a:cs typeface="Arial" panose="020B0604020202020204" pitchFamily="34" charset="0"/>
              </a:rPr>
              <a:t>Title</a:t>
            </a:r>
          </a:p>
          <a:p>
            <a:pPr lvl="0" algn="ctr" defTabSz="2508062">
              <a:defRPr/>
            </a:pPr>
            <a:r>
              <a:rPr lang="en-US" sz="6000" kern="0" dirty="0">
                <a:solidFill>
                  <a:srgbClr val="4F2683"/>
                </a:solidFill>
                <a:latin typeface="Myriad Pro" panose="020B0503030403020204" pitchFamily="34" charset="0"/>
                <a:cs typeface="Arial" panose="020B0604020202020204" pitchFamily="34" charset="0"/>
              </a:rPr>
              <a:t>Authors</a:t>
            </a:r>
          </a:p>
          <a:p>
            <a:pPr lvl="0" algn="ctr" defTabSz="2508062">
              <a:defRPr/>
            </a:pPr>
            <a:r>
              <a:rPr lang="en-US" sz="6000" kern="0" dirty="0">
                <a:solidFill>
                  <a:srgbClr val="4F2683"/>
                </a:solidFill>
                <a:latin typeface="Myriad Pro" panose="020B0503030403020204" pitchFamily="34" charset="0"/>
                <a:cs typeface="Arial" panose="020B0604020202020204" pitchFamily="34" charset="0"/>
              </a:rPr>
              <a:t> </a:t>
            </a:r>
            <a:r>
              <a:rPr lang="en-US" sz="6000" kern="0" dirty="0" smtClean="0">
                <a:solidFill>
                  <a:srgbClr val="4F2683"/>
                </a:solidFill>
                <a:latin typeface="Myriad Pro" panose="020B0503030403020204" pitchFamily="34" charset="0"/>
                <a:cs typeface="Arial" panose="020B0604020202020204" pitchFamily="34" charset="0"/>
              </a:rPr>
              <a:t>College/Department</a:t>
            </a:r>
            <a:endParaRPr kumimoji="0" lang="en-US" sz="6000" b="1" i="0" u="none" strike="noStrike" kern="0" cap="none" spc="0" normalizeH="0" baseline="0" noProof="0" dirty="0">
              <a:ln>
                <a:noFill/>
              </a:ln>
              <a:solidFill>
                <a:schemeClr val="tx1">
                  <a:lumMod val="95000"/>
                  <a:lumOff val="5000"/>
                </a:schemeClr>
              </a:solidFill>
              <a:effectLst/>
              <a:uLnTx/>
              <a:uFillTx/>
              <a:latin typeface="Myriad Pro" panose="020B0503030403020204" pitchFamily="34" charset="0"/>
              <a:ea typeface="+mn-ea"/>
              <a:cs typeface="Arial" panose="020B0604020202020204" pitchFamily="34" charset="0"/>
            </a:endParaRPr>
          </a:p>
        </p:txBody>
      </p:sp>
      <p:sp>
        <p:nvSpPr>
          <p:cNvPr id="50" name="Rectangle 49"/>
          <p:cNvSpPr/>
          <p:nvPr/>
        </p:nvSpPr>
        <p:spPr>
          <a:xfrm>
            <a:off x="12727583" y="6145489"/>
            <a:ext cx="18288000" cy="14208319"/>
          </a:xfrm>
          <a:prstGeom prst="rect">
            <a:avLst/>
          </a:prstGeom>
          <a:solidFill>
            <a:schemeClr val="bg1"/>
          </a:solidFill>
          <a:ln w="9525" cap="flat" cmpd="sng" algn="ctr">
            <a:solidFill>
              <a:schemeClr val="tx1"/>
            </a:solidFill>
            <a:prstDash val="solid"/>
          </a:ln>
          <a:effectLst>
            <a:outerShdw blurRad="40000" dist="23000" dir="5400000" rotWithShape="0">
              <a:srgbClr val="000000">
                <a:alpha val="35000"/>
              </a:srgbClr>
            </a:outerShdw>
          </a:effectLst>
        </p:spPr>
        <p:txBody>
          <a:bodyPr lIns="548640" tIns="548640" rIns="548640" bIns="548640" rtlCol="0" anchor="t"/>
          <a:lstStyle/>
          <a:p>
            <a:pPr lvl="0" algn="ctr" defTabSz="2508062">
              <a:defRPr/>
            </a:pPr>
            <a:r>
              <a:rPr lang="en-US" sz="6000" i="1" kern="0" dirty="0" smtClean="0">
                <a:solidFill>
                  <a:srgbClr val="4F2683"/>
                </a:solidFill>
                <a:latin typeface="Myriad Pro" panose="020B0503030403020204" pitchFamily="34" charset="0"/>
                <a:cs typeface="Arial" panose="020B0604020202020204" pitchFamily="34" charset="0"/>
              </a:rPr>
              <a:t>Learning Objectives</a:t>
            </a:r>
          </a:p>
          <a:p>
            <a:pPr algn="just" defTabSz="2508062">
              <a:defRPr/>
            </a:pPr>
            <a:r>
              <a:rPr lang="en-US" sz="4400" dirty="0">
                <a:solidFill>
                  <a:prstClr val="black"/>
                </a:solidFill>
              </a:rPr>
              <a:t>The courses are provided by our partnering departments, and the format (online, in-class, or a hybrid of the two), semester offered, and location of each course are all dependent on those departments.  Currently, this program offers many courses which are offered online, offers several options online, but not all areas/courses can be completed entirely online. </a:t>
            </a:r>
            <a:endParaRPr lang="en-US" sz="4400" dirty="0" smtClean="0">
              <a:solidFill>
                <a:prstClr val="black"/>
              </a:solidFill>
            </a:endParaRPr>
          </a:p>
          <a:p>
            <a:pPr algn="just" defTabSz="2508062">
              <a:defRPr/>
            </a:pPr>
            <a:endParaRPr lang="en-US" sz="4400" dirty="0">
              <a:solidFill>
                <a:prstClr val="black"/>
              </a:solidFill>
            </a:endParaRPr>
          </a:p>
          <a:p>
            <a:pPr algn="just" defTabSz="2508062">
              <a:defRPr/>
            </a:pPr>
            <a:r>
              <a:rPr lang="en-US" sz="4400" dirty="0">
                <a:solidFill>
                  <a:prstClr val="black"/>
                </a:solidFill>
              </a:rPr>
              <a:t>The courses are provided by our partnering departments, and the format (online, in-class, or a hybrid of the two), </a:t>
            </a:r>
            <a:r>
              <a:rPr lang="en-US" sz="4400" dirty="0" smtClean="0">
                <a:solidFill>
                  <a:prstClr val="black"/>
                </a:solidFill>
              </a:rPr>
              <a:t>semester </a:t>
            </a:r>
            <a:r>
              <a:rPr lang="en-US" sz="4400" dirty="0">
                <a:solidFill>
                  <a:prstClr val="black"/>
                </a:solidFill>
              </a:rPr>
              <a:t>offered, and location of each course are all dependent on those departments.  Currently, this program offers many courses which are offered online, offers several options online, but not all areas/courses can be completed entirely online</a:t>
            </a:r>
            <a:r>
              <a:rPr lang="en-US" sz="4400" dirty="0" smtClean="0">
                <a:solidFill>
                  <a:prstClr val="black"/>
                </a:solidFill>
              </a:rPr>
              <a:t>.</a:t>
            </a:r>
          </a:p>
          <a:p>
            <a:pPr algn="just" defTabSz="2508062">
              <a:defRPr/>
            </a:pPr>
            <a:endParaRPr lang="en-US" sz="4400" dirty="0" smtClean="0">
              <a:solidFill>
                <a:prstClr val="black"/>
              </a:solidFill>
            </a:endParaRPr>
          </a:p>
          <a:p>
            <a:pPr algn="just" defTabSz="2508062">
              <a:defRPr/>
            </a:pPr>
            <a:r>
              <a:rPr lang="en-US" sz="4400" dirty="0" smtClean="0">
                <a:solidFill>
                  <a:prstClr val="black"/>
                </a:solidFill>
              </a:rPr>
              <a:t>The </a:t>
            </a:r>
            <a:r>
              <a:rPr lang="en-US" sz="4400" dirty="0">
                <a:solidFill>
                  <a:prstClr val="black"/>
                </a:solidFill>
              </a:rPr>
              <a:t>courses are provided by our partnering departments, and the format (online, in-class, or a hybrid of the two), semester offered, and location of each course are all dependent on those departments.  Currently, this program offers many courses which are offered online, offers several options online, but not all areas/courses can be completed entirely online.  </a:t>
            </a:r>
          </a:p>
          <a:p>
            <a:pPr algn="just" defTabSz="2508062">
              <a:defRPr/>
            </a:pPr>
            <a:r>
              <a:rPr lang="en-US" sz="4400" dirty="0" smtClean="0">
                <a:solidFill>
                  <a:prstClr val="black"/>
                </a:solidFill>
              </a:rPr>
              <a:t> </a:t>
            </a:r>
            <a:r>
              <a:rPr lang="en-US" sz="4400" dirty="0">
                <a:solidFill>
                  <a:prstClr val="black"/>
                </a:solidFill>
              </a:rPr>
              <a:t> </a:t>
            </a:r>
          </a:p>
          <a:p>
            <a:pPr lvl="0" algn="ctr" defTabSz="2508062">
              <a:defRPr/>
            </a:pPr>
            <a:endParaRPr lang="en-US" sz="6000" i="1" kern="0" dirty="0" smtClean="0">
              <a:solidFill>
                <a:srgbClr val="4F2683"/>
              </a:solidFill>
              <a:latin typeface="Myriad Pro" panose="020B0503030403020204" pitchFamily="34" charset="0"/>
              <a:cs typeface="Arial" panose="020B0604020202020204" pitchFamily="34" charset="0"/>
            </a:endParaRPr>
          </a:p>
          <a:p>
            <a:pPr lvl="0" algn="ctr" defTabSz="2508062">
              <a:defRPr/>
            </a:pPr>
            <a:endParaRPr kumimoji="0" lang="en-US" sz="6000" b="1" i="1" u="none" strike="noStrike" kern="0" cap="none" spc="0" normalizeH="0" baseline="0" noProof="0" dirty="0">
              <a:ln>
                <a:noFill/>
              </a:ln>
              <a:solidFill>
                <a:schemeClr val="tx1">
                  <a:lumMod val="95000"/>
                  <a:lumOff val="5000"/>
                </a:schemeClr>
              </a:solidFill>
              <a:effectLst/>
              <a:uLnTx/>
              <a:uFillTx/>
              <a:latin typeface="Myriad Pro" panose="020B0503030403020204" pitchFamily="34" charset="0"/>
              <a:cs typeface="Arial" panose="020B0604020202020204" pitchFamily="34" charset="0"/>
            </a:endParaRPr>
          </a:p>
        </p:txBody>
      </p:sp>
      <p:sp>
        <p:nvSpPr>
          <p:cNvPr id="51" name="Rectangle 50"/>
          <p:cNvSpPr/>
          <p:nvPr/>
        </p:nvSpPr>
        <p:spPr>
          <a:xfrm>
            <a:off x="12676276" y="21249730"/>
            <a:ext cx="18288000" cy="10830546"/>
          </a:xfrm>
          <a:prstGeom prst="rect">
            <a:avLst/>
          </a:prstGeom>
          <a:solidFill>
            <a:schemeClr val="bg1"/>
          </a:solidFill>
          <a:ln w="9525" cap="flat" cmpd="sng" algn="ctr">
            <a:solidFill>
              <a:schemeClr val="tx1"/>
            </a:solidFill>
            <a:prstDash val="solid"/>
          </a:ln>
          <a:effectLst>
            <a:outerShdw blurRad="40000" dist="23000" dir="5400000" rotWithShape="0">
              <a:srgbClr val="000000">
                <a:alpha val="35000"/>
              </a:srgbClr>
            </a:outerShdw>
          </a:effectLst>
        </p:spPr>
        <p:txBody>
          <a:bodyPr lIns="548640" tIns="548640" rIns="548640" bIns="548640" rtlCol="0" anchor="t"/>
          <a:lstStyle/>
          <a:p>
            <a:pPr lvl="0" algn="ctr" defTabSz="2508062">
              <a:defRPr/>
            </a:pPr>
            <a:r>
              <a:rPr lang="en-US" sz="6000" i="1" kern="0" dirty="0" smtClean="0">
                <a:solidFill>
                  <a:srgbClr val="4F2683"/>
                </a:solidFill>
                <a:latin typeface="Myriad Pro" panose="020B0503030403020204" pitchFamily="34" charset="0"/>
                <a:cs typeface="Arial" panose="020B0604020202020204" pitchFamily="34" charset="0"/>
              </a:rPr>
              <a:t>Results</a:t>
            </a:r>
          </a:p>
          <a:p>
            <a:pPr algn="just" defTabSz="2508062">
              <a:defRPr/>
            </a:pPr>
            <a:endParaRPr lang="en-US" sz="4400" dirty="0" smtClean="0">
              <a:solidFill>
                <a:prstClr val="black"/>
              </a:solidFill>
            </a:endParaRPr>
          </a:p>
          <a:p>
            <a:pPr lvl="0" algn="ctr" defTabSz="2508062">
              <a:defRPr/>
            </a:pPr>
            <a:endParaRPr kumimoji="0" lang="en-US" sz="6000" b="1" i="1" u="none" strike="noStrike" kern="0" cap="none" spc="0" normalizeH="0" baseline="0" noProof="0" dirty="0">
              <a:ln>
                <a:noFill/>
              </a:ln>
              <a:solidFill>
                <a:schemeClr val="tx1">
                  <a:lumMod val="95000"/>
                  <a:lumOff val="5000"/>
                </a:schemeClr>
              </a:solidFill>
              <a:effectLst/>
              <a:uLnTx/>
              <a:uFillTx/>
              <a:latin typeface="Myriad Pro" panose="020B0503030403020204" pitchFamily="34" charset="0"/>
              <a:cs typeface="Arial" panose="020B0604020202020204" pitchFamily="34" charset="0"/>
            </a:endParaRPr>
          </a:p>
        </p:txBody>
      </p:sp>
      <p:graphicFrame>
        <p:nvGraphicFramePr>
          <p:cNvPr id="52" name="Chart 51"/>
          <p:cNvGraphicFramePr/>
          <p:nvPr>
            <p:extLst>
              <p:ext uri="{D42A27DB-BD31-4B8C-83A1-F6EECF244321}">
                <p14:modId xmlns:p14="http://schemas.microsoft.com/office/powerpoint/2010/main" val="828788133"/>
              </p:ext>
            </p:extLst>
          </p:nvPr>
        </p:nvGraphicFramePr>
        <p:xfrm>
          <a:off x="13232277" y="22606666"/>
          <a:ext cx="17175997" cy="8744300"/>
        </p:xfrm>
        <a:graphic>
          <a:graphicData uri="http://schemas.openxmlformats.org/drawingml/2006/chart">
            <c:chart xmlns:c="http://schemas.openxmlformats.org/drawingml/2006/chart" xmlns:r="http://schemas.openxmlformats.org/officeDocument/2006/relationships" r:id="rId3"/>
          </a:graphicData>
        </a:graphic>
      </p:graphicFrame>
      <p:sp>
        <p:nvSpPr>
          <p:cNvPr id="53" name="Rectangle 52"/>
          <p:cNvSpPr/>
          <p:nvPr/>
        </p:nvSpPr>
        <p:spPr>
          <a:xfrm>
            <a:off x="766368" y="6145488"/>
            <a:ext cx="11240102" cy="16935126"/>
          </a:xfrm>
          <a:prstGeom prst="rect">
            <a:avLst/>
          </a:prstGeom>
          <a:solidFill>
            <a:schemeClr val="bg1"/>
          </a:solidFill>
          <a:ln w="9525" cap="flat" cmpd="sng" algn="ctr">
            <a:solidFill>
              <a:schemeClr val="tx1"/>
            </a:solidFill>
            <a:prstDash val="solid"/>
          </a:ln>
          <a:effectLst>
            <a:outerShdw blurRad="40000" dist="23000" dir="5400000" rotWithShape="0">
              <a:srgbClr val="000000">
                <a:alpha val="35000"/>
              </a:srgbClr>
            </a:outerShdw>
          </a:effectLst>
        </p:spPr>
        <p:txBody>
          <a:bodyPr lIns="548640" tIns="548640" rIns="548640" bIns="548640" rtlCol="0" anchor="t"/>
          <a:lstStyle/>
          <a:p>
            <a:pPr lvl="0" algn="ctr" defTabSz="2508062">
              <a:defRPr/>
            </a:pPr>
            <a:r>
              <a:rPr lang="en-US" sz="6000" i="1" kern="0" dirty="0" smtClean="0">
                <a:solidFill>
                  <a:srgbClr val="4F2683"/>
                </a:solidFill>
                <a:latin typeface="Myriad Pro" panose="020B0503030403020204" pitchFamily="34" charset="0"/>
                <a:cs typeface="Arial" panose="020B0604020202020204" pitchFamily="34" charset="0"/>
              </a:rPr>
              <a:t>Introduction</a:t>
            </a:r>
          </a:p>
          <a:p>
            <a:pPr algn="just" defTabSz="2508062">
              <a:defRPr/>
            </a:pPr>
            <a:r>
              <a:rPr lang="en-US" sz="4400" dirty="0" smtClean="0">
                <a:solidFill>
                  <a:prstClr val="black"/>
                </a:solidFill>
              </a:rPr>
              <a:t>The courses are provided by our partnering departments, and the format (online, in-class, or a hybrid of the two), semester offered, and location of each course are all dependent on those departments.  Currently, this program offers many courses which are offered online, offers several options online, but not all areas/courses can be completed entirely online. </a:t>
            </a:r>
          </a:p>
          <a:p>
            <a:pPr algn="just" defTabSz="2508062">
              <a:defRPr/>
            </a:pPr>
            <a:endParaRPr lang="en-US" sz="4400" dirty="0">
              <a:solidFill>
                <a:prstClr val="black"/>
              </a:solidFill>
            </a:endParaRPr>
          </a:p>
          <a:p>
            <a:pPr algn="just" defTabSz="2508062">
              <a:defRPr/>
            </a:pPr>
            <a:r>
              <a:rPr lang="en-US" sz="4400" dirty="0">
                <a:solidFill>
                  <a:prstClr val="black"/>
                </a:solidFill>
              </a:rPr>
              <a:t>The courses are provided by our partnering departments, and the format (online, in-class, or a hybrid of the two), </a:t>
            </a:r>
            <a:r>
              <a:rPr lang="en-US" sz="4400" dirty="0" smtClean="0">
                <a:solidFill>
                  <a:prstClr val="black"/>
                </a:solidFill>
              </a:rPr>
              <a:t>semester </a:t>
            </a:r>
            <a:r>
              <a:rPr lang="en-US" sz="4400" dirty="0">
                <a:solidFill>
                  <a:prstClr val="black"/>
                </a:solidFill>
              </a:rPr>
              <a:t>offered, and location of each course are all dependent on those departments.  Currently, this program offers many courses which are offered online, offers several options online, but not all areas/courses can be completed entirely online.  </a:t>
            </a:r>
          </a:p>
          <a:p>
            <a:pPr lvl="0" algn="ctr" defTabSz="2508062">
              <a:defRPr/>
            </a:pPr>
            <a:endParaRPr lang="en-US" sz="6000" i="1" kern="0" dirty="0" smtClean="0">
              <a:solidFill>
                <a:srgbClr val="4F2683"/>
              </a:solidFill>
              <a:latin typeface="Myriad Pro" panose="020B0503030403020204" pitchFamily="34" charset="0"/>
              <a:cs typeface="Arial" panose="020B0604020202020204" pitchFamily="34" charset="0"/>
            </a:endParaRPr>
          </a:p>
          <a:p>
            <a:pPr lvl="0" algn="ctr" defTabSz="2508062">
              <a:defRPr/>
            </a:pPr>
            <a:endParaRPr kumimoji="0" lang="en-US" sz="6000" b="1" i="1" u="none" strike="noStrike" kern="0" cap="none" spc="0" normalizeH="0" baseline="0" noProof="0" dirty="0">
              <a:ln>
                <a:noFill/>
              </a:ln>
              <a:solidFill>
                <a:schemeClr val="tx1">
                  <a:lumMod val="95000"/>
                  <a:lumOff val="5000"/>
                </a:schemeClr>
              </a:solidFill>
              <a:effectLst/>
              <a:uLnTx/>
              <a:uFillTx/>
              <a:latin typeface="Myriad Pro" panose="020B0503030403020204" pitchFamily="34" charset="0"/>
              <a:cs typeface="Arial" panose="020B0604020202020204" pitchFamily="34" charset="0"/>
            </a:endParaRPr>
          </a:p>
        </p:txBody>
      </p:sp>
      <p:sp>
        <p:nvSpPr>
          <p:cNvPr id="54" name="Rectangle 53"/>
          <p:cNvSpPr/>
          <p:nvPr/>
        </p:nvSpPr>
        <p:spPr>
          <a:xfrm>
            <a:off x="752268" y="23933426"/>
            <a:ext cx="11240102" cy="8146850"/>
          </a:xfrm>
          <a:prstGeom prst="rect">
            <a:avLst/>
          </a:prstGeom>
          <a:solidFill>
            <a:schemeClr val="bg1"/>
          </a:solidFill>
          <a:ln w="9525" cap="flat" cmpd="sng" algn="ctr">
            <a:solidFill>
              <a:schemeClr val="tx1"/>
            </a:solidFill>
            <a:prstDash val="solid"/>
          </a:ln>
          <a:effectLst>
            <a:outerShdw blurRad="40000" dist="23000" dir="5400000" rotWithShape="0">
              <a:srgbClr val="000000">
                <a:alpha val="35000"/>
              </a:srgbClr>
            </a:outerShdw>
          </a:effectLst>
        </p:spPr>
        <p:txBody>
          <a:bodyPr lIns="548640" tIns="548640" rIns="548640" bIns="548640" rtlCol="0" anchor="t"/>
          <a:lstStyle/>
          <a:p>
            <a:pPr lvl="0" algn="ctr" defTabSz="2508062">
              <a:defRPr/>
            </a:pPr>
            <a:r>
              <a:rPr lang="en-US" sz="6000" i="1" kern="0" dirty="0" smtClean="0">
                <a:solidFill>
                  <a:srgbClr val="4F2683"/>
                </a:solidFill>
                <a:latin typeface="Myriad Pro" panose="020B0503030403020204" pitchFamily="34" charset="0"/>
                <a:cs typeface="Arial" panose="020B0604020202020204" pitchFamily="34" charset="0"/>
              </a:rPr>
              <a:t>Methods</a:t>
            </a:r>
          </a:p>
          <a:p>
            <a:pPr marL="571500" indent="-571500" algn="just" defTabSz="2508062">
              <a:buFont typeface="Arial" panose="020B0604020202020204" pitchFamily="34" charset="0"/>
              <a:buChar char="•"/>
              <a:defRPr/>
            </a:pPr>
            <a:r>
              <a:rPr lang="en-US" sz="4400" dirty="0">
                <a:solidFill>
                  <a:prstClr val="black"/>
                </a:solidFill>
              </a:rPr>
              <a:t>The courses are provided by our partnering departments, and the format (online, in-class, or a hybrid of the two), </a:t>
            </a:r>
            <a:endParaRPr lang="en-US" sz="4400" dirty="0" smtClean="0">
              <a:solidFill>
                <a:prstClr val="black"/>
              </a:solidFill>
            </a:endParaRPr>
          </a:p>
          <a:p>
            <a:pPr marL="571500" indent="-571500" algn="just" defTabSz="2508062">
              <a:buFont typeface="Arial" panose="020B0604020202020204" pitchFamily="34" charset="0"/>
              <a:buChar char="•"/>
              <a:defRPr/>
            </a:pPr>
            <a:r>
              <a:rPr lang="en-US" sz="4400" dirty="0" smtClean="0">
                <a:solidFill>
                  <a:prstClr val="black"/>
                </a:solidFill>
              </a:rPr>
              <a:t>semester </a:t>
            </a:r>
            <a:r>
              <a:rPr lang="en-US" sz="4400" dirty="0">
                <a:solidFill>
                  <a:prstClr val="black"/>
                </a:solidFill>
              </a:rPr>
              <a:t>offered, and location of each course are all dependent on those departments.  Currently, this program </a:t>
            </a:r>
            <a:endParaRPr lang="en-US" sz="4400" dirty="0" smtClean="0">
              <a:solidFill>
                <a:prstClr val="black"/>
              </a:solidFill>
            </a:endParaRPr>
          </a:p>
          <a:p>
            <a:pPr marL="571500" indent="-571500" algn="just" defTabSz="2508062">
              <a:buFont typeface="Arial" panose="020B0604020202020204" pitchFamily="34" charset="0"/>
              <a:buChar char="•"/>
              <a:defRPr/>
            </a:pPr>
            <a:r>
              <a:rPr lang="en-US" sz="4400" dirty="0" smtClean="0">
                <a:solidFill>
                  <a:prstClr val="black"/>
                </a:solidFill>
              </a:rPr>
              <a:t>offers </a:t>
            </a:r>
            <a:r>
              <a:rPr lang="en-US" sz="4400" dirty="0">
                <a:solidFill>
                  <a:prstClr val="black"/>
                </a:solidFill>
              </a:rPr>
              <a:t>many courses which are offered online, offers several options online, but not all areas/courses can be completed </a:t>
            </a:r>
            <a:r>
              <a:rPr lang="en-US" sz="4400" dirty="0" smtClean="0">
                <a:solidFill>
                  <a:prstClr val="black"/>
                </a:solidFill>
              </a:rPr>
              <a:t>. </a:t>
            </a:r>
          </a:p>
        </p:txBody>
      </p:sp>
      <p:pic>
        <p:nvPicPr>
          <p:cNvPr id="55" name="Picture 5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961398" y="1982113"/>
            <a:ext cx="3117156" cy="3117156"/>
          </a:xfrm>
          <a:prstGeom prst="rect">
            <a:avLst/>
          </a:prstGeom>
        </p:spPr>
      </p:pic>
      <p:pic>
        <p:nvPicPr>
          <p:cNvPr id="56" name="Picture 5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82707" y="2705393"/>
            <a:ext cx="5446535" cy="2176822"/>
          </a:xfrm>
          <a:prstGeom prst="rect">
            <a:avLst/>
          </a:prstGeom>
        </p:spPr>
      </p:pic>
      <p:sp>
        <p:nvSpPr>
          <p:cNvPr id="57" name="Rectangle 56"/>
          <p:cNvSpPr/>
          <p:nvPr/>
        </p:nvSpPr>
        <p:spPr>
          <a:xfrm>
            <a:off x="31736697" y="21249730"/>
            <a:ext cx="11240102" cy="5605891"/>
          </a:xfrm>
          <a:prstGeom prst="rect">
            <a:avLst/>
          </a:prstGeom>
          <a:solidFill>
            <a:schemeClr val="bg1"/>
          </a:solidFill>
          <a:ln w="9525" cap="flat" cmpd="sng" algn="ctr">
            <a:solidFill>
              <a:schemeClr val="tx1"/>
            </a:solidFill>
            <a:prstDash val="solid"/>
          </a:ln>
          <a:effectLst>
            <a:outerShdw blurRad="40000" dist="23000" dir="5400000" rotWithShape="0">
              <a:srgbClr val="000000">
                <a:alpha val="35000"/>
              </a:srgbClr>
            </a:outerShdw>
          </a:effectLst>
        </p:spPr>
        <p:txBody>
          <a:bodyPr lIns="548640" tIns="548640" rIns="548640" bIns="548640" rtlCol="0" anchor="t"/>
          <a:lstStyle/>
          <a:p>
            <a:pPr lvl="0" algn="ctr" defTabSz="2508062">
              <a:defRPr/>
            </a:pPr>
            <a:r>
              <a:rPr lang="en-US" sz="6000" i="1" kern="0" dirty="0" smtClean="0">
                <a:solidFill>
                  <a:srgbClr val="4F2683"/>
                </a:solidFill>
                <a:latin typeface="Myriad Pro" panose="020B0503030403020204" pitchFamily="34" charset="0"/>
                <a:cs typeface="Arial" panose="020B0604020202020204" pitchFamily="34" charset="0"/>
              </a:rPr>
              <a:t>References</a:t>
            </a:r>
          </a:p>
          <a:p>
            <a:pPr algn="just" defTabSz="2508062">
              <a:defRPr/>
            </a:pPr>
            <a:r>
              <a:rPr lang="en-US" sz="4400" dirty="0">
                <a:solidFill>
                  <a:prstClr val="black"/>
                </a:solidFill>
              </a:rPr>
              <a:t>The courses are provided by our partnering departments, and the format (online, in-class, or a hybrid of the two), semester offered, and location of each course are </a:t>
            </a:r>
            <a:r>
              <a:rPr lang="en-US" sz="4400" dirty="0" smtClean="0">
                <a:solidFill>
                  <a:prstClr val="black"/>
                </a:solidFill>
              </a:rPr>
              <a:t>all</a:t>
            </a:r>
          </a:p>
        </p:txBody>
      </p:sp>
      <p:sp>
        <p:nvSpPr>
          <p:cNvPr id="58" name="Rectangle 57"/>
          <p:cNvSpPr/>
          <p:nvPr/>
        </p:nvSpPr>
        <p:spPr>
          <a:xfrm>
            <a:off x="31736696" y="6145488"/>
            <a:ext cx="11240102" cy="14208320"/>
          </a:xfrm>
          <a:prstGeom prst="rect">
            <a:avLst/>
          </a:prstGeom>
          <a:solidFill>
            <a:schemeClr val="bg1"/>
          </a:solidFill>
          <a:ln w="9525" cap="flat" cmpd="sng" algn="ctr">
            <a:solidFill>
              <a:schemeClr val="tx1"/>
            </a:solidFill>
            <a:prstDash val="solid"/>
          </a:ln>
          <a:effectLst>
            <a:outerShdw blurRad="40000" dist="23000" dir="5400000" rotWithShape="0">
              <a:srgbClr val="000000">
                <a:alpha val="35000"/>
              </a:srgbClr>
            </a:outerShdw>
          </a:effectLst>
        </p:spPr>
        <p:txBody>
          <a:bodyPr lIns="548640" tIns="548640" rIns="548640" bIns="548640" rtlCol="0" anchor="t"/>
          <a:lstStyle/>
          <a:p>
            <a:pPr lvl="0" algn="ctr" defTabSz="2508062">
              <a:defRPr/>
            </a:pPr>
            <a:r>
              <a:rPr lang="en-US" sz="6000" i="1" kern="0" dirty="0" smtClean="0">
                <a:solidFill>
                  <a:srgbClr val="4F2683"/>
                </a:solidFill>
                <a:latin typeface="Myriad Pro" panose="020B0503030403020204" pitchFamily="34" charset="0"/>
                <a:cs typeface="Arial" panose="020B0604020202020204" pitchFamily="34" charset="0"/>
              </a:rPr>
              <a:t>Discussion</a:t>
            </a:r>
          </a:p>
          <a:p>
            <a:pPr algn="just" defTabSz="2508062">
              <a:defRPr/>
            </a:pPr>
            <a:r>
              <a:rPr lang="en-US" sz="4400" dirty="0" smtClean="0">
                <a:solidFill>
                  <a:prstClr val="black"/>
                </a:solidFill>
              </a:rPr>
              <a:t>The courses are provided by our partnering departments, and the format (online, in-class, or a hybrid of the two), semester offered, and location of each course are all departments.  Currently, this program offers many courses which are offered online, offers several options online, but not all areas/courses can be completed entirely online. </a:t>
            </a:r>
          </a:p>
          <a:p>
            <a:pPr algn="just" defTabSz="2508062">
              <a:defRPr/>
            </a:pPr>
            <a:endParaRPr lang="en-US" sz="4400" dirty="0">
              <a:solidFill>
                <a:prstClr val="black"/>
              </a:solidFill>
            </a:endParaRPr>
          </a:p>
          <a:p>
            <a:pPr algn="just" defTabSz="2508062">
              <a:defRPr/>
            </a:pPr>
            <a:r>
              <a:rPr lang="en-US" sz="4400" dirty="0">
                <a:solidFill>
                  <a:prstClr val="black"/>
                </a:solidFill>
              </a:rPr>
              <a:t>The courses are provided by our partnering departments, and the format (online, in-class, or a hybrid </a:t>
            </a:r>
            <a:r>
              <a:rPr lang="en-US" sz="4400" dirty="0" smtClean="0">
                <a:solidFill>
                  <a:prstClr val="black"/>
                </a:solidFill>
              </a:rPr>
              <a:t>of the two), semester offered, and departments.  Currently, this program offers many courses which are offered online, offers several options online, but not all areas/courses can be completed entirely online.  </a:t>
            </a:r>
          </a:p>
          <a:p>
            <a:pPr lvl="0" algn="ctr" defTabSz="2508062">
              <a:defRPr/>
            </a:pPr>
            <a:endParaRPr lang="en-US" sz="6000" i="1" kern="0" dirty="0" smtClean="0">
              <a:solidFill>
                <a:srgbClr val="4F2683"/>
              </a:solidFill>
              <a:latin typeface="Myriad Pro" panose="020B0503030403020204" pitchFamily="34" charset="0"/>
              <a:cs typeface="Arial" panose="020B0604020202020204" pitchFamily="34" charset="0"/>
            </a:endParaRPr>
          </a:p>
          <a:p>
            <a:pPr lvl="0" algn="ctr" defTabSz="2508062">
              <a:defRPr/>
            </a:pPr>
            <a:endParaRPr kumimoji="0" lang="en-US" sz="6000" b="1" i="1" u="none" strike="noStrike" kern="0" cap="none" spc="0" normalizeH="0" baseline="0" noProof="0" dirty="0">
              <a:ln>
                <a:noFill/>
              </a:ln>
              <a:solidFill>
                <a:schemeClr val="tx1">
                  <a:lumMod val="95000"/>
                  <a:lumOff val="5000"/>
                </a:schemeClr>
              </a:solidFill>
              <a:effectLst/>
              <a:uLnTx/>
              <a:uFillTx/>
              <a:latin typeface="Myriad Pro" panose="020B0503030403020204" pitchFamily="34" charset="0"/>
              <a:cs typeface="Arial" panose="020B0604020202020204" pitchFamily="34" charset="0"/>
            </a:endParaRPr>
          </a:p>
        </p:txBody>
      </p:sp>
      <p:pic>
        <p:nvPicPr>
          <p:cNvPr id="59" name="Picture 5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1520277" y="28097244"/>
            <a:ext cx="5545756" cy="3983032"/>
          </a:xfrm>
          <a:prstGeom prst="rect">
            <a:avLst/>
          </a:prstGeom>
        </p:spPr>
      </p:pic>
    </p:spTree>
    <p:extLst>
      <p:ext uri="{BB962C8B-B14F-4D97-AF65-F5344CB8AC3E}">
        <p14:creationId xmlns:p14="http://schemas.microsoft.com/office/powerpoint/2010/main" val="152484491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TotalTime>
  <Words>573</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Myriad Pro</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Burks</dc:creator>
  <cp:lastModifiedBy>Rebecca Burks</cp:lastModifiedBy>
  <cp:revision>3</cp:revision>
  <dcterms:created xsi:type="dcterms:W3CDTF">2022-10-03T18:37:55Z</dcterms:created>
  <dcterms:modified xsi:type="dcterms:W3CDTF">2022-10-03T18:42:53Z</dcterms:modified>
</cp:coreProperties>
</file>