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43891200" cy="329184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24" d="100"/>
          <a:sy n="24" d="100"/>
        </p:scale>
        <p:origin x="14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1.7695918807865203E-2"/>
          <c:y val="0.1197828572844286"/>
          <c:w val="0.96713757957561863"/>
          <c:h val="0.83845806902436659"/>
        </c:manualLayout>
      </c:layout>
      <c:lineChart>
        <c:grouping val="standard"/>
        <c:varyColors val="0"/>
        <c:ser>
          <c:idx val="0"/>
          <c:order val="0"/>
          <c:tx>
            <c:strRef>
              <c:f>Sheet1!$B$1</c:f>
              <c:strCache>
                <c:ptCount val="1"/>
                <c:pt idx="0">
                  <c:v>Series 1</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D076-4B3B-ADE4-53B9FBE30585}"/>
            </c:ext>
          </c:extLst>
        </c:ser>
        <c:ser>
          <c:idx val="1"/>
          <c:order val="1"/>
          <c:tx>
            <c:strRef>
              <c:f>Sheet1!$C$1</c:f>
              <c:strCache>
                <c:ptCount val="1"/>
                <c:pt idx="0">
                  <c:v>Series 2</c:v>
                </c:pt>
              </c:strCache>
            </c:strRef>
          </c:tx>
          <c:spPr>
            <a:ln w="31750" cap="rnd">
              <a:solidFill>
                <a:schemeClr val="accent2"/>
              </a:solidFill>
              <a:round/>
            </a:ln>
            <a:effectLst/>
          </c:spPr>
          <c:marker>
            <c:symbol val="circle"/>
            <c:size val="17"/>
            <c:spPr>
              <a:solidFill>
                <a:schemeClr val="accent2"/>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D076-4B3B-ADE4-53B9FBE30585}"/>
            </c:ext>
          </c:extLst>
        </c:ser>
        <c:ser>
          <c:idx val="2"/>
          <c:order val="2"/>
          <c:tx>
            <c:strRef>
              <c:f>Sheet1!$D$1</c:f>
              <c:strCache>
                <c:ptCount val="1"/>
                <c:pt idx="0">
                  <c:v>Series 3</c:v>
                </c:pt>
              </c:strCache>
            </c:strRef>
          </c:tx>
          <c:spPr>
            <a:ln w="31750" cap="rnd">
              <a:solidFill>
                <a:schemeClr val="accent3"/>
              </a:solidFill>
              <a:round/>
            </a:ln>
            <a:effectLst/>
          </c:spPr>
          <c:marker>
            <c:symbol val="circle"/>
            <c:size val="17"/>
            <c:spPr>
              <a:solidFill>
                <a:schemeClr val="accent3"/>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D076-4B3B-ADE4-53B9FBE30585}"/>
            </c:ext>
          </c:extLst>
        </c:ser>
        <c:dLbls>
          <c:dLblPos val="ctr"/>
          <c:showLegendKey val="0"/>
          <c:showVal val="1"/>
          <c:showCatName val="0"/>
          <c:showSerName val="0"/>
          <c:showPercent val="0"/>
          <c:showBubbleSize val="0"/>
        </c:dLbls>
        <c:marker val="1"/>
        <c:smooth val="0"/>
        <c:axId val="808347135"/>
        <c:axId val="808347967"/>
      </c:lineChart>
      <c:catAx>
        <c:axId val="808347135"/>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808347967"/>
        <c:crosses val="autoZero"/>
        <c:auto val="1"/>
        <c:lblAlgn val="ctr"/>
        <c:lblOffset val="100"/>
        <c:noMultiLvlLbl val="0"/>
      </c:catAx>
      <c:valAx>
        <c:axId val="808347967"/>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808347135"/>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5460929-C5CE-4F20-96D9-005165C79F43}"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2402953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460929-C5CE-4F20-96D9-005165C79F43}"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1315672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460929-C5CE-4F20-96D9-005165C79F43}"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303572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460929-C5CE-4F20-96D9-005165C79F43}"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3419177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460929-C5CE-4F20-96D9-005165C79F43}"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3968832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5460929-C5CE-4F20-96D9-005165C79F43}"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2176014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460929-C5CE-4F20-96D9-005165C79F43}" type="datetimeFigureOut">
              <a:rPr lang="en-US" smtClean="0"/>
              <a:t>10/3/2022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4129138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5460929-C5CE-4F20-96D9-005165C79F43}" type="datetimeFigureOut">
              <a:rPr lang="en-US" smtClean="0"/>
              <a:t>10/3/2022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291789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460929-C5CE-4F20-96D9-005165C79F43}" type="datetimeFigureOut">
              <a:rPr lang="en-US" smtClean="0"/>
              <a:t>10/3/2022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762903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95460929-C5CE-4F20-96D9-005165C79F43}"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954660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95460929-C5CE-4F20-96D9-005165C79F43}"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797489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95460929-C5CE-4F20-96D9-005165C79F43}" type="datetimeFigureOut">
              <a:rPr lang="en-US" smtClean="0"/>
              <a:t>10/3/2022</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409163CE-87B0-492C-A46F-2AAB64CF0E65}" type="slidenum">
              <a:rPr lang="en-US" smtClean="0"/>
              <a:t>‹#›</a:t>
            </a:fld>
            <a:endParaRPr lang="en-US"/>
          </a:p>
        </p:txBody>
      </p:sp>
    </p:spTree>
    <p:extLst>
      <p:ext uri="{BB962C8B-B14F-4D97-AF65-F5344CB8AC3E}">
        <p14:creationId xmlns:p14="http://schemas.microsoft.com/office/powerpoint/2010/main" val="1795677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k-state.edu/mphealth/areas/physical_activity.html" TargetMode="External"/><Relationship Id="rId13" Type="http://schemas.openxmlformats.org/officeDocument/2006/relationships/hyperlink" Target="https://www.k-state.edu/mphealth/about/certificate.html" TargetMode="External"/><Relationship Id="rId3" Type="http://schemas.openxmlformats.org/officeDocument/2006/relationships/image" Target="../media/image2.jpg"/><Relationship Id="rId7" Type="http://schemas.openxmlformats.org/officeDocument/2006/relationships/hyperlink" Target="https://www.k-state.edu/mphealth/areas/human_nutrition.html" TargetMode="External"/><Relationship Id="rId12" Type="http://schemas.openxmlformats.org/officeDocument/2006/relationships/hyperlink" Target="https://www.k-state.edu/mphealth/about/degree.html"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k-state.edu/mphealth/areas/disease.html" TargetMode="External"/><Relationship Id="rId11" Type="http://schemas.openxmlformats.org/officeDocument/2006/relationships/hyperlink" Target="http://catalog.k-state.edu/preview_program.php?catoid=2&amp;poid=446" TargetMode="External"/><Relationship Id="rId5" Type="http://schemas.openxmlformats.org/officeDocument/2006/relationships/hyperlink" Target="https://www.k-state.edu/mphealth/areas/food_safety.html" TargetMode="External"/><Relationship Id="rId15" Type="http://schemas.openxmlformats.org/officeDocument/2006/relationships/chart" Target="../charts/chart1.xml"/><Relationship Id="rId10" Type="http://schemas.openxmlformats.org/officeDocument/2006/relationships/hyperlink" Target="mailto:mphealth@ksu.edu" TargetMode="External"/><Relationship Id="rId4" Type="http://schemas.openxmlformats.org/officeDocument/2006/relationships/hyperlink" Target="https://www.k-state.edu/mphealth/about/core.html" TargetMode="External"/><Relationship Id="rId9" Type="http://schemas.openxmlformats.org/officeDocument/2006/relationships/hyperlink" Target="http://www.k-state.edu/mphealth" TargetMode="External"/><Relationship Id="rId1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 y="28982505"/>
            <a:ext cx="43891199" cy="3935895"/>
          </a:xfrm>
          <a:prstGeom prst="rect">
            <a:avLst/>
          </a:prstGeom>
          <a:solidFill>
            <a:srgbClr val="4F268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9728" tIns="54864" rIns="109728" bIns="54864" numCol="1" spcCol="0" rtlCol="0" fromWordArt="0" anchor="ctr" anchorCtr="0" forceAA="0" compatLnSpc="1">
            <a:prstTxWarp prst="textNoShape">
              <a:avLst/>
            </a:prstTxWarp>
            <a:noAutofit/>
          </a:bodyPr>
          <a:lstStyle/>
          <a:p>
            <a:pPr algn="ctr"/>
            <a:endParaRPr lang="en-US" sz="2592"/>
          </a:p>
        </p:txBody>
      </p:sp>
      <p:sp>
        <p:nvSpPr>
          <p:cNvPr id="23" name="Rectangle 22"/>
          <p:cNvSpPr/>
          <p:nvPr/>
        </p:nvSpPr>
        <p:spPr>
          <a:xfrm>
            <a:off x="34638404" y="29528419"/>
            <a:ext cx="3806161" cy="28211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4724" y="30203555"/>
            <a:ext cx="13415676" cy="162198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621" t="3331" r="75922" b="4958"/>
          <a:stretch/>
        </p:blipFill>
        <p:spPr>
          <a:xfrm>
            <a:off x="39408814" y="29300961"/>
            <a:ext cx="3353782" cy="3287150"/>
          </a:xfrm>
          <a:prstGeom prst="rect">
            <a:avLst/>
          </a:prstGeom>
        </p:spPr>
      </p:pic>
      <p:sp>
        <p:nvSpPr>
          <p:cNvPr id="7" name="Rectangle 6"/>
          <p:cNvSpPr/>
          <p:nvPr/>
        </p:nvSpPr>
        <p:spPr>
          <a:xfrm>
            <a:off x="29864917" y="4900818"/>
            <a:ext cx="12801600" cy="1188666"/>
          </a:xfrm>
          <a:prstGeom prst="rect">
            <a:avLst/>
          </a:prstGeom>
          <a:solidFill>
            <a:srgbClr val="4F2683"/>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2508062" eaLnBrk="1" fontAlgn="auto" latinLnBrk="0" hangingPunct="1">
              <a:lnSpc>
                <a:spcPct val="100000"/>
              </a:lnSpc>
              <a:spcBef>
                <a:spcPts val="0"/>
              </a:spcBef>
              <a:spcAft>
                <a:spcPts val="0"/>
              </a:spcAft>
              <a:buClrTx/>
              <a:buSzTx/>
              <a:buFontTx/>
              <a:buNone/>
              <a:tabLst/>
              <a:defRPr/>
            </a:pPr>
            <a:r>
              <a:rPr lang="en-US" sz="6000" b="1" kern="0" dirty="0">
                <a:solidFill>
                  <a:prstClr val="white"/>
                </a:solidFill>
                <a:latin typeface="Myriad Pro" panose="020B0503030403020204" pitchFamily="34" charset="0"/>
                <a:cs typeface="Arial" panose="020B0604020202020204" pitchFamily="34" charset="0"/>
              </a:rPr>
              <a:t>Results</a:t>
            </a:r>
          </a:p>
        </p:txBody>
      </p:sp>
      <p:sp>
        <p:nvSpPr>
          <p:cNvPr id="8" name="Rectangle 7"/>
          <p:cNvSpPr/>
          <p:nvPr/>
        </p:nvSpPr>
        <p:spPr>
          <a:xfrm>
            <a:off x="1214724" y="4940141"/>
            <a:ext cx="12801600" cy="1188666"/>
          </a:xfrm>
          <a:prstGeom prst="rect">
            <a:avLst/>
          </a:prstGeom>
          <a:solidFill>
            <a:srgbClr val="4F2683"/>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2508062" eaLnBrk="1" fontAlgn="auto" latinLnBrk="0" hangingPunct="1">
              <a:lnSpc>
                <a:spcPct val="100000"/>
              </a:lnSpc>
              <a:spcBef>
                <a:spcPts val="0"/>
              </a:spcBef>
              <a:spcAft>
                <a:spcPts val="0"/>
              </a:spcAft>
              <a:buClrTx/>
              <a:buSzTx/>
              <a:buFontTx/>
              <a:buNone/>
              <a:tabLst/>
              <a:defRPr/>
            </a:pPr>
            <a:r>
              <a:rPr lang="en-US" sz="6000" b="1" kern="0" dirty="0">
                <a:solidFill>
                  <a:prstClr val="white"/>
                </a:solidFill>
                <a:latin typeface="Myriad Pro" panose="020B0503030403020204" pitchFamily="34" charset="0"/>
                <a:cs typeface="Arial" panose="020B0604020202020204" pitchFamily="34" charset="0"/>
              </a:rPr>
              <a:t>Abstract</a:t>
            </a:r>
          </a:p>
        </p:txBody>
      </p:sp>
      <p:sp>
        <p:nvSpPr>
          <p:cNvPr id="9" name="Rectangle 8"/>
          <p:cNvSpPr/>
          <p:nvPr/>
        </p:nvSpPr>
        <p:spPr>
          <a:xfrm>
            <a:off x="1214724" y="12582629"/>
            <a:ext cx="12801600" cy="1188666"/>
          </a:xfrm>
          <a:prstGeom prst="rect">
            <a:avLst/>
          </a:prstGeom>
          <a:solidFill>
            <a:srgbClr val="4F2683"/>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2508062" eaLnBrk="1" fontAlgn="auto" latinLnBrk="0" hangingPunct="1">
              <a:lnSpc>
                <a:spcPct val="100000"/>
              </a:lnSpc>
              <a:spcBef>
                <a:spcPts val="0"/>
              </a:spcBef>
              <a:spcAft>
                <a:spcPts val="0"/>
              </a:spcAft>
              <a:buClrTx/>
              <a:buSzTx/>
              <a:buFontTx/>
              <a:buNone/>
              <a:tabLst/>
              <a:defRPr/>
            </a:pPr>
            <a:r>
              <a:rPr lang="en-US" sz="6000" b="1" kern="0" dirty="0">
                <a:solidFill>
                  <a:prstClr val="white"/>
                </a:solidFill>
                <a:latin typeface="Myriad Pro" panose="020B0503030403020204" pitchFamily="34" charset="0"/>
                <a:cs typeface="Arial" panose="020B0604020202020204" pitchFamily="34" charset="0"/>
              </a:rPr>
              <a:t>Introduction</a:t>
            </a:r>
          </a:p>
        </p:txBody>
      </p:sp>
      <p:sp>
        <p:nvSpPr>
          <p:cNvPr id="10" name="Rectangle 9"/>
          <p:cNvSpPr/>
          <p:nvPr/>
        </p:nvSpPr>
        <p:spPr>
          <a:xfrm>
            <a:off x="1214724" y="20087458"/>
            <a:ext cx="12801600" cy="1188666"/>
          </a:xfrm>
          <a:prstGeom prst="rect">
            <a:avLst/>
          </a:prstGeom>
          <a:solidFill>
            <a:srgbClr val="4F2683"/>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2508062" eaLnBrk="1" fontAlgn="auto" latinLnBrk="0" hangingPunct="1">
              <a:lnSpc>
                <a:spcPct val="100000"/>
              </a:lnSpc>
              <a:spcBef>
                <a:spcPts val="0"/>
              </a:spcBef>
              <a:spcAft>
                <a:spcPts val="0"/>
              </a:spcAft>
              <a:buClrTx/>
              <a:buSzTx/>
              <a:buFontTx/>
              <a:buNone/>
              <a:tabLst/>
              <a:defRPr/>
            </a:pPr>
            <a:r>
              <a:rPr lang="en-US" sz="6000" b="1" kern="0" dirty="0">
                <a:solidFill>
                  <a:prstClr val="white"/>
                </a:solidFill>
                <a:latin typeface="Myriad Pro" panose="020B0503030403020204" pitchFamily="34" charset="0"/>
                <a:cs typeface="Arial" panose="020B0604020202020204" pitchFamily="34" charset="0"/>
              </a:rPr>
              <a:t>Methods</a:t>
            </a:r>
          </a:p>
        </p:txBody>
      </p:sp>
      <p:sp>
        <p:nvSpPr>
          <p:cNvPr id="11" name="Rectangle 10"/>
          <p:cNvSpPr/>
          <p:nvPr/>
        </p:nvSpPr>
        <p:spPr>
          <a:xfrm>
            <a:off x="15539821" y="4940141"/>
            <a:ext cx="12801600" cy="1188666"/>
          </a:xfrm>
          <a:prstGeom prst="rect">
            <a:avLst/>
          </a:prstGeom>
          <a:solidFill>
            <a:srgbClr val="4F2683"/>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2508062" eaLnBrk="1" fontAlgn="auto" latinLnBrk="0" hangingPunct="1">
              <a:lnSpc>
                <a:spcPct val="100000"/>
              </a:lnSpc>
              <a:spcBef>
                <a:spcPts val="0"/>
              </a:spcBef>
              <a:spcAft>
                <a:spcPts val="0"/>
              </a:spcAft>
              <a:buClrTx/>
              <a:buSzTx/>
              <a:buFontTx/>
              <a:buNone/>
              <a:tabLst/>
              <a:defRPr/>
            </a:pPr>
            <a:r>
              <a:rPr lang="en-US" sz="6000" b="1" kern="0" dirty="0">
                <a:solidFill>
                  <a:prstClr val="white"/>
                </a:solidFill>
                <a:latin typeface="Myriad Pro" panose="020B0503030403020204" pitchFamily="34" charset="0"/>
                <a:cs typeface="Arial" panose="020B0604020202020204" pitchFamily="34" charset="0"/>
              </a:rPr>
              <a:t>Learning</a:t>
            </a:r>
            <a:r>
              <a:rPr kumimoji="0" lang="en-US" sz="6000" b="1" i="0" u="none" strike="noStrike" kern="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 Objectives</a:t>
            </a:r>
          </a:p>
        </p:txBody>
      </p:sp>
      <p:sp>
        <p:nvSpPr>
          <p:cNvPr id="12" name="Rectangle 11"/>
          <p:cNvSpPr/>
          <p:nvPr/>
        </p:nvSpPr>
        <p:spPr>
          <a:xfrm>
            <a:off x="29881482" y="9577844"/>
            <a:ext cx="12801600" cy="1188666"/>
          </a:xfrm>
          <a:prstGeom prst="rect">
            <a:avLst/>
          </a:prstGeom>
          <a:solidFill>
            <a:srgbClr val="4F2683"/>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2508062" eaLnBrk="1" fontAlgn="auto" latinLnBrk="0" hangingPunct="1">
              <a:lnSpc>
                <a:spcPct val="100000"/>
              </a:lnSpc>
              <a:spcBef>
                <a:spcPts val="0"/>
              </a:spcBef>
              <a:spcAft>
                <a:spcPts val="0"/>
              </a:spcAft>
              <a:buClrTx/>
              <a:buSzTx/>
              <a:buFontTx/>
              <a:buNone/>
              <a:tabLst/>
              <a:defRPr/>
            </a:pPr>
            <a:r>
              <a:rPr lang="en-US" sz="6000" b="1" kern="0" dirty="0">
                <a:solidFill>
                  <a:prstClr val="white"/>
                </a:solidFill>
                <a:latin typeface="Myriad Pro" panose="020B0503030403020204" pitchFamily="34" charset="0"/>
                <a:cs typeface="Arial" panose="020B0604020202020204" pitchFamily="34" charset="0"/>
              </a:rPr>
              <a:t>References</a:t>
            </a:r>
          </a:p>
        </p:txBody>
      </p:sp>
      <p:sp>
        <p:nvSpPr>
          <p:cNvPr id="13" name="Rectangle 12"/>
          <p:cNvSpPr/>
          <p:nvPr/>
        </p:nvSpPr>
        <p:spPr>
          <a:xfrm>
            <a:off x="29881483" y="14202462"/>
            <a:ext cx="12801599" cy="1188666"/>
          </a:xfrm>
          <a:prstGeom prst="rect">
            <a:avLst/>
          </a:prstGeom>
          <a:solidFill>
            <a:srgbClr val="4F2683"/>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2508062" eaLnBrk="1" fontAlgn="auto" latinLnBrk="0" hangingPunct="1">
              <a:lnSpc>
                <a:spcPct val="100000"/>
              </a:lnSpc>
              <a:spcBef>
                <a:spcPts val="0"/>
              </a:spcBef>
              <a:spcAft>
                <a:spcPts val="0"/>
              </a:spcAft>
              <a:buClrTx/>
              <a:buSzTx/>
              <a:buFontTx/>
              <a:buNone/>
              <a:tabLst/>
              <a:defRPr/>
            </a:pPr>
            <a:r>
              <a:rPr lang="en-US" sz="6000" b="1" kern="0" dirty="0">
                <a:solidFill>
                  <a:prstClr val="white"/>
                </a:solidFill>
                <a:latin typeface="Myriad Pro" panose="020B0503030403020204" pitchFamily="34" charset="0"/>
                <a:cs typeface="Arial" panose="020B0604020202020204" pitchFamily="34" charset="0"/>
              </a:rPr>
              <a:t>Contact</a:t>
            </a:r>
          </a:p>
        </p:txBody>
      </p:sp>
      <p:sp>
        <p:nvSpPr>
          <p:cNvPr id="14" name="TextBox 13"/>
          <p:cNvSpPr txBox="1"/>
          <p:nvPr/>
        </p:nvSpPr>
        <p:spPr>
          <a:xfrm>
            <a:off x="1214724" y="6747539"/>
            <a:ext cx="12801600" cy="5262979"/>
          </a:xfrm>
          <a:prstGeom prst="rect">
            <a:avLst/>
          </a:prstGeom>
          <a:noFill/>
        </p:spPr>
        <p:txBody>
          <a:bodyPr wrap="square" rtlCol="0">
            <a:spAutoFit/>
          </a:bodyPr>
          <a:lstStyle/>
          <a:p>
            <a:r>
              <a:rPr lang="en-US" sz="2800" dirty="0"/>
              <a:t>The MPH degree is a 42 semester credit hour program designed to provide graduate-level education for individuals currently employed or anticipating a career in the field of public health. Each student in this program will complete </a:t>
            </a:r>
            <a:r>
              <a:rPr lang="en-US" sz="2800" dirty="0">
                <a:hlinkClick r:id="rId4"/>
              </a:rPr>
              <a:t>15 credit hours of the core curriculum</a:t>
            </a:r>
            <a:r>
              <a:rPr lang="en-US" sz="2800" dirty="0"/>
              <a:t>, covering courses in each of the five broad aspects of public health:           </a:t>
            </a:r>
          </a:p>
          <a:p>
            <a:r>
              <a:rPr lang="en-US" sz="2800" dirty="0" err="1" smtClean="0"/>
              <a:t>EpidemiologyEnvironmental</a:t>
            </a:r>
            <a:r>
              <a:rPr lang="en-US" sz="2800" dirty="0" smtClean="0"/>
              <a:t> </a:t>
            </a:r>
            <a:r>
              <a:rPr lang="en-US" sz="2800" dirty="0"/>
              <a:t>Health </a:t>
            </a:r>
            <a:r>
              <a:rPr lang="en-US" sz="2800" dirty="0" smtClean="0"/>
              <a:t>Sciences </a:t>
            </a:r>
            <a:r>
              <a:rPr lang="en-US" sz="2800" dirty="0" err="1" smtClean="0"/>
              <a:t>BiostatisticsHealth</a:t>
            </a:r>
            <a:r>
              <a:rPr lang="en-US" sz="2800" dirty="0" smtClean="0"/>
              <a:t> </a:t>
            </a:r>
            <a:r>
              <a:rPr lang="en-US" sz="2800" dirty="0"/>
              <a:t>Service Administration</a:t>
            </a:r>
          </a:p>
          <a:p>
            <a:r>
              <a:rPr lang="en-US" sz="2800" dirty="0" smtClean="0"/>
              <a:t>The </a:t>
            </a:r>
            <a:r>
              <a:rPr lang="en-US" sz="2800" dirty="0"/>
              <a:t>remainder of your coursework will be in one of the areas of emphasis:           </a:t>
            </a:r>
          </a:p>
          <a:p>
            <a:r>
              <a:rPr lang="en-US" sz="2800" dirty="0" smtClean="0">
                <a:hlinkClick r:id="rId5"/>
              </a:rPr>
              <a:t>Food Safety and Biosecurity</a:t>
            </a:r>
            <a:endParaRPr lang="en-US" sz="2800" dirty="0" smtClean="0"/>
          </a:p>
          <a:p>
            <a:r>
              <a:rPr lang="en-US" sz="2800" dirty="0" smtClean="0">
                <a:hlinkClick r:id="rId6"/>
              </a:rPr>
              <a:t>Infectious Diseases and </a:t>
            </a:r>
            <a:r>
              <a:rPr lang="en-US" sz="2800" dirty="0" err="1" smtClean="0">
                <a:hlinkClick r:id="rId6"/>
              </a:rPr>
              <a:t>Zoonoses</a:t>
            </a:r>
            <a:endParaRPr lang="en-US" sz="2800" dirty="0" smtClean="0"/>
          </a:p>
          <a:p>
            <a:r>
              <a:rPr lang="en-US" sz="2800" dirty="0" smtClean="0">
                <a:hlinkClick r:id="rId7"/>
              </a:rPr>
              <a:t>Public Health Nutrition</a:t>
            </a:r>
            <a:endParaRPr lang="en-US" sz="2800" dirty="0" smtClean="0"/>
          </a:p>
          <a:p>
            <a:r>
              <a:rPr lang="en-US" sz="2800" dirty="0" smtClean="0">
                <a:hlinkClick r:id="rId8"/>
              </a:rPr>
              <a:t>Public Health Physical Activity</a:t>
            </a:r>
            <a:endParaRPr lang="en-US" sz="2800" dirty="0" smtClean="0"/>
          </a:p>
          <a:p>
            <a:r>
              <a:rPr lang="en-US" sz="2800" dirty="0" smtClean="0"/>
              <a:t>The </a:t>
            </a:r>
            <a:r>
              <a:rPr lang="en-US" sz="2800" dirty="0"/>
              <a:t>courses are provided by our partnering departments, and the format (online, in-class, or a hybrid of the two), </a:t>
            </a:r>
            <a:r>
              <a:rPr lang="en-US" sz="2800" dirty="0" smtClean="0"/>
              <a:t>semester</a:t>
            </a:r>
            <a:endParaRPr lang="en-US" sz="2400" dirty="0">
              <a:latin typeface="Myriad Pro" panose="020B0503030403020204" pitchFamily="34" charset="0"/>
            </a:endParaRPr>
          </a:p>
        </p:txBody>
      </p:sp>
      <p:sp>
        <p:nvSpPr>
          <p:cNvPr id="15" name="TextBox 14"/>
          <p:cNvSpPr txBox="1"/>
          <p:nvPr/>
        </p:nvSpPr>
        <p:spPr>
          <a:xfrm>
            <a:off x="29881482" y="15872634"/>
            <a:ext cx="12801600" cy="1384995"/>
          </a:xfrm>
          <a:prstGeom prst="rect">
            <a:avLst/>
          </a:prstGeom>
          <a:noFill/>
        </p:spPr>
        <p:txBody>
          <a:bodyPr wrap="square" rtlCol="0">
            <a:spAutoFit/>
          </a:bodyPr>
          <a:lstStyle/>
          <a:p>
            <a:pPr algn="ctr" defTabSz="2508062"/>
            <a:r>
              <a:rPr lang="en-US" sz="2800" dirty="0" smtClean="0">
                <a:solidFill>
                  <a:prstClr val="black"/>
                </a:solidFill>
                <a:latin typeface="Myriad Pro" panose="020B0503030403020204" pitchFamily="34" charset="0"/>
                <a:cs typeface="Arial" panose="020B0604020202020204" pitchFamily="34" charset="0"/>
              </a:rPr>
              <a:t>Master of Public Health Program</a:t>
            </a:r>
          </a:p>
          <a:p>
            <a:pPr algn="ctr" defTabSz="2508062"/>
            <a:r>
              <a:rPr lang="en-US" sz="2800" dirty="0" smtClean="0">
                <a:solidFill>
                  <a:prstClr val="black"/>
                </a:solidFill>
                <a:latin typeface="Myriad Pro" panose="020B0503030403020204" pitchFamily="34" charset="0"/>
                <a:cs typeface="Arial" panose="020B0604020202020204" pitchFamily="34" charset="0"/>
                <a:hlinkClick r:id="rId9"/>
              </a:rPr>
              <a:t>www.k-state.edu/mphealth</a:t>
            </a:r>
            <a:r>
              <a:rPr lang="en-US" sz="2800" dirty="0" smtClean="0">
                <a:solidFill>
                  <a:prstClr val="black"/>
                </a:solidFill>
                <a:latin typeface="Myriad Pro" panose="020B0503030403020204" pitchFamily="34" charset="0"/>
                <a:cs typeface="Arial" panose="020B0604020202020204" pitchFamily="34" charset="0"/>
              </a:rPr>
              <a:t>                       </a:t>
            </a:r>
            <a:r>
              <a:rPr lang="en-US" sz="2800" dirty="0" smtClean="0">
                <a:solidFill>
                  <a:prstClr val="black"/>
                </a:solidFill>
                <a:latin typeface="Myriad Pro" panose="020B0503030403020204" pitchFamily="34" charset="0"/>
                <a:cs typeface="Arial" panose="020B0604020202020204" pitchFamily="34" charset="0"/>
                <a:hlinkClick r:id="rId10"/>
              </a:rPr>
              <a:t>mphealth@ksu.edu</a:t>
            </a:r>
            <a:endParaRPr lang="en-US" sz="2800" dirty="0" smtClean="0">
              <a:solidFill>
                <a:prstClr val="black"/>
              </a:solidFill>
              <a:latin typeface="Myriad Pro" panose="020B0503030403020204" pitchFamily="34" charset="0"/>
              <a:cs typeface="Arial" panose="020B0604020202020204" pitchFamily="34" charset="0"/>
            </a:endParaRPr>
          </a:p>
          <a:p>
            <a:pPr defTabSz="2508062"/>
            <a:endParaRPr lang="en-US" sz="2800" dirty="0">
              <a:solidFill>
                <a:prstClr val="black"/>
              </a:solidFill>
              <a:latin typeface="Myriad Pro" panose="020B0503030403020204" pitchFamily="34" charset="0"/>
              <a:cs typeface="Arial" panose="020B0604020202020204" pitchFamily="34" charset="0"/>
            </a:endParaRPr>
          </a:p>
        </p:txBody>
      </p:sp>
      <p:sp>
        <p:nvSpPr>
          <p:cNvPr id="16" name="TextBox 15"/>
          <p:cNvSpPr txBox="1"/>
          <p:nvPr/>
        </p:nvSpPr>
        <p:spPr>
          <a:xfrm>
            <a:off x="1214724" y="21693122"/>
            <a:ext cx="12801600" cy="4770537"/>
          </a:xfrm>
          <a:prstGeom prst="rect">
            <a:avLst/>
          </a:prstGeom>
          <a:noFill/>
        </p:spPr>
        <p:txBody>
          <a:bodyPr wrap="square" rtlCol="0">
            <a:spAutoFit/>
          </a:bodyPr>
          <a:lstStyle/>
          <a:p>
            <a:r>
              <a:rPr lang="en-US" sz="2800" dirty="0"/>
              <a:t>The </a:t>
            </a:r>
            <a:r>
              <a:rPr lang="en-US" sz="2800" dirty="0">
                <a:hlinkClick r:id="rId11"/>
              </a:rPr>
              <a:t>Master of Public Health Program</a:t>
            </a:r>
            <a:r>
              <a:rPr lang="en-US" sz="2800" dirty="0"/>
              <a:t> (MPH) is an interdisciplinary program at Kansas State University, involving faculty from twelve departments in five </a:t>
            </a:r>
            <a:r>
              <a:rPr lang="en-US" sz="2800" dirty="0" smtClean="0"/>
              <a:t>whenever </a:t>
            </a:r>
            <a:r>
              <a:rPr lang="en-US" sz="2800" dirty="0"/>
              <a:t>necessary. The curriculum is built toward meeting the Council on Education for Public Health (CEPH) competencies for accredited programs, emphasis area competencies and the Graduate School's learning outcomes. The links below provide current information regarding competencies, student learning outcomes and assessment tools for our program.</a:t>
            </a:r>
          </a:p>
          <a:p>
            <a:r>
              <a:rPr lang="en-US" sz="2800" dirty="0">
                <a:hlinkClick r:id="rId12"/>
              </a:rPr>
              <a:t>The Master of Public Health (MPH) degree </a:t>
            </a:r>
            <a:r>
              <a:rPr lang="en-US" sz="2800" dirty="0"/>
              <a:t>(42 graduate credit hours)</a:t>
            </a:r>
          </a:p>
          <a:p>
            <a:r>
              <a:rPr lang="en-US" sz="2800" dirty="0">
                <a:hlinkClick r:id="rId13"/>
              </a:rPr>
              <a:t>The Graduate Certificate in Public Health Core Concepts </a:t>
            </a:r>
            <a:r>
              <a:rPr lang="en-US" sz="2800" dirty="0"/>
              <a:t>(15 graduate credit hours available online)</a:t>
            </a:r>
          </a:p>
          <a:p>
            <a:pPr defTabSz="2508062"/>
            <a:endParaRPr lang="en-US" sz="2400" dirty="0">
              <a:solidFill>
                <a:prstClr val="black"/>
              </a:solidFill>
              <a:latin typeface="Myriad Pro" panose="020B0503030403020204" pitchFamily="34" charset="0"/>
              <a:cs typeface="Arial" panose="020B0604020202020204" pitchFamily="34" charset="0"/>
            </a:endParaRPr>
          </a:p>
        </p:txBody>
      </p:sp>
      <p:sp>
        <p:nvSpPr>
          <p:cNvPr id="17" name="TextBox 16"/>
          <p:cNvSpPr txBox="1"/>
          <p:nvPr/>
        </p:nvSpPr>
        <p:spPr>
          <a:xfrm>
            <a:off x="29864916" y="6738900"/>
            <a:ext cx="12801600" cy="2246769"/>
          </a:xfrm>
          <a:prstGeom prst="rect">
            <a:avLst/>
          </a:prstGeom>
          <a:noFill/>
        </p:spPr>
        <p:txBody>
          <a:bodyPr wrap="square" rtlCol="0">
            <a:spAutoFit/>
          </a:bodyPr>
          <a:lstStyle/>
          <a:p>
            <a:pPr marL="342900" indent="-342900">
              <a:buFont typeface="Arial" panose="020B0604020202020204" pitchFamily="34" charset="0"/>
              <a:buChar char="•"/>
            </a:pPr>
            <a:r>
              <a:rPr lang="en-US" sz="2800" dirty="0"/>
              <a:t>The MPH degree is a 42 semester credit hour </a:t>
            </a:r>
            <a:r>
              <a:rPr lang="en-US" sz="2800" dirty="0" smtClean="0"/>
              <a:t>program designed to provide </a:t>
            </a:r>
            <a:r>
              <a:rPr lang="en-US" sz="2800" dirty="0"/>
              <a:t>graduate-level education for individuals currently employed or anticipating a career in the </a:t>
            </a:r>
            <a:r>
              <a:rPr lang="en-US" sz="2800" dirty="0" smtClean="0"/>
              <a:t>field,</a:t>
            </a:r>
            <a:r>
              <a:rPr lang="en-US" sz="2800" dirty="0"/>
              <a:t> covering courses in each of the five broad aspects of public health:          </a:t>
            </a:r>
          </a:p>
          <a:p>
            <a:pPr marL="342900" indent="-342900">
              <a:buFont typeface="Arial" panose="020B0604020202020204" pitchFamily="34" charset="0"/>
              <a:buChar char="•"/>
            </a:pPr>
            <a:r>
              <a:rPr lang="en-US" sz="2800" dirty="0" err="1"/>
              <a:t>Epidemilogy</a:t>
            </a:r>
            <a:endParaRPr lang="en-US" sz="2800" dirty="0"/>
          </a:p>
          <a:p>
            <a:pPr marL="342900" indent="-342900">
              <a:buFont typeface="Arial" panose="020B0604020202020204" pitchFamily="34" charset="0"/>
              <a:buChar char="•"/>
            </a:pPr>
            <a:r>
              <a:rPr lang="en-US" sz="2800" dirty="0" smtClean="0"/>
              <a:t>Biostatistics</a:t>
            </a:r>
            <a:endParaRPr lang="en-US" sz="2800" dirty="0"/>
          </a:p>
        </p:txBody>
      </p:sp>
      <p:sp>
        <p:nvSpPr>
          <p:cNvPr id="18" name="TextBox 17"/>
          <p:cNvSpPr txBox="1"/>
          <p:nvPr/>
        </p:nvSpPr>
        <p:spPr>
          <a:xfrm>
            <a:off x="1214724" y="14429954"/>
            <a:ext cx="12801600" cy="4770537"/>
          </a:xfrm>
          <a:prstGeom prst="rect">
            <a:avLst/>
          </a:prstGeom>
          <a:noFill/>
        </p:spPr>
        <p:txBody>
          <a:bodyPr wrap="square" rtlCol="0">
            <a:spAutoFit/>
          </a:bodyPr>
          <a:lstStyle/>
          <a:p>
            <a:r>
              <a:rPr lang="en-US" sz="2800" dirty="0"/>
              <a:t>The MPH degree is a 42 semester credit hour program designed to provide graduate-level education for individuals currently employed or anticipating a career in the field of public health. Each student in this program will complete </a:t>
            </a:r>
            <a:r>
              <a:rPr lang="en-US" sz="2800" dirty="0">
                <a:hlinkClick r:id="rId4"/>
              </a:rPr>
              <a:t>15 credit hours of the core curriculum</a:t>
            </a:r>
            <a:r>
              <a:rPr lang="en-US" sz="2800" dirty="0"/>
              <a:t>, covering courses in each of the five broad aspects of public health:           </a:t>
            </a:r>
          </a:p>
          <a:p>
            <a:r>
              <a:rPr lang="en-US" sz="2800" dirty="0"/>
              <a:t>Epidemiology</a:t>
            </a:r>
          </a:p>
          <a:p>
            <a:r>
              <a:rPr lang="en-US" sz="2800" dirty="0" smtClean="0"/>
              <a:t>The </a:t>
            </a:r>
            <a:r>
              <a:rPr lang="en-US" sz="2800" dirty="0"/>
              <a:t>courses are provided by our partnering departments, and the format (online, in-class, or a hybrid of the two), semester offered, and location of each course are all dependent on those departments.  Currently, this program offers many courses which are offered online, offers several options online, but not all areas/courses can be completed entirely online.  </a:t>
            </a:r>
          </a:p>
          <a:p>
            <a:endParaRPr lang="en-US" sz="2400" dirty="0">
              <a:latin typeface="Myriad Pro" panose="020B0503030403020204" pitchFamily="34" charset="0"/>
            </a:endParaRPr>
          </a:p>
        </p:txBody>
      </p:sp>
      <p:sp>
        <p:nvSpPr>
          <p:cNvPr id="19" name="TextBox 18"/>
          <p:cNvSpPr txBox="1"/>
          <p:nvPr/>
        </p:nvSpPr>
        <p:spPr>
          <a:xfrm>
            <a:off x="15539821" y="6643624"/>
            <a:ext cx="12801599" cy="10802957"/>
          </a:xfrm>
          <a:prstGeom prst="rect">
            <a:avLst/>
          </a:prstGeom>
          <a:noFill/>
        </p:spPr>
        <p:txBody>
          <a:bodyPr wrap="square" rtlCol="0">
            <a:spAutoFit/>
          </a:bodyPr>
          <a:lstStyle/>
          <a:p>
            <a:pPr marL="342900" indent="-342900">
              <a:buFont typeface="Arial" panose="020B0604020202020204" pitchFamily="34" charset="0"/>
              <a:buChar char="•"/>
            </a:pPr>
            <a:r>
              <a:rPr lang="en-US" sz="2800" dirty="0"/>
              <a:t>The MPH degree is a 42 semester credit hour </a:t>
            </a:r>
            <a:r>
              <a:rPr lang="en-US" sz="2800" dirty="0" smtClean="0"/>
              <a:t>program designed to provide </a:t>
            </a:r>
            <a:r>
              <a:rPr lang="en-US" sz="2800" dirty="0"/>
              <a:t>graduate-level education for individuals currently employed or anticipating a career in the field of public health. Each student in this program will complete </a:t>
            </a:r>
            <a:r>
              <a:rPr lang="en-US" sz="2800" dirty="0">
                <a:hlinkClick r:id="rId4"/>
              </a:rPr>
              <a:t>15 credit hours of the core curriculum</a:t>
            </a:r>
            <a:r>
              <a:rPr lang="en-US" sz="2800" dirty="0"/>
              <a:t>, covering courses in each of the five broad aspects of public health:          </a:t>
            </a:r>
            <a:endParaRPr lang="en-US" sz="2800" dirty="0" smtClean="0"/>
          </a:p>
          <a:p>
            <a:pPr marL="342900" indent="-342900">
              <a:buFont typeface="Arial" panose="020B0604020202020204" pitchFamily="34" charset="0"/>
              <a:buChar char="•"/>
            </a:pPr>
            <a:r>
              <a:rPr lang="en-US" sz="2800" dirty="0" err="1" smtClean="0"/>
              <a:t>Epidemilogy</a:t>
            </a:r>
            <a:r>
              <a:rPr lang="en-US" sz="2800" dirty="0" err="1"/>
              <a:t>The</a:t>
            </a:r>
            <a:r>
              <a:rPr lang="en-US" sz="2800" dirty="0"/>
              <a:t> MPH degree is a 42 semester credit hour program designed to provide graduate-level education for individuals currently employed or anticipating a career in the field of public health. Each student in this program will complete </a:t>
            </a:r>
            <a:r>
              <a:rPr lang="en-US" sz="2800" dirty="0">
                <a:hlinkClick r:id="rId4"/>
              </a:rPr>
              <a:t>15 credit hours of the core curriculum</a:t>
            </a:r>
            <a:r>
              <a:rPr lang="en-US" sz="2800" dirty="0"/>
              <a:t>, covering courses in each of the five broad aspects of public health:          </a:t>
            </a:r>
          </a:p>
          <a:p>
            <a:pPr marL="342900" indent="-342900">
              <a:buFont typeface="Arial" panose="020B0604020202020204" pitchFamily="34" charset="0"/>
              <a:buChar char="•"/>
            </a:pPr>
            <a:r>
              <a:rPr lang="en-US" sz="2800" dirty="0" err="1"/>
              <a:t>Epidemilogy</a:t>
            </a:r>
            <a:endParaRPr lang="en-US" sz="2800" dirty="0"/>
          </a:p>
          <a:p>
            <a:endParaRPr lang="en-US" sz="2800" dirty="0" smtClean="0"/>
          </a:p>
          <a:p>
            <a:pPr marL="342900" indent="-342900">
              <a:buFont typeface="Arial" panose="020B0604020202020204" pitchFamily="34" charset="0"/>
              <a:buChar char="•"/>
            </a:pPr>
            <a:r>
              <a:rPr lang="en-US" sz="2800" dirty="0" smtClean="0"/>
              <a:t>The </a:t>
            </a:r>
            <a:r>
              <a:rPr lang="en-US" sz="2800" dirty="0"/>
              <a:t>MPH degree is a 42 semester credit hour program designed to provide graduate-level education for individuals currently employed or anticipating a career in the field of public health. Each student in this program will complete </a:t>
            </a:r>
            <a:r>
              <a:rPr lang="en-US" sz="2800" dirty="0">
                <a:hlinkClick r:id="rId4"/>
              </a:rPr>
              <a:t>15 credit hours of the core curriculum</a:t>
            </a:r>
            <a:r>
              <a:rPr lang="en-US" sz="2800" dirty="0"/>
              <a:t>, covering courses in each of the five broad aspects of public health:          </a:t>
            </a:r>
          </a:p>
          <a:p>
            <a:endParaRPr lang="en-US" sz="2800" dirty="0"/>
          </a:p>
          <a:p>
            <a:r>
              <a:rPr lang="en-US" sz="2800" dirty="0"/>
              <a:t>The courses are provided by our partnering departments, and the format (online, in-class, or a hybrid of the two), semester offered, and location of each course are all dependent on those departments.  Currently, this program offers many courses which are offered online, offers several options online, but not all areas/courses can be completed entirely online.  </a:t>
            </a:r>
          </a:p>
          <a:p>
            <a:endParaRPr lang="en-US" sz="2800" dirty="0"/>
          </a:p>
          <a:p>
            <a:endParaRPr lang="en-US" sz="2400" dirty="0">
              <a:latin typeface="Myriad Pro" panose="020B0503030403020204" pitchFamily="34" charset="0"/>
            </a:endParaRPr>
          </a:p>
        </p:txBody>
      </p:sp>
      <p:sp>
        <p:nvSpPr>
          <p:cNvPr id="20" name="TextBox 19"/>
          <p:cNvSpPr txBox="1"/>
          <p:nvPr/>
        </p:nvSpPr>
        <p:spPr>
          <a:xfrm>
            <a:off x="29881482" y="11536173"/>
            <a:ext cx="12801600" cy="2616101"/>
          </a:xfrm>
          <a:prstGeom prst="rect">
            <a:avLst/>
          </a:prstGeom>
          <a:noFill/>
        </p:spPr>
        <p:txBody>
          <a:bodyPr wrap="square" rtlCol="0">
            <a:spAutoFit/>
          </a:bodyPr>
          <a:lstStyle/>
          <a:p>
            <a:r>
              <a:rPr lang="en-US" sz="2800" dirty="0" smtClean="0"/>
              <a:t>The </a:t>
            </a:r>
            <a:r>
              <a:rPr lang="en-US" sz="2800" dirty="0"/>
              <a:t>courses are provided by our partnering departments, and the format (online, in-class, or a hybrid of the two), semester offered, and location of each course are all dependent on those departments.  Currently, this program offers many courses which are offered online, offers several options online, but not all areas/courses can be completed entirely online.  </a:t>
            </a:r>
          </a:p>
          <a:p>
            <a:endParaRPr lang="en-US" sz="2400" dirty="0">
              <a:latin typeface="Myriad Pro" panose="020B0503030403020204" pitchFamily="34" charset="0"/>
            </a:endParaRPr>
          </a:p>
        </p:txBody>
      </p:sp>
      <p:sp>
        <p:nvSpPr>
          <p:cNvPr id="21" name="Rectangle 20"/>
          <p:cNvSpPr/>
          <p:nvPr/>
        </p:nvSpPr>
        <p:spPr>
          <a:xfrm>
            <a:off x="-1" y="767567"/>
            <a:ext cx="43891201" cy="3139321"/>
          </a:xfrm>
          <a:prstGeom prst="rect">
            <a:avLst/>
          </a:prstGeom>
        </p:spPr>
        <p:txBody>
          <a:bodyPr wrap="square">
            <a:spAutoFit/>
          </a:bodyPr>
          <a:lstStyle/>
          <a:p>
            <a:pPr lvl="0" algn="ctr" defTabSz="2508062">
              <a:defRPr/>
            </a:pPr>
            <a:r>
              <a:rPr lang="en-US" sz="6600" b="1" kern="0" dirty="0">
                <a:solidFill>
                  <a:schemeClr val="tx1">
                    <a:lumMod val="95000"/>
                    <a:lumOff val="5000"/>
                  </a:schemeClr>
                </a:solidFill>
                <a:latin typeface="Myriad Pro" panose="020B0503030403020204" pitchFamily="34" charset="0"/>
                <a:cs typeface="Arial" panose="020B0604020202020204" pitchFamily="34" charset="0"/>
              </a:rPr>
              <a:t>Title</a:t>
            </a:r>
          </a:p>
          <a:p>
            <a:pPr lvl="0" algn="ctr" defTabSz="2508062">
              <a:defRPr/>
            </a:pPr>
            <a:r>
              <a:rPr lang="en-US" sz="6600" kern="0" dirty="0">
                <a:solidFill>
                  <a:srgbClr val="4F2683"/>
                </a:solidFill>
                <a:latin typeface="Myriad Pro" panose="020B0503030403020204" pitchFamily="34" charset="0"/>
                <a:cs typeface="Arial" panose="020B0604020202020204" pitchFamily="34" charset="0"/>
              </a:rPr>
              <a:t>Authors</a:t>
            </a:r>
          </a:p>
          <a:p>
            <a:pPr lvl="0" algn="ctr" defTabSz="2508062">
              <a:defRPr/>
            </a:pPr>
            <a:r>
              <a:rPr lang="en-US" sz="6600" kern="0" dirty="0">
                <a:solidFill>
                  <a:srgbClr val="4F2683"/>
                </a:solidFill>
                <a:latin typeface="Myriad Pro" panose="020B0503030403020204" pitchFamily="34" charset="0"/>
                <a:cs typeface="Arial" panose="020B0604020202020204" pitchFamily="34" charset="0"/>
              </a:rPr>
              <a:t> College/Department</a:t>
            </a:r>
            <a:endParaRPr lang="en-US" sz="6600" b="1" kern="0" dirty="0">
              <a:solidFill>
                <a:schemeClr val="tx1">
                  <a:lumMod val="95000"/>
                  <a:lumOff val="5000"/>
                </a:schemeClr>
              </a:solidFill>
              <a:latin typeface="Myriad Pro" panose="020B0503030403020204" pitchFamily="34" charset="0"/>
              <a:cs typeface="Arial" panose="020B0604020202020204" pitchFamily="34" charset="0"/>
            </a:endParaRPr>
          </a:p>
        </p:txBody>
      </p:sp>
      <p:pic>
        <p:nvPicPr>
          <p:cNvPr id="22" name="Picture 21"/>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4980323" y="29860137"/>
            <a:ext cx="3225701" cy="2316739"/>
          </a:xfrm>
          <a:prstGeom prst="rect">
            <a:avLst/>
          </a:prstGeom>
        </p:spPr>
      </p:pic>
      <p:graphicFrame>
        <p:nvGraphicFramePr>
          <p:cNvPr id="24" name="Chart 23"/>
          <p:cNvGraphicFramePr/>
          <p:nvPr>
            <p:extLst>
              <p:ext uri="{D42A27DB-BD31-4B8C-83A1-F6EECF244321}">
                <p14:modId xmlns:p14="http://schemas.microsoft.com/office/powerpoint/2010/main" val="1674370152"/>
              </p:ext>
            </p:extLst>
          </p:nvPr>
        </p:nvGraphicFramePr>
        <p:xfrm>
          <a:off x="15539057" y="18042144"/>
          <a:ext cx="27144025" cy="9848638"/>
        </p:xfrm>
        <a:graphic>
          <a:graphicData uri="http://schemas.openxmlformats.org/drawingml/2006/chart">
            <c:chart xmlns:c="http://schemas.openxmlformats.org/drawingml/2006/chart" xmlns:r="http://schemas.openxmlformats.org/officeDocument/2006/relationships" r:id="rId15"/>
          </a:graphicData>
        </a:graphic>
      </p:graphicFrame>
    </p:spTree>
    <p:extLst>
      <p:ext uri="{BB962C8B-B14F-4D97-AF65-F5344CB8AC3E}">
        <p14:creationId xmlns:p14="http://schemas.microsoft.com/office/powerpoint/2010/main" val="15248449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TotalTime>
  <Words>819</Words>
  <Application>Microsoft Office PowerPoint</Application>
  <PresentationFormat>Custom</PresentationFormat>
  <Paragraphs>38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Myriad Pro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Burks</dc:creator>
  <cp:lastModifiedBy>Rebecca Burks</cp:lastModifiedBy>
  <cp:revision>1</cp:revision>
  <dcterms:created xsi:type="dcterms:W3CDTF">2022-10-03T18:37:55Z</dcterms:created>
  <dcterms:modified xsi:type="dcterms:W3CDTF">2022-10-03T18:40:22Z</dcterms:modified>
</cp:coreProperties>
</file>