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3" r:id="rId2"/>
    <p:sldId id="335" r:id="rId3"/>
    <p:sldId id="336" r:id="rId4"/>
    <p:sldId id="337" r:id="rId5"/>
    <p:sldId id="338" r:id="rId6"/>
    <p:sldId id="339" r:id="rId7"/>
    <p:sldId id="326" r:id="rId8"/>
    <p:sldId id="327" r:id="rId9"/>
    <p:sldId id="328" r:id="rId10"/>
    <p:sldId id="329" r:id="rId11"/>
    <p:sldId id="330" r:id="rId12"/>
    <p:sldId id="331" r:id="rId13"/>
    <p:sldId id="332" r:id="rId14"/>
    <p:sldId id="333" r:id="rId15"/>
    <p:sldId id="33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77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91" autoAdjust="0"/>
  </p:normalViewPr>
  <p:slideViewPr>
    <p:cSldViewPr>
      <p:cViewPr>
        <p:scale>
          <a:sx n="130" d="100"/>
          <a:sy n="130" d="100"/>
        </p:scale>
        <p:origin x="-2608" y="-1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2386B8-2B74-4031-B22B-51196975ABF0}" type="datetimeFigureOut">
              <a:rPr lang="en-US" smtClean="0"/>
              <a:pPr/>
              <a:t>11/5/12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A0A9DE-7D7B-4D95-AD73-E96A8981565D}" type="slidenum">
              <a:rPr lang="en-US" smtClean="0"/>
              <a:pPr/>
              <a:t>‹#›</a:t>
            </a:fld>
            <a:endParaRPr lang="en-US" dirty="0"/>
          </a:p>
        </p:txBody>
      </p:sp>
    </p:spTree>
    <p:extLst>
      <p:ext uri="{BB962C8B-B14F-4D97-AF65-F5344CB8AC3E}">
        <p14:creationId xmlns:p14="http://schemas.microsoft.com/office/powerpoint/2010/main" val="210613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9D5D10F2-8FA1-4419-8059-0B7658FA280D}" type="slidenum">
              <a:rPr lang="en-US" smtClean="0"/>
              <a:pPr/>
              <a:t>10</a:t>
            </a:fld>
            <a:endParaRPr lang="en-US" smtClean="0"/>
          </a:p>
        </p:txBody>
      </p:sp>
      <p:sp>
        <p:nvSpPr>
          <p:cNvPr id="27651"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p:txBody>
          <a:bodyPr/>
          <a:lstStyle/>
          <a:p>
            <a:pPr eaLnBrk="1" hangingPunct="1">
              <a:defRPr/>
            </a:pPr>
            <a:r>
              <a:rPr lang="en-US" dirty="0" smtClean="0"/>
              <a:t>The disadvantages of using selected-respond test items is that they are difficult:</a:t>
            </a:r>
          </a:p>
          <a:p>
            <a:pPr eaLnBrk="1" hangingPunct="1">
              <a:defRPr/>
            </a:pPr>
            <a:endParaRPr lang="en-US" dirty="0" smtClean="0"/>
          </a:p>
          <a:p>
            <a:pPr marL="342900" indent="-342900" eaLnBrk="1" hangingPunct="1">
              <a:lnSpc>
                <a:spcPct val="90000"/>
              </a:lnSpc>
              <a:buFont typeface="Arial" pitchFamily="34" charset="0"/>
              <a:buChar char="•"/>
              <a:defRPr/>
            </a:pPr>
            <a:r>
              <a:rPr lang="en-US" sz="2400" dirty="0" smtClean="0"/>
              <a:t>to write good higher-order items</a:t>
            </a:r>
          </a:p>
          <a:p>
            <a:pPr eaLnBrk="1" hangingPunct="1">
              <a:lnSpc>
                <a:spcPct val="90000"/>
              </a:lnSpc>
              <a:defRPr/>
            </a:pPr>
            <a:endParaRPr lang="en-US" sz="2400" dirty="0" smtClean="0"/>
          </a:p>
          <a:p>
            <a:pPr marL="342900" indent="-342900" eaLnBrk="1" hangingPunct="1">
              <a:lnSpc>
                <a:spcPct val="90000"/>
              </a:lnSpc>
              <a:buFont typeface="Arial" pitchFamily="34" charset="0"/>
              <a:buChar char="•"/>
              <a:defRPr/>
            </a:pPr>
            <a:r>
              <a:rPr lang="en-US" sz="2400" dirty="0" smtClean="0"/>
              <a:t>to distinguish between knowing and guessing</a:t>
            </a:r>
          </a:p>
          <a:p>
            <a:pPr eaLnBrk="1" hangingPunct="1">
              <a:lnSpc>
                <a:spcPct val="90000"/>
              </a:lnSpc>
              <a:defRPr/>
            </a:pPr>
            <a:endParaRPr lang="en-US" sz="2400" dirty="0" smtClean="0"/>
          </a:p>
          <a:p>
            <a:pPr marL="342900" indent="-342900" eaLnBrk="1" hangingPunct="1">
              <a:lnSpc>
                <a:spcPct val="90000"/>
              </a:lnSpc>
              <a:buFont typeface="Arial" pitchFamily="34" charset="0"/>
              <a:buChar char="•"/>
              <a:defRPr/>
            </a:pPr>
            <a:r>
              <a:rPr lang="en-US" sz="2400" dirty="0" smtClean="0"/>
              <a:t>to measure performance directly</a:t>
            </a:r>
          </a:p>
          <a:p>
            <a:pPr lvl="1" eaLnBrk="1" hangingPunct="1">
              <a:lnSpc>
                <a:spcPct val="90000"/>
              </a:lnSpc>
              <a:defRPr/>
            </a:pPr>
            <a:r>
              <a:rPr lang="en-US" sz="2000" dirty="0" smtClean="0"/>
              <a:t>e.g., writing a persuasive essay</a:t>
            </a:r>
          </a:p>
          <a:p>
            <a:pPr eaLnBrk="1" hangingPunct="1">
              <a:defRPr/>
            </a:pPr>
            <a:endParaRPr lang="en-US" dirty="0" smtClean="0"/>
          </a:p>
          <a:p>
            <a:pPr eaLnBrk="1" hangingPunct="1">
              <a:defRPr/>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8236D86C-3D0F-4F85-8332-30083A4DF606}" type="slidenum">
              <a:rPr lang="en-US" smtClean="0"/>
              <a:pPr/>
              <a:t>11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smtClean="0"/>
              <a:t>One other disadvantage is the use of selected-respond tests items to drill and kill.  The student finds themselves looking at 100 such repeated items on one test.  It becomes what we commonly call drill and kill.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r>
              <a:rPr lang="en-US" smtClean="0"/>
              <a:t>Often text book designers find the design and use of selected response test items easy to use.  The stem is derived from content with the chapter and the response are right there.  It is easy to bore the student with lack of challenging items.</a:t>
            </a:r>
          </a:p>
        </p:txBody>
      </p:sp>
      <p:sp>
        <p:nvSpPr>
          <p:cNvPr id="29700" name="Slide Number Placeholder 3"/>
          <p:cNvSpPr>
            <a:spLocks noGrp="1"/>
          </p:cNvSpPr>
          <p:nvPr>
            <p:ph type="sldNum" sz="quarter" idx="5"/>
          </p:nvPr>
        </p:nvSpPr>
        <p:spPr>
          <a:noFill/>
          <a:ln>
            <a:miter lim="800000"/>
            <a:headEnd/>
            <a:tailEnd/>
          </a:ln>
        </p:spPr>
        <p:txBody>
          <a:bodyPr/>
          <a:lstStyle/>
          <a:p>
            <a:fld id="{7EB7FDB8-4596-4BBF-853D-76553A8AF02C}"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13F8C1D7-41AC-4471-8B52-99549229E56E}" type="slidenum">
              <a:rPr lang="en-US" smtClean="0"/>
              <a:pPr/>
              <a:t>13</a:t>
            </a:fld>
            <a:endParaRPr lang="en-US" smtClean="0"/>
          </a:p>
        </p:txBody>
      </p:sp>
      <p:sp>
        <p:nvSpPr>
          <p:cNvPr id="3072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p:txBody>
          <a:bodyPr/>
          <a:lstStyle/>
          <a:p>
            <a:pPr eaLnBrk="1" hangingPunct="1">
              <a:defRPr/>
            </a:pPr>
            <a:r>
              <a:rPr lang="en-US" dirty="0" smtClean="0"/>
              <a:t>The seven steps to designing and developing good selected-response are:</a:t>
            </a:r>
          </a:p>
          <a:p>
            <a:pPr eaLnBrk="1" hangingPunct="1">
              <a:defRPr/>
            </a:pPr>
            <a:endParaRPr lang="en-US" dirty="0" smtClean="0"/>
          </a:p>
          <a:p>
            <a:pPr marL="609600" indent="-609600" eaLnBrk="1" hangingPunct="1">
              <a:buFontTx/>
              <a:buAutoNum type="arabicPeriod"/>
              <a:defRPr/>
            </a:pPr>
            <a:r>
              <a:rPr lang="en-US" dirty="0" smtClean="0"/>
              <a:t>Know the material and learning progression</a:t>
            </a:r>
          </a:p>
          <a:p>
            <a:pPr marL="609600" indent="-609600" eaLnBrk="1" hangingPunct="1">
              <a:buFontTx/>
              <a:buAutoNum type="arabicPeriod"/>
              <a:defRPr/>
            </a:pPr>
            <a:r>
              <a:rPr lang="en-US" dirty="0" smtClean="0"/>
              <a:t>Create test blueprint</a:t>
            </a:r>
          </a:p>
          <a:p>
            <a:pPr marL="609600" indent="-609600" eaLnBrk="1" hangingPunct="1">
              <a:buFontTx/>
              <a:buAutoNum type="arabicPeriod"/>
              <a:defRPr/>
            </a:pPr>
            <a:r>
              <a:rPr lang="en-US" dirty="0" smtClean="0"/>
              <a:t>Write items</a:t>
            </a:r>
          </a:p>
          <a:p>
            <a:pPr marL="609600" indent="-609600" eaLnBrk="1" hangingPunct="1">
              <a:buFontTx/>
              <a:buAutoNum type="arabicPeriod"/>
              <a:defRPr/>
            </a:pPr>
            <a:r>
              <a:rPr lang="en-US" dirty="0" smtClean="0"/>
              <a:t>Develop answer key</a:t>
            </a:r>
          </a:p>
          <a:p>
            <a:pPr marL="609600" indent="-609600" eaLnBrk="1" hangingPunct="1">
              <a:buFontTx/>
              <a:buAutoNum type="arabicPeriod"/>
              <a:defRPr/>
            </a:pPr>
            <a:r>
              <a:rPr lang="en-US" dirty="0" smtClean="0"/>
              <a:t>Field-test items</a:t>
            </a:r>
          </a:p>
          <a:p>
            <a:pPr marL="609600" indent="-609600" eaLnBrk="1" hangingPunct="1">
              <a:buFontTx/>
              <a:buAutoNum type="arabicPeriod"/>
              <a:defRPr/>
            </a:pPr>
            <a:r>
              <a:rPr lang="en-US" dirty="0" smtClean="0"/>
              <a:t>Perform analysis of test, items, distractors</a:t>
            </a:r>
          </a:p>
          <a:p>
            <a:pPr marL="609600" indent="-609600" eaLnBrk="1" hangingPunct="1">
              <a:buFontTx/>
              <a:buAutoNum type="arabicPeriod"/>
              <a:defRPr/>
            </a:pPr>
            <a:r>
              <a:rPr lang="en-US" dirty="0" smtClean="0"/>
              <a:t>Revise/edit accordingly</a:t>
            </a:r>
          </a:p>
          <a:p>
            <a:pPr eaLnBrk="1" hangingPunct="1">
              <a:defRPr/>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E4BA120E-B8E7-43AA-8B4A-57A6A09E467F}" type="slidenum">
              <a:rPr lang="en-US" smtClean="0"/>
              <a:pPr/>
              <a:t>14</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en-US" smtClean="0"/>
              <a:t>For more explanation writing selected response items, please do the following activities from </a:t>
            </a:r>
            <a:r>
              <a:rPr lang="en-US" i="1" smtClean="0"/>
              <a:t>Is This \a Trick Question?  A Short Guide to Writing Effective Test Questions.</a:t>
            </a:r>
            <a:r>
              <a:rPr lang="en-US" smtClean="0"/>
              <a:t> </a:t>
            </a:r>
          </a:p>
          <a:p>
            <a:pPr eaLnBrk="1" hangingPunct="1"/>
            <a:endParaRPr lang="en-US" smtClean="0"/>
          </a:p>
          <a:p>
            <a:r>
              <a:rPr lang="en-US" b="1" smtClean="0"/>
              <a:t>Activities for Selected Response</a:t>
            </a:r>
            <a:endParaRPr lang="en-US" smtClean="0"/>
          </a:p>
          <a:p>
            <a:r>
              <a:rPr lang="en-US" smtClean="0"/>
              <a:t> </a:t>
            </a:r>
          </a:p>
          <a:p>
            <a:r>
              <a:rPr lang="en-US" b="1" smtClean="0"/>
              <a:t>These activities will help you answer the essential question: </a:t>
            </a:r>
            <a:endParaRPr lang="en-US" smtClean="0"/>
          </a:p>
          <a:p>
            <a:r>
              <a:rPr lang="en-US" b="1" smtClean="0"/>
              <a:t> </a:t>
            </a:r>
            <a:endParaRPr lang="en-US" smtClean="0"/>
          </a:p>
          <a:p>
            <a:r>
              <a:rPr lang="en-US" b="1" smtClean="0"/>
              <a:t>How to recognize and build selected response test items.</a:t>
            </a:r>
            <a:endParaRPr lang="en-US" smtClean="0"/>
          </a:p>
          <a:p>
            <a:r>
              <a:rPr lang="en-US" smtClean="0"/>
              <a:t> </a:t>
            </a:r>
          </a:p>
          <a:p>
            <a:r>
              <a:rPr lang="en-US" smtClean="0"/>
              <a:t> </a:t>
            </a:r>
          </a:p>
          <a:p>
            <a:r>
              <a:rPr lang="en-US" b="1" smtClean="0"/>
              <a:t>Activities </a:t>
            </a:r>
            <a:endParaRPr lang="en-US" smtClean="0"/>
          </a:p>
          <a:p>
            <a:r>
              <a:rPr lang="en-US" i="1" smtClean="0"/>
              <a:t>You may complete these activities found in Is this a trick question?</a:t>
            </a:r>
            <a:endParaRPr lang="en-US" smtClean="0"/>
          </a:p>
          <a:p>
            <a:r>
              <a:rPr lang="en-US" i="1" smtClean="0"/>
              <a:t>individually or in groups. </a:t>
            </a:r>
            <a:endParaRPr lang="en-US" smtClean="0"/>
          </a:p>
          <a:p>
            <a:r>
              <a:rPr lang="en-US" i="1" smtClean="0"/>
              <a:t> </a:t>
            </a:r>
            <a:endParaRPr lang="en-US" smtClean="0"/>
          </a:p>
          <a:p>
            <a:r>
              <a:rPr lang="en-US" smtClean="0"/>
              <a:t>Complete pp. 14-19 of </a:t>
            </a:r>
            <a:r>
              <a:rPr lang="en-US" i="1" smtClean="0"/>
              <a:t>Is this a trick question?</a:t>
            </a:r>
            <a:endParaRPr lang="en-US" smtClean="0"/>
          </a:p>
          <a:p>
            <a:r>
              <a:rPr lang="en-US" i="1" smtClean="0"/>
              <a:t> </a:t>
            </a:r>
            <a:endParaRPr lang="en-US" smtClean="0"/>
          </a:p>
          <a:p>
            <a:r>
              <a:rPr lang="en-US" smtClean="0"/>
              <a:t>Activity 1 for Multiple Choice Tests</a:t>
            </a:r>
          </a:p>
          <a:p>
            <a:r>
              <a:rPr lang="en-US" smtClean="0"/>
              <a:t>pp. 14-19</a:t>
            </a:r>
          </a:p>
          <a:p>
            <a:r>
              <a:rPr lang="en-US" smtClean="0"/>
              <a:t> </a:t>
            </a:r>
          </a:p>
          <a:p>
            <a:r>
              <a:rPr lang="en-US" smtClean="0"/>
              <a:t>Activity 2 for True-False Tests</a:t>
            </a:r>
          </a:p>
          <a:p>
            <a:r>
              <a:rPr lang="en-US" smtClean="0"/>
              <a:t> </a:t>
            </a:r>
          </a:p>
          <a:p>
            <a:r>
              <a:rPr lang="en-US" smtClean="0"/>
              <a:t>pp. 20-26</a:t>
            </a:r>
          </a:p>
          <a:p>
            <a:r>
              <a:rPr lang="en-US" smtClean="0"/>
              <a:t> </a:t>
            </a:r>
          </a:p>
          <a:p>
            <a:r>
              <a:rPr lang="en-US" smtClean="0"/>
              <a:t>Activity 3 for Matching Tests</a:t>
            </a:r>
          </a:p>
          <a:p>
            <a:r>
              <a:rPr lang="en-US" smtClean="0"/>
              <a:t> </a:t>
            </a:r>
          </a:p>
          <a:p>
            <a:r>
              <a:rPr lang="en-US" smtClean="0"/>
              <a:t>pp. 27-33</a:t>
            </a:r>
          </a:p>
          <a:p>
            <a:r>
              <a:rPr lang="en-US" smtClean="0"/>
              <a:t> </a:t>
            </a:r>
          </a:p>
          <a:p>
            <a:r>
              <a:rPr lang="en-US" i="1" smtClean="0"/>
              <a:t> </a:t>
            </a:r>
            <a:endParaRPr lang="en-US" smtClean="0"/>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FBDF6599-7CD9-423B-9835-1DEE4EA239EB}" type="slidenum">
              <a:rPr lang="en-US" smtClean="0"/>
              <a:pPr/>
              <a:t>15</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smtClean="0"/>
              <a:t>And remember, the trick to writing good selected-response test questions is to be persistent and practice writing items.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5298-691C-44D0-BD88-6FD5D71F5CB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055C9CE6-DF3D-421E-8F8E-75BDF20A5A34}" type="slidenum">
              <a:rPr lang="en-US" smtClean="0"/>
              <a:pPr/>
              <a:t>7</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smtClean="0"/>
              <a:t>For example, true-false, matching and multiple choice are common selected-response design types.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en-US" smtClean="0"/>
              <a:t> Popham suggests a variation called multiple binary choice items.  Instead of an option like a binary true-false, it is a test item requiring a student to choose from a single, usually somewhat lengthy set of stimuli material.</a:t>
            </a:r>
          </a:p>
        </p:txBody>
      </p:sp>
      <p:sp>
        <p:nvSpPr>
          <p:cNvPr id="25604" name="Slide Number Placeholder 3"/>
          <p:cNvSpPr>
            <a:spLocks noGrp="1"/>
          </p:cNvSpPr>
          <p:nvPr>
            <p:ph type="sldNum" sz="quarter" idx="5"/>
          </p:nvPr>
        </p:nvSpPr>
        <p:spPr>
          <a:noFill/>
          <a:ln>
            <a:miter lim="800000"/>
            <a:headEnd/>
            <a:tailEnd/>
          </a:ln>
        </p:spPr>
        <p:txBody>
          <a:bodyPr/>
          <a:lstStyle/>
          <a:p>
            <a:fld id="{6B84C100-40E6-4657-95A4-6A6FAC9BC5B4}"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5DFC5BBF-8257-4A04-B89A-2CA031980075}" type="slidenum">
              <a:rPr lang="en-US" smtClean="0"/>
              <a:pPr/>
              <a:t>9</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smtClean="0"/>
              <a:t>They are efficient, cover content breath or depth more quickly, easier to score and easier to interpret and report.  These advantages make for a better reporting tool for parents who can easily see and understand their child’s scores assuming of course the test designer did a good job.</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432BA8-0E02-4877-8C92-63C672D992E7}" type="datetime1">
              <a:rPr lang="en-US" smtClean="0"/>
              <a:pPr/>
              <a:t>11/5/12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80A995-8F1B-4F6B-9B3D-0F9F5DB2A9D9}" type="slidenum">
              <a:rPr lang="en-US" smtClean="0"/>
              <a:pPr/>
              <a:t>‹#›</a:t>
            </a:fld>
            <a:endParaRPr lang="en-US" dirty="0"/>
          </a:p>
        </p:txBody>
      </p:sp>
    </p:spTree>
    <p:extLst>
      <p:ext uri="{BB962C8B-B14F-4D97-AF65-F5344CB8AC3E}">
        <p14:creationId xmlns:p14="http://schemas.microsoft.com/office/powerpoint/2010/main" val="1592598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69067D-34F3-45AA-B5B3-67F439ED0BD8}" type="datetime1">
              <a:rPr lang="en-US" smtClean="0"/>
              <a:pPr/>
              <a:t>11/5/12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80A995-8F1B-4F6B-9B3D-0F9F5DB2A9D9}" type="slidenum">
              <a:rPr lang="en-US" smtClean="0"/>
              <a:pPr/>
              <a:t>‹#›</a:t>
            </a:fld>
            <a:endParaRPr lang="en-US" dirty="0"/>
          </a:p>
        </p:txBody>
      </p:sp>
    </p:spTree>
    <p:extLst>
      <p:ext uri="{BB962C8B-B14F-4D97-AF65-F5344CB8AC3E}">
        <p14:creationId xmlns:p14="http://schemas.microsoft.com/office/powerpoint/2010/main" val="1831322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54BEBA-B8C2-4FA3-8867-0BBDE12E2112}" type="datetime1">
              <a:rPr lang="en-US" smtClean="0"/>
              <a:pPr/>
              <a:t>11/5/12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80A995-8F1B-4F6B-9B3D-0F9F5DB2A9D9}" type="slidenum">
              <a:rPr lang="en-US" smtClean="0"/>
              <a:pPr/>
              <a:t>‹#›</a:t>
            </a:fld>
            <a:endParaRPr lang="en-US" dirty="0"/>
          </a:p>
        </p:txBody>
      </p:sp>
    </p:spTree>
    <p:extLst>
      <p:ext uri="{BB962C8B-B14F-4D97-AF65-F5344CB8AC3E}">
        <p14:creationId xmlns:p14="http://schemas.microsoft.com/office/powerpoint/2010/main" val="187356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870AD9-BE2F-4CFE-B733-891A5740CBA1}" type="datetime1">
              <a:rPr lang="en-US" smtClean="0"/>
              <a:pPr/>
              <a:t>11/5/12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80A995-8F1B-4F6B-9B3D-0F9F5DB2A9D9}" type="slidenum">
              <a:rPr lang="en-US" smtClean="0"/>
              <a:pPr/>
              <a:t>‹#›</a:t>
            </a:fld>
            <a:endParaRPr lang="en-US" dirty="0"/>
          </a:p>
        </p:txBody>
      </p:sp>
    </p:spTree>
    <p:extLst>
      <p:ext uri="{BB962C8B-B14F-4D97-AF65-F5344CB8AC3E}">
        <p14:creationId xmlns:p14="http://schemas.microsoft.com/office/powerpoint/2010/main" val="1451788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5A39E1-E129-4D25-806F-BA2B0494CA02}" type="datetime1">
              <a:rPr lang="en-US" smtClean="0"/>
              <a:pPr/>
              <a:t>11/5/12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80A995-8F1B-4F6B-9B3D-0F9F5DB2A9D9}" type="slidenum">
              <a:rPr lang="en-US" smtClean="0"/>
              <a:pPr/>
              <a:t>‹#›</a:t>
            </a:fld>
            <a:endParaRPr lang="en-US" dirty="0"/>
          </a:p>
        </p:txBody>
      </p:sp>
    </p:spTree>
    <p:extLst>
      <p:ext uri="{BB962C8B-B14F-4D97-AF65-F5344CB8AC3E}">
        <p14:creationId xmlns:p14="http://schemas.microsoft.com/office/powerpoint/2010/main" val="2669195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A47376-D9AE-4AA3-A380-246D9AF1B387}" type="datetime1">
              <a:rPr lang="en-US" smtClean="0"/>
              <a:pPr/>
              <a:t>11/5/12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80A995-8F1B-4F6B-9B3D-0F9F5DB2A9D9}" type="slidenum">
              <a:rPr lang="en-US" smtClean="0"/>
              <a:pPr/>
              <a:t>‹#›</a:t>
            </a:fld>
            <a:endParaRPr lang="en-US" dirty="0"/>
          </a:p>
        </p:txBody>
      </p:sp>
    </p:spTree>
    <p:extLst>
      <p:ext uri="{BB962C8B-B14F-4D97-AF65-F5344CB8AC3E}">
        <p14:creationId xmlns:p14="http://schemas.microsoft.com/office/powerpoint/2010/main" val="3911545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F650DD-3EA4-4E0B-91EC-B57140845625}" type="datetime1">
              <a:rPr lang="en-US" smtClean="0"/>
              <a:pPr/>
              <a:t>11/5/12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E80A995-8F1B-4F6B-9B3D-0F9F5DB2A9D9}" type="slidenum">
              <a:rPr lang="en-US" smtClean="0"/>
              <a:pPr/>
              <a:t>‹#›</a:t>
            </a:fld>
            <a:endParaRPr lang="en-US" dirty="0"/>
          </a:p>
        </p:txBody>
      </p:sp>
    </p:spTree>
    <p:extLst>
      <p:ext uri="{BB962C8B-B14F-4D97-AF65-F5344CB8AC3E}">
        <p14:creationId xmlns:p14="http://schemas.microsoft.com/office/powerpoint/2010/main" val="3275947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FB5F6C-8506-4ED9-9591-A499990DDAFB}" type="datetime1">
              <a:rPr lang="en-US" smtClean="0"/>
              <a:pPr/>
              <a:t>11/5/12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E80A995-8F1B-4F6B-9B3D-0F9F5DB2A9D9}" type="slidenum">
              <a:rPr lang="en-US" smtClean="0"/>
              <a:pPr/>
              <a:t>‹#›</a:t>
            </a:fld>
            <a:endParaRPr lang="en-US" dirty="0"/>
          </a:p>
        </p:txBody>
      </p:sp>
    </p:spTree>
    <p:extLst>
      <p:ext uri="{BB962C8B-B14F-4D97-AF65-F5344CB8AC3E}">
        <p14:creationId xmlns:p14="http://schemas.microsoft.com/office/powerpoint/2010/main" val="461961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0A6C5A-F895-422D-ABAC-C70526CA52AD}" type="datetime1">
              <a:rPr lang="en-US" smtClean="0"/>
              <a:pPr/>
              <a:t>11/5/12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E80A995-8F1B-4F6B-9B3D-0F9F5DB2A9D9}" type="slidenum">
              <a:rPr lang="en-US" smtClean="0"/>
              <a:pPr/>
              <a:t>‹#›</a:t>
            </a:fld>
            <a:endParaRPr lang="en-US" dirty="0"/>
          </a:p>
        </p:txBody>
      </p:sp>
    </p:spTree>
    <p:extLst>
      <p:ext uri="{BB962C8B-B14F-4D97-AF65-F5344CB8AC3E}">
        <p14:creationId xmlns:p14="http://schemas.microsoft.com/office/powerpoint/2010/main" val="395326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C6885-B119-4BAE-A9E0-236AEAD9F296}" type="datetime1">
              <a:rPr lang="en-US" smtClean="0"/>
              <a:pPr/>
              <a:t>11/5/12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80A995-8F1B-4F6B-9B3D-0F9F5DB2A9D9}" type="slidenum">
              <a:rPr lang="en-US" smtClean="0"/>
              <a:pPr/>
              <a:t>‹#›</a:t>
            </a:fld>
            <a:endParaRPr lang="en-US" dirty="0"/>
          </a:p>
        </p:txBody>
      </p:sp>
    </p:spTree>
    <p:extLst>
      <p:ext uri="{BB962C8B-B14F-4D97-AF65-F5344CB8AC3E}">
        <p14:creationId xmlns:p14="http://schemas.microsoft.com/office/powerpoint/2010/main" val="1760346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C16DF7-2171-47A1-8A5B-3B15FEA3E45D}" type="datetime1">
              <a:rPr lang="en-US" smtClean="0"/>
              <a:pPr/>
              <a:t>11/5/12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80A995-8F1B-4F6B-9B3D-0F9F5DB2A9D9}" type="slidenum">
              <a:rPr lang="en-US" smtClean="0"/>
              <a:pPr/>
              <a:t>‹#›</a:t>
            </a:fld>
            <a:endParaRPr lang="en-US" dirty="0"/>
          </a:p>
        </p:txBody>
      </p:sp>
    </p:spTree>
    <p:extLst>
      <p:ext uri="{BB962C8B-B14F-4D97-AF65-F5344CB8AC3E}">
        <p14:creationId xmlns:p14="http://schemas.microsoft.com/office/powerpoint/2010/main" val="40511537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E42AD-18B7-42FD-8AB5-3CE403D0B405}" type="datetime1">
              <a:rPr lang="en-US" smtClean="0"/>
              <a:pPr/>
              <a:t>11/5/12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80A995-8F1B-4F6B-9B3D-0F9F5DB2A9D9}" type="slidenum">
              <a:rPr lang="en-US" smtClean="0"/>
              <a:pPr/>
              <a:t>‹#›</a:t>
            </a:fld>
            <a:endParaRPr lang="en-US" dirty="0"/>
          </a:p>
        </p:txBody>
      </p:sp>
    </p:spTree>
    <p:extLst>
      <p:ext uri="{BB962C8B-B14F-4D97-AF65-F5344CB8AC3E}">
        <p14:creationId xmlns:p14="http://schemas.microsoft.com/office/powerpoint/2010/main" val="34250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7.png"/><Relationship Id="rId8"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7.png"/><Relationship Id="rId8"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7.png"/><Relationship Id="rId8"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7.png"/><Relationship Id="rId8"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1143000"/>
            <a:ext cx="9144000" cy="5126750"/>
          </a:xfrm>
          <a:prstGeom prst="rect">
            <a:avLst/>
          </a:prstGeom>
          <a:noFill/>
          <a:ln w="9525">
            <a:noFill/>
            <a:miter lim="800000"/>
            <a:headEnd/>
            <a:tailEnd/>
          </a:ln>
          <a:effectLst/>
        </p:spPr>
      </p:pic>
      <p:sp>
        <p:nvSpPr>
          <p:cNvPr id="5" name="Rectangle 4"/>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pic>
        <p:nvPicPr>
          <p:cNvPr id="7" name="Picture 3"/>
          <p:cNvPicPr>
            <a:picLocks noChangeAspect="1" noChangeArrowheads="1"/>
          </p:cNvPicPr>
          <p:nvPr/>
        </p:nvPicPr>
        <p:blipFill>
          <a:blip r:embed="rId5" cstate="print"/>
          <a:srcRect/>
          <a:stretch>
            <a:fillRect/>
          </a:stretch>
        </p:blipFill>
        <p:spPr bwMode="auto">
          <a:xfrm>
            <a:off x="0" y="228600"/>
            <a:ext cx="9144000" cy="1143000"/>
          </a:xfrm>
          <a:prstGeom prst="rect">
            <a:avLst/>
          </a:prstGeom>
          <a:noFill/>
          <a:ln w="9525">
            <a:noFill/>
            <a:miter lim="800000"/>
            <a:headEnd/>
            <a:tailEnd/>
          </a:ln>
          <a:effectLst/>
        </p:spPr>
      </p:pic>
      <p:sp>
        <p:nvSpPr>
          <p:cNvPr id="8" name="Rectangle 7"/>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sp>
        <p:nvSpPr>
          <p:cNvPr id="10" name="Rectangle 9"/>
          <p:cNvSpPr/>
          <p:nvPr/>
        </p:nvSpPr>
        <p:spPr>
          <a:xfrm>
            <a:off x="0" y="6705600"/>
            <a:ext cx="9144000" cy="152400"/>
          </a:xfrm>
          <a:prstGeom prst="rect">
            <a:avLst/>
          </a:prstGeom>
          <a:solidFill>
            <a:srgbClr val="447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7" cstate="print"/>
          <a:srcRect/>
          <a:stretch>
            <a:fillRect/>
          </a:stretch>
        </p:blipFill>
        <p:spPr bwMode="auto">
          <a:xfrm>
            <a:off x="0" y="228600"/>
            <a:ext cx="9144000" cy="76200"/>
          </a:xfrm>
          <a:prstGeom prst="rect">
            <a:avLst/>
          </a:prstGeom>
          <a:noFill/>
          <a:ln w="9525">
            <a:noFill/>
            <a:miter lim="800000"/>
            <a:headEnd/>
            <a:tailEnd/>
          </a:ln>
          <a:effectLst/>
        </p:spPr>
      </p:pic>
      <p:sp>
        <p:nvSpPr>
          <p:cNvPr id="18" name="Rectangle 2"/>
          <p:cNvSpPr>
            <a:spLocks noGrp="1" noChangeArrowheads="1"/>
          </p:cNvSpPr>
          <p:nvPr>
            <p:ph type="ctrTitle"/>
          </p:nvPr>
        </p:nvSpPr>
        <p:spPr>
          <a:xfrm>
            <a:off x="-19076" y="457200"/>
            <a:ext cx="9144000" cy="685800"/>
          </a:xfrm>
        </p:spPr>
        <p:txBody>
          <a:bodyPr>
            <a:noAutofit/>
          </a:bodyPr>
          <a:lstStyle/>
          <a:p>
            <a:r>
              <a:rPr lang="en-US" dirty="0" smtClean="0">
                <a:solidFill>
                  <a:schemeClr val="accent6">
                    <a:lumMod val="50000"/>
                  </a:schemeClr>
                </a:solidFill>
                <a:latin typeface="Calibri"/>
                <a:cs typeface="Calibri"/>
              </a:rPr>
              <a:t>Assessment Literacy</a:t>
            </a:r>
          </a:p>
        </p:txBody>
      </p:sp>
      <p:sp>
        <p:nvSpPr>
          <p:cNvPr id="16" name="TextBox 15"/>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7" name="TextBox 16"/>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20" name="TextBox 19"/>
          <p:cNvSpPr txBox="1"/>
          <p:nvPr/>
        </p:nvSpPr>
        <p:spPr>
          <a:xfrm>
            <a:off x="8686800" y="6352401"/>
            <a:ext cx="269626"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a:t>
            </a:r>
            <a:endParaRPr lang="en-US" sz="1200" dirty="0">
              <a:solidFill>
                <a:schemeClr val="accent6">
                  <a:lumMod val="50000"/>
                </a:schemeClr>
              </a:solidFill>
              <a:latin typeface="Arial" pitchFamily="34" charset="0"/>
              <a:cs typeface="Arial" pitchFamily="34" charset="0"/>
            </a:endParaRPr>
          </a:p>
        </p:txBody>
      </p:sp>
      <p:sp>
        <p:nvSpPr>
          <p:cNvPr id="2" name="TextBox 1"/>
          <p:cNvSpPr txBox="1"/>
          <p:nvPr/>
        </p:nvSpPr>
        <p:spPr>
          <a:xfrm>
            <a:off x="0" y="2895600"/>
            <a:ext cx="9144000" cy="938719"/>
          </a:xfrm>
          <a:prstGeom prst="rect">
            <a:avLst/>
          </a:prstGeom>
          <a:noFill/>
        </p:spPr>
        <p:txBody>
          <a:bodyPr wrap="square" rtlCol="0">
            <a:spAutoFit/>
          </a:bodyPr>
          <a:lstStyle/>
          <a:p>
            <a:pPr algn="ctr"/>
            <a:r>
              <a:rPr lang="en-US" sz="5500" dirty="0" smtClean="0">
                <a:solidFill>
                  <a:srgbClr val="984807"/>
                </a:solidFill>
                <a:latin typeface="+mj-lt"/>
                <a:cs typeface="Adobe Caslon Pro"/>
              </a:rPr>
              <a:t>Selected-response Tests</a:t>
            </a:r>
            <a:endParaRPr lang="en-US" sz="5500" dirty="0">
              <a:solidFill>
                <a:srgbClr val="984807"/>
              </a:solidFill>
              <a:latin typeface="+mj-lt"/>
              <a:cs typeface="Adobe Caslon Pro"/>
            </a:endParaRPr>
          </a:p>
        </p:txBody>
      </p:sp>
    </p:spTree>
    <p:extLst>
      <p:ext uri="{BB962C8B-B14F-4D97-AF65-F5344CB8AC3E}">
        <p14:creationId xmlns:p14="http://schemas.microsoft.com/office/powerpoint/2010/main" val="14883054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6"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7" name="Rectangle 6"/>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9"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10"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1"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2" name="TextBox 11"/>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3" name="TextBox 12"/>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5" name="TextBox 14"/>
          <p:cNvSpPr txBox="1"/>
          <p:nvPr/>
        </p:nvSpPr>
        <p:spPr>
          <a:xfrm>
            <a:off x="86868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10</a:t>
            </a:r>
            <a:endParaRPr lang="en-US" sz="1200" dirty="0">
              <a:solidFill>
                <a:schemeClr val="accent6">
                  <a:lumMod val="50000"/>
                </a:schemeClr>
              </a:solidFill>
              <a:latin typeface="Arial" pitchFamily="34" charset="0"/>
              <a:cs typeface="Arial" pitchFamily="34" charset="0"/>
            </a:endParaRPr>
          </a:p>
        </p:txBody>
      </p:sp>
      <p:sp>
        <p:nvSpPr>
          <p:cNvPr id="11266" name="Rectangle 2"/>
          <p:cNvSpPr>
            <a:spLocks noGrp="1" noChangeArrowheads="1"/>
          </p:cNvSpPr>
          <p:nvPr>
            <p:ph type="title"/>
          </p:nvPr>
        </p:nvSpPr>
        <p:spPr>
          <a:xfrm>
            <a:off x="457200" y="228600"/>
            <a:ext cx="8229600" cy="1143000"/>
          </a:xfrm>
        </p:spPr>
        <p:txBody>
          <a:bodyPr/>
          <a:lstStyle/>
          <a:p>
            <a:pPr eaLnBrk="1" hangingPunct="1"/>
            <a:r>
              <a:rPr lang="en-US" dirty="0" smtClean="0">
                <a:solidFill>
                  <a:srgbClr val="984807"/>
                </a:solidFill>
              </a:rPr>
              <a:t>Disadvantages</a:t>
            </a:r>
          </a:p>
        </p:txBody>
      </p:sp>
      <p:sp>
        <p:nvSpPr>
          <p:cNvPr id="11267" name="Rectangle 3"/>
          <p:cNvSpPr>
            <a:spLocks noGrp="1" noChangeArrowheads="1"/>
          </p:cNvSpPr>
          <p:nvPr>
            <p:ph type="body" idx="1"/>
          </p:nvPr>
        </p:nvSpPr>
        <p:spPr>
          <a:xfrm>
            <a:off x="457200" y="1828800"/>
            <a:ext cx="8229600" cy="4525963"/>
          </a:xfrm>
        </p:spPr>
        <p:txBody>
          <a:bodyPr>
            <a:normAutofit/>
          </a:bodyPr>
          <a:lstStyle/>
          <a:p>
            <a:pPr eaLnBrk="1" hangingPunct="1">
              <a:lnSpc>
                <a:spcPct val="90000"/>
              </a:lnSpc>
              <a:buFontTx/>
              <a:buNone/>
            </a:pPr>
            <a:r>
              <a:rPr lang="en-US" sz="2800" u="sng" dirty="0" smtClean="0">
                <a:solidFill>
                  <a:srgbClr val="984807"/>
                </a:solidFill>
              </a:rPr>
              <a:t>Difficult </a:t>
            </a:r>
          </a:p>
          <a:p>
            <a:pPr eaLnBrk="1" hangingPunct="1">
              <a:lnSpc>
                <a:spcPct val="90000"/>
              </a:lnSpc>
              <a:buFontTx/>
              <a:buNone/>
            </a:pPr>
            <a:endParaRPr lang="en-US" sz="2800" u="sng" dirty="0" smtClean="0">
              <a:solidFill>
                <a:srgbClr val="984807"/>
              </a:solidFill>
            </a:endParaRPr>
          </a:p>
          <a:p>
            <a:pPr eaLnBrk="1" hangingPunct="1">
              <a:lnSpc>
                <a:spcPct val="90000"/>
              </a:lnSpc>
            </a:pPr>
            <a:r>
              <a:rPr lang="en-US" sz="2800" dirty="0" smtClean="0">
                <a:solidFill>
                  <a:srgbClr val="984807"/>
                </a:solidFill>
              </a:rPr>
              <a:t>to write good higher-order items</a:t>
            </a:r>
          </a:p>
          <a:p>
            <a:pPr eaLnBrk="1" hangingPunct="1">
              <a:lnSpc>
                <a:spcPct val="90000"/>
              </a:lnSpc>
              <a:buFontTx/>
              <a:buNone/>
            </a:pPr>
            <a:endParaRPr lang="en-US" sz="2800" dirty="0" smtClean="0">
              <a:solidFill>
                <a:srgbClr val="984807"/>
              </a:solidFill>
            </a:endParaRPr>
          </a:p>
          <a:p>
            <a:pPr eaLnBrk="1" hangingPunct="1">
              <a:lnSpc>
                <a:spcPct val="90000"/>
              </a:lnSpc>
            </a:pPr>
            <a:r>
              <a:rPr lang="en-US" sz="2800" dirty="0" smtClean="0">
                <a:solidFill>
                  <a:srgbClr val="984807"/>
                </a:solidFill>
              </a:rPr>
              <a:t>to distinguish between knowing and guessing</a:t>
            </a:r>
          </a:p>
          <a:p>
            <a:pPr eaLnBrk="1" hangingPunct="1">
              <a:lnSpc>
                <a:spcPct val="90000"/>
              </a:lnSpc>
              <a:buFontTx/>
              <a:buNone/>
            </a:pPr>
            <a:endParaRPr lang="en-US" sz="2800" dirty="0" smtClean="0">
              <a:solidFill>
                <a:srgbClr val="984807"/>
              </a:solidFill>
            </a:endParaRPr>
          </a:p>
          <a:p>
            <a:pPr eaLnBrk="1" hangingPunct="1">
              <a:lnSpc>
                <a:spcPct val="90000"/>
              </a:lnSpc>
            </a:pPr>
            <a:r>
              <a:rPr lang="en-US" sz="2800" dirty="0" smtClean="0">
                <a:solidFill>
                  <a:srgbClr val="984807"/>
                </a:solidFill>
              </a:rPr>
              <a:t>to measure performance directly</a:t>
            </a:r>
          </a:p>
          <a:p>
            <a:pPr lvl="1" eaLnBrk="1" hangingPunct="1">
              <a:lnSpc>
                <a:spcPct val="90000"/>
              </a:lnSpc>
              <a:buFontTx/>
              <a:buNone/>
            </a:pPr>
            <a:r>
              <a:rPr lang="en-US" dirty="0" smtClean="0">
                <a:solidFill>
                  <a:srgbClr val="984807"/>
                </a:solidFill>
              </a:rPr>
              <a:t>e.g., writing a persuasive essay</a:t>
            </a:r>
          </a:p>
          <a:p>
            <a:pPr eaLnBrk="1" hangingPunct="1">
              <a:lnSpc>
                <a:spcPct val="90000"/>
              </a:lnSpc>
              <a:buFontTx/>
              <a:buNone/>
            </a:pPr>
            <a:endParaRPr lang="en-US" sz="2800" b="1" dirty="0" smtClean="0"/>
          </a:p>
        </p:txBody>
      </p:sp>
    </p:spTree>
    <p:extLst>
      <p:ext uri="{BB962C8B-B14F-4D97-AF65-F5344CB8AC3E}">
        <p14:creationId xmlns:p14="http://schemas.microsoft.com/office/powerpoint/2010/main" val="1879202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7"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8" name="Rectangle 7"/>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10"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11"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2"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4" name="TextBox 13"/>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6" name="TextBox 15"/>
          <p:cNvSpPr txBox="1"/>
          <p:nvPr/>
        </p:nvSpPr>
        <p:spPr>
          <a:xfrm>
            <a:off x="8686800" y="6352401"/>
            <a:ext cx="344415"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11</a:t>
            </a:r>
            <a:endParaRPr lang="en-US" sz="1200" dirty="0">
              <a:solidFill>
                <a:schemeClr val="accent6">
                  <a:lumMod val="50000"/>
                </a:schemeClr>
              </a:solidFill>
              <a:latin typeface="Arial" pitchFamily="34" charset="0"/>
              <a:cs typeface="Arial" pitchFamily="34" charset="0"/>
            </a:endParaRPr>
          </a:p>
        </p:txBody>
      </p:sp>
      <p:sp>
        <p:nvSpPr>
          <p:cNvPr id="12290" name="Rectangle 2"/>
          <p:cNvSpPr>
            <a:spLocks noGrp="1" noChangeArrowheads="1"/>
          </p:cNvSpPr>
          <p:nvPr>
            <p:ph type="title"/>
          </p:nvPr>
        </p:nvSpPr>
        <p:spPr>
          <a:xfrm>
            <a:off x="457200" y="152400"/>
            <a:ext cx="8229600" cy="1143000"/>
          </a:xfrm>
        </p:spPr>
        <p:txBody>
          <a:bodyPr>
            <a:normAutofit/>
          </a:bodyPr>
          <a:lstStyle/>
          <a:p>
            <a:pPr eaLnBrk="1" hangingPunct="1"/>
            <a:r>
              <a:rPr lang="en-US" dirty="0" smtClean="0">
                <a:solidFill>
                  <a:srgbClr val="984807"/>
                </a:solidFill>
              </a:rPr>
              <a:t>Disadvantages</a:t>
            </a:r>
          </a:p>
        </p:txBody>
      </p:sp>
      <p:sp>
        <p:nvSpPr>
          <p:cNvPr id="12291" name="Rectangle 3"/>
          <p:cNvSpPr>
            <a:spLocks noGrp="1" noChangeArrowheads="1"/>
          </p:cNvSpPr>
          <p:nvPr>
            <p:ph type="body" idx="1"/>
          </p:nvPr>
        </p:nvSpPr>
        <p:spPr/>
        <p:txBody>
          <a:bodyPr>
            <a:normAutofit/>
          </a:bodyPr>
          <a:lstStyle/>
          <a:p>
            <a:pPr algn="ctr" eaLnBrk="1" hangingPunct="1">
              <a:buFontTx/>
              <a:buNone/>
            </a:pPr>
            <a:r>
              <a:rPr lang="en-US" sz="2800" dirty="0" smtClean="0">
                <a:solidFill>
                  <a:srgbClr val="984807"/>
                </a:solidFill>
              </a:rPr>
              <a:t>Selected-response format </a:t>
            </a:r>
            <a:r>
              <a:rPr lang="en-US" sz="2800" dirty="0" smtClean="0">
                <a:solidFill>
                  <a:srgbClr val="984807"/>
                </a:solidFill>
              </a:rPr>
              <a:t>encourages</a:t>
            </a:r>
          </a:p>
          <a:p>
            <a:pPr algn="ctr" eaLnBrk="1" hangingPunct="1">
              <a:buFontTx/>
              <a:buNone/>
            </a:pPr>
            <a:r>
              <a:rPr lang="en-US" sz="2800" b="1" dirty="0" smtClean="0">
                <a:solidFill>
                  <a:srgbClr val="377758"/>
                </a:solidFill>
              </a:rPr>
              <a:t>Drill</a:t>
            </a:r>
            <a:r>
              <a:rPr lang="en-US" sz="2800" b="1" dirty="0" smtClean="0">
                <a:solidFill>
                  <a:srgbClr val="377758"/>
                </a:solidFill>
              </a:rPr>
              <a:t>-and-kill</a:t>
            </a:r>
          </a:p>
          <a:p>
            <a:pPr algn="ctr" eaLnBrk="1" hangingPunct="1">
              <a:buFontTx/>
              <a:buNone/>
            </a:pPr>
            <a:endParaRPr lang="en-US" sz="2800" dirty="0" smtClean="0">
              <a:solidFill>
                <a:srgbClr val="984807"/>
              </a:solidFill>
            </a:endParaRPr>
          </a:p>
        </p:txBody>
      </p:sp>
      <p:pic>
        <p:nvPicPr>
          <p:cNvPr id="12292" name="Picture 4" descr="C:\Users\jlakin\AppData\Local\Microsoft\Windows\Temporary Internet Files\Content.IE5\4PBZRM7W\MP900439322[1].jpg"/>
          <p:cNvPicPr>
            <a:picLocks noChangeAspect="1" noChangeArrowheads="1"/>
          </p:cNvPicPr>
          <p:nvPr/>
        </p:nvPicPr>
        <p:blipFill>
          <a:blip r:embed="rId8" cstate="print"/>
          <a:srcRect/>
          <a:stretch>
            <a:fillRect/>
          </a:stretch>
        </p:blipFill>
        <p:spPr bwMode="auto">
          <a:xfrm>
            <a:off x="2209800" y="2667000"/>
            <a:ext cx="4683125" cy="3109912"/>
          </a:xfrm>
          <a:prstGeom prst="rect">
            <a:avLst/>
          </a:prstGeom>
          <a:noFill/>
          <a:ln w="9525">
            <a:noFill/>
            <a:miter lim="800000"/>
            <a:headEnd/>
            <a:tailEnd/>
          </a:ln>
        </p:spPr>
      </p:pic>
    </p:spTree>
    <p:extLst>
      <p:ext uri="{BB962C8B-B14F-4D97-AF65-F5344CB8AC3E}">
        <p14:creationId xmlns:p14="http://schemas.microsoft.com/office/powerpoint/2010/main" val="1004631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20"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21" name="Rectangle 20"/>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23"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24"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25"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26" name="TextBox 25"/>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27" name="TextBox 26"/>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29" name="TextBox 28"/>
          <p:cNvSpPr txBox="1"/>
          <p:nvPr/>
        </p:nvSpPr>
        <p:spPr>
          <a:xfrm>
            <a:off x="86868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12</a:t>
            </a:r>
            <a:endParaRPr lang="en-US" sz="1200" dirty="0">
              <a:solidFill>
                <a:schemeClr val="accent6">
                  <a:lumMod val="50000"/>
                </a:schemeClr>
              </a:solidFill>
              <a:latin typeface="Arial" pitchFamily="34" charset="0"/>
              <a:cs typeface="Arial" pitchFamily="34" charset="0"/>
            </a:endParaRPr>
          </a:p>
        </p:txBody>
      </p:sp>
      <p:sp>
        <p:nvSpPr>
          <p:cNvPr id="13314" name="Title 1"/>
          <p:cNvSpPr>
            <a:spLocks noGrp="1"/>
          </p:cNvSpPr>
          <p:nvPr>
            <p:ph type="title"/>
          </p:nvPr>
        </p:nvSpPr>
        <p:spPr>
          <a:xfrm>
            <a:off x="457200" y="1676400"/>
            <a:ext cx="8229600" cy="1143000"/>
          </a:xfrm>
        </p:spPr>
        <p:txBody>
          <a:bodyPr>
            <a:noAutofit/>
          </a:bodyPr>
          <a:lstStyle/>
          <a:p>
            <a:r>
              <a:rPr lang="en-US" sz="2800" dirty="0" smtClean="0">
                <a:solidFill>
                  <a:schemeClr val="accent6">
                    <a:lumMod val="50000"/>
                  </a:schemeClr>
                </a:solidFill>
              </a:rPr>
              <a:t>Use textbook end-of-chapter and end-of-unit SR items </a:t>
            </a:r>
            <a:r>
              <a:rPr lang="en-US" sz="2800" dirty="0" smtClean="0">
                <a:solidFill>
                  <a:schemeClr val="accent6">
                    <a:lumMod val="50000"/>
                  </a:schemeClr>
                </a:solidFill>
              </a:rPr>
              <a:t>with extreme </a:t>
            </a:r>
            <a:r>
              <a:rPr lang="en-US" sz="2800" dirty="0" smtClean="0">
                <a:solidFill>
                  <a:schemeClr val="accent6">
                    <a:lumMod val="50000"/>
                  </a:schemeClr>
                </a:solidFill>
              </a:rPr>
              <a:t>caution</a:t>
            </a:r>
            <a:br>
              <a:rPr lang="en-US" sz="2800" dirty="0" smtClean="0">
                <a:solidFill>
                  <a:schemeClr val="accent6">
                    <a:lumMod val="50000"/>
                  </a:schemeClr>
                </a:solidFill>
              </a:rPr>
            </a:br>
            <a:endParaRPr lang="en-US" sz="2800" dirty="0" smtClean="0">
              <a:solidFill>
                <a:schemeClr val="accent6">
                  <a:lumMod val="50000"/>
                </a:schemeClr>
              </a:solidFill>
            </a:endParaRPr>
          </a:p>
        </p:txBody>
      </p:sp>
      <p:pic>
        <p:nvPicPr>
          <p:cNvPr id="13315" name="Picture 2" descr="C:\Users\jlakin\AppData\Local\Microsoft\Windows\Temporary Internet Files\Content.IE5\Y2CQKPKG\MC900431529[1].png"/>
          <p:cNvPicPr>
            <a:picLocks noGrp="1" noChangeAspect="1" noChangeArrowheads="1"/>
          </p:cNvPicPr>
          <p:nvPr>
            <p:ph idx="1"/>
          </p:nvPr>
        </p:nvPicPr>
        <p:blipFill>
          <a:blip r:embed="rId8" cstate="print"/>
          <a:srcRect/>
          <a:stretch>
            <a:fillRect/>
          </a:stretch>
        </p:blipFill>
        <p:spPr>
          <a:xfrm>
            <a:off x="2971800" y="2667000"/>
            <a:ext cx="3200400" cy="3200400"/>
          </a:xfrm>
          <a:noFill/>
        </p:spPr>
      </p:pic>
    </p:spTree>
    <p:extLst>
      <p:ext uri="{BB962C8B-B14F-4D97-AF65-F5344CB8AC3E}">
        <p14:creationId xmlns:p14="http://schemas.microsoft.com/office/powerpoint/2010/main" val="207485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60938"/>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noChangeArrowheads="1"/>
          </p:cNvPicPr>
          <p:nvPr/>
        </p:nvPicPr>
        <p:blipFill>
          <a:blip r:embed="rId3" cstate="print"/>
          <a:srcRect/>
          <a:stretch>
            <a:fillRect/>
          </a:stretch>
        </p:blipFill>
        <p:spPr bwMode="auto">
          <a:xfrm>
            <a:off x="0" y="-5862"/>
            <a:ext cx="9144000" cy="1371600"/>
          </a:xfrm>
          <a:prstGeom prst="rect">
            <a:avLst/>
          </a:prstGeom>
          <a:noFill/>
          <a:ln w="9525">
            <a:noFill/>
            <a:miter lim="800000"/>
            <a:headEnd/>
            <a:tailEnd/>
          </a:ln>
          <a:effectLst/>
        </p:spPr>
      </p:pic>
      <p:pic>
        <p:nvPicPr>
          <p:cNvPr id="6" name="Picture 6"/>
          <p:cNvPicPr>
            <a:picLocks noChangeAspect="1" noChangeArrowheads="1"/>
          </p:cNvPicPr>
          <p:nvPr/>
        </p:nvPicPr>
        <p:blipFill>
          <a:blip r:embed="rId4" cstate="print"/>
          <a:srcRect/>
          <a:stretch>
            <a:fillRect/>
          </a:stretch>
        </p:blipFill>
        <p:spPr bwMode="auto">
          <a:xfrm>
            <a:off x="0" y="-5862"/>
            <a:ext cx="9144000" cy="228600"/>
          </a:xfrm>
          <a:prstGeom prst="rect">
            <a:avLst/>
          </a:prstGeom>
          <a:noFill/>
          <a:ln w="9525">
            <a:noFill/>
            <a:miter lim="800000"/>
            <a:headEnd/>
            <a:tailEnd/>
          </a:ln>
          <a:effectLst/>
        </p:spPr>
      </p:pic>
      <p:sp>
        <p:nvSpPr>
          <p:cNvPr id="7" name="Rectangle 6"/>
          <p:cNvSpPr/>
          <p:nvPr/>
        </p:nvSpPr>
        <p:spPr>
          <a:xfrm>
            <a:off x="0" y="1320019"/>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86400" y="6346539"/>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9" name="Picture 2"/>
          <p:cNvPicPr>
            <a:picLocks noChangeAspect="1" noChangeArrowheads="1"/>
          </p:cNvPicPr>
          <p:nvPr/>
        </p:nvPicPr>
        <p:blipFill>
          <a:blip r:embed="rId5" cstate="print"/>
          <a:srcRect/>
          <a:stretch>
            <a:fillRect/>
          </a:stretch>
        </p:blipFill>
        <p:spPr bwMode="auto">
          <a:xfrm>
            <a:off x="0" y="222738"/>
            <a:ext cx="9144000" cy="76200"/>
          </a:xfrm>
          <a:prstGeom prst="rect">
            <a:avLst/>
          </a:prstGeom>
          <a:noFill/>
          <a:ln w="9525">
            <a:noFill/>
            <a:miter lim="800000"/>
            <a:headEnd/>
            <a:tailEnd/>
          </a:ln>
          <a:effectLst/>
        </p:spPr>
      </p:pic>
      <p:pic>
        <p:nvPicPr>
          <p:cNvPr id="10" name="Picture 3"/>
          <p:cNvPicPr>
            <a:picLocks noChangeAspect="1" noChangeArrowheads="1"/>
          </p:cNvPicPr>
          <p:nvPr/>
        </p:nvPicPr>
        <p:blipFill>
          <a:blip r:embed="rId6" cstate="print"/>
          <a:srcRect/>
          <a:stretch>
            <a:fillRect/>
          </a:stretch>
        </p:blipFill>
        <p:spPr bwMode="auto">
          <a:xfrm>
            <a:off x="0" y="6013938"/>
            <a:ext cx="9144000" cy="838200"/>
          </a:xfrm>
          <a:prstGeom prst="rect">
            <a:avLst/>
          </a:prstGeom>
          <a:noFill/>
          <a:ln w="9525">
            <a:noFill/>
            <a:miter lim="800000"/>
            <a:headEnd/>
            <a:tailEnd/>
          </a:ln>
          <a:effectLst/>
        </p:spPr>
      </p:pic>
      <p:pic>
        <p:nvPicPr>
          <p:cNvPr id="11" name="Picture 4"/>
          <p:cNvPicPr>
            <a:picLocks noChangeAspect="1" noChangeArrowheads="1"/>
          </p:cNvPicPr>
          <p:nvPr/>
        </p:nvPicPr>
        <p:blipFill>
          <a:blip r:embed="rId7" cstate="print"/>
          <a:srcRect/>
          <a:stretch>
            <a:fillRect/>
          </a:stretch>
        </p:blipFill>
        <p:spPr bwMode="auto">
          <a:xfrm>
            <a:off x="0" y="6699738"/>
            <a:ext cx="9144000" cy="152400"/>
          </a:xfrm>
          <a:prstGeom prst="rect">
            <a:avLst/>
          </a:prstGeom>
          <a:noFill/>
          <a:ln w="9525">
            <a:noFill/>
            <a:miter lim="800000"/>
            <a:headEnd/>
            <a:tailEnd/>
          </a:ln>
          <a:effectLst/>
        </p:spPr>
      </p:pic>
      <p:sp>
        <p:nvSpPr>
          <p:cNvPr id="12" name="TextBox 11"/>
          <p:cNvSpPr txBox="1"/>
          <p:nvPr/>
        </p:nvSpPr>
        <p:spPr>
          <a:xfrm>
            <a:off x="5181600" y="6105628"/>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3" name="TextBox 12"/>
          <p:cNvSpPr txBox="1"/>
          <p:nvPr/>
        </p:nvSpPr>
        <p:spPr>
          <a:xfrm>
            <a:off x="5181600" y="6346539"/>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5" name="TextBox 14"/>
          <p:cNvSpPr txBox="1"/>
          <p:nvPr/>
        </p:nvSpPr>
        <p:spPr>
          <a:xfrm>
            <a:off x="8686800" y="6346539"/>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13</a:t>
            </a:r>
            <a:endParaRPr lang="en-US" sz="1200" dirty="0">
              <a:solidFill>
                <a:schemeClr val="accent6">
                  <a:lumMod val="50000"/>
                </a:schemeClr>
              </a:solidFill>
              <a:latin typeface="Arial" pitchFamily="34" charset="0"/>
              <a:cs typeface="Arial" pitchFamily="34" charset="0"/>
            </a:endParaRPr>
          </a:p>
        </p:txBody>
      </p:sp>
      <p:sp>
        <p:nvSpPr>
          <p:cNvPr id="14338" name="Rectangle 2"/>
          <p:cNvSpPr>
            <a:spLocks noGrp="1" noChangeArrowheads="1"/>
          </p:cNvSpPr>
          <p:nvPr>
            <p:ph type="title"/>
          </p:nvPr>
        </p:nvSpPr>
        <p:spPr>
          <a:xfrm>
            <a:off x="457200" y="228600"/>
            <a:ext cx="8229600" cy="1143000"/>
          </a:xfrm>
        </p:spPr>
        <p:txBody>
          <a:bodyPr/>
          <a:lstStyle/>
          <a:p>
            <a:pPr eaLnBrk="1" hangingPunct="1"/>
            <a:r>
              <a:rPr lang="en-US" sz="4000" dirty="0" smtClean="0">
                <a:solidFill>
                  <a:srgbClr val="984807"/>
                </a:solidFill>
              </a:rPr>
              <a:t>Design and Development Steps</a:t>
            </a:r>
          </a:p>
        </p:txBody>
      </p:sp>
      <p:sp>
        <p:nvSpPr>
          <p:cNvPr id="14339" name="Rectangle 3"/>
          <p:cNvSpPr>
            <a:spLocks noGrp="1" noChangeArrowheads="1"/>
          </p:cNvSpPr>
          <p:nvPr>
            <p:ph type="body" idx="1"/>
          </p:nvPr>
        </p:nvSpPr>
        <p:spPr>
          <a:xfrm>
            <a:off x="533400" y="1676400"/>
            <a:ext cx="8229600" cy="4525963"/>
          </a:xfrm>
        </p:spPr>
        <p:txBody>
          <a:bodyPr/>
          <a:lstStyle/>
          <a:p>
            <a:pPr marL="609600" indent="-609600" eaLnBrk="1" hangingPunct="1">
              <a:buFontTx/>
              <a:buAutoNum type="arabicPeriod"/>
            </a:pPr>
            <a:r>
              <a:rPr lang="en-US" sz="2800" dirty="0" smtClean="0">
                <a:solidFill>
                  <a:srgbClr val="984807"/>
                </a:solidFill>
              </a:rPr>
              <a:t>Know the material and learning progression</a:t>
            </a:r>
          </a:p>
          <a:p>
            <a:pPr marL="609600" indent="-609600" eaLnBrk="1" hangingPunct="1">
              <a:buFontTx/>
              <a:buAutoNum type="arabicPeriod"/>
            </a:pPr>
            <a:r>
              <a:rPr lang="en-US" sz="2800" dirty="0" smtClean="0">
                <a:solidFill>
                  <a:srgbClr val="984807"/>
                </a:solidFill>
              </a:rPr>
              <a:t>Create test blueprint</a:t>
            </a:r>
          </a:p>
          <a:p>
            <a:pPr marL="609600" indent="-609600" eaLnBrk="1" hangingPunct="1">
              <a:buFontTx/>
              <a:buAutoNum type="arabicPeriod"/>
            </a:pPr>
            <a:r>
              <a:rPr lang="en-US" sz="2800" dirty="0" smtClean="0">
                <a:solidFill>
                  <a:srgbClr val="984807"/>
                </a:solidFill>
              </a:rPr>
              <a:t>Write items</a:t>
            </a:r>
          </a:p>
          <a:p>
            <a:pPr marL="609600" indent="-609600" eaLnBrk="1" hangingPunct="1">
              <a:buFontTx/>
              <a:buAutoNum type="arabicPeriod"/>
            </a:pPr>
            <a:r>
              <a:rPr lang="en-US" sz="2800" dirty="0" smtClean="0">
                <a:solidFill>
                  <a:srgbClr val="984807"/>
                </a:solidFill>
              </a:rPr>
              <a:t>Develop answer key</a:t>
            </a:r>
          </a:p>
          <a:p>
            <a:pPr marL="609600" indent="-609600" eaLnBrk="1" hangingPunct="1">
              <a:buFontTx/>
              <a:buAutoNum type="arabicPeriod"/>
            </a:pPr>
            <a:r>
              <a:rPr lang="en-US" sz="2800" dirty="0" smtClean="0">
                <a:solidFill>
                  <a:srgbClr val="984807"/>
                </a:solidFill>
              </a:rPr>
              <a:t>Field-test items</a:t>
            </a:r>
          </a:p>
          <a:p>
            <a:pPr marL="609600" indent="-609600" eaLnBrk="1" hangingPunct="1">
              <a:buFontTx/>
              <a:buAutoNum type="arabicPeriod"/>
            </a:pPr>
            <a:r>
              <a:rPr lang="en-US" sz="2800" dirty="0" smtClean="0">
                <a:solidFill>
                  <a:srgbClr val="984807"/>
                </a:solidFill>
              </a:rPr>
              <a:t>Perform analysis of test, items, distractors</a:t>
            </a:r>
          </a:p>
          <a:p>
            <a:pPr marL="609600" indent="-609600" eaLnBrk="1" hangingPunct="1">
              <a:buFontTx/>
              <a:buAutoNum type="arabicPeriod"/>
            </a:pPr>
            <a:r>
              <a:rPr lang="en-US" sz="2800" dirty="0" smtClean="0">
                <a:solidFill>
                  <a:srgbClr val="984807"/>
                </a:solidFill>
              </a:rPr>
              <a:t>Revise/edit accordingly</a:t>
            </a:r>
          </a:p>
        </p:txBody>
      </p:sp>
    </p:spTree>
    <p:extLst>
      <p:ext uri="{BB962C8B-B14F-4D97-AF65-F5344CB8AC3E}">
        <p14:creationId xmlns:p14="http://schemas.microsoft.com/office/powerpoint/2010/main" val="3059634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6"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7" name="Rectangle 6"/>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9"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10"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1"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2" name="TextBox 11"/>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3" name="TextBox 12"/>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5" name="TextBox 14"/>
          <p:cNvSpPr txBox="1"/>
          <p:nvPr/>
        </p:nvSpPr>
        <p:spPr>
          <a:xfrm>
            <a:off x="86868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14</a:t>
            </a:r>
            <a:endParaRPr lang="en-US" sz="1200" dirty="0">
              <a:solidFill>
                <a:schemeClr val="accent6">
                  <a:lumMod val="50000"/>
                </a:schemeClr>
              </a:solidFill>
              <a:latin typeface="Arial" pitchFamily="34" charset="0"/>
              <a:cs typeface="Arial" pitchFamily="34" charset="0"/>
            </a:endParaRPr>
          </a:p>
        </p:txBody>
      </p:sp>
      <p:sp>
        <p:nvSpPr>
          <p:cNvPr id="15362" name="Rectangle 2"/>
          <p:cNvSpPr>
            <a:spLocks noGrp="1" noChangeArrowheads="1"/>
          </p:cNvSpPr>
          <p:nvPr>
            <p:ph type="title"/>
          </p:nvPr>
        </p:nvSpPr>
        <p:spPr>
          <a:xfrm>
            <a:off x="457200" y="228600"/>
            <a:ext cx="8229600" cy="1143000"/>
          </a:xfrm>
        </p:spPr>
        <p:txBody>
          <a:bodyPr>
            <a:noAutofit/>
          </a:bodyPr>
          <a:lstStyle/>
          <a:p>
            <a:pPr eaLnBrk="1" hangingPunct="1">
              <a:lnSpc>
                <a:spcPct val="90000"/>
              </a:lnSpc>
            </a:pPr>
            <a:r>
              <a:rPr lang="en-US" sz="3500" dirty="0" smtClean="0">
                <a:solidFill>
                  <a:srgbClr val="984807"/>
                </a:solidFill>
              </a:rPr>
              <a:t>How-to Write Good </a:t>
            </a:r>
            <a:br>
              <a:rPr lang="en-US" sz="3500" dirty="0" smtClean="0">
                <a:solidFill>
                  <a:srgbClr val="984807"/>
                </a:solidFill>
              </a:rPr>
            </a:br>
            <a:r>
              <a:rPr lang="en-US" sz="3500" dirty="0" smtClean="0">
                <a:solidFill>
                  <a:srgbClr val="984807"/>
                </a:solidFill>
              </a:rPr>
              <a:t>Selected-response Test Items</a:t>
            </a:r>
          </a:p>
        </p:txBody>
      </p:sp>
      <p:sp>
        <p:nvSpPr>
          <p:cNvPr id="15363" name="Rectangle 3"/>
          <p:cNvSpPr>
            <a:spLocks noGrp="1" noChangeArrowheads="1"/>
          </p:cNvSpPr>
          <p:nvPr>
            <p:ph type="body" idx="1"/>
          </p:nvPr>
        </p:nvSpPr>
        <p:spPr>
          <a:xfrm>
            <a:off x="457200" y="2133600"/>
            <a:ext cx="8229600" cy="4525963"/>
          </a:xfrm>
        </p:spPr>
        <p:txBody>
          <a:bodyPr>
            <a:normAutofit/>
          </a:bodyPr>
          <a:lstStyle/>
          <a:p>
            <a:pPr marL="0" indent="0" algn="ctr">
              <a:buFontTx/>
              <a:buNone/>
            </a:pPr>
            <a:endParaRPr lang="en-US" sz="2800" i="1" dirty="0" smtClean="0">
              <a:solidFill>
                <a:srgbClr val="984807"/>
              </a:solidFill>
            </a:endParaRPr>
          </a:p>
          <a:p>
            <a:pPr marL="0" indent="0" algn="ctr">
              <a:buFontTx/>
              <a:buNone/>
            </a:pPr>
            <a:r>
              <a:rPr lang="en-US" sz="2800" i="1" dirty="0" smtClean="0">
                <a:solidFill>
                  <a:srgbClr val="984807"/>
                </a:solidFill>
              </a:rPr>
              <a:t>Is This a Trick Question?</a:t>
            </a:r>
          </a:p>
          <a:p>
            <a:pPr marL="0" indent="0" algn="ctr">
              <a:buFontTx/>
              <a:buNone/>
            </a:pPr>
            <a:endParaRPr lang="en-US" sz="2800" i="1" dirty="0" smtClean="0">
              <a:solidFill>
                <a:srgbClr val="984807"/>
              </a:solidFill>
            </a:endParaRPr>
          </a:p>
          <a:p>
            <a:pPr marL="0" indent="0" algn="ctr">
              <a:buFontTx/>
              <a:buNone/>
            </a:pPr>
            <a:r>
              <a:rPr lang="en-US" sz="2800" i="1" dirty="0" smtClean="0">
                <a:solidFill>
                  <a:srgbClr val="984807"/>
                </a:solidFill>
              </a:rPr>
              <a:t>A Short Guide to Writing Effective Test Questions</a:t>
            </a:r>
          </a:p>
        </p:txBody>
      </p:sp>
    </p:spTree>
    <p:extLst>
      <p:ext uri="{BB962C8B-B14F-4D97-AF65-F5344CB8AC3E}">
        <p14:creationId xmlns:p14="http://schemas.microsoft.com/office/powerpoint/2010/main" val="1525966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6"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7" name="Rectangle 6"/>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9"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10"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1"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2" name="TextBox 11"/>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3" name="TextBox 12"/>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5" name="TextBox 14"/>
          <p:cNvSpPr txBox="1"/>
          <p:nvPr/>
        </p:nvSpPr>
        <p:spPr>
          <a:xfrm>
            <a:off x="8686800" y="6352401"/>
            <a:ext cx="355837"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15</a:t>
            </a:r>
            <a:endParaRPr lang="en-US" sz="1200" dirty="0">
              <a:solidFill>
                <a:schemeClr val="accent6">
                  <a:lumMod val="50000"/>
                </a:schemeClr>
              </a:solidFill>
              <a:latin typeface="Arial" pitchFamily="34" charset="0"/>
              <a:cs typeface="Arial" pitchFamily="34" charset="0"/>
            </a:endParaRPr>
          </a:p>
        </p:txBody>
      </p:sp>
      <p:sp>
        <p:nvSpPr>
          <p:cNvPr id="16386" name="Rectangle 2"/>
          <p:cNvSpPr>
            <a:spLocks noGrp="1" noChangeArrowheads="1"/>
          </p:cNvSpPr>
          <p:nvPr>
            <p:ph type="title"/>
          </p:nvPr>
        </p:nvSpPr>
        <p:spPr>
          <a:xfrm>
            <a:off x="457200" y="228600"/>
            <a:ext cx="8229600" cy="1143000"/>
          </a:xfrm>
        </p:spPr>
        <p:txBody>
          <a:bodyPr/>
          <a:lstStyle/>
          <a:p>
            <a:pPr eaLnBrk="1" hangingPunct="1"/>
            <a:r>
              <a:rPr lang="en-US" dirty="0" smtClean="0">
                <a:solidFill>
                  <a:srgbClr val="984807"/>
                </a:solidFill>
              </a:rPr>
              <a:t>Persistence Pays Off</a:t>
            </a:r>
          </a:p>
        </p:txBody>
      </p:sp>
      <p:sp>
        <p:nvSpPr>
          <p:cNvPr id="16387" name="Rectangle 3"/>
          <p:cNvSpPr>
            <a:spLocks noGrp="1" noChangeArrowheads="1"/>
          </p:cNvSpPr>
          <p:nvPr>
            <p:ph type="body" idx="1"/>
          </p:nvPr>
        </p:nvSpPr>
        <p:spPr/>
        <p:txBody>
          <a:bodyPr/>
          <a:lstStyle/>
          <a:p>
            <a:pPr marL="609600" indent="-609600" eaLnBrk="1" hangingPunct="1">
              <a:lnSpc>
                <a:spcPct val="90000"/>
              </a:lnSpc>
              <a:buFontTx/>
              <a:buNone/>
            </a:pPr>
            <a:r>
              <a:rPr lang="en-US" sz="2800" dirty="0" smtClean="0">
                <a:solidFill>
                  <a:srgbClr val="984807"/>
                </a:solidFill>
              </a:rPr>
              <a:t>Persistence is to item-writing</a:t>
            </a:r>
          </a:p>
          <a:p>
            <a:pPr marL="609600" indent="-609600" eaLnBrk="1" hangingPunct="1">
              <a:lnSpc>
                <a:spcPct val="90000"/>
              </a:lnSpc>
              <a:buFontTx/>
              <a:buNone/>
            </a:pPr>
            <a:endParaRPr lang="en-US" sz="2800" dirty="0" smtClean="0">
              <a:solidFill>
                <a:srgbClr val="984807"/>
              </a:solidFill>
            </a:endParaRPr>
          </a:p>
          <a:p>
            <a:pPr marL="609600" indent="-609600" eaLnBrk="1" hangingPunct="1">
              <a:lnSpc>
                <a:spcPct val="90000"/>
              </a:lnSpc>
              <a:buFontTx/>
              <a:buNone/>
            </a:pPr>
            <a:r>
              <a:rPr lang="en-US" sz="2800" dirty="0" smtClean="0">
                <a:solidFill>
                  <a:srgbClr val="984807"/>
                </a:solidFill>
              </a:rPr>
              <a:t>As ____ is to piano virtuosity.</a:t>
            </a:r>
          </a:p>
          <a:p>
            <a:pPr marL="609600" indent="-609600" eaLnBrk="1" hangingPunct="1">
              <a:lnSpc>
                <a:spcPct val="90000"/>
              </a:lnSpc>
              <a:buFontTx/>
              <a:buNone/>
            </a:pPr>
            <a:endParaRPr lang="en-US" sz="2800" dirty="0" smtClean="0">
              <a:solidFill>
                <a:srgbClr val="984807"/>
              </a:solidFill>
            </a:endParaRPr>
          </a:p>
          <a:p>
            <a:pPr marL="609600" indent="-609600" eaLnBrk="1" hangingPunct="1">
              <a:lnSpc>
                <a:spcPct val="90000"/>
              </a:lnSpc>
              <a:buFontTx/>
              <a:buAutoNum type="alphaUcPeriod"/>
            </a:pPr>
            <a:r>
              <a:rPr lang="en-US" sz="2800" dirty="0" smtClean="0">
                <a:solidFill>
                  <a:srgbClr val="984807"/>
                </a:solidFill>
              </a:rPr>
              <a:t>Practice</a:t>
            </a:r>
          </a:p>
          <a:p>
            <a:pPr marL="609600" indent="-609600" eaLnBrk="1" hangingPunct="1">
              <a:lnSpc>
                <a:spcPct val="90000"/>
              </a:lnSpc>
              <a:buFontTx/>
              <a:buAutoNum type="alphaUcPeriod"/>
            </a:pPr>
            <a:r>
              <a:rPr lang="en-US" sz="2800" dirty="0" smtClean="0">
                <a:solidFill>
                  <a:srgbClr val="984807"/>
                </a:solidFill>
              </a:rPr>
              <a:t>Practice</a:t>
            </a:r>
          </a:p>
          <a:p>
            <a:pPr marL="609600" indent="-609600" eaLnBrk="1" hangingPunct="1">
              <a:lnSpc>
                <a:spcPct val="90000"/>
              </a:lnSpc>
              <a:buFontTx/>
              <a:buAutoNum type="alphaUcPeriod"/>
            </a:pPr>
            <a:r>
              <a:rPr lang="en-US" sz="2800" dirty="0" smtClean="0">
                <a:solidFill>
                  <a:srgbClr val="984807"/>
                </a:solidFill>
              </a:rPr>
              <a:t>Practice</a:t>
            </a:r>
          </a:p>
          <a:p>
            <a:pPr marL="609600" indent="-609600" eaLnBrk="1" hangingPunct="1">
              <a:lnSpc>
                <a:spcPct val="90000"/>
              </a:lnSpc>
              <a:buFontTx/>
              <a:buAutoNum type="alphaUcPeriod"/>
            </a:pPr>
            <a:r>
              <a:rPr lang="en-US" sz="2800" dirty="0" smtClean="0">
                <a:solidFill>
                  <a:srgbClr val="984807"/>
                </a:solidFill>
              </a:rPr>
              <a:t>Practice</a:t>
            </a:r>
          </a:p>
          <a:p>
            <a:pPr marL="609600" indent="-609600" eaLnBrk="1" hangingPunct="1">
              <a:lnSpc>
                <a:spcPct val="90000"/>
              </a:lnSpc>
              <a:buFontTx/>
              <a:buAutoNum type="alphaUcPeriod"/>
            </a:pPr>
            <a:r>
              <a:rPr lang="en-US" sz="2800" dirty="0" smtClean="0">
                <a:solidFill>
                  <a:srgbClr val="984807"/>
                </a:solidFill>
              </a:rPr>
              <a:t>All of the above</a:t>
            </a:r>
          </a:p>
        </p:txBody>
      </p:sp>
    </p:spTree>
    <p:extLst>
      <p:ext uri="{BB962C8B-B14F-4D97-AF65-F5344CB8AC3E}">
        <p14:creationId xmlns:p14="http://schemas.microsoft.com/office/powerpoint/2010/main" val="4216446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0" y="381000"/>
            <a:ext cx="9144000" cy="769441"/>
          </a:xfrm>
          <a:prstGeom prst="rect">
            <a:avLst/>
          </a:prstGeom>
        </p:spPr>
        <p:txBody>
          <a:bodyPr wrap="square">
            <a:spAutoFit/>
          </a:bodyPr>
          <a:lstStyle/>
          <a:p>
            <a:pPr algn="ctr"/>
            <a:r>
              <a:rPr lang="en-US" sz="4400" dirty="0" smtClean="0">
                <a:solidFill>
                  <a:srgbClr val="984807"/>
                </a:solidFill>
              </a:rPr>
              <a:t>Selected Response</a:t>
            </a:r>
            <a:endParaRPr lang="en-US" sz="4400" dirty="0">
              <a:solidFill>
                <a:srgbClr val="984807"/>
              </a:solidFill>
              <a:latin typeface="Arial" pitchFamily="34" charset="0"/>
              <a:cs typeface="Arial" pitchFamily="34" charset="0"/>
            </a:endParaRPr>
          </a:p>
        </p:txBody>
      </p:sp>
      <p:sp>
        <p:nvSpPr>
          <p:cNvPr id="16" name="TextBox 15"/>
          <p:cNvSpPr txBox="1"/>
          <p:nvPr/>
        </p:nvSpPr>
        <p:spPr>
          <a:xfrm>
            <a:off x="8686800" y="6352401"/>
            <a:ext cx="270251" cy="276999"/>
          </a:xfrm>
          <a:prstGeom prst="rect">
            <a:avLst/>
          </a:prstGeom>
          <a:noFill/>
        </p:spPr>
        <p:txBody>
          <a:bodyPr wrap="none" rtlCol="0">
            <a:spAutoFit/>
          </a:bodyPr>
          <a:lstStyle/>
          <a:p>
            <a:r>
              <a:rPr lang="en-US" sz="1200" dirty="0">
                <a:solidFill>
                  <a:schemeClr val="accent6">
                    <a:lumMod val="50000"/>
                  </a:schemeClr>
                </a:solidFill>
                <a:latin typeface="Arial" pitchFamily="34" charset="0"/>
                <a:cs typeface="Arial" pitchFamily="34" charset="0"/>
              </a:rPr>
              <a:t>2</a:t>
            </a:r>
            <a:endParaRPr lang="en-US" sz="1200" dirty="0">
              <a:solidFill>
                <a:schemeClr val="accent6">
                  <a:lumMod val="50000"/>
                </a:schemeClr>
              </a:solidFill>
              <a:latin typeface="Arial" pitchFamily="34" charset="0"/>
              <a:cs typeface="Arial" pitchFamily="34" charset="0"/>
            </a:endParaRPr>
          </a:p>
        </p:txBody>
      </p:sp>
      <p:sp>
        <p:nvSpPr>
          <p:cNvPr id="17" name="Content Placeholder 2"/>
          <p:cNvSpPr>
            <a:spLocks noGrp="1"/>
          </p:cNvSpPr>
          <p:nvPr>
            <p:ph idx="1"/>
          </p:nvPr>
        </p:nvSpPr>
        <p:spPr>
          <a:xfrm>
            <a:off x="0" y="1447800"/>
            <a:ext cx="9144000" cy="686184"/>
          </a:xfrm>
        </p:spPr>
        <p:txBody>
          <a:bodyPr>
            <a:normAutofit/>
          </a:bodyPr>
          <a:lstStyle/>
          <a:p>
            <a:pPr marL="0" indent="0" algn="ctr">
              <a:buNone/>
            </a:pPr>
            <a:r>
              <a:rPr lang="en-US" sz="2800" dirty="0" smtClean="0">
                <a:solidFill>
                  <a:srgbClr val="984807"/>
                </a:solidFill>
              </a:rPr>
              <a:t>Test-designer creates correct responses</a:t>
            </a:r>
            <a:endParaRPr lang="en-US" sz="2800" dirty="0">
              <a:solidFill>
                <a:srgbClr val="984807"/>
              </a:solidFill>
            </a:endParaRPr>
          </a:p>
        </p:txBody>
      </p:sp>
      <p:pic>
        <p:nvPicPr>
          <p:cNvPr id="20" name="Picture 5" descr="C:\Users\jlakin\AppData\Local\Microsoft\Windows\Temporary Internet Files\Content.IE5\PW0FSM1Y\MP900444425[1].jpg"/>
          <p:cNvPicPr>
            <a:picLocks noChangeAspect="1" noChangeArrowheads="1"/>
          </p:cNvPicPr>
          <p:nvPr/>
        </p:nvPicPr>
        <p:blipFill>
          <a:blip r:embed="rId8" cstate="print"/>
          <a:srcRect/>
          <a:stretch>
            <a:fillRect/>
          </a:stretch>
        </p:blipFill>
        <p:spPr bwMode="auto">
          <a:xfrm>
            <a:off x="3352800" y="2133600"/>
            <a:ext cx="2441575" cy="3658129"/>
          </a:xfrm>
          <a:prstGeom prst="rect">
            <a:avLst/>
          </a:prstGeom>
          <a:noFill/>
          <a:ln w="9525">
            <a:noFill/>
            <a:miter lim="800000"/>
            <a:headEnd/>
            <a:tailEnd/>
          </a:ln>
        </p:spPr>
      </p:pic>
    </p:spTree>
    <p:extLst>
      <p:ext uri="{BB962C8B-B14F-4D97-AF65-F5344CB8AC3E}">
        <p14:creationId xmlns:p14="http://schemas.microsoft.com/office/powerpoint/2010/main" val="35993644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6" name="TextBox 15"/>
          <p:cNvSpPr txBox="1"/>
          <p:nvPr/>
        </p:nvSpPr>
        <p:spPr>
          <a:xfrm>
            <a:off x="8686800" y="6352401"/>
            <a:ext cx="270251" cy="276999"/>
          </a:xfrm>
          <a:prstGeom prst="rect">
            <a:avLst/>
          </a:prstGeom>
          <a:noFill/>
        </p:spPr>
        <p:txBody>
          <a:bodyPr wrap="none" rtlCol="0">
            <a:spAutoFit/>
          </a:bodyPr>
          <a:lstStyle/>
          <a:p>
            <a:r>
              <a:rPr lang="en-US" sz="1200" dirty="0">
                <a:solidFill>
                  <a:schemeClr val="accent6">
                    <a:lumMod val="50000"/>
                  </a:schemeClr>
                </a:solidFill>
                <a:latin typeface="Arial" pitchFamily="34" charset="0"/>
                <a:cs typeface="Arial" pitchFamily="34" charset="0"/>
              </a:rPr>
              <a:t>3</a:t>
            </a:r>
            <a:endParaRPr lang="en-US" sz="1200" dirty="0">
              <a:solidFill>
                <a:schemeClr val="accent6">
                  <a:lumMod val="50000"/>
                </a:schemeClr>
              </a:solidFill>
              <a:latin typeface="Arial" pitchFamily="34" charset="0"/>
              <a:cs typeface="Arial" pitchFamily="34" charset="0"/>
            </a:endParaRPr>
          </a:p>
        </p:txBody>
      </p:sp>
      <p:sp>
        <p:nvSpPr>
          <p:cNvPr id="17" name="Content Placeholder 2"/>
          <p:cNvSpPr>
            <a:spLocks noGrp="1"/>
          </p:cNvSpPr>
          <p:nvPr>
            <p:ph idx="1"/>
          </p:nvPr>
        </p:nvSpPr>
        <p:spPr>
          <a:xfrm>
            <a:off x="304800" y="2590800"/>
            <a:ext cx="3657600" cy="2819400"/>
          </a:xfrm>
        </p:spPr>
        <p:txBody>
          <a:bodyPr>
            <a:normAutofit/>
          </a:bodyPr>
          <a:lstStyle/>
          <a:p>
            <a:r>
              <a:rPr lang="en-US" sz="2800" dirty="0" smtClean="0">
                <a:solidFill>
                  <a:srgbClr val="984807"/>
                </a:solidFill>
              </a:rPr>
              <a:t>Test-taker selects correct response</a:t>
            </a:r>
          </a:p>
          <a:p>
            <a:endParaRPr lang="en-US" sz="1400" dirty="0" smtClean="0">
              <a:solidFill>
                <a:srgbClr val="984807"/>
              </a:solidFill>
            </a:endParaRPr>
          </a:p>
          <a:p>
            <a:r>
              <a:rPr lang="en-US" sz="2800" dirty="0" smtClean="0">
                <a:solidFill>
                  <a:srgbClr val="984807"/>
                </a:solidFill>
              </a:rPr>
              <a:t>Test-taker does </a:t>
            </a:r>
            <a:r>
              <a:rPr lang="en-US" sz="2800" b="1" i="1" u="sng" dirty="0" smtClean="0">
                <a:solidFill>
                  <a:srgbClr val="984807"/>
                </a:solidFill>
              </a:rPr>
              <a:t>not</a:t>
            </a:r>
            <a:r>
              <a:rPr lang="en-US" sz="2800" dirty="0" smtClean="0">
                <a:solidFill>
                  <a:srgbClr val="984807"/>
                </a:solidFill>
              </a:rPr>
              <a:t> </a:t>
            </a:r>
            <a:r>
              <a:rPr lang="en-US" sz="2800" i="1" dirty="0" smtClean="0">
                <a:solidFill>
                  <a:srgbClr val="984807"/>
                </a:solidFill>
              </a:rPr>
              <a:t>generate and answer</a:t>
            </a:r>
            <a:endParaRPr lang="en-US" sz="2800" dirty="0">
              <a:solidFill>
                <a:srgbClr val="984807"/>
              </a:solidFill>
            </a:endParaRPr>
          </a:p>
        </p:txBody>
      </p:sp>
      <p:pic>
        <p:nvPicPr>
          <p:cNvPr id="19" name="Picture 3" descr="C:\Users\jlakin\AppData\Local\Microsoft\Windows\Temporary Internet Files\Content.IE5\QNXB2BRN\MP900408891[1].jpg"/>
          <p:cNvPicPr>
            <a:picLocks noChangeAspect="1" noChangeArrowheads="1"/>
          </p:cNvPicPr>
          <p:nvPr/>
        </p:nvPicPr>
        <p:blipFill>
          <a:blip r:embed="rId8" cstate="print"/>
          <a:srcRect/>
          <a:stretch>
            <a:fillRect/>
          </a:stretch>
        </p:blipFill>
        <p:spPr bwMode="auto">
          <a:xfrm>
            <a:off x="4343400" y="2057400"/>
            <a:ext cx="4585296" cy="3200400"/>
          </a:xfrm>
          <a:prstGeom prst="rect">
            <a:avLst/>
          </a:prstGeom>
          <a:noFill/>
          <a:ln w="9525">
            <a:noFill/>
            <a:miter lim="800000"/>
            <a:headEnd/>
            <a:tailEnd/>
          </a:ln>
        </p:spPr>
      </p:pic>
    </p:spTree>
    <p:extLst>
      <p:ext uri="{BB962C8B-B14F-4D97-AF65-F5344CB8AC3E}">
        <p14:creationId xmlns:p14="http://schemas.microsoft.com/office/powerpoint/2010/main" val="15407736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0" y="381000"/>
            <a:ext cx="9144000" cy="769441"/>
          </a:xfrm>
          <a:prstGeom prst="rect">
            <a:avLst/>
          </a:prstGeom>
        </p:spPr>
        <p:txBody>
          <a:bodyPr wrap="square">
            <a:spAutoFit/>
          </a:bodyPr>
          <a:lstStyle/>
          <a:p>
            <a:pPr algn="ctr"/>
            <a:r>
              <a:rPr lang="en-US" sz="4400" dirty="0" smtClean="0">
                <a:solidFill>
                  <a:srgbClr val="984807"/>
                </a:solidFill>
              </a:rPr>
              <a:t>Selected Response</a:t>
            </a:r>
            <a:endParaRPr lang="en-US" sz="4400" dirty="0">
              <a:solidFill>
                <a:srgbClr val="984807"/>
              </a:solidFill>
              <a:latin typeface="Arial" pitchFamily="34" charset="0"/>
              <a:cs typeface="Arial" pitchFamily="34" charset="0"/>
            </a:endParaRPr>
          </a:p>
        </p:txBody>
      </p:sp>
      <p:sp>
        <p:nvSpPr>
          <p:cNvPr id="16" name="TextBox 15"/>
          <p:cNvSpPr txBox="1"/>
          <p:nvPr/>
        </p:nvSpPr>
        <p:spPr>
          <a:xfrm>
            <a:off x="8686800" y="6352401"/>
            <a:ext cx="270251" cy="276999"/>
          </a:xfrm>
          <a:prstGeom prst="rect">
            <a:avLst/>
          </a:prstGeom>
          <a:noFill/>
        </p:spPr>
        <p:txBody>
          <a:bodyPr wrap="none" rtlCol="0">
            <a:spAutoFit/>
          </a:bodyPr>
          <a:lstStyle/>
          <a:p>
            <a:r>
              <a:rPr lang="en-US" sz="1200" dirty="0">
                <a:solidFill>
                  <a:schemeClr val="accent6">
                    <a:lumMod val="50000"/>
                  </a:schemeClr>
                </a:solidFill>
                <a:latin typeface="Arial" pitchFamily="34" charset="0"/>
                <a:cs typeface="Arial" pitchFamily="34" charset="0"/>
              </a:rPr>
              <a:t>4</a:t>
            </a:r>
            <a:endParaRPr lang="en-US" sz="1200" dirty="0">
              <a:solidFill>
                <a:schemeClr val="accent6">
                  <a:lumMod val="50000"/>
                </a:schemeClr>
              </a:solidFill>
              <a:latin typeface="Arial" pitchFamily="34" charset="0"/>
              <a:cs typeface="Arial" pitchFamily="34" charset="0"/>
            </a:endParaRPr>
          </a:p>
        </p:txBody>
      </p:sp>
      <p:sp>
        <p:nvSpPr>
          <p:cNvPr id="19" name="Rectangle 3"/>
          <p:cNvSpPr txBox="1">
            <a:spLocks noChangeArrowheads="1"/>
          </p:cNvSpPr>
          <p:nvPr/>
        </p:nvSpPr>
        <p:spPr>
          <a:xfrm>
            <a:off x="685800" y="1524000"/>
            <a:ext cx="8001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endParaRPr lang="en-US" sz="2400" dirty="0" smtClean="0">
              <a:solidFill>
                <a:schemeClr val="accent6">
                  <a:lumMod val="50000"/>
                </a:schemeClr>
              </a:solidFill>
            </a:endParaRPr>
          </a:p>
        </p:txBody>
      </p:sp>
      <p:sp>
        <p:nvSpPr>
          <p:cNvPr id="21" name="Rectangle 3"/>
          <p:cNvSpPr txBox="1">
            <a:spLocks noChangeArrowheads="1"/>
          </p:cNvSpPr>
          <p:nvPr/>
        </p:nvSpPr>
        <p:spPr>
          <a:xfrm>
            <a:off x="762000" y="1676400"/>
            <a:ext cx="7924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z="2800" dirty="0" smtClean="0">
                <a:solidFill>
                  <a:schemeClr val="accent6">
                    <a:lumMod val="50000"/>
                  </a:schemeClr>
                </a:solidFill>
              </a:rPr>
              <a:t>Stand-alone items</a:t>
            </a:r>
          </a:p>
          <a:p>
            <a:pPr>
              <a:buFontTx/>
              <a:buNone/>
            </a:pPr>
            <a:endParaRPr lang="en-US" sz="1400" dirty="0" smtClean="0">
              <a:solidFill>
                <a:schemeClr val="accent6">
                  <a:lumMod val="50000"/>
                </a:schemeClr>
              </a:solidFill>
            </a:endParaRPr>
          </a:p>
          <a:p>
            <a:pPr>
              <a:buFontTx/>
              <a:buNone/>
            </a:pPr>
            <a:r>
              <a:rPr lang="en-US" sz="2800" dirty="0" smtClean="0">
                <a:solidFill>
                  <a:schemeClr val="accent6">
                    <a:lumMod val="50000"/>
                  </a:schemeClr>
                </a:solidFill>
              </a:rPr>
              <a:t>Item stem is linked to a stimulus such as:</a:t>
            </a:r>
          </a:p>
          <a:p>
            <a:r>
              <a:rPr lang="en-US" sz="2800" dirty="0" smtClean="0">
                <a:solidFill>
                  <a:schemeClr val="accent6">
                    <a:lumMod val="50000"/>
                  </a:schemeClr>
                </a:solidFill>
              </a:rPr>
              <a:t>Reading passage</a:t>
            </a:r>
          </a:p>
          <a:p>
            <a:r>
              <a:rPr lang="en-US" sz="2800" dirty="0" smtClean="0">
                <a:solidFill>
                  <a:schemeClr val="accent6">
                    <a:lumMod val="50000"/>
                  </a:schemeClr>
                </a:solidFill>
              </a:rPr>
              <a:t>Graph, table</a:t>
            </a:r>
          </a:p>
          <a:p>
            <a:r>
              <a:rPr lang="en-US" sz="2800" dirty="0" smtClean="0">
                <a:solidFill>
                  <a:schemeClr val="accent6">
                    <a:lumMod val="50000"/>
                  </a:schemeClr>
                </a:solidFill>
              </a:rPr>
              <a:t>Photo, video</a:t>
            </a:r>
            <a:endParaRPr lang="en-US" sz="2800" dirty="0" smtClean="0">
              <a:solidFill>
                <a:schemeClr val="accent6">
                  <a:lumMod val="50000"/>
                </a:schemeClr>
              </a:solidFill>
            </a:endParaRPr>
          </a:p>
        </p:txBody>
      </p:sp>
    </p:spTree>
    <p:extLst>
      <p:ext uri="{BB962C8B-B14F-4D97-AF65-F5344CB8AC3E}">
        <p14:creationId xmlns:p14="http://schemas.microsoft.com/office/powerpoint/2010/main" val="2006021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0" y="381000"/>
            <a:ext cx="9144000" cy="769441"/>
          </a:xfrm>
          <a:prstGeom prst="rect">
            <a:avLst/>
          </a:prstGeom>
        </p:spPr>
        <p:txBody>
          <a:bodyPr wrap="square">
            <a:spAutoFit/>
          </a:bodyPr>
          <a:lstStyle/>
          <a:p>
            <a:pPr algn="ctr"/>
            <a:r>
              <a:rPr lang="en-US" sz="4400" dirty="0" smtClean="0">
                <a:solidFill>
                  <a:srgbClr val="984807"/>
                </a:solidFill>
              </a:rPr>
              <a:t>Selected Response</a:t>
            </a:r>
            <a:endParaRPr lang="en-US" sz="4400" dirty="0">
              <a:solidFill>
                <a:srgbClr val="984807"/>
              </a:solidFill>
              <a:latin typeface="Arial" pitchFamily="34" charset="0"/>
              <a:cs typeface="Arial" pitchFamily="34" charset="0"/>
            </a:endParaRPr>
          </a:p>
        </p:txBody>
      </p:sp>
      <p:sp>
        <p:nvSpPr>
          <p:cNvPr id="16" name="TextBox 15"/>
          <p:cNvSpPr txBox="1"/>
          <p:nvPr/>
        </p:nvSpPr>
        <p:spPr>
          <a:xfrm>
            <a:off x="8686800" y="6352401"/>
            <a:ext cx="270251" cy="276999"/>
          </a:xfrm>
          <a:prstGeom prst="rect">
            <a:avLst/>
          </a:prstGeom>
          <a:noFill/>
        </p:spPr>
        <p:txBody>
          <a:bodyPr wrap="none" rtlCol="0">
            <a:spAutoFit/>
          </a:bodyPr>
          <a:lstStyle/>
          <a:p>
            <a:r>
              <a:rPr lang="en-US" sz="1200" dirty="0">
                <a:solidFill>
                  <a:schemeClr val="accent6">
                    <a:lumMod val="50000"/>
                  </a:schemeClr>
                </a:solidFill>
                <a:latin typeface="Arial" pitchFamily="34" charset="0"/>
                <a:cs typeface="Arial" pitchFamily="34" charset="0"/>
              </a:rPr>
              <a:t>5</a:t>
            </a:r>
            <a:endParaRPr lang="en-US" sz="1200" dirty="0">
              <a:solidFill>
                <a:schemeClr val="accent6">
                  <a:lumMod val="50000"/>
                </a:schemeClr>
              </a:solidFill>
              <a:latin typeface="Arial" pitchFamily="34" charset="0"/>
              <a:cs typeface="Arial" pitchFamily="34" charset="0"/>
            </a:endParaRPr>
          </a:p>
        </p:txBody>
      </p:sp>
      <p:sp>
        <p:nvSpPr>
          <p:cNvPr id="19" name="Rectangle 3"/>
          <p:cNvSpPr txBox="1">
            <a:spLocks noChangeArrowheads="1"/>
          </p:cNvSpPr>
          <p:nvPr/>
        </p:nvSpPr>
        <p:spPr>
          <a:xfrm>
            <a:off x="685800" y="1524000"/>
            <a:ext cx="8001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r>
              <a:rPr lang="en-US" sz="2400" dirty="0" smtClean="0">
                <a:solidFill>
                  <a:srgbClr val="377758"/>
                </a:solidFill>
              </a:rPr>
              <a:t>Appropriate for either:</a:t>
            </a:r>
          </a:p>
          <a:p>
            <a:pPr>
              <a:lnSpc>
                <a:spcPct val="90000"/>
              </a:lnSpc>
              <a:buFontTx/>
              <a:buNone/>
            </a:pPr>
            <a:endParaRPr lang="en-US" sz="1400" dirty="0" smtClean="0">
              <a:solidFill>
                <a:schemeClr val="accent6">
                  <a:lumMod val="50000"/>
                </a:schemeClr>
              </a:solidFill>
            </a:endParaRPr>
          </a:p>
          <a:p>
            <a:pPr>
              <a:lnSpc>
                <a:spcPct val="90000"/>
              </a:lnSpc>
              <a:buFontTx/>
              <a:buNone/>
            </a:pPr>
            <a:r>
              <a:rPr lang="en-US" sz="2400" b="1" u="sng" dirty="0" smtClean="0">
                <a:solidFill>
                  <a:schemeClr val="accent6">
                    <a:lumMod val="50000"/>
                  </a:schemeClr>
                </a:solidFill>
              </a:rPr>
              <a:t>Lower-order</a:t>
            </a:r>
          </a:p>
          <a:p>
            <a:pPr lvl="1">
              <a:lnSpc>
                <a:spcPct val="90000"/>
              </a:lnSpc>
              <a:buFont typeface="Arial"/>
              <a:buChar char="•"/>
            </a:pPr>
            <a:r>
              <a:rPr lang="en-US" sz="2400" dirty="0" smtClean="0">
                <a:solidFill>
                  <a:schemeClr val="accent6">
                    <a:lumMod val="50000"/>
                  </a:schemeClr>
                </a:solidFill>
              </a:rPr>
              <a:t>Knowledge</a:t>
            </a:r>
          </a:p>
          <a:p>
            <a:pPr lvl="1">
              <a:lnSpc>
                <a:spcPct val="90000"/>
              </a:lnSpc>
              <a:buFont typeface="Arial"/>
              <a:buChar char="•"/>
            </a:pPr>
            <a:r>
              <a:rPr lang="en-US" sz="2400" dirty="0" smtClean="0">
                <a:solidFill>
                  <a:schemeClr val="accent6">
                    <a:lumMod val="50000"/>
                  </a:schemeClr>
                </a:solidFill>
              </a:rPr>
              <a:t>Comprehension</a:t>
            </a:r>
          </a:p>
          <a:p>
            <a:pPr>
              <a:lnSpc>
                <a:spcPct val="90000"/>
              </a:lnSpc>
              <a:buFontTx/>
              <a:buNone/>
            </a:pPr>
            <a:endParaRPr lang="en-US" sz="1400" dirty="0" smtClean="0">
              <a:solidFill>
                <a:schemeClr val="accent6">
                  <a:lumMod val="50000"/>
                </a:schemeClr>
              </a:solidFill>
            </a:endParaRPr>
          </a:p>
          <a:p>
            <a:pPr>
              <a:lnSpc>
                <a:spcPct val="90000"/>
              </a:lnSpc>
              <a:buFontTx/>
              <a:buNone/>
            </a:pPr>
            <a:r>
              <a:rPr lang="en-US" sz="2400" b="1" u="sng" dirty="0" smtClean="0">
                <a:solidFill>
                  <a:schemeClr val="accent6">
                    <a:lumMod val="50000"/>
                  </a:schemeClr>
                </a:solidFill>
              </a:rPr>
              <a:t>Higher-order</a:t>
            </a:r>
          </a:p>
          <a:p>
            <a:pPr lvl="1">
              <a:lnSpc>
                <a:spcPct val="90000"/>
              </a:lnSpc>
              <a:buFont typeface="Arial"/>
              <a:buChar char="•"/>
            </a:pPr>
            <a:r>
              <a:rPr lang="en-US" sz="2400" dirty="0" smtClean="0">
                <a:solidFill>
                  <a:schemeClr val="accent6">
                    <a:lumMod val="50000"/>
                  </a:schemeClr>
                </a:solidFill>
              </a:rPr>
              <a:t>Application</a:t>
            </a:r>
          </a:p>
          <a:p>
            <a:pPr lvl="1">
              <a:lnSpc>
                <a:spcPct val="90000"/>
              </a:lnSpc>
              <a:buFont typeface="Arial"/>
              <a:buChar char="•"/>
            </a:pPr>
            <a:r>
              <a:rPr lang="en-US" sz="2400" dirty="0" smtClean="0">
                <a:solidFill>
                  <a:schemeClr val="accent6">
                    <a:lumMod val="50000"/>
                  </a:schemeClr>
                </a:solidFill>
              </a:rPr>
              <a:t>Analysis</a:t>
            </a:r>
          </a:p>
          <a:p>
            <a:pPr lvl="1">
              <a:lnSpc>
                <a:spcPct val="90000"/>
              </a:lnSpc>
              <a:buFont typeface="Arial"/>
              <a:buChar char="•"/>
            </a:pPr>
            <a:r>
              <a:rPr lang="en-US" sz="2400" dirty="0" smtClean="0">
                <a:solidFill>
                  <a:schemeClr val="accent6">
                    <a:lumMod val="50000"/>
                  </a:schemeClr>
                </a:solidFill>
              </a:rPr>
              <a:t>Synthesis</a:t>
            </a:r>
          </a:p>
          <a:p>
            <a:pPr lvl="1">
              <a:lnSpc>
                <a:spcPct val="90000"/>
              </a:lnSpc>
              <a:buFont typeface="Arial"/>
              <a:buChar char="•"/>
            </a:pPr>
            <a:r>
              <a:rPr lang="en-US" sz="2400" dirty="0" smtClean="0">
                <a:solidFill>
                  <a:schemeClr val="accent6">
                    <a:lumMod val="50000"/>
                  </a:schemeClr>
                </a:solidFill>
              </a:rPr>
              <a:t>Evaluation</a:t>
            </a:r>
            <a:endParaRPr lang="en-US" sz="2400" dirty="0" smtClean="0">
              <a:solidFill>
                <a:schemeClr val="accent6">
                  <a:lumMod val="50000"/>
                </a:schemeClr>
              </a:solidFill>
            </a:endParaRPr>
          </a:p>
        </p:txBody>
      </p:sp>
    </p:spTree>
    <p:extLst>
      <p:ext uri="{BB962C8B-B14F-4D97-AF65-F5344CB8AC3E}">
        <p14:creationId xmlns:p14="http://schemas.microsoft.com/office/powerpoint/2010/main" val="35293051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6" name="Rectangle 5"/>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8"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3" name="TextBox 12"/>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5" name="TextBox 14"/>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4" name="Rectangle 13"/>
          <p:cNvSpPr/>
          <p:nvPr/>
        </p:nvSpPr>
        <p:spPr>
          <a:xfrm>
            <a:off x="0" y="381000"/>
            <a:ext cx="9144000" cy="769441"/>
          </a:xfrm>
          <a:prstGeom prst="rect">
            <a:avLst/>
          </a:prstGeom>
        </p:spPr>
        <p:txBody>
          <a:bodyPr wrap="square">
            <a:spAutoFit/>
          </a:bodyPr>
          <a:lstStyle/>
          <a:p>
            <a:pPr algn="ctr"/>
            <a:r>
              <a:rPr lang="en-US" sz="4400" dirty="0" smtClean="0">
                <a:solidFill>
                  <a:srgbClr val="984807"/>
                </a:solidFill>
              </a:rPr>
              <a:t>Selected Response</a:t>
            </a:r>
            <a:endParaRPr lang="en-US" sz="4400" dirty="0">
              <a:solidFill>
                <a:srgbClr val="984807"/>
              </a:solidFill>
              <a:latin typeface="Arial" pitchFamily="34" charset="0"/>
              <a:cs typeface="Arial" pitchFamily="34" charset="0"/>
            </a:endParaRPr>
          </a:p>
        </p:txBody>
      </p:sp>
      <p:sp>
        <p:nvSpPr>
          <p:cNvPr id="16" name="TextBox 15"/>
          <p:cNvSpPr txBox="1"/>
          <p:nvPr/>
        </p:nvSpPr>
        <p:spPr>
          <a:xfrm>
            <a:off x="8686800" y="6352401"/>
            <a:ext cx="270251" cy="276999"/>
          </a:xfrm>
          <a:prstGeom prst="rect">
            <a:avLst/>
          </a:prstGeom>
          <a:noFill/>
        </p:spPr>
        <p:txBody>
          <a:bodyPr wrap="none" rtlCol="0">
            <a:spAutoFit/>
          </a:bodyPr>
          <a:lstStyle/>
          <a:p>
            <a:r>
              <a:rPr lang="en-US" sz="1200" dirty="0">
                <a:solidFill>
                  <a:schemeClr val="accent6">
                    <a:lumMod val="50000"/>
                  </a:schemeClr>
                </a:solidFill>
                <a:latin typeface="Arial" pitchFamily="34" charset="0"/>
                <a:cs typeface="Arial" pitchFamily="34" charset="0"/>
              </a:rPr>
              <a:t>6</a:t>
            </a:r>
          </a:p>
        </p:txBody>
      </p:sp>
      <p:sp>
        <p:nvSpPr>
          <p:cNvPr id="19" name="Rectangle 3"/>
          <p:cNvSpPr txBox="1">
            <a:spLocks noChangeArrowheads="1"/>
          </p:cNvSpPr>
          <p:nvPr/>
        </p:nvSpPr>
        <p:spPr>
          <a:xfrm>
            <a:off x="685800" y="1752600"/>
            <a:ext cx="8001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800" dirty="0">
                <a:solidFill>
                  <a:srgbClr val="984807"/>
                </a:solidFill>
              </a:rPr>
              <a:t>Easier to write acceptable items</a:t>
            </a:r>
          </a:p>
          <a:p>
            <a:pPr>
              <a:buNone/>
            </a:pPr>
            <a:r>
              <a:rPr lang="en-US" sz="2800" dirty="0">
                <a:solidFill>
                  <a:srgbClr val="984807"/>
                </a:solidFill>
              </a:rPr>
              <a:t>(valid, reliable, unbiased) </a:t>
            </a:r>
            <a:r>
              <a:rPr lang="en-US" sz="2800" dirty="0" smtClean="0">
                <a:solidFill>
                  <a:srgbClr val="984807"/>
                </a:solidFill>
              </a:rPr>
              <a:t>for</a:t>
            </a:r>
            <a:r>
              <a:rPr lang="en-US" sz="2800" dirty="0">
                <a:solidFill>
                  <a:srgbClr val="984807"/>
                </a:solidFill>
              </a:rPr>
              <a:t>…</a:t>
            </a:r>
          </a:p>
          <a:p>
            <a:pPr>
              <a:buNone/>
            </a:pPr>
            <a:endParaRPr lang="en-US" sz="2800" dirty="0">
              <a:solidFill>
                <a:srgbClr val="984807"/>
              </a:solidFill>
            </a:endParaRPr>
          </a:p>
          <a:p>
            <a:r>
              <a:rPr lang="en-US" sz="2800" dirty="0">
                <a:solidFill>
                  <a:srgbClr val="984807"/>
                </a:solidFill>
              </a:rPr>
              <a:t>Lower-order</a:t>
            </a:r>
          </a:p>
          <a:p>
            <a:r>
              <a:rPr lang="en-US" sz="2800" dirty="0">
                <a:solidFill>
                  <a:srgbClr val="984807"/>
                </a:solidFill>
              </a:rPr>
              <a:t>Than</a:t>
            </a:r>
          </a:p>
          <a:p>
            <a:r>
              <a:rPr lang="en-US" sz="2800" dirty="0">
                <a:solidFill>
                  <a:srgbClr val="984807"/>
                </a:solidFill>
              </a:rPr>
              <a:t>Higher-order</a:t>
            </a:r>
          </a:p>
        </p:txBody>
      </p:sp>
    </p:spTree>
    <p:extLst>
      <p:ext uri="{BB962C8B-B14F-4D97-AF65-F5344CB8AC3E}">
        <p14:creationId xmlns:p14="http://schemas.microsoft.com/office/powerpoint/2010/main" val="15841963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13"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14" name="Rectangle 13"/>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16"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17"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8"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9" name="TextBox 18"/>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20" name="TextBox 19"/>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22" name="TextBox 21"/>
          <p:cNvSpPr txBox="1"/>
          <p:nvPr/>
        </p:nvSpPr>
        <p:spPr>
          <a:xfrm>
            <a:off x="8686800" y="6352401"/>
            <a:ext cx="270251" cy="276999"/>
          </a:xfrm>
          <a:prstGeom prst="rect">
            <a:avLst/>
          </a:prstGeom>
          <a:noFill/>
        </p:spPr>
        <p:txBody>
          <a:bodyPr wrap="none" rtlCol="0">
            <a:spAutoFit/>
          </a:bodyPr>
          <a:lstStyle/>
          <a:p>
            <a:r>
              <a:rPr lang="en-US" sz="1200" dirty="0">
                <a:solidFill>
                  <a:schemeClr val="accent6">
                    <a:lumMod val="50000"/>
                  </a:schemeClr>
                </a:solidFill>
                <a:latin typeface="Arial" pitchFamily="34" charset="0"/>
                <a:cs typeface="Arial" pitchFamily="34" charset="0"/>
              </a:rPr>
              <a:t>7</a:t>
            </a:r>
            <a:endParaRPr lang="en-US" sz="1200" dirty="0">
              <a:solidFill>
                <a:schemeClr val="accent6">
                  <a:lumMod val="50000"/>
                </a:schemeClr>
              </a:solidFill>
              <a:latin typeface="Arial" pitchFamily="34" charset="0"/>
              <a:cs typeface="Arial" pitchFamily="34" charset="0"/>
            </a:endParaRPr>
          </a:p>
        </p:txBody>
      </p:sp>
      <p:sp>
        <p:nvSpPr>
          <p:cNvPr id="8194" name="Rectangle 2"/>
          <p:cNvSpPr>
            <a:spLocks noGrp="1" noChangeArrowheads="1"/>
          </p:cNvSpPr>
          <p:nvPr>
            <p:ph type="title"/>
          </p:nvPr>
        </p:nvSpPr>
        <p:spPr>
          <a:xfrm>
            <a:off x="533400" y="228600"/>
            <a:ext cx="8229600" cy="1143000"/>
          </a:xfrm>
        </p:spPr>
        <p:txBody>
          <a:bodyPr/>
          <a:lstStyle/>
          <a:p>
            <a:pPr eaLnBrk="1" hangingPunct="1"/>
            <a:r>
              <a:rPr lang="en-US" dirty="0" smtClean="0">
                <a:solidFill>
                  <a:srgbClr val="984807"/>
                </a:solidFill>
              </a:rPr>
              <a:t>Selected-</a:t>
            </a:r>
            <a:r>
              <a:rPr lang="en-US" dirty="0" smtClean="0">
                <a:solidFill>
                  <a:srgbClr val="984807"/>
                </a:solidFill>
              </a:rPr>
              <a:t>response Types</a:t>
            </a:r>
            <a:endParaRPr lang="en-US" dirty="0" smtClean="0">
              <a:solidFill>
                <a:srgbClr val="984807"/>
              </a:solidFill>
            </a:endParaRPr>
          </a:p>
        </p:txBody>
      </p:sp>
      <p:sp>
        <p:nvSpPr>
          <p:cNvPr id="8195" name="Rectangle 3"/>
          <p:cNvSpPr>
            <a:spLocks noGrp="1" noChangeArrowheads="1"/>
          </p:cNvSpPr>
          <p:nvPr>
            <p:ph type="body" idx="1"/>
          </p:nvPr>
        </p:nvSpPr>
        <p:spPr>
          <a:xfrm>
            <a:off x="914400" y="2133600"/>
            <a:ext cx="8001000" cy="4525963"/>
          </a:xfrm>
        </p:spPr>
        <p:txBody>
          <a:bodyPr/>
          <a:lstStyle/>
          <a:p>
            <a:pPr eaLnBrk="1" hangingPunct="1"/>
            <a:r>
              <a:rPr lang="en-US" dirty="0" smtClean="0">
                <a:solidFill>
                  <a:srgbClr val="984807"/>
                </a:solidFill>
              </a:rPr>
              <a:t>True-false</a:t>
            </a:r>
          </a:p>
          <a:p>
            <a:pPr eaLnBrk="1" hangingPunct="1"/>
            <a:endParaRPr lang="en-US" dirty="0" smtClean="0">
              <a:solidFill>
                <a:srgbClr val="984807"/>
              </a:solidFill>
            </a:endParaRPr>
          </a:p>
          <a:p>
            <a:pPr eaLnBrk="1" hangingPunct="1"/>
            <a:r>
              <a:rPr lang="en-US" dirty="0" smtClean="0">
                <a:solidFill>
                  <a:srgbClr val="984807"/>
                </a:solidFill>
              </a:rPr>
              <a:t>Matching</a:t>
            </a:r>
          </a:p>
          <a:p>
            <a:pPr eaLnBrk="1" hangingPunct="1"/>
            <a:endParaRPr lang="en-US" dirty="0" smtClean="0">
              <a:solidFill>
                <a:srgbClr val="984807"/>
              </a:solidFill>
            </a:endParaRPr>
          </a:p>
          <a:p>
            <a:pPr eaLnBrk="1" hangingPunct="1"/>
            <a:r>
              <a:rPr lang="en-US" dirty="0" smtClean="0">
                <a:solidFill>
                  <a:srgbClr val="984807"/>
                </a:solidFill>
              </a:rPr>
              <a:t>Multiple-choice</a:t>
            </a:r>
          </a:p>
        </p:txBody>
      </p:sp>
    </p:spTree>
    <p:extLst>
      <p:ext uri="{BB962C8B-B14F-4D97-AF65-F5344CB8AC3E}">
        <p14:creationId xmlns:p14="http://schemas.microsoft.com/office/powerpoint/2010/main" val="3019875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6"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7" name="Rectangle 6"/>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9"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10"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1"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2" name="TextBox 11"/>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3" name="TextBox 12"/>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5" name="TextBox 14"/>
          <p:cNvSpPr txBox="1"/>
          <p:nvPr/>
        </p:nvSpPr>
        <p:spPr>
          <a:xfrm>
            <a:off x="8686800" y="6352401"/>
            <a:ext cx="270251" cy="276999"/>
          </a:xfrm>
          <a:prstGeom prst="rect">
            <a:avLst/>
          </a:prstGeom>
          <a:noFill/>
        </p:spPr>
        <p:txBody>
          <a:bodyPr wrap="none" rtlCol="0">
            <a:spAutoFit/>
          </a:bodyPr>
          <a:lstStyle/>
          <a:p>
            <a:r>
              <a:rPr lang="en-US" sz="1200" dirty="0">
                <a:solidFill>
                  <a:schemeClr val="accent6">
                    <a:lumMod val="50000"/>
                  </a:schemeClr>
                </a:solidFill>
                <a:latin typeface="Arial" pitchFamily="34" charset="0"/>
                <a:cs typeface="Arial" pitchFamily="34" charset="0"/>
              </a:rPr>
              <a:t>8</a:t>
            </a:r>
            <a:endParaRPr lang="en-US" sz="1200" dirty="0">
              <a:solidFill>
                <a:schemeClr val="accent6">
                  <a:lumMod val="50000"/>
                </a:schemeClr>
              </a:solidFill>
              <a:latin typeface="Arial" pitchFamily="34" charset="0"/>
              <a:cs typeface="Arial" pitchFamily="34" charset="0"/>
            </a:endParaRPr>
          </a:p>
        </p:txBody>
      </p:sp>
      <p:sp>
        <p:nvSpPr>
          <p:cNvPr id="9218" name="Title 1"/>
          <p:cNvSpPr>
            <a:spLocks noGrp="1"/>
          </p:cNvSpPr>
          <p:nvPr>
            <p:ph type="title"/>
          </p:nvPr>
        </p:nvSpPr>
        <p:spPr>
          <a:xfrm>
            <a:off x="457200" y="228600"/>
            <a:ext cx="8229600" cy="1143000"/>
          </a:xfrm>
        </p:spPr>
        <p:txBody>
          <a:bodyPr/>
          <a:lstStyle/>
          <a:p>
            <a:r>
              <a:rPr lang="en-US" dirty="0" smtClean="0">
                <a:solidFill>
                  <a:srgbClr val="984807"/>
                </a:solidFill>
              </a:rPr>
              <a:t>Challenging True-False</a:t>
            </a:r>
          </a:p>
        </p:txBody>
      </p:sp>
      <p:sp>
        <p:nvSpPr>
          <p:cNvPr id="3" name="Content Placeholder 2"/>
          <p:cNvSpPr>
            <a:spLocks noGrp="1"/>
          </p:cNvSpPr>
          <p:nvPr>
            <p:ph idx="1"/>
          </p:nvPr>
        </p:nvSpPr>
        <p:spPr>
          <a:xfrm>
            <a:off x="914400" y="2057400"/>
            <a:ext cx="8229600" cy="4068763"/>
          </a:xfrm>
        </p:spPr>
        <p:txBody>
          <a:bodyPr>
            <a:normAutofit/>
          </a:bodyPr>
          <a:lstStyle/>
          <a:p>
            <a:pPr marL="0" indent="0">
              <a:buFontTx/>
              <a:buNone/>
              <a:defRPr/>
            </a:pPr>
            <a:r>
              <a:rPr lang="en-US" sz="2800" dirty="0">
                <a:solidFill>
                  <a:srgbClr val="984807"/>
                </a:solidFill>
              </a:rPr>
              <a:t>Stem</a:t>
            </a:r>
            <a:r>
              <a:rPr lang="en-US" sz="2800" dirty="0" smtClean="0">
                <a:solidFill>
                  <a:srgbClr val="984807"/>
                </a:solidFill>
              </a:rPr>
              <a:t>:</a:t>
            </a:r>
          </a:p>
          <a:p>
            <a:pPr marL="0" indent="0">
              <a:buFontTx/>
              <a:buNone/>
              <a:defRPr/>
            </a:pPr>
            <a:endParaRPr lang="en-US" sz="2800" dirty="0">
              <a:solidFill>
                <a:srgbClr val="984807"/>
              </a:solidFill>
            </a:endParaRPr>
          </a:p>
          <a:p>
            <a:pPr>
              <a:defRPr/>
            </a:pPr>
            <a:r>
              <a:rPr lang="en-US" sz="2800" dirty="0">
                <a:solidFill>
                  <a:srgbClr val="984807"/>
                </a:solidFill>
              </a:rPr>
              <a:t>Choice A:  True or False</a:t>
            </a:r>
          </a:p>
          <a:p>
            <a:pPr>
              <a:defRPr/>
            </a:pPr>
            <a:r>
              <a:rPr lang="en-US" sz="2800" dirty="0">
                <a:solidFill>
                  <a:srgbClr val="984807"/>
                </a:solidFill>
              </a:rPr>
              <a:t>Choice B:  True or False</a:t>
            </a:r>
          </a:p>
          <a:p>
            <a:pPr>
              <a:defRPr/>
            </a:pPr>
            <a:r>
              <a:rPr lang="en-US" sz="2800" dirty="0">
                <a:solidFill>
                  <a:srgbClr val="984807"/>
                </a:solidFill>
              </a:rPr>
              <a:t>Choice C:  True or False</a:t>
            </a:r>
          </a:p>
          <a:p>
            <a:pPr>
              <a:defRPr/>
            </a:pPr>
            <a:r>
              <a:rPr lang="en-US" sz="2800" dirty="0">
                <a:solidFill>
                  <a:srgbClr val="984807"/>
                </a:solidFill>
              </a:rPr>
              <a:t>Choice D:  True or False</a:t>
            </a:r>
          </a:p>
        </p:txBody>
      </p:sp>
    </p:spTree>
    <p:extLst>
      <p:ext uri="{BB962C8B-B14F-4D97-AF65-F5344CB8AC3E}">
        <p14:creationId xmlns:p14="http://schemas.microsoft.com/office/powerpoint/2010/main" val="1468533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66800"/>
            <a:ext cx="9144000" cy="5334000"/>
          </a:xfrm>
          <a:prstGeom prst="rect">
            <a:avLst/>
          </a:prstGeom>
          <a:solidFill>
            <a:srgbClr val="FDEAD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a:effectLst/>
        </p:spPr>
      </p:pic>
      <p:pic>
        <p:nvPicPr>
          <p:cNvPr id="6" name="Picture 6"/>
          <p:cNvPicPr>
            <a:picLocks noChangeAspect="1" noChangeArrowheads="1"/>
          </p:cNvPicPr>
          <p:nvPr/>
        </p:nvPicPr>
        <p:blipFill>
          <a:blip r:embed="rId4" cstate="print"/>
          <a:srcRect/>
          <a:stretch>
            <a:fillRect/>
          </a:stretch>
        </p:blipFill>
        <p:spPr bwMode="auto">
          <a:xfrm>
            <a:off x="0" y="0"/>
            <a:ext cx="9144000" cy="228600"/>
          </a:xfrm>
          <a:prstGeom prst="rect">
            <a:avLst/>
          </a:prstGeom>
          <a:noFill/>
          <a:ln w="9525">
            <a:noFill/>
            <a:miter lim="800000"/>
            <a:headEnd/>
            <a:tailEnd/>
          </a:ln>
          <a:effectLst/>
        </p:spPr>
      </p:pic>
      <p:sp>
        <p:nvSpPr>
          <p:cNvPr id="7" name="Rectangle 6"/>
          <p:cNvSpPr/>
          <p:nvPr/>
        </p:nvSpPr>
        <p:spPr>
          <a:xfrm>
            <a:off x="0" y="1325881"/>
            <a:ext cx="9144000" cy="45719"/>
          </a:xfrm>
          <a:prstGeom prst="rect">
            <a:avLst/>
          </a:prstGeom>
          <a:solidFill>
            <a:srgbClr val="9E3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864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pic>
        <p:nvPicPr>
          <p:cNvPr id="9" name="Picture 2"/>
          <p:cNvPicPr>
            <a:picLocks noChangeAspect="1" noChangeArrowheads="1"/>
          </p:cNvPicPr>
          <p:nvPr/>
        </p:nvPicPr>
        <p:blipFill>
          <a:blip r:embed="rId5" cstate="print"/>
          <a:srcRect/>
          <a:stretch>
            <a:fillRect/>
          </a:stretch>
        </p:blipFill>
        <p:spPr bwMode="auto">
          <a:xfrm>
            <a:off x="0" y="228600"/>
            <a:ext cx="9144000" cy="76200"/>
          </a:xfrm>
          <a:prstGeom prst="rect">
            <a:avLst/>
          </a:prstGeom>
          <a:noFill/>
          <a:ln w="9525">
            <a:noFill/>
            <a:miter lim="800000"/>
            <a:headEnd/>
            <a:tailEnd/>
          </a:ln>
          <a:effectLst/>
        </p:spPr>
      </p:pic>
      <p:pic>
        <p:nvPicPr>
          <p:cNvPr id="10" name="Picture 3"/>
          <p:cNvPicPr>
            <a:picLocks noChangeAspect="1" noChangeArrowheads="1"/>
          </p:cNvPicPr>
          <p:nvPr/>
        </p:nvPicPr>
        <p:blipFill>
          <a:blip r:embed="rId6" cstate="print"/>
          <a:srcRect/>
          <a:stretch>
            <a:fillRect/>
          </a:stretch>
        </p:blipFill>
        <p:spPr bwMode="auto">
          <a:xfrm>
            <a:off x="0" y="6019800"/>
            <a:ext cx="9144000" cy="838200"/>
          </a:xfrm>
          <a:prstGeom prst="rect">
            <a:avLst/>
          </a:prstGeom>
          <a:noFill/>
          <a:ln w="9525">
            <a:noFill/>
            <a:miter lim="800000"/>
            <a:headEnd/>
            <a:tailEnd/>
          </a:ln>
          <a:effectLst/>
        </p:spPr>
      </p:pic>
      <p:pic>
        <p:nvPicPr>
          <p:cNvPr id="11" name="Picture 4"/>
          <p:cNvPicPr>
            <a:picLocks noChangeAspect="1" noChangeArrowheads="1"/>
          </p:cNvPicPr>
          <p:nvPr/>
        </p:nvPicPr>
        <p:blipFill>
          <a:blip r:embed="rId7" cstate="print"/>
          <a:srcRect/>
          <a:stretch>
            <a:fillRect/>
          </a:stretch>
        </p:blipFill>
        <p:spPr bwMode="auto">
          <a:xfrm>
            <a:off x="0" y="6705600"/>
            <a:ext cx="9144000" cy="152400"/>
          </a:xfrm>
          <a:prstGeom prst="rect">
            <a:avLst/>
          </a:prstGeom>
          <a:noFill/>
          <a:ln w="9525">
            <a:noFill/>
            <a:miter lim="800000"/>
            <a:headEnd/>
            <a:tailEnd/>
          </a:ln>
          <a:effectLst/>
        </p:spPr>
      </p:pic>
      <p:sp>
        <p:nvSpPr>
          <p:cNvPr id="12" name="TextBox 11"/>
          <p:cNvSpPr txBox="1"/>
          <p:nvPr/>
        </p:nvSpPr>
        <p:spPr>
          <a:xfrm>
            <a:off x="5181600" y="6111490"/>
            <a:ext cx="3886200" cy="289310"/>
          </a:xfrm>
          <a:prstGeom prst="rect">
            <a:avLst/>
          </a:prstGeom>
          <a:noFill/>
        </p:spPr>
        <p:txBody>
          <a:bodyPr wrap="square" rtlCol="0">
            <a:spAutoFit/>
          </a:bodyPr>
          <a:lstStyle/>
          <a:p>
            <a:r>
              <a:rPr lang="en-US" sz="1290" b="1" i="1" dirty="0" smtClean="0">
                <a:solidFill>
                  <a:srgbClr val="C8782A"/>
                </a:solidFill>
                <a:latin typeface="Arial" pitchFamily="34" charset="0"/>
              </a:rPr>
              <a:t>Kansas State Department of Education</a:t>
            </a:r>
            <a:endParaRPr lang="en-US" sz="1290" b="1" i="1" dirty="0">
              <a:solidFill>
                <a:srgbClr val="C8782A"/>
              </a:solidFill>
              <a:latin typeface="Arial" pitchFamily="34" charset="0"/>
            </a:endParaRPr>
          </a:p>
        </p:txBody>
      </p:sp>
      <p:sp>
        <p:nvSpPr>
          <p:cNvPr id="13" name="TextBox 12"/>
          <p:cNvSpPr txBox="1"/>
          <p:nvPr/>
        </p:nvSpPr>
        <p:spPr>
          <a:xfrm>
            <a:off x="5181600" y="6352401"/>
            <a:ext cx="3505200" cy="276999"/>
          </a:xfrm>
          <a:prstGeom prst="rect">
            <a:avLst/>
          </a:prstGeom>
          <a:noFill/>
        </p:spPr>
        <p:txBody>
          <a:bodyPr wrap="square" rtlCol="0">
            <a:spAutoFit/>
          </a:bodyPr>
          <a:lstStyle/>
          <a:p>
            <a:r>
              <a:rPr lang="en-US" sz="1200" kern="1100" spc="150" dirty="0" smtClean="0">
                <a:solidFill>
                  <a:srgbClr val="9E3E17"/>
                </a:solidFill>
                <a:latin typeface="Arial" pitchFamily="34" charset="0"/>
                <a:cs typeface="Arial" pitchFamily="34" charset="0"/>
              </a:rPr>
              <a:t>ASSESSMENT LITERACY PROJECT</a:t>
            </a:r>
            <a:endParaRPr lang="en-US" sz="1200" kern="1100" spc="150" dirty="0">
              <a:solidFill>
                <a:srgbClr val="9E3E17"/>
              </a:solidFill>
              <a:latin typeface="Arial" pitchFamily="34" charset="0"/>
              <a:cs typeface="Arial" pitchFamily="34" charset="0"/>
            </a:endParaRPr>
          </a:p>
        </p:txBody>
      </p:sp>
      <p:sp>
        <p:nvSpPr>
          <p:cNvPr id="15" name="TextBox 14"/>
          <p:cNvSpPr txBox="1"/>
          <p:nvPr/>
        </p:nvSpPr>
        <p:spPr>
          <a:xfrm>
            <a:off x="8686800" y="6352401"/>
            <a:ext cx="270251" cy="276999"/>
          </a:xfrm>
          <a:prstGeom prst="rect">
            <a:avLst/>
          </a:prstGeom>
          <a:noFill/>
        </p:spPr>
        <p:txBody>
          <a:bodyPr wrap="none" rtlCol="0">
            <a:spAutoFit/>
          </a:bodyPr>
          <a:lstStyle/>
          <a:p>
            <a:r>
              <a:rPr lang="en-US" sz="1200" dirty="0" smtClean="0">
                <a:solidFill>
                  <a:schemeClr val="accent6">
                    <a:lumMod val="50000"/>
                  </a:schemeClr>
                </a:solidFill>
                <a:latin typeface="Arial" pitchFamily="34" charset="0"/>
                <a:cs typeface="Arial" pitchFamily="34" charset="0"/>
              </a:rPr>
              <a:t>9</a:t>
            </a:r>
            <a:endParaRPr lang="en-US" sz="1200" dirty="0">
              <a:solidFill>
                <a:schemeClr val="accent6">
                  <a:lumMod val="50000"/>
                </a:schemeClr>
              </a:solidFill>
              <a:latin typeface="Arial" pitchFamily="34" charset="0"/>
              <a:cs typeface="Arial" pitchFamily="34" charset="0"/>
            </a:endParaRPr>
          </a:p>
        </p:txBody>
      </p:sp>
      <p:sp>
        <p:nvSpPr>
          <p:cNvPr id="10242" name="Rectangle 2"/>
          <p:cNvSpPr>
            <a:spLocks noGrp="1" noChangeArrowheads="1"/>
          </p:cNvSpPr>
          <p:nvPr>
            <p:ph type="title"/>
          </p:nvPr>
        </p:nvSpPr>
        <p:spPr>
          <a:xfrm>
            <a:off x="457200" y="228600"/>
            <a:ext cx="8229600" cy="1143000"/>
          </a:xfrm>
        </p:spPr>
        <p:txBody>
          <a:bodyPr/>
          <a:lstStyle/>
          <a:p>
            <a:pPr eaLnBrk="1" hangingPunct="1"/>
            <a:r>
              <a:rPr lang="en-US" dirty="0" smtClean="0">
                <a:solidFill>
                  <a:srgbClr val="984807"/>
                </a:solidFill>
              </a:rPr>
              <a:t>Advantages</a:t>
            </a:r>
          </a:p>
        </p:txBody>
      </p:sp>
      <p:sp>
        <p:nvSpPr>
          <p:cNvPr id="10243" name="Rectangle 3"/>
          <p:cNvSpPr>
            <a:spLocks noGrp="1" noChangeArrowheads="1"/>
          </p:cNvSpPr>
          <p:nvPr>
            <p:ph type="body" idx="1"/>
          </p:nvPr>
        </p:nvSpPr>
        <p:spPr>
          <a:xfrm>
            <a:off x="685800" y="1752600"/>
            <a:ext cx="8001000" cy="4373563"/>
          </a:xfrm>
        </p:spPr>
        <p:txBody>
          <a:bodyPr/>
          <a:lstStyle/>
          <a:p>
            <a:pPr eaLnBrk="1" hangingPunct="1">
              <a:buFontTx/>
              <a:buNone/>
            </a:pPr>
            <a:r>
              <a:rPr lang="en-US" sz="2800" dirty="0" smtClean="0">
                <a:solidFill>
                  <a:srgbClr val="984807"/>
                </a:solidFill>
              </a:rPr>
              <a:t>Selected-response items are</a:t>
            </a:r>
          </a:p>
          <a:p>
            <a:pPr eaLnBrk="1" hangingPunct="1">
              <a:buFontTx/>
              <a:buNone/>
            </a:pPr>
            <a:endParaRPr lang="en-US" sz="2800" dirty="0" smtClean="0">
              <a:solidFill>
                <a:srgbClr val="984807"/>
              </a:solidFill>
            </a:endParaRPr>
          </a:p>
          <a:p>
            <a:pPr eaLnBrk="1" hangingPunct="1">
              <a:buFontTx/>
              <a:buNone/>
            </a:pPr>
            <a:r>
              <a:rPr lang="en-US" sz="2800" u="sng" dirty="0" smtClean="0">
                <a:solidFill>
                  <a:srgbClr val="984807"/>
                </a:solidFill>
              </a:rPr>
              <a:t>Efficient</a:t>
            </a:r>
            <a:r>
              <a:rPr lang="en-US" sz="2800" dirty="0" smtClean="0">
                <a:solidFill>
                  <a:srgbClr val="984807"/>
                </a:solidFill>
              </a:rPr>
              <a:t> </a:t>
            </a:r>
          </a:p>
          <a:p>
            <a:pPr eaLnBrk="1" hangingPunct="1">
              <a:buFontTx/>
              <a:buNone/>
            </a:pPr>
            <a:r>
              <a:rPr lang="en-US" sz="2800" dirty="0" smtClean="0">
                <a:solidFill>
                  <a:srgbClr val="984807"/>
                </a:solidFill>
              </a:rPr>
              <a:t> </a:t>
            </a:r>
          </a:p>
          <a:p>
            <a:pPr eaLnBrk="1" hangingPunct="1"/>
            <a:r>
              <a:rPr lang="en-US" sz="2800" dirty="0" smtClean="0">
                <a:solidFill>
                  <a:srgbClr val="984807"/>
                </a:solidFill>
              </a:rPr>
              <a:t>Cover content breadth or depth more quickly</a:t>
            </a:r>
          </a:p>
          <a:p>
            <a:pPr eaLnBrk="1" hangingPunct="1"/>
            <a:r>
              <a:rPr lang="en-US" sz="2800" dirty="0" smtClean="0">
                <a:solidFill>
                  <a:srgbClr val="984807"/>
                </a:solidFill>
              </a:rPr>
              <a:t>Easier to score and analyze</a:t>
            </a:r>
          </a:p>
          <a:p>
            <a:pPr eaLnBrk="1" hangingPunct="1"/>
            <a:r>
              <a:rPr lang="en-US" sz="2800" dirty="0" smtClean="0">
                <a:solidFill>
                  <a:srgbClr val="984807"/>
                </a:solidFill>
              </a:rPr>
              <a:t>Easier to interpret and report</a:t>
            </a:r>
          </a:p>
        </p:txBody>
      </p:sp>
    </p:spTree>
    <p:extLst>
      <p:ext uri="{BB962C8B-B14F-4D97-AF65-F5344CB8AC3E}">
        <p14:creationId xmlns:p14="http://schemas.microsoft.com/office/powerpoint/2010/main" val="1930212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824</Words>
  <Application>Microsoft Macintosh PowerPoint</Application>
  <PresentationFormat>On-screen Show (4:3)</PresentationFormat>
  <Paragraphs>214</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Assessment Literacy</vt:lpstr>
      <vt:lpstr>PowerPoint Presentation</vt:lpstr>
      <vt:lpstr>PowerPoint Presentation</vt:lpstr>
      <vt:lpstr>PowerPoint Presentation</vt:lpstr>
      <vt:lpstr>PowerPoint Presentation</vt:lpstr>
      <vt:lpstr>PowerPoint Presentation</vt:lpstr>
      <vt:lpstr>Selected-response Types</vt:lpstr>
      <vt:lpstr>Challenging True-False</vt:lpstr>
      <vt:lpstr>Advantages</vt:lpstr>
      <vt:lpstr>Disadvantages</vt:lpstr>
      <vt:lpstr>Disadvantages</vt:lpstr>
      <vt:lpstr>Use textbook end-of-chapter and end-of-unit SR items with extreme caution </vt:lpstr>
      <vt:lpstr>Design and Development Steps</vt:lpstr>
      <vt:lpstr>How-to Write Good  Selected-response Test Items</vt:lpstr>
      <vt:lpstr>Persistence Pays Off</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Avoiding Bias in Assessment</dc:title>
  <dc:creator>Theresa Steinlage</dc:creator>
  <cp:lastModifiedBy>Ashley Brewer</cp:lastModifiedBy>
  <cp:revision>60</cp:revision>
  <dcterms:created xsi:type="dcterms:W3CDTF">2012-08-24T06:30:18Z</dcterms:created>
  <dcterms:modified xsi:type="dcterms:W3CDTF">2012-11-05T19:31:25Z</dcterms:modified>
</cp:coreProperties>
</file>