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271" r:id="rId4"/>
    <p:sldId id="272" r:id="rId5"/>
    <p:sldId id="273" r:id="rId6"/>
    <p:sldId id="274" r:id="rId7"/>
    <p:sldId id="275" r:id="rId8"/>
    <p:sldId id="276" r:id="rId9"/>
    <p:sldId id="258" r:id="rId10"/>
    <p:sldId id="277" r:id="rId11"/>
    <p:sldId id="278" r:id="rId12"/>
    <p:sldId id="285" r:id="rId13"/>
    <p:sldId id="286" r:id="rId14"/>
    <p:sldId id="287" r:id="rId15"/>
    <p:sldId id="288" r:id="rId16"/>
    <p:sldId id="289" r:id="rId17"/>
    <p:sldId id="290" r:id="rId18"/>
    <p:sldId id="292" r:id="rId19"/>
    <p:sldId id="293" r:id="rId20"/>
    <p:sldId id="295" r:id="rId21"/>
    <p:sldId id="296" r:id="rId22"/>
    <p:sldId id="297" r:id="rId23"/>
    <p:sldId id="281" r:id="rId24"/>
    <p:sldId id="261" r:id="rId25"/>
    <p:sldId id="262" r:id="rId26"/>
    <p:sldId id="283" r:id="rId27"/>
    <p:sldId id="270" r:id="rId28"/>
    <p:sldId id="264" r:id="rId29"/>
    <p:sldId id="265" r:id="rId30"/>
    <p:sldId id="266" r:id="rId31"/>
    <p:sldId id="282" r:id="rId32"/>
    <p:sldId id="263" r:id="rId33"/>
    <p:sldId id="284"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3C11"/>
    <a:srgbClr val="3777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2896" y="-2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3103AC-F564-4E09-AB5B-360AE3720A6B}" type="datetimeFigureOut">
              <a:rPr lang="en-US" smtClean="0"/>
              <a:t>11/5/12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FF88EE-361D-4FA0-A1F0-B130C648306D}" type="slidenum">
              <a:rPr lang="en-US" smtClean="0"/>
              <a:t>‹#›</a:t>
            </a:fld>
            <a:endParaRPr lang="en-US"/>
          </a:p>
        </p:txBody>
      </p:sp>
    </p:spTree>
    <p:extLst>
      <p:ext uri="{BB962C8B-B14F-4D97-AF65-F5344CB8AC3E}">
        <p14:creationId xmlns:p14="http://schemas.microsoft.com/office/powerpoint/2010/main" val="310250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20FC98D-1425-4332-BBBF-F28CEF0C559F}" type="datetimeFigureOut">
              <a:rPr lang="en-US"/>
              <a:pPr>
                <a:defRPr/>
              </a:pPr>
              <a:t>11/5/12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5F0AB33-6CAF-4525-868A-0A13E7243432}" type="slidenum">
              <a:rPr lang="en-US"/>
              <a:pPr>
                <a:defRPr/>
              </a:pPr>
              <a:t>‹#›</a:t>
            </a:fld>
            <a:endParaRPr lang="en-US"/>
          </a:p>
        </p:txBody>
      </p:sp>
    </p:spTree>
    <p:extLst>
      <p:ext uri="{BB962C8B-B14F-4D97-AF65-F5344CB8AC3E}">
        <p14:creationId xmlns:p14="http://schemas.microsoft.com/office/powerpoint/2010/main" val="504051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Cindy—cannot get photos to enlarge.</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C73113-6335-4D4D-B7B1-D8CB8E78466B}"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different example using a conceptual view of learning progressions (Hess, 2008) is one of overlapping learning zones along a continuum of learning. </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359D3D-ABC1-40A0-A237-27ECBBFF2178}" type="slidenum">
              <a:rPr lang="en-US" smtClean="0"/>
              <a:pPr/>
              <a:t>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1BE0C6-AB56-488A-9270-DBC1F5343525}" type="slidenum">
              <a:rPr lang="en-US" smtClean="0"/>
              <a:pPr/>
              <a:t>27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67E92B-3FB1-4F4A-8E94-78B7E54EB3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C1E366-B65F-48AD-B9F7-83B5838B86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CA72B7-F9A1-46CA-9827-359EC847094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6018B0-9E77-4E91-BB70-16EC3DC227E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E61B21-1FC2-4C87-A3AE-E8C6822B133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39C814-0CFC-4E38-BF70-A050BA047C5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5EDB27-0489-4665-8E09-6556D3679C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AE807A-1594-4FA9-8316-F53F0C563D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A373B88-D32B-4CE0-AA4B-E757ABB362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6879D3-28AB-4F49-96F9-83BB1C4A9CC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823215-F775-4C94-A88D-E61471BED47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51EB012-151F-45D3-ABA9-DA488D0FB6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5.jpg"/><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6.jpg"/><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7.wmf"/><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20.wm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21.wm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22.wm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24.pn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image" Target="../media/image27.jpeg"/><Relationship Id="rId11"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31.gif"/><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32.jpe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33.wmf"/><Relationship Id="rId9" Type="http://schemas.openxmlformats.org/officeDocument/2006/relationships/image" Target="../media/image34.jpeg"/><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noChangeArrowheads="1"/>
          </p:cNvPicPr>
          <p:nvPr/>
        </p:nvPicPr>
        <p:blipFill>
          <a:blip r:embed="rId2" cstate="print"/>
          <a:srcRect/>
          <a:stretch>
            <a:fillRect/>
          </a:stretch>
        </p:blipFill>
        <p:spPr bwMode="auto">
          <a:xfrm>
            <a:off x="0" y="1143000"/>
            <a:ext cx="9144000" cy="5126750"/>
          </a:xfrm>
          <a:prstGeom prst="rect">
            <a:avLst/>
          </a:prstGeom>
          <a:noFill/>
          <a:ln w="9525">
            <a:noFill/>
            <a:miter lim="800000"/>
            <a:headEnd/>
            <a:tailEnd/>
          </a:ln>
          <a:effectLst/>
        </p:spPr>
      </p:pic>
      <p:sp>
        <p:nvSpPr>
          <p:cNvPr id="4" name="Rectangle 3"/>
          <p:cNvSpPr/>
          <p:nvPr/>
        </p:nvSpPr>
        <p:spPr>
          <a:xfrm>
            <a:off x="68580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5" name="TextBox 14"/>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1</a:t>
            </a:r>
            <a:endParaRPr lang="en-US" sz="1200" dirty="0">
              <a:solidFill>
                <a:schemeClr val="accent6">
                  <a:lumMod val="50000"/>
                </a:schemeClr>
              </a:solidFill>
              <a:latin typeface="Arial" pitchFamily="34" charset="0"/>
              <a:cs typeface="Arial" pitchFamily="34" charset="0"/>
            </a:endParaRPr>
          </a:p>
        </p:txBody>
      </p:sp>
      <p:sp>
        <p:nvSpPr>
          <p:cNvPr id="2050" name="Rectangle 2"/>
          <p:cNvSpPr>
            <a:spLocks noGrp="1" noChangeArrowheads="1"/>
          </p:cNvSpPr>
          <p:nvPr>
            <p:ph type="ctrTitle"/>
          </p:nvPr>
        </p:nvSpPr>
        <p:spPr>
          <a:xfrm>
            <a:off x="0" y="53975"/>
            <a:ext cx="9144000" cy="1470025"/>
          </a:xfrm>
        </p:spPr>
        <p:txBody>
          <a:bodyPr/>
          <a:lstStyle/>
          <a:p>
            <a:pPr eaLnBrk="1" hangingPunct="1"/>
            <a:r>
              <a:rPr lang="en-US" dirty="0" smtClean="0">
                <a:solidFill>
                  <a:srgbClr val="984807"/>
                </a:solidFill>
              </a:rPr>
              <a:t>Overview:  </a:t>
            </a:r>
            <a:r>
              <a:rPr lang="en-US" dirty="0" smtClean="0">
                <a:solidFill>
                  <a:srgbClr val="984807"/>
                </a:solidFill>
              </a:rPr>
              <a:t>Learning Progressions</a:t>
            </a:r>
          </a:p>
        </p:txBody>
      </p:sp>
      <p:sp>
        <p:nvSpPr>
          <p:cNvPr id="2051" name="Rectangle 3"/>
          <p:cNvSpPr>
            <a:spLocks noGrp="1" noChangeArrowheads="1"/>
          </p:cNvSpPr>
          <p:nvPr>
            <p:ph type="subTitle" idx="1"/>
          </p:nvPr>
        </p:nvSpPr>
        <p:spPr>
          <a:xfrm>
            <a:off x="914400" y="2667000"/>
            <a:ext cx="8001000" cy="1752600"/>
          </a:xfrm>
        </p:spPr>
        <p:txBody>
          <a:bodyPr/>
          <a:lstStyle/>
          <a:p>
            <a:pPr marL="609600" indent="-609600" algn="l" eaLnBrk="1" hangingPunct="1">
              <a:buFontTx/>
              <a:buChar char="•"/>
            </a:pPr>
            <a:r>
              <a:rPr lang="en-US" sz="2800" dirty="0" smtClean="0">
                <a:solidFill>
                  <a:srgbClr val="984807"/>
                </a:solidFill>
              </a:rPr>
              <a:t>What is </a:t>
            </a:r>
            <a:r>
              <a:rPr lang="en-US" sz="2800" dirty="0" smtClean="0">
                <a:solidFill>
                  <a:srgbClr val="984807"/>
                </a:solidFill>
              </a:rPr>
              <a:t>a </a:t>
            </a:r>
            <a:r>
              <a:rPr lang="en-US" sz="2800" i="1" dirty="0" smtClean="0">
                <a:solidFill>
                  <a:srgbClr val="984807"/>
                </a:solidFill>
              </a:rPr>
              <a:t>Learning Progression </a:t>
            </a:r>
            <a:r>
              <a:rPr lang="en-US" sz="2800" i="1" dirty="0" smtClean="0">
                <a:solidFill>
                  <a:srgbClr val="984807"/>
                </a:solidFill>
              </a:rPr>
              <a:t>?</a:t>
            </a:r>
            <a:endParaRPr lang="en-US" sz="2800" i="1" dirty="0" smtClean="0">
              <a:solidFill>
                <a:srgbClr val="984807"/>
              </a:solidFill>
            </a:endParaRPr>
          </a:p>
          <a:p>
            <a:pPr marL="609600" indent="-609600" algn="l" eaLnBrk="1" hangingPunct="1">
              <a:buFontTx/>
              <a:buChar char="•"/>
            </a:pPr>
            <a:endParaRPr lang="en-US" sz="2800" i="1" dirty="0" smtClean="0">
              <a:solidFill>
                <a:srgbClr val="984807"/>
              </a:solidFill>
            </a:endParaRPr>
          </a:p>
          <a:p>
            <a:pPr marL="609600" indent="-609600" algn="l" eaLnBrk="1" hangingPunct="1">
              <a:buFontTx/>
              <a:buChar char="•"/>
            </a:pPr>
            <a:r>
              <a:rPr lang="en-US" sz="2800" dirty="0" smtClean="0">
                <a:solidFill>
                  <a:srgbClr val="984807"/>
                </a:solidFill>
              </a:rPr>
              <a:t>Why </a:t>
            </a:r>
            <a:r>
              <a:rPr lang="en-US" sz="2800" dirty="0" smtClean="0">
                <a:solidFill>
                  <a:srgbClr val="984807"/>
                </a:solidFill>
              </a:rPr>
              <a:t>is a </a:t>
            </a:r>
            <a:r>
              <a:rPr lang="en-US" sz="2800" i="1" dirty="0" smtClean="0">
                <a:solidFill>
                  <a:srgbClr val="984807"/>
                </a:solidFill>
              </a:rPr>
              <a:t>Learning Progression</a:t>
            </a:r>
            <a:r>
              <a:rPr lang="en-US" sz="2800" dirty="0" smtClean="0">
                <a:solidFill>
                  <a:srgbClr val="984807"/>
                </a:solidFill>
              </a:rPr>
              <a:t> </a:t>
            </a:r>
            <a:r>
              <a:rPr lang="en-US" sz="2800" dirty="0" smtClean="0">
                <a:solidFill>
                  <a:srgbClr val="984807"/>
                </a:solidFill>
              </a:rPr>
              <a:t>important</a:t>
            </a:r>
            <a:r>
              <a:rPr lang="en-US" sz="2800" dirty="0" smtClean="0">
                <a:solidFill>
                  <a:srgbClr val="984807"/>
                </a:solidFill>
              </a:rPr>
              <a:t>?</a:t>
            </a:r>
          </a:p>
          <a:p>
            <a:pPr marL="609600" indent="-609600" eaLnBrk="1" hangingPunct="1"/>
            <a:endParaRPr lang="en-US" sz="2800" dirty="0" smtClean="0">
              <a:solidFill>
                <a:srgbClr val="98480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11"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12" name="Rectangle 11"/>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14"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5"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6"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7" name="TextBox 16"/>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8" name="TextBox 17"/>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9" name="TextBox 18"/>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10</a:t>
            </a:r>
            <a:endParaRPr lang="en-US" sz="1200" dirty="0">
              <a:solidFill>
                <a:schemeClr val="accent6">
                  <a:lumMod val="50000"/>
                </a:schemeClr>
              </a:solidFill>
              <a:latin typeface="Arial" pitchFamily="34" charset="0"/>
              <a:cs typeface="Arial" pitchFamily="34" charset="0"/>
            </a:endParaRPr>
          </a:p>
        </p:txBody>
      </p:sp>
      <p:sp>
        <p:nvSpPr>
          <p:cNvPr id="11266" name="Title 1"/>
          <p:cNvSpPr>
            <a:spLocks noGrp="1"/>
          </p:cNvSpPr>
          <p:nvPr>
            <p:ph type="title"/>
          </p:nvPr>
        </p:nvSpPr>
        <p:spPr>
          <a:xfrm>
            <a:off x="0" y="806450"/>
            <a:ext cx="9144000" cy="1708150"/>
          </a:xfrm>
        </p:spPr>
        <p:txBody>
          <a:bodyPr/>
          <a:lstStyle/>
          <a:p>
            <a:pPr algn="ctr"/>
            <a:r>
              <a:rPr lang="en-US" sz="4400" b="0" dirty="0" smtClean="0">
                <a:solidFill>
                  <a:srgbClr val="984807"/>
                </a:solidFill>
              </a:rPr>
              <a:t>Novice </a:t>
            </a:r>
            <a:br>
              <a:rPr lang="en-US" sz="4400" b="0" dirty="0" smtClean="0">
                <a:solidFill>
                  <a:srgbClr val="984807"/>
                </a:solidFill>
              </a:rPr>
            </a:br>
            <a:r>
              <a:rPr lang="en-US" sz="4400" b="0" dirty="0" smtClean="0">
                <a:solidFill>
                  <a:srgbClr val="984807"/>
                </a:solidFill>
              </a:rPr>
              <a:t/>
            </a:r>
            <a:br>
              <a:rPr lang="en-US" sz="4400" b="0" dirty="0" smtClean="0">
                <a:solidFill>
                  <a:srgbClr val="984807"/>
                </a:solidFill>
              </a:rPr>
            </a:br>
            <a:endParaRPr lang="en-US" sz="4400" b="0" dirty="0" smtClean="0">
              <a:solidFill>
                <a:srgbClr val="984807"/>
              </a:solidFill>
            </a:endParaRPr>
          </a:p>
        </p:txBody>
      </p:sp>
      <p:sp>
        <p:nvSpPr>
          <p:cNvPr id="11268" name="Text Placeholder 3"/>
          <p:cNvSpPr>
            <a:spLocks noGrp="1"/>
          </p:cNvSpPr>
          <p:nvPr>
            <p:ph type="body" sz="half" idx="2"/>
          </p:nvPr>
        </p:nvSpPr>
        <p:spPr>
          <a:xfrm>
            <a:off x="457200" y="1633537"/>
            <a:ext cx="4038600" cy="4691063"/>
          </a:xfrm>
        </p:spPr>
        <p:txBody>
          <a:bodyPr/>
          <a:lstStyle/>
          <a:p>
            <a:r>
              <a:rPr lang="en-US" sz="2400" dirty="0" smtClean="0">
                <a:solidFill>
                  <a:srgbClr val="984807"/>
                </a:solidFill>
              </a:rPr>
              <a:t>At the lower end of the progression are “novice” performers (at any grade level), who may (or may not) demonstrate the necessary prerequisite skills or understanding that is needed to be successful (e.g., essential skills/concepts that can be built upon over time).</a:t>
            </a:r>
          </a:p>
          <a:p>
            <a:endParaRPr lang="en-US" dirty="0" smtClean="0"/>
          </a:p>
        </p:txBody>
      </p:sp>
      <p:pic>
        <p:nvPicPr>
          <p:cNvPr id="3" name="Picture 2" descr="module 6 lower en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9200" y="2514600"/>
            <a:ext cx="3327400" cy="213329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8"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9" name="Rectangle 8"/>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11"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2"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3"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4" name="TextBox 13"/>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6" name="TextBox 15"/>
          <p:cNvSpPr txBox="1"/>
          <p:nvPr/>
        </p:nvSpPr>
        <p:spPr>
          <a:xfrm>
            <a:off x="8686800" y="6352401"/>
            <a:ext cx="344415"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11</a:t>
            </a:r>
            <a:endParaRPr lang="en-US" sz="1200" dirty="0">
              <a:solidFill>
                <a:schemeClr val="accent6">
                  <a:lumMod val="50000"/>
                </a:schemeClr>
              </a:solidFill>
              <a:latin typeface="Arial" pitchFamily="34" charset="0"/>
              <a:cs typeface="Arial" pitchFamily="34" charset="0"/>
            </a:endParaRPr>
          </a:p>
        </p:txBody>
      </p:sp>
      <p:sp>
        <p:nvSpPr>
          <p:cNvPr id="12290" name="Title 1"/>
          <p:cNvSpPr>
            <a:spLocks noGrp="1"/>
          </p:cNvSpPr>
          <p:nvPr>
            <p:ph type="title"/>
          </p:nvPr>
        </p:nvSpPr>
        <p:spPr>
          <a:xfrm>
            <a:off x="0" y="273050"/>
            <a:ext cx="9144000" cy="1403350"/>
          </a:xfrm>
        </p:spPr>
        <p:txBody>
          <a:bodyPr/>
          <a:lstStyle/>
          <a:p>
            <a:pPr algn="ctr"/>
            <a:r>
              <a:rPr lang="en-US" sz="4400" b="0" dirty="0" smtClean="0">
                <a:solidFill>
                  <a:srgbClr val="984807"/>
                </a:solidFill>
              </a:rPr>
              <a:t>Expert</a:t>
            </a:r>
            <a:r>
              <a:rPr lang="en-US" sz="3600" dirty="0" smtClean="0"/>
              <a:t/>
            </a:r>
            <a:br>
              <a:rPr lang="en-US" sz="3600" dirty="0" smtClean="0"/>
            </a:br>
            <a:endParaRPr lang="en-US" sz="3600" dirty="0" smtClean="0"/>
          </a:p>
        </p:txBody>
      </p:sp>
      <p:sp>
        <p:nvSpPr>
          <p:cNvPr id="12292" name="Text Placeholder 3"/>
          <p:cNvSpPr>
            <a:spLocks noGrp="1"/>
          </p:cNvSpPr>
          <p:nvPr>
            <p:ph type="body" sz="half" idx="2"/>
          </p:nvPr>
        </p:nvSpPr>
        <p:spPr>
          <a:xfrm>
            <a:off x="457200" y="1752600"/>
            <a:ext cx="4114800" cy="4691063"/>
          </a:xfrm>
        </p:spPr>
        <p:txBody>
          <a:bodyPr/>
          <a:lstStyle/>
          <a:p>
            <a:r>
              <a:rPr lang="en-US" sz="2800" dirty="0" smtClean="0">
                <a:solidFill>
                  <a:srgbClr val="984807"/>
                </a:solidFill>
              </a:rPr>
              <a:t>At the other end of the continuum are “expert” performers. Learning progressions descriptors help to “unpack” how learning might unfold for most students over time, moving from novice to expert performance</a:t>
            </a:r>
          </a:p>
        </p:txBody>
      </p:sp>
      <p:pic>
        <p:nvPicPr>
          <p:cNvPr id="2" name="Picture 1" descr="module 6 upper en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0" y="2286000"/>
            <a:ext cx="3594100" cy="276957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10"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1"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2"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4" name="TextBox 13"/>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5" name="TextBox 14"/>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12</a:t>
            </a:r>
            <a:endParaRPr lang="en-US" sz="1200" dirty="0">
              <a:solidFill>
                <a:schemeClr val="accent6">
                  <a:lumMod val="50000"/>
                </a:schemeClr>
              </a:solidFill>
              <a:latin typeface="Arial" pitchFamily="34" charset="0"/>
              <a:cs typeface="Arial" pitchFamily="34" charset="0"/>
            </a:endParaRPr>
          </a:p>
        </p:txBody>
      </p:sp>
      <p:sp>
        <p:nvSpPr>
          <p:cNvPr id="13314" name="Title 1"/>
          <p:cNvSpPr>
            <a:spLocks noGrp="1"/>
          </p:cNvSpPr>
          <p:nvPr>
            <p:ph type="title"/>
          </p:nvPr>
        </p:nvSpPr>
        <p:spPr>
          <a:xfrm>
            <a:off x="0" y="228600"/>
            <a:ext cx="9144000" cy="1143000"/>
          </a:xfrm>
        </p:spPr>
        <p:txBody>
          <a:bodyPr/>
          <a:lstStyle/>
          <a:p>
            <a:r>
              <a:rPr lang="en-US" sz="3500" dirty="0" smtClean="0">
                <a:solidFill>
                  <a:srgbClr val="984807"/>
                </a:solidFill>
              </a:rPr>
              <a:t>Learning Progressions Construct Similarities</a:t>
            </a:r>
          </a:p>
        </p:txBody>
      </p:sp>
      <p:sp>
        <p:nvSpPr>
          <p:cNvPr id="13315" name="Rectangle 2"/>
          <p:cNvSpPr>
            <a:spLocks noChangeArrowheads="1"/>
          </p:cNvSpPr>
          <p:nvPr/>
        </p:nvSpPr>
        <p:spPr bwMode="auto">
          <a:xfrm>
            <a:off x="2743200" y="1524000"/>
            <a:ext cx="6248400" cy="4401205"/>
          </a:xfrm>
          <a:prstGeom prst="rect">
            <a:avLst/>
          </a:prstGeom>
          <a:noFill/>
          <a:ln w="9525">
            <a:noFill/>
            <a:miter lim="800000"/>
            <a:headEnd/>
            <a:tailEnd/>
          </a:ln>
        </p:spPr>
        <p:txBody>
          <a:bodyPr wrap="square">
            <a:spAutoFit/>
          </a:bodyPr>
          <a:lstStyle/>
          <a:p>
            <a:r>
              <a:rPr lang="en-US" sz="2800" dirty="0">
                <a:solidFill>
                  <a:srgbClr val="984807"/>
                </a:solidFill>
              </a:rPr>
              <a:t>Let’s look a little deeper into Learning Progressions.  According to Michael T. Battista, there are common characteristics of the LEARNING PROGRESSIONS construct. Within the research literature, descriptions of the LEARNING PROGRESSIONS construct possess both differences and similarities. Let’s take a moment to first look at similarities: </a:t>
            </a:r>
          </a:p>
        </p:txBody>
      </p:sp>
      <p:pic>
        <p:nvPicPr>
          <p:cNvPr id="13316" name="Picture 4" descr="C:\Users\jlakin\AppData\Local\Microsoft\Windows\Temporary Internet Files\Content.IE5\PW0FSM1Y\MC900355663[1].wmf"/>
          <p:cNvPicPr>
            <a:picLocks noChangeAspect="1" noChangeArrowheads="1"/>
          </p:cNvPicPr>
          <p:nvPr/>
        </p:nvPicPr>
        <p:blipFill>
          <a:blip r:embed="rId7" cstate="print"/>
          <a:srcRect/>
          <a:stretch>
            <a:fillRect/>
          </a:stretch>
        </p:blipFill>
        <p:spPr bwMode="auto">
          <a:xfrm>
            <a:off x="609600" y="2895600"/>
            <a:ext cx="1827213" cy="14906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10"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1"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2"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4" name="TextBox 13"/>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5" name="TextBox 14"/>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13</a:t>
            </a:r>
            <a:endParaRPr lang="en-US" sz="1200" dirty="0">
              <a:solidFill>
                <a:schemeClr val="accent6">
                  <a:lumMod val="50000"/>
                </a:schemeClr>
              </a:solidFill>
              <a:latin typeface="Arial" pitchFamily="34" charset="0"/>
              <a:cs typeface="Arial" pitchFamily="34" charset="0"/>
            </a:endParaRPr>
          </a:p>
        </p:txBody>
      </p:sp>
      <p:sp>
        <p:nvSpPr>
          <p:cNvPr id="14338" name="Title 1"/>
          <p:cNvSpPr>
            <a:spLocks noGrp="1"/>
          </p:cNvSpPr>
          <p:nvPr>
            <p:ph type="title"/>
          </p:nvPr>
        </p:nvSpPr>
        <p:spPr/>
        <p:txBody>
          <a:bodyPr/>
          <a:lstStyle/>
          <a:p>
            <a:r>
              <a:rPr lang="en-US" dirty="0" smtClean="0">
                <a:solidFill>
                  <a:srgbClr val="984807"/>
                </a:solidFill>
              </a:rPr>
              <a:t>Research Based</a:t>
            </a:r>
          </a:p>
        </p:txBody>
      </p:sp>
      <p:sp>
        <p:nvSpPr>
          <p:cNvPr id="14339" name="Content Placeholder 2"/>
          <p:cNvSpPr>
            <a:spLocks noGrp="1"/>
          </p:cNvSpPr>
          <p:nvPr>
            <p:ph idx="1"/>
          </p:nvPr>
        </p:nvSpPr>
        <p:spPr>
          <a:xfrm>
            <a:off x="533400" y="1676400"/>
            <a:ext cx="6096000" cy="4525963"/>
          </a:xfrm>
        </p:spPr>
        <p:txBody>
          <a:bodyPr/>
          <a:lstStyle/>
          <a:p>
            <a:pPr>
              <a:defRPr/>
            </a:pPr>
            <a:endParaRPr lang="en-US" sz="2800" dirty="0" smtClean="0">
              <a:solidFill>
                <a:srgbClr val="984807"/>
              </a:solidFill>
            </a:endParaRPr>
          </a:p>
          <a:p>
            <a:pPr marL="0" indent="0">
              <a:buFontTx/>
              <a:buNone/>
              <a:defRPr/>
            </a:pPr>
            <a:r>
              <a:rPr lang="en-US" sz="2800" dirty="0" smtClean="0">
                <a:solidFill>
                  <a:srgbClr val="984807"/>
                </a:solidFill>
              </a:rPr>
              <a:t>LEARNING PROGRESSIONS "are based on research syntheses and conceptual analyses” (Smith et al., 2006, p. 1); "Learning progressions should make systematic use of current research on children’s learning " (NRC, 2007, p. 219).</a:t>
            </a:r>
          </a:p>
          <a:p>
            <a:pPr>
              <a:defRPr/>
            </a:pPr>
            <a:endParaRPr lang="en-US" sz="2800" dirty="0" smtClean="0">
              <a:solidFill>
                <a:srgbClr val="984807"/>
              </a:solidFill>
            </a:endParaRPr>
          </a:p>
        </p:txBody>
      </p:sp>
      <p:pic>
        <p:nvPicPr>
          <p:cNvPr id="14340" name="Picture 4" descr="C:\Users\jlakin\AppData\Local\Microsoft\Windows\Temporary Internet Files\Content.IE5\4OSFW8UQ\MP900439396[1].jpg"/>
          <p:cNvPicPr>
            <a:picLocks noChangeAspect="1" noChangeArrowheads="1"/>
          </p:cNvPicPr>
          <p:nvPr/>
        </p:nvPicPr>
        <p:blipFill>
          <a:blip r:embed="rId7" cstate="print"/>
          <a:srcRect/>
          <a:stretch>
            <a:fillRect/>
          </a:stretch>
        </p:blipFill>
        <p:spPr bwMode="auto">
          <a:xfrm>
            <a:off x="6858000" y="2514600"/>
            <a:ext cx="1647825" cy="24685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10"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1"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2"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4" name="TextBox 13"/>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5" name="TextBox 14"/>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14</a:t>
            </a:r>
            <a:endParaRPr lang="en-US" sz="1200" dirty="0">
              <a:solidFill>
                <a:schemeClr val="accent6">
                  <a:lumMod val="50000"/>
                </a:schemeClr>
              </a:solidFill>
              <a:latin typeface="Arial" pitchFamily="34" charset="0"/>
              <a:cs typeface="Arial" pitchFamily="34" charset="0"/>
            </a:endParaRPr>
          </a:p>
        </p:txBody>
      </p:sp>
      <p:sp>
        <p:nvSpPr>
          <p:cNvPr id="15362" name="Title 1"/>
          <p:cNvSpPr>
            <a:spLocks noGrp="1"/>
          </p:cNvSpPr>
          <p:nvPr>
            <p:ph type="title"/>
          </p:nvPr>
        </p:nvSpPr>
        <p:spPr/>
        <p:txBody>
          <a:bodyPr/>
          <a:lstStyle/>
          <a:p>
            <a:r>
              <a:rPr lang="en-US" dirty="0" smtClean="0">
                <a:solidFill>
                  <a:srgbClr val="984807"/>
                </a:solidFill>
              </a:rPr>
              <a:t>Anchored</a:t>
            </a:r>
          </a:p>
        </p:txBody>
      </p:sp>
      <p:sp>
        <p:nvSpPr>
          <p:cNvPr id="15363" name="Content Placeholder 2"/>
          <p:cNvSpPr>
            <a:spLocks noGrp="1"/>
          </p:cNvSpPr>
          <p:nvPr>
            <p:ph idx="1"/>
          </p:nvPr>
        </p:nvSpPr>
        <p:spPr>
          <a:xfrm>
            <a:off x="609600" y="1112837"/>
            <a:ext cx="8229600" cy="4525963"/>
          </a:xfrm>
        </p:spPr>
        <p:txBody>
          <a:bodyPr/>
          <a:lstStyle/>
          <a:p>
            <a:pPr>
              <a:defRPr/>
            </a:pPr>
            <a:endParaRPr lang="en-US" sz="2600" dirty="0" smtClean="0">
              <a:solidFill>
                <a:srgbClr val="984807"/>
              </a:solidFill>
            </a:endParaRPr>
          </a:p>
          <a:p>
            <a:pPr marL="0" indent="0">
              <a:buFontTx/>
              <a:buNone/>
              <a:defRPr/>
            </a:pPr>
            <a:r>
              <a:rPr lang="en-US" sz="2600" dirty="0" smtClean="0">
                <a:solidFill>
                  <a:srgbClr val="984807"/>
                </a:solidFill>
              </a:rPr>
              <a:t>LEARNING PROGRESSIONS "are anchored on one end by what is known about the concepts and reasoning of students. … At the other end, learning progressions are anchored by societal expectations. … [LEARNING PROGRESSIONS also] propose the intermediate understandings between these anchor points that contribute to building a more mature understanding" (NRC, 2007, p. 220).</a:t>
            </a:r>
          </a:p>
        </p:txBody>
      </p:sp>
      <p:pic>
        <p:nvPicPr>
          <p:cNvPr id="15364" name="Picture 4" descr="C:\Users\jlakin\AppData\Local\Microsoft\Windows\Temporary Internet Files\Content.IE5\Y2CQKPKG\MP900407444[1].jpg"/>
          <p:cNvPicPr>
            <a:picLocks noChangeAspect="1" noChangeArrowheads="1"/>
          </p:cNvPicPr>
          <p:nvPr/>
        </p:nvPicPr>
        <p:blipFill>
          <a:blip r:embed="rId7" cstate="print"/>
          <a:srcRect/>
          <a:stretch>
            <a:fillRect/>
          </a:stretch>
        </p:blipFill>
        <p:spPr bwMode="auto">
          <a:xfrm>
            <a:off x="6324600" y="4419601"/>
            <a:ext cx="2179638" cy="145259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10"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1"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2"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4" name="TextBox 13"/>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5" name="TextBox 14"/>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8</a:t>
            </a:r>
            <a:endParaRPr lang="en-US" sz="1200" dirty="0">
              <a:solidFill>
                <a:schemeClr val="accent6">
                  <a:lumMod val="50000"/>
                </a:schemeClr>
              </a:solidFill>
              <a:latin typeface="Arial" pitchFamily="34" charset="0"/>
              <a:cs typeface="Arial" pitchFamily="34" charset="0"/>
            </a:endParaRPr>
          </a:p>
        </p:txBody>
      </p:sp>
      <p:sp>
        <p:nvSpPr>
          <p:cNvPr id="16386" name="Title 1"/>
          <p:cNvSpPr>
            <a:spLocks noGrp="1"/>
          </p:cNvSpPr>
          <p:nvPr>
            <p:ph type="title"/>
          </p:nvPr>
        </p:nvSpPr>
        <p:spPr/>
        <p:txBody>
          <a:bodyPr/>
          <a:lstStyle/>
          <a:p>
            <a:r>
              <a:rPr lang="en-US" dirty="0" smtClean="0">
                <a:solidFill>
                  <a:srgbClr val="984807"/>
                </a:solidFill>
              </a:rPr>
              <a:t>Organized</a:t>
            </a:r>
          </a:p>
        </p:txBody>
      </p:sp>
      <p:sp>
        <p:nvSpPr>
          <p:cNvPr id="16387" name="Content Placeholder 2"/>
          <p:cNvSpPr>
            <a:spLocks noGrp="1"/>
          </p:cNvSpPr>
          <p:nvPr>
            <p:ph idx="1"/>
          </p:nvPr>
        </p:nvSpPr>
        <p:spPr>
          <a:xfrm>
            <a:off x="609600" y="1600200"/>
            <a:ext cx="6019800" cy="4525963"/>
          </a:xfrm>
        </p:spPr>
        <p:txBody>
          <a:bodyPr/>
          <a:lstStyle/>
          <a:p>
            <a:pPr marL="0" indent="0">
              <a:buFontTx/>
              <a:buNone/>
            </a:pPr>
            <a:r>
              <a:rPr lang="en-US" sz="2600" dirty="0" smtClean="0">
                <a:solidFill>
                  <a:srgbClr val="984807"/>
                </a:solidFill>
              </a:rPr>
              <a:t>LEARNING PROGRESSIONS focus on core ideas, conceptual knowledge, and connected procedural knowledge, not just skills. LEARNING PROGRESSIONS organize "conceptual knowledge around core ideas" (NRC, 2007, p. 220). LEARNING PROGRESSIONS "Suggest how well-grounded conceptual understanding can develop" (NRC, 2007, p. 219).</a:t>
            </a:r>
          </a:p>
        </p:txBody>
      </p:sp>
      <p:pic>
        <p:nvPicPr>
          <p:cNvPr id="16388" name="Picture 4" descr="C:\Users\jlakin\AppData\Local\Microsoft\Windows\Temporary Internet Files\Content.IE5\4OSFW8UQ\MC900297267[1].wmf"/>
          <p:cNvPicPr>
            <a:picLocks noChangeAspect="1" noChangeArrowheads="1"/>
          </p:cNvPicPr>
          <p:nvPr/>
        </p:nvPicPr>
        <p:blipFill>
          <a:blip r:embed="rId7" cstate="print"/>
          <a:srcRect/>
          <a:stretch>
            <a:fillRect/>
          </a:stretch>
        </p:blipFill>
        <p:spPr bwMode="auto">
          <a:xfrm>
            <a:off x="6629400" y="2667000"/>
            <a:ext cx="2133601" cy="2133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10"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1"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2"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4" name="TextBox 13"/>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5" name="TextBox 14"/>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16</a:t>
            </a:r>
            <a:endParaRPr lang="en-US" sz="1200" dirty="0">
              <a:solidFill>
                <a:schemeClr val="accent6">
                  <a:lumMod val="50000"/>
                </a:schemeClr>
              </a:solidFill>
              <a:latin typeface="Arial" pitchFamily="34" charset="0"/>
              <a:cs typeface="Arial" pitchFamily="34" charset="0"/>
            </a:endParaRPr>
          </a:p>
        </p:txBody>
      </p:sp>
      <p:sp>
        <p:nvSpPr>
          <p:cNvPr id="17410" name="Title 1"/>
          <p:cNvSpPr>
            <a:spLocks noGrp="1"/>
          </p:cNvSpPr>
          <p:nvPr>
            <p:ph type="title"/>
          </p:nvPr>
        </p:nvSpPr>
        <p:spPr/>
        <p:txBody>
          <a:bodyPr/>
          <a:lstStyle/>
          <a:p>
            <a:r>
              <a:rPr lang="en-US" dirty="0" smtClean="0">
                <a:solidFill>
                  <a:srgbClr val="984807"/>
                </a:solidFill>
              </a:rPr>
              <a:t>Multiple Sequences</a:t>
            </a:r>
          </a:p>
        </p:txBody>
      </p:sp>
      <p:sp>
        <p:nvSpPr>
          <p:cNvPr id="17411" name="Content Placeholder 2"/>
          <p:cNvSpPr>
            <a:spLocks noGrp="1"/>
          </p:cNvSpPr>
          <p:nvPr>
            <p:ph idx="1"/>
          </p:nvPr>
        </p:nvSpPr>
        <p:spPr/>
        <p:txBody>
          <a:bodyPr/>
          <a:lstStyle/>
          <a:p>
            <a:pPr marL="0" indent="0">
              <a:buFontTx/>
              <a:buNone/>
            </a:pPr>
            <a:r>
              <a:rPr lang="en-US" sz="2800" dirty="0" smtClean="0">
                <a:solidFill>
                  <a:srgbClr val="984807"/>
                </a:solidFill>
              </a:rPr>
              <a:t>LEARNING PROGRESSIONS "recognize that all students will follow not one general sequence, but multiple (often interacting) sequences" (NRC, 2007, p. 220).</a:t>
            </a:r>
          </a:p>
        </p:txBody>
      </p:sp>
      <p:pic>
        <p:nvPicPr>
          <p:cNvPr id="17412" name="Picture 4" descr="C:\Users\jlakin\AppData\Local\Microsoft\Windows\Temporary Internet Files\Content.IE5\Y2CQKPKG\MC900055589[1].wmf"/>
          <p:cNvPicPr>
            <a:picLocks noChangeAspect="1" noChangeArrowheads="1"/>
          </p:cNvPicPr>
          <p:nvPr/>
        </p:nvPicPr>
        <p:blipFill>
          <a:blip r:embed="rId7" cstate="print"/>
          <a:srcRect/>
          <a:stretch>
            <a:fillRect/>
          </a:stretch>
        </p:blipFill>
        <p:spPr bwMode="auto">
          <a:xfrm>
            <a:off x="3352800" y="3352800"/>
            <a:ext cx="2543175" cy="230688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8"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9" name="Rectangle 8"/>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11"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2"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3"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4" name="TextBox 13"/>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6" name="TextBox 15"/>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17</a:t>
            </a:r>
            <a:endParaRPr lang="en-US" sz="1200" dirty="0">
              <a:solidFill>
                <a:schemeClr val="accent6">
                  <a:lumMod val="50000"/>
                </a:schemeClr>
              </a:solidFill>
              <a:latin typeface="Arial" pitchFamily="34" charset="0"/>
              <a:cs typeface="Arial" pitchFamily="34" charset="0"/>
            </a:endParaRPr>
          </a:p>
        </p:txBody>
      </p:sp>
      <p:sp>
        <p:nvSpPr>
          <p:cNvPr id="18434" name="Title 1"/>
          <p:cNvSpPr>
            <a:spLocks noGrp="1"/>
          </p:cNvSpPr>
          <p:nvPr>
            <p:ph type="title"/>
          </p:nvPr>
        </p:nvSpPr>
        <p:spPr/>
        <p:txBody>
          <a:bodyPr/>
          <a:lstStyle/>
          <a:p>
            <a:r>
              <a:rPr lang="en-US" dirty="0" smtClean="0">
                <a:solidFill>
                  <a:srgbClr val="984807"/>
                </a:solidFill>
              </a:rPr>
              <a:t>Differences</a:t>
            </a:r>
          </a:p>
        </p:txBody>
      </p:sp>
      <p:sp>
        <p:nvSpPr>
          <p:cNvPr id="18435" name="Content Placeholder 2"/>
          <p:cNvSpPr>
            <a:spLocks noGrp="1"/>
          </p:cNvSpPr>
          <p:nvPr>
            <p:ph idx="1"/>
          </p:nvPr>
        </p:nvSpPr>
        <p:spPr/>
        <p:txBody>
          <a:bodyPr/>
          <a:lstStyle/>
          <a:p>
            <a:pPr marL="0" indent="0">
              <a:buFontTx/>
              <a:buNone/>
              <a:defRPr/>
            </a:pPr>
            <a:r>
              <a:rPr lang="en-US" sz="2800" dirty="0" smtClean="0">
                <a:solidFill>
                  <a:srgbClr val="984807"/>
                </a:solidFill>
              </a:rPr>
              <a:t>Differences:  There are several differences in how the learning progressions construct is used in the literature.</a:t>
            </a:r>
          </a:p>
          <a:p>
            <a:pPr>
              <a:defRPr/>
            </a:pPr>
            <a:endParaRPr lang="en-US" dirty="0" smtClean="0"/>
          </a:p>
        </p:txBody>
      </p:sp>
      <p:pic>
        <p:nvPicPr>
          <p:cNvPr id="18436" name="Picture 4" descr="C:\Users\jlakin\AppData\Local\Microsoft\Windows\Temporary Internet Files\Content.IE5\51G2JRB4\MC900230406[1].wmf"/>
          <p:cNvPicPr>
            <a:picLocks noChangeAspect="1" noChangeArrowheads="1"/>
          </p:cNvPicPr>
          <p:nvPr/>
        </p:nvPicPr>
        <p:blipFill>
          <a:blip r:embed="rId7" cstate="print"/>
          <a:srcRect/>
          <a:stretch>
            <a:fillRect/>
          </a:stretch>
        </p:blipFill>
        <p:spPr bwMode="auto">
          <a:xfrm>
            <a:off x="2971800" y="2971800"/>
            <a:ext cx="3643313" cy="271932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10"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1"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2"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4" name="TextBox 13"/>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5" name="TextBox 14"/>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18</a:t>
            </a:r>
            <a:endParaRPr lang="en-US" sz="1200" dirty="0">
              <a:solidFill>
                <a:schemeClr val="accent6">
                  <a:lumMod val="50000"/>
                </a:schemeClr>
              </a:solidFill>
              <a:latin typeface="Arial" pitchFamily="34" charset="0"/>
              <a:cs typeface="Arial" pitchFamily="34" charset="0"/>
            </a:endParaRPr>
          </a:p>
        </p:txBody>
      </p:sp>
      <p:sp>
        <p:nvSpPr>
          <p:cNvPr id="19458" name="Title 1"/>
          <p:cNvSpPr>
            <a:spLocks noGrp="1"/>
          </p:cNvSpPr>
          <p:nvPr>
            <p:ph type="title"/>
          </p:nvPr>
        </p:nvSpPr>
        <p:spPr/>
        <p:txBody>
          <a:bodyPr/>
          <a:lstStyle/>
          <a:p>
            <a:pPr algn="l"/>
            <a:r>
              <a:rPr lang="en-US" dirty="0" smtClean="0">
                <a:solidFill>
                  <a:srgbClr val="984807"/>
                </a:solidFill>
              </a:rPr>
              <a:t>Time Spans</a:t>
            </a:r>
          </a:p>
        </p:txBody>
      </p:sp>
      <p:sp>
        <p:nvSpPr>
          <p:cNvPr id="19459" name="Content Placeholder 2"/>
          <p:cNvSpPr>
            <a:spLocks noGrp="1"/>
          </p:cNvSpPr>
          <p:nvPr>
            <p:ph idx="1"/>
          </p:nvPr>
        </p:nvSpPr>
        <p:spPr>
          <a:xfrm>
            <a:off x="457200" y="1600201"/>
            <a:ext cx="8534400" cy="2362200"/>
          </a:xfrm>
        </p:spPr>
        <p:txBody>
          <a:bodyPr/>
          <a:lstStyle/>
          <a:p>
            <a:pPr marL="0" indent="0">
              <a:buFontTx/>
              <a:buNone/>
              <a:defRPr/>
            </a:pPr>
            <a:r>
              <a:rPr lang="en-US" sz="2800" dirty="0" smtClean="0">
                <a:solidFill>
                  <a:srgbClr val="984807"/>
                </a:solidFill>
              </a:rPr>
              <a:t>LEARNING </a:t>
            </a:r>
            <a:r>
              <a:rPr lang="en-US" sz="2800" dirty="0" smtClean="0">
                <a:solidFill>
                  <a:srgbClr val="984807"/>
                </a:solidFill>
              </a:rPr>
              <a:t>PROGRESSIONS differ in the time spans they describe. Some progressions describe the development of students' thinking over a span of years; others describe the progression of thinking through a particular topic or instructional unit.</a:t>
            </a:r>
          </a:p>
          <a:p>
            <a:pPr>
              <a:defRPr/>
            </a:pPr>
            <a:endParaRPr lang="en-US" dirty="0" smtClean="0"/>
          </a:p>
        </p:txBody>
      </p:sp>
      <p:pic>
        <p:nvPicPr>
          <p:cNvPr id="19460" name="Picture 4" descr="C:\Users\jlakin\AppData\Local\Microsoft\Windows\Temporary Internet Files\Content.IE5\UQCM24IM\MP900449122[1].jpg"/>
          <p:cNvPicPr>
            <a:picLocks noChangeAspect="1" noChangeArrowheads="1"/>
          </p:cNvPicPr>
          <p:nvPr/>
        </p:nvPicPr>
        <p:blipFill>
          <a:blip r:embed="rId7" cstate="print"/>
          <a:srcRect/>
          <a:stretch>
            <a:fillRect/>
          </a:stretch>
        </p:blipFill>
        <p:spPr bwMode="auto">
          <a:xfrm>
            <a:off x="3505200" y="4038600"/>
            <a:ext cx="2424113" cy="172407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TextBox 13"/>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19</a:t>
            </a:r>
            <a:endParaRPr lang="en-US" sz="1200" dirty="0">
              <a:solidFill>
                <a:schemeClr val="accent6">
                  <a:lumMod val="50000"/>
                </a:schemeClr>
              </a:solidFill>
              <a:latin typeface="Arial" pitchFamily="34" charset="0"/>
              <a:cs typeface="Arial" pitchFamily="34" charset="0"/>
            </a:endParaRPr>
          </a:p>
        </p:txBody>
      </p:sp>
      <p:sp>
        <p:nvSpPr>
          <p:cNvPr id="20482" name="Title 1"/>
          <p:cNvSpPr>
            <a:spLocks noGrp="1"/>
          </p:cNvSpPr>
          <p:nvPr>
            <p:ph type="title"/>
          </p:nvPr>
        </p:nvSpPr>
        <p:spPr/>
        <p:txBody>
          <a:bodyPr/>
          <a:lstStyle/>
          <a:p>
            <a:r>
              <a:rPr lang="en-US" dirty="0" smtClean="0">
                <a:solidFill>
                  <a:srgbClr val="984807"/>
                </a:solidFill>
              </a:rPr>
              <a:t>Grain Size</a:t>
            </a:r>
          </a:p>
        </p:txBody>
      </p:sp>
      <p:sp>
        <p:nvSpPr>
          <p:cNvPr id="20483" name="Content Placeholder 2"/>
          <p:cNvSpPr>
            <a:spLocks noGrp="1"/>
          </p:cNvSpPr>
          <p:nvPr>
            <p:ph idx="1"/>
          </p:nvPr>
        </p:nvSpPr>
        <p:spPr/>
        <p:txBody>
          <a:bodyPr/>
          <a:lstStyle/>
          <a:p>
            <a:pPr marL="0" indent="0">
              <a:buFontTx/>
              <a:buNone/>
              <a:defRPr/>
            </a:pPr>
            <a:r>
              <a:rPr lang="en-US" sz="2800" dirty="0" smtClean="0">
                <a:solidFill>
                  <a:srgbClr val="984807"/>
                </a:solidFill>
              </a:rPr>
              <a:t>LEARNING PROGRESSIONS differ in the grain size of their descriptions. Some are appropriate for describing minute-to-minute changes in students' development of thought, while others better describe more global progressions through school curricula.</a:t>
            </a:r>
          </a:p>
          <a:p>
            <a:pPr>
              <a:defRPr/>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16"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17" name="Rectangle 1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19"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20"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21"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22" name="TextBox 2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23" name="TextBox 2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4" name="TextBox 23"/>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2</a:t>
            </a:r>
            <a:endParaRPr lang="en-US" sz="1200" dirty="0">
              <a:solidFill>
                <a:schemeClr val="accent6">
                  <a:lumMod val="50000"/>
                </a:schemeClr>
              </a:solidFill>
              <a:latin typeface="Arial" pitchFamily="34" charset="0"/>
              <a:cs typeface="Arial" pitchFamily="34" charset="0"/>
            </a:endParaRPr>
          </a:p>
        </p:txBody>
      </p:sp>
      <p:sp>
        <p:nvSpPr>
          <p:cNvPr id="3074" name="Rectangle 2"/>
          <p:cNvSpPr>
            <a:spLocks noGrp="1" noChangeArrowheads="1"/>
          </p:cNvSpPr>
          <p:nvPr>
            <p:ph type="title"/>
          </p:nvPr>
        </p:nvSpPr>
        <p:spPr>
          <a:xfrm>
            <a:off x="0" y="274638"/>
            <a:ext cx="9144000" cy="1143000"/>
          </a:xfrm>
        </p:spPr>
        <p:txBody>
          <a:bodyPr/>
          <a:lstStyle/>
          <a:p>
            <a:pPr eaLnBrk="1" hangingPunct="1"/>
            <a:r>
              <a:rPr lang="en-US" dirty="0" smtClean="0">
                <a:solidFill>
                  <a:srgbClr val="984807"/>
                </a:solidFill>
              </a:rPr>
              <a:t>What is a </a:t>
            </a:r>
            <a:r>
              <a:rPr lang="en-US" i="1" dirty="0" smtClean="0">
                <a:solidFill>
                  <a:srgbClr val="984807"/>
                </a:solidFill>
              </a:rPr>
              <a:t>Learning Progression</a:t>
            </a:r>
            <a:r>
              <a:rPr lang="en-US" dirty="0" smtClean="0">
                <a:solidFill>
                  <a:srgbClr val="984807"/>
                </a:solidFill>
              </a:rPr>
              <a:t>?</a:t>
            </a:r>
          </a:p>
        </p:txBody>
      </p:sp>
      <p:sp>
        <p:nvSpPr>
          <p:cNvPr id="3075" name="Rectangle 3"/>
          <p:cNvSpPr>
            <a:spLocks noGrp="1" noChangeArrowheads="1"/>
          </p:cNvSpPr>
          <p:nvPr>
            <p:ph type="body" idx="1"/>
          </p:nvPr>
        </p:nvSpPr>
        <p:spPr>
          <a:xfrm>
            <a:off x="685800" y="1600200"/>
            <a:ext cx="8229600" cy="4525963"/>
          </a:xfrm>
        </p:spPr>
        <p:txBody>
          <a:bodyPr/>
          <a:lstStyle/>
          <a:p>
            <a:pPr eaLnBrk="1" hangingPunct="1">
              <a:buFontTx/>
              <a:buNone/>
              <a:defRPr/>
            </a:pPr>
            <a:r>
              <a:rPr lang="en-US" sz="2800" dirty="0" smtClean="0">
                <a:solidFill>
                  <a:srgbClr val="984807"/>
                </a:solidFill>
              </a:rPr>
              <a:t>A set of </a:t>
            </a:r>
            <a:r>
              <a:rPr lang="en-US" sz="2800" i="1" dirty="0" smtClean="0">
                <a:solidFill>
                  <a:srgbClr val="984807"/>
                </a:solidFill>
              </a:rPr>
              <a:t>en route </a:t>
            </a:r>
            <a:r>
              <a:rPr lang="en-US" sz="2800" dirty="0" smtClean="0">
                <a:solidFill>
                  <a:srgbClr val="984807"/>
                </a:solidFill>
              </a:rPr>
              <a:t>building blocks</a:t>
            </a:r>
          </a:p>
          <a:p>
            <a:pPr eaLnBrk="1" hangingPunct="1">
              <a:buFontTx/>
              <a:buNone/>
              <a:defRPr/>
            </a:pPr>
            <a:endParaRPr lang="en-US" sz="1400" dirty="0" smtClean="0">
              <a:solidFill>
                <a:srgbClr val="984807"/>
              </a:solidFill>
            </a:endParaRPr>
          </a:p>
          <a:p>
            <a:pPr lvl="1" eaLnBrk="1" hangingPunct="1">
              <a:buFont typeface="Arial"/>
              <a:buChar char="•"/>
              <a:defRPr/>
            </a:pPr>
            <a:r>
              <a:rPr lang="en-US" dirty="0" err="1" smtClean="0">
                <a:solidFill>
                  <a:srgbClr val="984807"/>
                </a:solidFill>
              </a:rPr>
              <a:t>S</a:t>
            </a:r>
            <a:r>
              <a:rPr lang="en-US" u="sng" dirty="0" err="1" smtClean="0">
                <a:solidFill>
                  <a:srgbClr val="984807"/>
                </a:solidFill>
              </a:rPr>
              <a:t>ubskills</a:t>
            </a:r>
            <a:r>
              <a:rPr lang="en-US" dirty="0" smtClean="0">
                <a:solidFill>
                  <a:srgbClr val="984807"/>
                </a:solidFill>
              </a:rPr>
              <a:t> and bodies of enabling </a:t>
            </a:r>
            <a:r>
              <a:rPr lang="en-US" u="sng" dirty="0" smtClean="0">
                <a:solidFill>
                  <a:srgbClr val="984807"/>
                </a:solidFill>
              </a:rPr>
              <a:t>knowledge</a:t>
            </a:r>
          </a:p>
          <a:p>
            <a:pPr lvl="1" eaLnBrk="1" hangingPunct="1">
              <a:buFont typeface="Arial"/>
              <a:buChar char="•"/>
              <a:defRPr/>
            </a:pPr>
            <a:r>
              <a:rPr lang="en-US" dirty="0" smtClean="0">
                <a:solidFill>
                  <a:srgbClr val="984807"/>
                </a:solidFill>
              </a:rPr>
              <a:t>Which students need to master to achieve a more distant </a:t>
            </a:r>
            <a:r>
              <a:rPr lang="en-US" u="sng" dirty="0" smtClean="0">
                <a:solidFill>
                  <a:srgbClr val="984807"/>
                </a:solidFill>
              </a:rPr>
              <a:t>curricular aim</a:t>
            </a:r>
          </a:p>
          <a:p>
            <a:pPr marL="457200" lvl="1" indent="0" algn="ctr" eaLnBrk="1" hangingPunct="1">
              <a:buFontTx/>
              <a:buNone/>
              <a:defRPr/>
            </a:pPr>
            <a:endParaRPr lang="en-US" u="sng" dirty="0" smtClean="0">
              <a:solidFill>
                <a:srgbClr val="984807"/>
              </a:solidFill>
            </a:endParaRPr>
          </a:p>
        </p:txBody>
      </p:sp>
      <p:pic>
        <p:nvPicPr>
          <p:cNvPr id="3076" name="Picture 4" descr="C:\Users\jlakin\AppData\Local\Microsoft\Windows\Temporary Internet Files\Content.IE5\BF7OGNDS\MP900341481[1].jpg"/>
          <p:cNvPicPr>
            <a:picLocks noChangeAspect="1" noChangeArrowheads="1"/>
          </p:cNvPicPr>
          <p:nvPr/>
        </p:nvPicPr>
        <p:blipFill>
          <a:blip r:embed="rId7" cstate="print"/>
          <a:srcRect/>
          <a:stretch>
            <a:fillRect/>
          </a:stretch>
        </p:blipFill>
        <p:spPr bwMode="auto">
          <a:xfrm>
            <a:off x="6629400" y="3581400"/>
            <a:ext cx="1565275" cy="21939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11"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12" name="Rectangle 11"/>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14"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5"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6"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7" name="TextBox 16"/>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8" name="TextBox 17"/>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9" name="TextBox 18"/>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20</a:t>
            </a:r>
            <a:endParaRPr lang="en-US" sz="1200" dirty="0">
              <a:solidFill>
                <a:schemeClr val="accent6">
                  <a:lumMod val="50000"/>
                </a:schemeClr>
              </a:solidFill>
              <a:latin typeface="Arial" pitchFamily="34" charset="0"/>
              <a:cs typeface="Arial" pitchFamily="34" charset="0"/>
            </a:endParaRPr>
          </a:p>
        </p:txBody>
      </p:sp>
      <p:sp>
        <p:nvSpPr>
          <p:cNvPr id="21506" name="Title 1"/>
          <p:cNvSpPr>
            <a:spLocks noGrp="1"/>
          </p:cNvSpPr>
          <p:nvPr>
            <p:ph type="title"/>
          </p:nvPr>
        </p:nvSpPr>
        <p:spPr/>
        <p:txBody>
          <a:bodyPr/>
          <a:lstStyle/>
          <a:p>
            <a:r>
              <a:rPr lang="en-US" dirty="0" smtClean="0">
                <a:solidFill>
                  <a:srgbClr val="984807"/>
                </a:solidFill>
              </a:rPr>
              <a:t>Different Audiences</a:t>
            </a:r>
          </a:p>
        </p:txBody>
      </p:sp>
      <p:sp>
        <p:nvSpPr>
          <p:cNvPr id="21507" name="Rectangle 3"/>
          <p:cNvSpPr>
            <a:spLocks noChangeArrowheads="1"/>
          </p:cNvSpPr>
          <p:nvPr/>
        </p:nvSpPr>
        <p:spPr bwMode="auto">
          <a:xfrm>
            <a:off x="228600" y="3657600"/>
            <a:ext cx="8686800" cy="2169825"/>
          </a:xfrm>
          <a:prstGeom prst="rect">
            <a:avLst/>
          </a:prstGeom>
          <a:noFill/>
          <a:ln w="9525">
            <a:noFill/>
            <a:miter lim="800000"/>
            <a:headEnd/>
            <a:tailEnd/>
          </a:ln>
        </p:spPr>
        <p:txBody>
          <a:bodyPr wrap="square">
            <a:spAutoFit/>
          </a:bodyPr>
          <a:lstStyle/>
          <a:p>
            <a:r>
              <a:rPr lang="en-US" sz="2700" dirty="0">
                <a:solidFill>
                  <a:srgbClr val="984807"/>
                </a:solidFill>
              </a:rPr>
              <a:t>LEARNING PROGRESSIONS differ in the audience for which they are written. Some LEARNING PROGRESSIONS are written for researchers, some for standards writers, some for assessment developers (formative and summative), and some for teachers.</a:t>
            </a:r>
          </a:p>
        </p:txBody>
      </p:sp>
      <p:pic>
        <p:nvPicPr>
          <p:cNvPr id="21508" name="Picture 6"/>
          <p:cNvPicPr>
            <a:picLocks noGrp="1" noChangeAspect="1" noChangeArrowheads="1"/>
          </p:cNvPicPr>
          <p:nvPr>
            <p:ph idx="1"/>
          </p:nvPr>
        </p:nvPicPr>
        <p:blipFill>
          <a:blip r:embed="rId7" cstate="print"/>
          <a:srcRect/>
          <a:stretch>
            <a:fillRect/>
          </a:stretch>
        </p:blipFill>
        <p:spPr>
          <a:xfrm>
            <a:off x="868362" y="1676400"/>
            <a:ext cx="1036638" cy="1554163"/>
          </a:xfrm>
          <a:noFill/>
        </p:spPr>
      </p:pic>
      <p:pic>
        <p:nvPicPr>
          <p:cNvPr id="21509" name="Picture 7" descr="C:\Users\jlakin\AppData\Local\Microsoft\Windows\Temporary Internet Files\Content.IE5\4OSFW8UQ\MP900444589[1].jpg"/>
          <p:cNvPicPr>
            <a:picLocks noChangeAspect="1" noChangeArrowheads="1"/>
          </p:cNvPicPr>
          <p:nvPr/>
        </p:nvPicPr>
        <p:blipFill>
          <a:blip r:embed="rId8" cstate="print"/>
          <a:srcRect/>
          <a:stretch>
            <a:fillRect/>
          </a:stretch>
        </p:blipFill>
        <p:spPr bwMode="auto">
          <a:xfrm>
            <a:off x="2270125" y="1676400"/>
            <a:ext cx="854075" cy="1279525"/>
          </a:xfrm>
          <a:prstGeom prst="rect">
            <a:avLst/>
          </a:prstGeom>
          <a:noFill/>
          <a:ln w="9525">
            <a:noFill/>
            <a:miter lim="800000"/>
            <a:headEnd/>
            <a:tailEnd/>
          </a:ln>
        </p:spPr>
      </p:pic>
      <p:pic>
        <p:nvPicPr>
          <p:cNvPr id="21510" name="Picture 8" descr="C:\Users\jlakin\AppData\Local\Microsoft\Windows\Temporary Internet Files\Content.IE5\QNXB2BRN\MP900443757[1].jpg"/>
          <p:cNvPicPr>
            <a:picLocks noChangeAspect="1" noChangeArrowheads="1"/>
          </p:cNvPicPr>
          <p:nvPr/>
        </p:nvPicPr>
        <p:blipFill>
          <a:blip r:embed="rId9" cstate="print"/>
          <a:srcRect/>
          <a:stretch>
            <a:fillRect/>
          </a:stretch>
        </p:blipFill>
        <p:spPr bwMode="auto">
          <a:xfrm>
            <a:off x="3505200" y="1676400"/>
            <a:ext cx="1143000" cy="1143000"/>
          </a:xfrm>
          <a:prstGeom prst="rect">
            <a:avLst/>
          </a:prstGeom>
          <a:noFill/>
          <a:ln w="9525">
            <a:noFill/>
            <a:miter lim="800000"/>
            <a:headEnd/>
            <a:tailEnd/>
          </a:ln>
        </p:spPr>
      </p:pic>
      <p:pic>
        <p:nvPicPr>
          <p:cNvPr id="21511" name="Picture 9" descr="C:\Users\jlakin\AppData\Local\Microsoft\Windows\Temporary Internet Files\Content.IE5\51G2JRB4\MP900446463[1].jpg"/>
          <p:cNvPicPr>
            <a:picLocks noChangeAspect="1" noChangeArrowheads="1"/>
          </p:cNvPicPr>
          <p:nvPr/>
        </p:nvPicPr>
        <p:blipFill rotWithShape="1">
          <a:blip r:embed="rId10" cstate="print"/>
          <a:srcRect t="-113" b="24212"/>
          <a:stretch/>
        </p:blipFill>
        <p:spPr bwMode="auto">
          <a:xfrm>
            <a:off x="6781800" y="1676400"/>
            <a:ext cx="1607705" cy="1828800"/>
          </a:xfrm>
          <a:prstGeom prst="rect">
            <a:avLst/>
          </a:prstGeom>
          <a:noFill/>
          <a:ln w="9525">
            <a:noFill/>
            <a:miter lim="800000"/>
            <a:headEnd/>
            <a:tailEnd/>
          </a:ln>
        </p:spPr>
      </p:pic>
      <p:pic>
        <p:nvPicPr>
          <p:cNvPr id="21512" name="Picture 10" descr="C:\Users\jlakin\AppData\Local\Microsoft\Windows\Temporary Internet Files\Content.IE5\BF7OGNDS\MP900443592[1].jpg"/>
          <p:cNvPicPr>
            <a:picLocks noChangeAspect="1" noChangeArrowheads="1"/>
          </p:cNvPicPr>
          <p:nvPr/>
        </p:nvPicPr>
        <p:blipFill>
          <a:blip r:embed="rId11" cstate="print"/>
          <a:srcRect/>
          <a:stretch>
            <a:fillRect/>
          </a:stretch>
        </p:blipFill>
        <p:spPr bwMode="auto">
          <a:xfrm>
            <a:off x="4999037" y="1676400"/>
            <a:ext cx="1477963" cy="98293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TextBox 13"/>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21</a:t>
            </a:r>
            <a:endParaRPr lang="en-US" sz="1200" dirty="0">
              <a:solidFill>
                <a:schemeClr val="accent6">
                  <a:lumMod val="50000"/>
                </a:schemeClr>
              </a:solidFill>
              <a:latin typeface="Arial" pitchFamily="34" charset="0"/>
              <a:cs typeface="Arial" pitchFamily="34" charset="0"/>
            </a:endParaRPr>
          </a:p>
        </p:txBody>
      </p:sp>
      <p:sp>
        <p:nvSpPr>
          <p:cNvPr id="22531" name="Content Placeholder 2"/>
          <p:cNvSpPr>
            <a:spLocks noGrp="1"/>
          </p:cNvSpPr>
          <p:nvPr>
            <p:ph idx="1"/>
          </p:nvPr>
        </p:nvSpPr>
        <p:spPr/>
        <p:txBody>
          <a:bodyPr/>
          <a:lstStyle/>
          <a:p>
            <a:r>
              <a:rPr lang="en-US" sz="2800" dirty="0">
                <a:solidFill>
                  <a:srgbClr val="984807"/>
                </a:solidFill>
              </a:rPr>
              <a:t>D</a:t>
            </a:r>
            <a:r>
              <a:rPr lang="en-US" sz="2800" dirty="0" smtClean="0">
                <a:solidFill>
                  <a:srgbClr val="984807"/>
                </a:solidFill>
              </a:rPr>
              <a:t>iffer </a:t>
            </a:r>
            <a:r>
              <a:rPr lang="en-US" sz="2800" dirty="0" smtClean="0">
                <a:solidFill>
                  <a:srgbClr val="984807"/>
                </a:solidFill>
              </a:rPr>
              <a:t>in how they describe student </a:t>
            </a:r>
            <a:r>
              <a:rPr lang="en-US" sz="2800" dirty="0" smtClean="0">
                <a:solidFill>
                  <a:srgbClr val="984807"/>
                </a:solidFill>
              </a:rPr>
              <a:t>learning.</a:t>
            </a:r>
          </a:p>
          <a:p>
            <a:r>
              <a:rPr lang="en-US" sz="2800" dirty="0">
                <a:solidFill>
                  <a:srgbClr val="984807"/>
                </a:solidFill>
              </a:rPr>
              <a:t>F</a:t>
            </a:r>
            <a:r>
              <a:rPr lang="en-US" sz="2800" dirty="0" smtClean="0">
                <a:solidFill>
                  <a:srgbClr val="984807"/>
                </a:solidFill>
              </a:rPr>
              <a:t>ocus </a:t>
            </a:r>
            <a:r>
              <a:rPr lang="en-US" sz="2800" dirty="0" smtClean="0">
                <a:solidFill>
                  <a:srgbClr val="984807"/>
                </a:solidFill>
              </a:rPr>
              <a:t>on numerically "measuring" student </a:t>
            </a:r>
            <a:r>
              <a:rPr lang="en-US" sz="2800" dirty="0" smtClean="0">
                <a:solidFill>
                  <a:srgbClr val="984807"/>
                </a:solidFill>
              </a:rPr>
              <a:t>progress</a:t>
            </a:r>
          </a:p>
          <a:p>
            <a:r>
              <a:rPr lang="en-US" sz="2800" dirty="0" smtClean="0">
                <a:solidFill>
                  <a:srgbClr val="984807"/>
                </a:solidFill>
              </a:rPr>
              <a:t>W</a:t>
            </a:r>
            <a:r>
              <a:rPr lang="en-US" sz="2800" dirty="0" smtClean="0">
                <a:solidFill>
                  <a:srgbClr val="984807"/>
                </a:solidFill>
              </a:rPr>
              <a:t>hile </a:t>
            </a:r>
            <a:r>
              <a:rPr lang="en-US" sz="2800" dirty="0" smtClean="0">
                <a:solidFill>
                  <a:srgbClr val="984807"/>
                </a:solidFill>
              </a:rPr>
              <a:t>others focus on describing the nature or categories of students' cognitive structures and </a:t>
            </a:r>
            <a:r>
              <a:rPr lang="en-US" sz="2800" dirty="0" smtClean="0">
                <a:solidFill>
                  <a:srgbClr val="984807"/>
                </a:solidFill>
              </a:rPr>
              <a:t>reasoning</a:t>
            </a:r>
            <a:endParaRPr lang="en-US" sz="2800" dirty="0" smtClean="0">
              <a:solidFill>
                <a:srgbClr val="984807"/>
              </a:solidFill>
            </a:endParaRPr>
          </a:p>
        </p:txBody>
      </p:sp>
      <p:sp>
        <p:nvSpPr>
          <p:cNvPr id="2" name="TextBox 1"/>
          <p:cNvSpPr txBox="1"/>
          <p:nvPr/>
        </p:nvSpPr>
        <p:spPr>
          <a:xfrm>
            <a:off x="0" y="449759"/>
            <a:ext cx="9144000" cy="769441"/>
          </a:xfrm>
          <a:prstGeom prst="rect">
            <a:avLst/>
          </a:prstGeom>
          <a:noFill/>
        </p:spPr>
        <p:txBody>
          <a:bodyPr wrap="square" rtlCol="0">
            <a:spAutoFit/>
          </a:bodyPr>
          <a:lstStyle/>
          <a:p>
            <a:pPr algn="ctr"/>
            <a:r>
              <a:rPr lang="en-US" sz="4400" dirty="0" smtClean="0">
                <a:solidFill>
                  <a:srgbClr val="984807"/>
                </a:solidFill>
              </a:rPr>
              <a:t>Learning Progressions</a:t>
            </a:r>
            <a:endParaRPr lang="en-US" sz="4400" dirty="0">
              <a:solidFill>
                <a:srgbClr val="984807"/>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TextBox 13"/>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22</a:t>
            </a:r>
            <a:endParaRPr lang="en-US" sz="1200" dirty="0">
              <a:solidFill>
                <a:schemeClr val="accent6">
                  <a:lumMod val="50000"/>
                </a:schemeClr>
              </a:solidFill>
              <a:latin typeface="Arial" pitchFamily="34" charset="0"/>
              <a:cs typeface="Arial" pitchFamily="34" charset="0"/>
            </a:endParaRPr>
          </a:p>
        </p:txBody>
      </p:sp>
      <p:sp>
        <p:nvSpPr>
          <p:cNvPr id="23554" name="Title 1"/>
          <p:cNvSpPr>
            <a:spLocks noGrp="1"/>
          </p:cNvSpPr>
          <p:nvPr>
            <p:ph type="title"/>
          </p:nvPr>
        </p:nvSpPr>
        <p:spPr/>
        <p:txBody>
          <a:bodyPr/>
          <a:lstStyle/>
          <a:p>
            <a:r>
              <a:rPr lang="en-US" dirty="0" smtClean="0">
                <a:solidFill>
                  <a:srgbClr val="984807"/>
                </a:solidFill>
              </a:rPr>
              <a:t>Overview</a:t>
            </a:r>
          </a:p>
        </p:txBody>
      </p:sp>
      <p:pic>
        <p:nvPicPr>
          <p:cNvPr id="23555" name="Picture 4" descr="C:\Users\jlakin\AppData\Local\Microsoft\Windows\Temporary Internet Files\Content.IE5\QNXB2BRN\MP900424322[1].jpg"/>
          <p:cNvPicPr>
            <a:picLocks noGrp="1" noChangeAspect="1" noChangeArrowheads="1"/>
          </p:cNvPicPr>
          <p:nvPr>
            <p:ph idx="1"/>
          </p:nvPr>
        </p:nvPicPr>
        <p:blipFill>
          <a:blip r:embed="rId7" cstate="print"/>
          <a:srcRect/>
          <a:stretch>
            <a:fillRect/>
          </a:stretch>
        </p:blipFill>
        <p:spPr>
          <a:xfrm>
            <a:off x="1676400" y="1600200"/>
            <a:ext cx="6175375" cy="411480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TextBox 13"/>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23</a:t>
            </a:r>
            <a:endParaRPr lang="en-US" sz="1200" dirty="0">
              <a:solidFill>
                <a:schemeClr val="accent6">
                  <a:lumMod val="50000"/>
                </a:schemeClr>
              </a:solidFill>
              <a:latin typeface="Arial" pitchFamily="34" charset="0"/>
              <a:cs typeface="Arial" pitchFamily="34" charset="0"/>
            </a:endParaRPr>
          </a:p>
        </p:txBody>
      </p:sp>
      <p:sp>
        <p:nvSpPr>
          <p:cNvPr id="2" name="Rectangle 1"/>
          <p:cNvSpPr/>
          <p:nvPr/>
        </p:nvSpPr>
        <p:spPr>
          <a:xfrm>
            <a:off x="838200" y="3352800"/>
            <a:ext cx="7315200"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800" dirty="0">
                <a:solidFill>
                  <a:srgbClr val="984807"/>
                </a:solidFill>
              </a:rPr>
              <a:t>The most important rule regarding this conceptual view is that long-term memory is not about a collection of skills and knowledge, but connections among skills and knowledge built upon over time. </a:t>
            </a:r>
          </a:p>
        </p:txBody>
      </p:sp>
      <p:pic>
        <p:nvPicPr>
          <p:cNvPr id="24579" name="Picture 2" descr="C:\Users\jlakin\AppData\Local\Microsoft\Windows\Temporary Internet Files\Content.IE5\51G2JRB4\MP900314254[1].jpg"/>
          <p:cNvPicPr>
            <a:picLocks noChangeAspect="1" noChangeArrowheads="1"/>
          </p:cNvPicPr>
          <p:nvPr/>
        </p:nvPicPr>
        <p:blipFill>
          <a:blip r:embed="rId7" cstate="print"/>
          <a:srcRect/>
          <a:stretch>
            <a:fillRect/>
          </a:stretch>
        </p:blipFill>
        <p:spPr bwMode="auto">
          <a:xfrm>
            <a:off x="2895600" y="1676400"/>
            <a:ext cx="3657600" cy="12795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TextBox 13"/>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24</a:t>
            </a:r>
            <a:endParaRPr lang="en-US" sz="1200" dirty="0">
              <a:solidFill>
                <a:schemeClr val="accent6">
                  <a:lumMod val="50000"/>
                </a:schemeClr>
              </a:solidFill>
              <a:latin typeface="Arial" pitchFamily="34" charset="0"/>
              <a:cs typeface="Arial" pitchFamily="34" charset="0"/>
            </a:endParaRPr>
          </a:p>
        </p:txBody>
      </p:sp>
      <p:sp>
        <p:nvSpPr>
          <p:cNvPr id="25602" name="Rectangle 2"/>
          <p:cNvSpPr>
            <a:spLocks noGrp="1" noChangeArrowheads="1"/>
          </p:cNvSpPr>
          <p:nvPr>
            <p:ph type="title"/>
          </p:nvPr>
        </p:nvSpPr>
        <p:spPr>
          <a:xfrm>
            <a:off x="0" y="274638"/>
            <a:ext cx="9144000" cy="1143000"/>
          </a:xfrm>
        </p:spPr>
        <p:txBody>
          <a:bodyPr/>
          <a:lstStyle/>
          <a:p>
            <a:pPr eaLnBrk="1" hangingPunct="1"/>
            <a:r>
              <a:rPr lang="en-US" sz="4200" dirty="0" smtClean="0">
                <a:solidFill>
                  <a:srgbClr val="984807"/>
                </a:solidFill>
              </a:rPr>
              <a:t>What a Learning Progression </a:t>
            </a:r>
            <a:r>
              <a:rPr lang="en-US" sz="4200" i="1" dirty="0" smtClean="0">
                <a:solidFill>
                  <a:srgbClr val="984807"/>
                </a:solidFill>
              </a:rPr>
              <a:t>is Not</a:t>
            </a:r>
          </a:p>
        </p:txBody>
      </p:sp>
      <p:sp>
        <p:nvSpPr>
          <p:cNvPr id="25603" name="Rectangle 3"/>
          <p:cNvSpPr>
            <a:spLocks noGrp="1" noChangeArrowheads="1"/>
          </p:cNvSpPr>
          <p:nvPr>
            <p:ph type="body" idx="1"/>
          </p:nvPr>
        </p:nvSpPr>
        <p:spPr>
          <a:xfrm>
            <a:off x="685800" y="2057400"/>
            <a:ext cx="8229600" cy="4525963"/>
          </a:xfrm>
        </p:spPr>
        <p:txBody>
          <a:bodyPr/>
          <a:lstStyle/>
          <a:p>
            <a:pPr eaLnBrk="1" hangingPunct="1"/>
            <a:r>
              <a:rPr lang="en-US" sz="2800" dirty="0" smtClean="0">
                <a:solidFill>
                  <a:srgbClr val="984807"/>
                </a:solidFill>
              </a:rPr>
              <a:t>It is </a:t>
            </a:r>
            <a:r>
              <a:rPr lang="en-US" sz="2800" i="1" dirty="0" smtClean="0">
                <a:solidFill>
                  <a:srgbClr val="984807"/>
                </a:solidFill>
              </a:rPr>
              <a:t>not</a:t>
            </a:r>
            <a:r>
              <a:rPr lang="en-US" sz="2800" dirty="0" smtClean="0">
                <a:solidFill>
                  <a:srgbClr val="984807"/>
                </a:solidFill>
              </a:rPr>
              <a:t> unerringly accurate.</a:t>
            </a:r>
          </a:p>
          <a:p>
            <a:pPr eaLnBrk="1" hangingPunct="1"/>
            <a:r>
              <a:rPr lang="en-US" sz="2800" dirty="0" smtClean="0">
                <a:solidFill>
                  <a:srgbClr val="984807"/>
                </a:solidFill>
              </a:rPr>
              <a:t>It is </a:t>
            </a:r>
            <a:r>
              <a:rPr lang="en-US" sz="2800" i="1" dirty="0" smtClean="0">
                <a:solidFill>
                  <a:srgbClr val="984807"/>
                </a:solidFill>
              </a:rPr>
              <a:t>not</a:t>
            </a:r>
            <a:r>
              <a:rPr lang="en-US" sz="2800" dirty="0" smtClean="0">
                <a:solidFill>
                  <a:srgbClr val="984807"/>
                </a:solidFill>
              </a:rPr>
              <a:t> necessarily suitable for all students.</a:t>
            </a:r>
          </a:p>
          <a:p>
            <a:pPr eaLnBrk="1" hangingPunct="1"/>
            <a:r>
              <a:rPr lang="en-US" sz="2800" dirty="0" smtClean="0">
                <a:solidFill>
                  <a:srgbClr val="984807"/>
                </a:solidFill>
              </a:rPr>
              <a:t>It is </a:t>
            </a:r>
            <a:r>
              <a:rPr lang="en-US" sz="2800" i="1" dirty="0" smtClean="0">
                <a:solidFill>
                  <a:srgbClr val="984807"/>
                </a:solidFill>
              </a:rPr>
              <a:t>not </a:t>
            </a:r>
            <a:r>
              <a:rPr lang="en-US" sz="2800" dirty="0" smtClean="0">
                <a:solidFill>
                  <a:srgbClr val="984807"/>
                </a:solidFill>
              </a:rPr>
              <a:t>the one and only way for students to master the targeted curriculum.</a:t>
            </a:r>
          </a:p>
          <a:p>
            <a:pPr eaLnBrk="1" hangingPunct="1"/>
            <a:r>
              <a:rPr lang="en-US" sz="2800" dirty="0" smtClean="0">
                <a:solidFill>
                  <a:srgbClr val="984807"/>
                </a:solidFill>
              </a:rPr>
              <a:t>It is </a:t>
            </a:r>
            <a:r>
              <a:rPr lang="en-US" sz="2800" i="1" dirty="0" smtClean="0">
                <a:solidFill>
                  <a:srgbClr val="984807"/>
                </a:solidFill>
              </a:rPr>
              <a:t>not</a:t>
            </a:r>
            <a:r>
              <a:rPr lang="en-US" sz="2800" dirty="0" smtClean="0">
                <a:solidFill>
                  <a:srgbClr val="984807"/>
                </a:solidFill>
              </a:rPr>
              <a:t> necessarily better just because it is complex.  </a:t>
            </a:r>
          </a:p>
          <a:p>
            <a:pPr eaLnBrk="1" hangingPunct="1">
              <a:buFontTx/>
              <a:buNone/>
            </a:pPr>
            <a:endParaRPr lang="en-US" sz="2800" dirty="0" smtClean="0">
              <a:solidFill>
                <a:srgbClr val="984807"/>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TextBox 13"/>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25</a:t>
            </a:r>
            <a:endParaRPr lang="en-US" sz="1200" dirty="0">
              <a:solidFill>
                <a:schemeClr val="accent6">
                  <a:lumMod val="50000"/>
                </a:schemeClr>
              </a:solidFill>
              <a:latin typeface="Arial" pitchFamily="34" charset="0"/>
              <a:cs typeface="Arial" pitchFamily="34" charset="0"/>
            </a:endParaRPr>
          </a:p>
        </p:txBody>
      </p:sp>
      <p:sp>
        <p:nvSpPr>
          <p:cNvPr id="26626" name="Rectangle 2"/>
          <p:cNvSpPr>
            <a:spLocks noGrp="1" noChangeArrowheads="1"/>
          </p:cNvSpPr>
          <p:nvPr>
            <p:ph type="title"/>
          </p:nvPr>
        </p:nvSpPr>
        <p:spPr>
          <a:xfrm>
            <a:off x="0" y="274638"/>
            <a:ext cx="9144000" cy="1143000"/>
          </a:xfrm>
        </p:spPr>
        <p:txBody>
          <a:bodyPr/>
          <a:lstStyle/>
          <a:p>
            <a:pPr eaLnBrk="1" hangingPunct="1"/>
            <a:r>
              <a:rPr lang="en-US" sz="3500" dirty="0" smtClean="0">
                <a:solidFill>
                  <a:srgbClr val="984807"/>
                </a:solidFill>
              </a:rPr>
              <a:t>Why Learning Progressions are Important</a:t>
            </a:r>
          </a:p>
        </p:txBody>
      </p:sp>
      <p:sp>
        <p:nvSpPr>
          <p:cNvPr id="26627" name="Rectangle 3"/>
          <p:cNvSpPr>
            <a:spLocks noGrp="1" noChangeArrowheads="1"/>
          </p:cNvSpPr>
          <p:nvPr>
            <p:ph type="body" idx="1"/>
          </p:nvPr>
        </p:nvSpPr>
        <p:spPr/>
        <p:txBody>
          <a:bodyPr/>
          <a:lstStyle/>
          <a:p>
            <a:pPr eaLnBrk="1" hangingPunct="1"/>
            <a:r>
              <a:rPr lang="en-US" sz="2800" dirty="0" smtClean="0">
                <a:solidFill>
                  <a:srgbClr val="984807"/>
                </a:solidFill>
              </a:rPr>
              <a:t>By identifying the component knowledge and skills that constitute a curricular outcome, teachers can have a better idea of </a:t>
            </a:r>
            <a:r>
              <a:rPr lang="en-US" sz="2800" i="1" dirty="0" smtClean="0">
                <a:solidFill>
                  <a:srgbClr val="377758"/>
                </a:solidFill>
              </a:rPr>
              <a:t>what</a:t>
            </a:r>
            <a:r>
              <a:rPr lang="en-US" sz="2800" i="1" dirty="0" smtClean="0">
                <a:solidFill>
                  <a:srgbClr val="984807"/>
                </a:solidFill>
              </a:rPr>
              <a:t> </a:t>
            </a:r>
            <a:r>
              <a:rPr lang="en-US" sz="2800" dirty="0" smtClean="0">
                <a:solidFill>
                  <a:srgbClr val="984807"/>
                </a:solidFill>
              </a:rPr>
              <a:t>to teach and test and </a:t>
            </a:r>
            <a:r>
              <a:rPr lang="en-US" sz="2800" i="1" dirty="0" smtClean="0">
                <a:solidFill>
                  <a:srgbClr val="377758"/>
                </a:solidFill>
              </a:rPr>
              <a:t>when </a:t>
            </a:r>
            <a:r>
              <a:rPr lang="en-US" sz="2800" dirty="0" smtClean="0">
                <a:solidFill>
                  <a:srgbClr val="984807"/>
                </a:solidFill>
              </a:rPr>
              <a:t>to teach and test it.</a:t>
            </a:r>
          </a:p>
          <a:p>
            <a:pPr eaLnBrk="1" hangingPunct="1"/>
            <a:r>
              <a:rPr lang="en-US" sz="2800" dirty="0" smtClean="0">
                <a:solidFill>
                  <a:srgbClr val="984807"/>
                </a:solidFill>
              </a:rPr>
              <a:t>Learning Progressions can help teachers design instructionally sensitive tests that more specifically identify points of student misunderstanding and guide the teacher in designing effective re-teaching lessons.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10"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1"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2"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4" name="TextBox 13"/>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5" name="TextBox 14"/>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26</a:t>
            </a:r>
            <a:endParaRPr lang="en-US" sz="1200" dirty="0">
              <a:solidFill>
                <a:schemeClr val="accent6">
                  <a:lumMod val="50000"/>
                </a:schemeClr>
              </a:solidFill>
              <a:latin typeface="Arial" pitchFamily="34" charset="0"/>
              <a:cs typeface="Arial" pitchFamily="34" charset="0"/>
            </a:endParaRPr>
          </a:p>
        </p:txBody>
      </p:sp>
      <p:sp>
        <p:nvSpPr>
          <p:cNvPr id="27650" name="Title 1"/>
          <p:cNvSpPr>
            <a:spLocks noGrp="1"/>
          </p:cNvSpPr>
          <p:nvPr>
            <p:ph type="title"/>
          </p:nvPr>
        </p:nvSpPr>
        <p:spPr/>
        <p:txBody>
          <a:bodyPr/>
          <a:lstStyle/>
          <a:p>
            <a:r>
              <a:rPr lang="en-US" dirty="0" smtClean="0">
                <a:solidFill>
                  <a:srgbClr val="984807"/>
                </a:solidFill>
              </a:rPr>
              <a:t>Rubric/Scoring Guides</a:t>
            </a:r>
          </a:p>
        </p:txBody>
      </p:sp>
      <p:sp>
        <p:nvSpPr>
          <p:cNvPr id="4" name="Rectangle 3"/>
          <p:cNvSpPr/>
          <p:nvPr/>
        </p:nvSpPr>
        <p:spPr>
          <a:xfrm>
            <a:off x="762000" y="3505200"/>
            <a:ext cx="7543800"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2800" dirty="0">
                <a:solidFill>
                  <a:srgbClr val="984807"/>
                </a:solidFill>
              </a:rPr>
              <a:t>Teachers can design learning progressions for scoring guides or rubrics.   For example, a scoring guide or rubric for an open-ended question might be organized in a sequence to represent to goal. </a:t>
            </a:r>
          </a:p>
        </p:txBody>
      </p:sp>
      <p:pic>
        <p:nvPicPr>
          <p:cNvPr id="27652" name="Picture 2" descr="C:\Users\jlakin\AppData\Local\Microsoft\Windows\Temporary Internet Files\Content.IE5\51G2JRB4\MM900283063[1].gif"/>
          <p:cNvPicPr>
            <a:picLocks noChangeAspect="1" noChangeArrowheads="1" noCrop="1"/>
          </p:cNvPicPr>
          <p:nvPr/>
        </p:nvPicPr>
        <p:blipFill>
          <a:blip r:embed="rId7" cstate="print"/>
          <a:srcRect/>
          <a:stretch>
            <a:fillRect/>
          </a:stretch>
        </p:blipFill>
        <p:spPr bwMode="auto">
          <a:xfrm>
            <a:off x="3886200" y="1828800"/>
            <a:ext cx="1371600" cy="1371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TextBox 13"/>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27</a:t>
            </a:r>
            <a:endParaRPr lang="en-US" sz="1200" dirty="0">
              <a:solidFill>
                <a:schemeClr val="accent6">
                  <a:lumMod val="50000"/>
                </a:schemeClr>
              </a:solidFill>
              <a:latin typeface="Arial" pitchFamily="34" charset="0"/>
              <a:cs typeface="Arial" pitchFamily="34" charset="0"/>
            </a:endParaRPr>
          </a:p>
        </p:txBody>
      </p:sp>
      <p:sp>
        <p:nvSpPr>
          <p:cNvPr id="28674" name="Rectangle 2"/>
          <p:cNvSpPr>
            <a:spLocks noGrp="1" noChangeArrowheads="1"/>
          </p:cNvSpPr>
          <p:nvPr>
            <p:ph type="title"/>
          </p:nvPr>
        </p:nvSpPr>
        <p:spPr>
          <a:xfrm>
            <a:off x="457200" y="228600"/>
            <a:ext cx="8229600" cy="1143000"/>
          </a:xfrm>
        </p:spPr>
        <p:txBody>
          <a:bodyPr/>
          <a:lstStyle/>
          <a:p>
            <a:pPr eaLnBrk="1" hangingPunct="1"/>
            <a:r>
              <a:rPr lang="en-US" dirty="0" smtClean="0">
                <a:solidFill>
                  <a:srgbClr val="984807"/>
                </a:solidFill>
              </a:rPr>
              <a:t>A Scoring Progression Rubric</a:t>
            </a:r>
          </a:p>
        </p:txBody>
      </p:sp>
      <p:sp>
        <p:nvSpPr>
          <p:cNvPr id="28675" name="Rectangle 3"/>
          <p:cNvSpPr>
            <a:spLocks noGrp="1" noChangeArrowheads="1"/>
          </p:cNvSpPr>
          <p:nvPr>
            <p:ph type="body" idx="1"/>
          </p:nvPr>
        </p:nvSpPr>
        <p:spPr>
          <a:xfrm>
            <a:off x="609600" y="1951038"/>
            <a:ext cx="8229600" cy="4525962"/>
          </a:xfrm>
        </p:spPr>
        <p:txBody>
          <a:bodyPr/>
          <a:lstStyle/>
          <a:p>
            <a:pPr eaLnBrk="1" hangingPunct="1">
              <a:buFontTx/>
              <a:buNone/>
            </a:pPr>
            <a:r>
              <a:rPr lang="en-US" dirty="0" smtClean="0">
                <a:solidFill>
                  <a:srgbClr val="984807"/>
                </a:solidFill>
              </a:rPr>
              <a:t>0 No response.</a:t>
            </a:r>
          </a:p>
          <a:p>
            <a:pPr eaLnBrk="1" hangingPunct="1">
              <a:buFontTx/>
              <a:buNone/>
            </a:pPr>
            <a:r>
              <a:rPr lang="en-US" dirty="0" smtClean="0">
                <a:solidFill>
                  <a:srgbClr val="984807"/>
                </a:solidFill>
              </a:rPr>
              <a:t>1 Student does respond but response is off- topic or inaccurate and incomplete.</a:t>
            </a:r>
          </a:p>
          <a:p>
            <a:pPr eaLnBrk="1" hangingPunct="1">
              <a:buFontTx/>
              <a:buNone/>
            </a:pPr>
            <a:r>
              <a:rPr lang="en-US" dirty="0" smtClean="0">
                <a:solidFill>
                  <a:srgbClr val="984807"/>
                </a:solidFill>
              </a:rPr>
              <a:t>2 Response is accurate but incomplete.</a:t>
            </a:r>
          </a:p>
          <a:p>
            <a:pPr eaLnBrk="1" hangingPunct="1">
              <a:buFontTx/>
              <a:buNone/>
            </a:pPr>
            <a:r>
              <a:rPr lang="en-US" dirty="0" smtClean="0">
                <a:solidFill>
                  <a:srgbClr val="984807"/>
                </a:solidFill>
              </a:rPr>
              <a:t>3 Response is both accurate and complete.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TextBox 13"/>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28</a:t>
            </a:r>
            <a:endParaRPr lang="en-US" sz="1200" dirty="0">
              <a:solidFill>
                <a:schemeClr val="accent6">
                  <a:lumMod val="50000"/>
                </a:schemeClr>
              </a:solidFill>
              <a:latin typeface="Arial" pitchFamily="34" charset="0"/>
              <a:cs typeface="Arial" pitchFamily="34" charset="0"/>
            </a:endParaRPr>
          </a:p>
        </p:txBody>
      </p:sp>
      <p:sp>
        <p:nvSpPr>
          <p:cNvPr id="29698" name="Rectangle 2"/>
          <p:cNvSpPr>
            <a:spLocks noGrp="1" noChangeArrowheads="1"/>
          </p:cNvSpPr>
          <p:nvPr>
            <p:ph type="title"/>
          </p:nvPr>
        </p:nvSpPr>
        <p:spPr>
          <a:xfrm>
            <a:off x="0" y="274638"/>
            <a:ext cx="9144000" cy="1143000"/>
          </a:xfrm>
        </p:spPr>
        <p:txBody>
          <a:bodyPr/>
          <a:lstStyle/>
          <a:p>
            <a:pPr eaLnBrk="1" hangingPunct="1"/>
            <a:r>
              <a:rPr lang="en-US" sz="4000" dirty="0" smtClean="0">
                <a:solidFill>
                  <a:srgbClr val="984807"/>
                </a:solidFill>
              </a:rPr>
              <a:t>Constructing </a:t>
            </a:r>
            <a:r>
              <a:rPr lang="en-US" sz="4000" dirty="0" smtClean="0">
                <a:solidFill>
                  <a:srgbClr val="984807"/>
                </a:solidFill>
              </a:rPr>
              <a:t>a Learning Progression</a:t>
            </a:r>
            <a:r>
              <a:rPr lang="en-US" sz="4000" dirty="0" smtClean="0">
                <a:solidFill>
                  <a:srgbClr val="984807"/>
                </a:solidFill>
              </a:rPr>
              <a:t>:</a:t>
            </a:r>
            <a:endParaRPr lang="en-US" sz="4000" dirty="0" smtClean="0">
              <a:solidFill>
                <a:srgbClr val="984807"/>
              </a:solidFill>
            </a:endParaRPr>
          </a:p>
        </p:txBody>
      </p:sp>
      <p:sp>
        <p:nvSpPr>
          <p:cNvPr id="29699" name="Rectangle 3"/>
          <p:cNvSpPr>
            <a:spLocks noGrp="1" noChangeArrowheads="1"/>
          </p:cNvSpPr>
          <p:nvPr>
            <p:ph type="body" idx="1"/>
          </p:nvPr>
        </p:nvSpPr>
        <p:spPr>
          <a:xfrm>
            <a:off x="457200" y="2179637"/>
            <a:ext cx="8229600" cy="4525963"/>
          </a:xfrm>
        </p:spPr>
        <p:txBody>
          <a:bodyPr/>
          <a:lstStyle/>
          <a:p>
            <a:pPr marL="0" indent="0" eaLnBrk="1" hangingPunct="1">
              <a:buNone/>
            </a:pPr>
            <a:r>
              <a:rPr lang="en-US" sz="2800" dirty="0" smtClean="0">
                <a:solidFill>
                  <a:srgbClr val="984807"/>
                </a:solidFill>
              </a:rPr>
              <a:t>“</a:t>
            </a:r>
            <a:r>
              <a:rPr lang="en-US" sz="2800" dirty="0" smtClean="0">
                <a:solidFill>
                  <a:srgbClr val="984807"/>
                </a:solidFill>
              </a:rPr>
              <a:t>Thoughtful, well-intentioned educators can undertake task analyses for an identical curricular outcome, yet end up with strikingly different learning progressions. Happily, almost any carefully conceived learning progression is more likely to benefit students than teachers' off-the-cuff decision making.”</a:t>
            </a:r>
          </a:p>
          <a:p>
            <a:pPr lvl="4" eaLnBrk="1" hangingPunct="1"/>
            <a:r>
              <a:rPr lang="en-US" dirty="0" smtClean="0">
                <a:solidFill>
                  <a:srgbClr val="984807"/>
                </a:solidFill>
              </a:rPr>
              <a:t>--W. James </a:t>
            </a:r>
            <a:r>
              <a:rPr lang="en-US" dirty="0" err="1" smtClean="0">
                <a:solidFill>
                  <a:srgbClr val="984807"/>
                </a:solidFill>
              </a:rPr>
              <a:t>Popham</a:t>
            </a:r>
            <a:r>
              <a:rPr lang="en-US" dirty="0" smtClean="0">
                <a:solidFill>
                  <a:srgbClr val="984807"/>
                </a:solidFill>
              </a:rPr>
              <a:t>, Ph.D.</a:t>
            </a:r>
          </a:p>
        </p:txBody>
      </p:sp>
      <p:sp>
        <p:nvSpPr>
          <p:cNvPr id="2" name="TextBox 1"/>
          <p:cNvSpPr txBox="1"/>
          <p:nvPr/>
        </p:nvSpPr>
        <p:spPr>
          <a:xfrm>
            <a:off x="381000" y="1524000"/>
            <a:ext cx="8305800" cy="523220"/>
          </a:xfrm>
          <a:prstGeom prst="rect">
            <a:avLst/>
          </a:prstGeom>
          <a:noFill/>
        </p:spPr>
        <p:txBody>
          <a:bodyPr wrap="square" rtlCol="0">
            <a:spAutoFit/>
          </a:bodyPr>
          <a:lstStyle/>
          <a:p>
            <a:pPr algn="ctr"/>
            <a:r>
              <a:rPr lang="en-US" sz="2800" b="1" dirty="0">
                <a:solidFill>
                  <a:srgbClr val="984807"/>
                </a:solidFill>
              </a:rPr>
              <a:t>Key Point #1</a:t>
            </a:r>
            <a:endParaRPr lang="en-US" sz="28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10"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1"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2"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4" name="TextBox 13"/>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5" name="TextBox 14"/>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29</a:t>
            </a:r>
            <a:endParaRPr lang="en-US" sz="1200" dirty="0">
              <a:solidFill>
                <a:schemeClr val="accent6">
                  <a:lumMod val="50000"/>
                </a:schemeClr>
              </a:solidFill>
              <a:latin typeface="Arial" pitchFamily="34" charset="0"/>
              <a:cs typeface="Arial" pitchFamily="34" charset="0"/>
            </a:endParaRPr>
          </a:p>
        </p:txBody>
      </p:sp>
      <p:sp>
        <p:nvSpPr>
          <p:cNvPr id="30722" name="Rectangle 2"/>
          <p:cNvSpPr>
            <a:spLocks noGrp="1" noChangeArrowheads="1"/>
          </p:cNvSpPr>
          <p:nvPr>
            <p:ph type="title"/>
          </p:nvPr>
        </p:nvSpPr>
        <p:spPr>
          <a:xfrm>
            <a:off x="0" y="274638"/>
            <a:ext cx="9144000" cy="1143000"/>
          </a:xfrm>
        </p:spPr>
        <p:txBody>
          <a:bodyPr/>
          <a:lstStyle/>
          <a:p>
            <a:pPr eaLnBrk="1" hangingPunct="1"/>
            <a:r>
              <a:rPr lang="en-US" sz="4000" dirty="0" smtClean="0">
                <a:solidFill>
                  <a:srgbClr val="984807"/>
                </a:solidFill>
              </a:rPr>
              <a:t>Constructing a Learning Progression</a:t>
            </a:r>
            <a:r>
              <a:rPr lang="en-US" sz="4000" dirty="0" smtClean="0">
                <a:solidFill>
                  <a:srgbClr val="984807"/>
                </a:solidFill>
              </a:rPr>
              <a:t>:</a:t>
            </a:r>
            <a:endParaRPr lang="en-US" sz="4000" dirty="0" smtClean="0">
              <a:solidFill>
                <a:srgbClr val="984807"/>
              </a:solidFill>
            </a:endParaRPr>
          </a:p>
        </p:txBody>
      </p:sp>
      <p:sp>
        <p:nvSpPr>
          <p:cNvPr id="30723" name="Rectangle 3"/>
          <p:cNvSpPr>
            <a:spLocks noGrp="1" noChangeArrowheads="1"/>
          </p:cNvSpPr>
          <p:nvPr>
            <p:ph type="body" idx="1"/>
          </p:nvPr>
        </p:nvSpPr>
        <p:spPr>
          <a:xfrm>
            <a:off x="457200" y="2209800"/>
            <a:ext cx="8229600" cy="4525963"/>
          </a:xfrm>
        </p:spPr>
        <p:txBody>
          <a:bodyPr/>
          <a:lstStyle/>
          <a:p>
            <a:pPr eaLnBrk="1" hangingPunct="1">
              <a:buFontTx/>
              <a:buNone/>
            </a:pPr>
            <a:r>
              <a:rPr lang="en-US" sz="2800" dirty="0" smtClean="0">
                <a:solidFill>
                  <a:srgbClr val="984807"/>
                </a:solidFill>
              </a:rPr>
              <a:t>	Learning Progressions </a:t>
            </a:r>
            <a:r>
              <a:rPr lang="en-US" sz="2800" u="sng" dirty="0" smtClean="0">
                <a:solidFill>
                  <a:srgbClr val="984807"/>
                </a:solidFill>
              </a:rPr>
              <a:t>should contain only those </a:t>
            </a:r>
            <a:r>
              <a:rPr lang="en-US" sz="2800" u="sng" dirty="0" err="1" smtClean="0">
                <a:solidFill>
                  <a:srgbClr val="984807"/>
                </a:solidFill>
              </a:rPr>
              <a:t>subskills</a:t>
            </a:r>
            <a:r>
              <a:rPr lang="en-US" sz="2800" u="sng" dirty="0" smtClean="0">
                <a:solidFill>
                  <a:srgbClr val="984807"/>
                </a:solidFill>
              </a:rPr>
              <a:t> and bodies of enabling knowledge that represent the most significant building blocks</a:t>
            </a:r>
            <a:r>
              <a:rPr lang="en-US" sz="2800" dirty="0" smtClean="0">
                <a:solidFill>
                  <a:srgbClr val="984807"/>
                </a:solidFill>
              </a:rPr>
              <a:t> of the targeted outcome to be mastered. </a:t>
            </a:r>
          </a:p>
        </p:txBody>
      </p:sp>
      <p:sp>
        <p:nvSpPr>
          <p:cNvPr id="3" name="TextBox 2"/>
          <p:cNvSpPr txBox="1"/>
          <p:nvPr/>
        </p:nvSpPr>
        <p:spPr>
          <a:xfrm>
            <a:off x="457200" y="1600200"/>
            <a:ext cx="8229600" cy="523220"/>
          </a:xfrm>
          <a:prstGeom prst="rect">
            <a:avLst/>
          </a:prstGeom>
          <a:noFill/>
        </p:spPr>
        <p:txBody>
          <a:bodyPr wrap="square" rtlCol="0">
            <a:spAutoFit/>
          </a:bodyPr>
          <a:lstStyle/>
          <a:p>
            <a:pPr algn="ctr"/>
            <a:r>
              <a:rPr lang="en-US" sz="2800" b="1" dirty="0" smtClean="0">
                <a:solidFill>
                  <a:srgbClr val="893C11"/>
                </a:solidFill>
              </a:rPr>
              <a:t>Key Point #2</a:t>
            </a:r>
            <a:endParaRPr lang="en-US" sz="2800" b="1" dirty="0">
              <a:solidFill>
                <a:srgbClr val="893C1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TextBox 13"/>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4</a:t>
            </a:r>
            <a:endParaRPr lang="en-US" sz="1200" dirty="0">
              <a:solidFill>
                <a:schemeClr val="accent6">
                  <a:lumMod val="50000"/>
                </a:schemeClr>
              </a:solidFill>
              <a:latin typeface="Arial" pitchFamily="34" charset="0"/>
              <a:cs typeface="Arial" pitchFamily="34" charset="0"/>
            </a:endParaRPr>
          </a:p>
        </p:txBody>
      </p:sp>
      <p:sp>
        <p:nvSpPr>
          <p:cNvPr id="4098" name="Title 1"/>
          <p:cNvSpPr>
            <a:spLocks noGrp="1"/>
          </p:cNvSpPr>
          <p:nvPr>
            <p:ph type="title"/>
          </p:nvPr>
        </p:nvSpPr>
        <p:spPr>
          <a:xfrm>
            <a:off x="457200" y="2209800"/>
            <a:ext cx="8229600" cy="1143000"/>
          </a:xfrm>
        </p:spPr>
        <p:txBody>
          <a:bodyPr/>
          <a:lstStyle/>
          <a:p>
            <a:pPr algn="l"/>
            <a:r>
              <a:rPr lang="en-US" sz="2800" dirty="0" smtClean="0">
                <a:solidFill>
                  <a:srgbClr val="984807"/>
                </a:solidFill>
              </a:rPr>
              <a:t/>
            </a:r>
            <a:br>
              <a:rPr lang="en-US" sz="2800" dirty="0" smtClean="0">
                <a:solidFill>
                  <a:srgbClr val="984807"/>
                </a:solidFill>
              </a:rPr>
            </a:br>
            <a:r>
              <a:rPr lang="en-US" sz="2800" dirty="0" smtClean="0">
                <a:solidFill>
                  <a:srgbClr val="984807"/>
                </a:solidFill>
              </a:rPr>
              <a:t>Let’s take a moment to think simply of learning progressions in terms of a basketball game.  There are many parts to the game starting with dribbling the ball, </a:t>
            </a:r>
            <a:br>
              <a:rPr lang="en-US" sz="2800" dirty="0" smtClean="0">
                <a:solidFill>
                  <a:srgbClr val="984807"/>
                </a:solidFill>
              </a:rPr>
            </a:br>
            <a:r>
              <a:rPr lang="en-US" sz="2800" dirty="0" smtClean="0">
                <a:solidFill>
                  <a:srgbClr val="984807"/>
                </a:solidFill>
              </a:rPr>
              <a:t> </a:t>
            </a:r>
            <a:br>
              <a:rPr lang="en-US" sz="2800" dirty="0" smtClean="0">
                <a:solidFill>
                  <a:srgbClr val="984807"/>
                </a:solidFill>
              </a:rPr>
            </a:br>
            <a:endParaRPr lang="en-US" sz="2800" dirty="0" smtClean="0">
              <a:solidFill>
                <a:srgbClr val="984807"/>
              </a:solidFill>
            </a:endParaRPr>
          </a:p>
        </p:txBody>
      </p:sp>
      <p:pic>
        <p:nvPicPr>
          <p:cNvPr id="4099" name="Picture 2" descr="C:\Users\jlakin\AppData\Local\Microsoft\Windows\Temporary Internet Files\Content.IE5\QNXB2BRN\MP900422659[1].jpg"/>
          <p:cNvPicPr>
            <a:picLocks noChangeAspect="1" noChangeArrowheads="1"/>
          </p:cNvPicPr>
          <p:nvPr/>
        </p:nvPicPr>
        <p:blipFill>
          <a:blip r:embed="rId8" cstate="print"/>
          <a:srcRect/>
          <a:stretch>
            <a:fillRect/>
          </a:stretch>
        </p:blipFill>
        <p:spPr bwMode="auto">
          <a:xfrm>
            <a:off x="2971800" y="3200400"/>
            <a:ext cx="3200400" cy="25717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TextBox 13"/>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30</a:t>
            </a:r>
            <a:endParaRPr lang="en-US" sz="1200" dirty="0">
              <a:solidFill>
                <a:schemeClr val="accent6">
                  <a:lumMod val="50000"/>
                </a:schemeClr>
              </a:solidFill>
              <a:latin typeface="Arial" pitchFamily="34" charset="0"/>
              <a:cs typeface="Arial" pitchFamily="34" charset="0"/>
            </a:endParaRPr>
          </a:p>
        </p:txBody>
      </p:sp>
      <p:sp>
        <p:nvSpPr>
          <p:cNvPr id="31746" name="Rectangle 2"/>
          <p:cNvSpPr>
            <a:spLocks noGrp="1" noChangeArrowheads="1"/>
          </p:cNvSpPr>
          <p:nvPr>
            <p:ph type="title"/>
          </p:nvPr>
        </p:nvSpPr>
        <p:spPr>
          <a:xfrm>
            <a:off x="-76200" y="274638"/>
            <a:ext cx="9220200" cy="1143000"/>
          </a:xfrm>
        </p:spPr>
        <p:txBody>
          <a:bodyPr/>
          <a:lstStyle/>
          <a:p>
            <a:pPr eaLnBrk="1" hangingPunct="1"/>
            <a:r>
              <a:rPr lang="en-US" sz="4000" dirty="0" smtClean="0">
                <a:solidFill>
                  <a:srgbClr val="984807"/>
                </a:solidFill>
              </a:rPr>
              <a:t>Constructing a Learning Progression</a:t>
            </a:r>
            <a:r>
              <a:rPr lang="en-US" sz="4000" dirty="0" smtClean="0">
                <a:solidFill>
                  <a:srgbClr val="984807"/>
                </a:solidFill>
              </a:rPr>
              <a:t>:</a:t>
            </a:r>
            <a:endParaRPr lang="en-US" sz="4000" dirty="0" smtClean="0">
              <a:solidFill>
                <a:srgbClr val="984807"/>
              </a:solidFill>
            </a:endParaRPr>
          </a:p>
        </p:txBody>
      </p:sp>
      <p:sp>
        <p:nvSpPr>
          <p:cNvPr id="31747" name="Rectangle 3"/>
          <p:cNvSpPr>
            <a:spLocks noGrp="1" noChangeArrowheads="1"/>
          </p:cNvSpPr>
          <p:nvPr>
            <p:ph type="body" idx="1"/>
          </p:nvPr>
        </p:nvSpPr>
        <p:spPr>
          <a:xfrm>
            <a:off x="457200" y="2286000"/>
            <a:ext cx="8229600" cy="4525963"/>
          </a:xfrm>
        </p:spPr>
        <p:txBody>
          <a:bodyPr/>
          <a:lstStyle/>
          <a:p>
            <a:pPr marL="0" indent="0" eaLnBrk="1" hangingPunct="1">
              <a:buNone/>
            </a:pPr>
            <a:r>
              <a:rPr lang="en-US" sz="2800" dirty="0" smtClean="0">
                <a:solidFill>
                  <a:srgbClr val="984807"/>
                </a:solidFill>
              </a:rPr>
              <a:t>“Isolating and sequencing the building blocks underlying students' attainment of a challenging curricular aim requires rigorous cerebral effort.” </a:t>
            </a:r>
          </a:p>
          <a:p>
            <a:pPr lvl="4" eaLnBrk="1" hangingPunct="1"/>
            <a:r>
              <a:rPr lang="en-US" dirty="0" smtClean="0">
                <a:solidFill>
                  <a:srgbClr val="984807"/>
                </a:solidFill>
              </a:rPr>
              <a:t>-- W. James </a:t>
            </a:r>
            <a:r>
              <a:rPr lang="en-US" dirty="0" err="1" smtClean="0">
                <a:solidFill>
                  <a:srgbClr val="984807"/>
                </a:solidFill>
              </a:rPr>
              <a:t>Popham</a:t>
            </a:r>
            <a:r>
              <a:rPr lang="en-US" dirty="0" smtClean="0">
                <a:solidFill>
                  <a:srgbClr val="984807"/>
                </a:solidFill>
              </a:rPr>
              <a:t>, Ph.D.</a:t>
            </a:r>
          </a:p>
        </p:txBody>
      </p:sp>
      <p:sp>
        <p:nvSpPr>
          <p:cNvPr id="2" name="TextBox 1"/>
          <p:cNvSpPr txBox="1"/>
          <p:nvPr/>
        </p:nvSpPr>
        <p:spPr>
          <a:xfrm>
            <a:off x="457200" y="1676400"/>
            <a:ext cx="8229600" cy="523220"/>
          </a:xfrm>
          <a:prstGeom prst="rect">
            <a:avLst/>
          </a:prstGeom>
          <a:noFill/>
        </p:spPr>
        <p:txBody>
          <a:bodyPr wrap="square" rtlCol="0">
            <a:spAutoFit/>
          </a:bodyPr>
          <a:lstStyle/>
          <a:p>
            <a:pPr algn="ctr"/>
            <a:r>
              <a:rPr lang="en-US" sz="2800" b="1" dirty="0" smtClean="0">
                <a:solidFill>
                  <a:srgbClr val="893C11"/>
                </a:solidFill>
              </a:rPr>
              <a:t>Key Point #3</a:t>
            </a:r>
            <a:endParaRPr lang="en-US" sz="2800" b="1" dirty="0">
              <a:solidFill>
                <a:srgbClr val="893C1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10"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1"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2"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4" name="TextBox 13"/>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5" name="TextBox 14"/>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31</a:t>
            </a:r>
            <a:endParaRPr lang="en-US" sz="1200" dirty="0">
              <a:solidFill>
                <a:schemeClr val="accent6">
                  <a:lumMod val="50000"/>
                </a:schemeClr>
              </a:solidFill>
              <a:latin typeface="Arial" pitchFamily="34" charset="0"/>
              <a:cs typeface="Arial" pitchFamily="34" charset="0"/>
            </a:endParaRPr>
          </a:p>
        </p:txBody>
      </p:sp>
      <p:sp>
        <p:nvSpPr>
          <p:cNvPr id="32770" name="Title 1"/>
          <p:cNvSpPr>
            <a:spLocks noGrp="1"/>
          </p:cNvSpPr>
          <p:nvPr>
            <p:ph type="title"/>
          </p:nvPr>
        </p:nvSpPr>
        <p:spPr/>
        <p:txBody>
          <a:bodyPr/>
          <a:lstStyle/>
          <a:p>
            <a:pPr algn="l"/>
            <a:r>
              <a:rPr lang="en-US" dirty="0" smtClean="0">
                <a:solidFill>
                  <a:srgbClr val="984807"/>
                </a:solidFill>
              </a:rPr>
              <a:t>Simplicity vs. Complexity</a:t>
            </a:r>
          </a:p>
        </p:txBody>
      </p:sp>
      <p:sp>
        <p:nvSpPr>
          <p:cNvPr id="32771" name="Rectangle 2"/>
          <p:cNvSpPr>
            <a:spLocks noChangeArrowheads="1"/>
          </p:cNvSpPr>
          <p:nvPr/>
        </p:nvSpPr>
        <p:spPr bwMode="auto">
          <a:xfrm>
            <a:off x="457200" y="2438400"/>
            <a:ext cx="4572000" cy="2678113"/>
          </a:xfrm>
          <a:prstGeom prst="rect">
            <a:avLst/>
          </a:prstGeom>
          <a:noFill/>
          <a:ln w="9525">
            <a:noFill/>
            <a:miter lim="800000"/>
            <a:headEnd/>
            <a:tailEnd/>
          </a:ln>
        </p:spPr>
        <p:txBody>
          <a:bodyPr>
            <a:spAutoFit/>
          </a:bodyPr>
          <a:lstStyle/>
          <a:p>
            <a:r>
              <a:rPr lang="en-US" sz="2400" dirty="0">
                <a:solidFill>
                  <a:srgbClr val="984807"/>
                </a:solidFill>
              </a:rPr>
              <a:t>Finally, a learning progression is not necessarily better just because it is complex. As a matter of fact, if the learning progression is too complex it is not likely to be used at all.  And that defeats the purpose for it.</a:t>
            </a:r>
          </a:p>
        </p:txBody>
      </p:sp>
      <p:pic>
        <p:nvPicPr>
          <p:cNvPr id="32772" name="Picture 2" descr="C:\Users\jlakin\AppData\Local\Microsoft\Windows\Temporary Internet Files\Content.IE5\BF7OGNDS\MP900438781[1].jpg"/>
          <p:cNvPicPr>
            <a:picLocks noChangeAspect="1" noChangeArrowheads="1"/>
          </p:cNvPicPr>
          <p:nvPr/>
        </p:nvPicPr>
        <p:blipFill>
          <a:blip r:embed="rId7" cstate="print"/>
          <a:srcRect/>
          <a:stretch>
            <a:fillRect/>
          </a:stretch>
        </p:blipFill>
        <p:spPr bwMode="auto">
          <a:xfrm>
            <a:off x="5257800" y="2590800"/>
            <a:ext cx="3416405" cy="2362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TextBox 13"/>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32</a:t>
            </a:r>
            <a:endParaRPr lang="en-US" sz="1200" dirty="0">
              <a:solidFill>
                <a:schemeClr val="accent6">
                  <a:lumMod val="50000"/>
                </a:schemeClr>
              </a:solidFill>
              <a:latin typeface="Arial" pitchFamily="34" charset="0"/>
              <a:cs typeface="Arial" pitchFamily="34" charset="0"/>
            </a:endParaRPr>
          </a:p>
        </p:txBody>
      </p:sp>
      <p:sp>
        <p:nvSpPr>
          <p:cNvPr id="33794" name="Rectangle 2"/>
          <p:cNvSpPr>
            <a:spLocks noGrp="1" noChangeArrowheads="1"/>
          </p:cNvSpPr>
          <p:nvPr>
            <p:ph type="title"/>
          </p:nvPr>
        </p:nvSpPr>
        <p:spPr/>
        <p:txBody>
          <a:bodyPr/>
          <a:lstStyle/>
          <a:p>
            <a:pPr eaLnBrk="1" hangingPunct="1"/>
            <a:r>
              <a:rPr lang="en-US" dirty="0" smtClean="0">
                <a:solidFill>
                  <a:srgbClr val="984807"/>
                </a:solidFill>
              </a:rPr>
              <a:t>Summary</a:t>
            </a:r>
            <a:endParaRPr lang="en-US" dirty="0" smtClean="0">
              <a:solidFill>
                <a:srgbClr val="984807"/>
              </a:solidFill>
            </a:endParaRPr>
          </a:p>
        </p:txBody>
      </p:sp>
      <p:sp>
        <p:nvSpPr>
          <p:cNvPr id="33795" name="Rectangle 3"/>
          <p:cNvSpPr>
            <a:spLocks noGrp="1" noChangeArrowheads="1"/>
          </p:cNvSpPr>
          <p:nvPr>
            <p:ph type="body" idx="1"/>
          </p:nvPr>
        </p:nvSpPr>
        <p:spPr/>
        <p:txBody>
          <a:bodyPr/>
          <a:lstStyle/>
          <a:p>
            <a:pPr eaLnBrk="1" hangingPunct="1">
              <a:lnSpc>
                <a:spcPct val="90000"/>
              </a:lnSpc>
            </a:pPr>
            <a:r>
              <a:rPr lang="en-US" sz="2800" dirty="0" smtClean="0">
                <a:solidFill>
                  <a:srgbClr val="984807"/>
                </a:solidFill>
              </a:rPr>
              <a:t>A learning progression represents the best thinking of a teacher or teachers about the component knowledge content and skill development needed for the student to master a particular curricular outcome or aim.</a:t>
            </a:r>
          </a:p>
          <a:p>
            <a:pPr eaLnBrk="1" hangingPunct="1">
              <a:lnSpc>
                <a:spcPct val="90000"/>
              </a:lnSpc>
            </a:pPr>
            <a:r>
              <a:rPr lang="en-US" sz="2800" dirty="0" smtClean="0">
                <a:solidFill>
                  <a:srgbClr val="984807"/>
                </a:solidFill>
              </a:rPr>
              <a:t>It helps the teacher see the order in which the component parts should be taught.  </a:t>
            </a:r>
          </a:p>
          <a:p>
            <a:pPr eaLnBrk="1" hangingPunct="1">
              <a:lnSpc>
                <a:spcPct val="90000"/>
              </a:lnSpc>
            </a:pPr>
            <a:r>
              <a:rPr lang="en-US" sz="2800" dirty="0" smtClean="0">
                <a:solidFill>
                  <a:srgbClr val="984807"/>
                </a:solidFill>
              </a:rPr>
              <a:t>It is a useful tool to know when to test and how to construct test items that are instructionally sensitive.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noChangeArrowheads="1"/>
          </p:cNvPicPr>
          <p:nvPr/>
        </p:nvPicPr>
        <p:blipFill>
          <a:blip r:embed="rId2" cstate="print"/>
          <a:srcRect/>
          <a:stretch>
            <a:fillRect/>
          </a:stretch>
        </p:blipFill>
        <p:spPr bwMode="auto">
          <a:xfrm>
            <a:off x="0" y="1143000"/>
            <a:ext cx="9144000" cy="5126750"/>
          </a:xfrm>
          <a:prstGeom prst="rect">
            <a:avLst/>
          </a:prstGeom>
          <a:noFill/>
          <a:ln w="9525">
            <a:noFill/>
            <a:miter lim="800000"/>
            <a:headEnd/>
            <a:tailEnd/>
          </a:ln>
          <a:effectLst/>
        </p:spPr>
      </p:pic>
      <p:sp>
        <p:nvSpPr>
          <p:cNvPr id="7" name="Rectangle 6"/>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9"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10" name="Rectangle 9"/>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12"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13"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4"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5" name="TextBox 14"/>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6" name="TextBox 15"/>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7" name="TextBox 16"/>
          <p:cNvSpPr txBox="1"/>
          <p:nvPr/>
        </p:nvSpPr>
        <p:spPr>
          <a:xfrm>
            <a:off x="8686800" y="6352401"/>
            <a:ext cx="355837"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3</a:t>
            </a:r>
            <a:r>
              <a:rPr lang="en-US" sz="1200" dirty="0" smtClean="0">
                <a:solidFill>
                  <a:schemeClr val="accent6">
                    <a:lumMod val="50000"/>
                  </a:schemeClr>
                </a:solidFill>
                <a:latin typeface="Arial" pitchFamily="34" charset="0"/>
                <a:cs typeface="Arial" pitchFamily="34" charset="0"/>
              </a:rPr>
              <a:t>3</a:t>
            </a:r>
            <a:endParaRPr lang="en-US" sz="1200" dirty="0">
              <a:solidFill>
                <a:schemeClr val="accent6">
                  <a:lumMod val="50000"/>
                </a:schemeClr>
              </a:solidFill>
              <a:latin typeface="Arial" pitchFamily="34" charset="0"/>
              <a:cs typeface="Arial" pitchFamily="34" charset="0"/>
            </a:endParaRPr>
          </a:p>
        </p:txBody>
      </p:sp>
      <p:sp>
        <p:nvSpPr>
          <p:cNvPr id="34818" name="Title 1"/>
          <p:cNvSpPr>
            <a:spLocks noGrp="1"/>
          </p:cNvSpPr>
          <p:nvPr>
            <p:ph type="title"/>
          </p:nvPr>
        </p:nvSpPr>
        <p:spPr/>
        <p:txBody>
          <a:bodyPr/>
          <a:lstStyle/>
          <a:p>
            <a:r>
              <a:rPr lang="en-US" dirty="0" smtClean="0">
                <a:solidFill>
                  <a:srgbClr val="984807"/>
                </a:solidFill>
              </a:rPr>
              <a:t>For More Information </a:t>
            </a:r>
          </a:p>
        </p:txBody>
      </p:sp>
      <p:sp>
        <p:nvSpPr>
          <p:cNvPr id="34819" name="Content Placeholder 2"/>
          <p:cNvSpPr>
            <a:spLocks noGrp="1"/>
          </p:cNvSpPr>
          <p:nvPr>
            <p:ph sz="half" idx="1"/>
          </p:nvPr>
        </p:nvSpPr>
        <p:spPr>
          <a:xfrm>
            <a:off x="762000" y="1676400"/>
            <a:ext cx="4038600" cy="4525963"/>
          </a:xfrm>
        </p:spPr>
        <p:txBody>
          <a:bodyPr/>
          <a:lstStyle/>
          <a:p>
            <a:pPr marL="0" indent="0" algn="ctr">
              <a:buFontTx/>
              <a:buNone/>
            </a:pPr>
            <a:r>
              <a:rPr lang="en-US" dirty="0" smtClean="0">
                <a:solidFill>
                  <a:srgbClr val="984807"/>
                </a:solidFill>
              </a:rPr>
              <a:t>Learning Progression </a:t>
            </a:r>
          </a:p>
          <a:p>
            <a:pPr marL="0" indent="0" algn="ctr">
              <a:buFontTx/>
              <a:buNone/>
            </a:pPr>
            <a:r>
              <a:rPr lang="en-US" dirty="0" smtClean="0">
                <a:solidFill>
                  <a:srgbClr val="984807"/>
                </a:solidFill>
              </a:rPr>
              <a:t>Activities</a:t>
            </a:r>
          </a:p>
          <a:p>
            <a:pPr marL="0" indent="0" algn="ctr">
              <a:buFontTx/>
              <a:buNone/>
            </a:pPr>
            <a:endParaRPr lang="en-US" dirty="0" smtClean="0"/>
          </a:p>
          <a:p>
            <a:pPr marL="0" indent="0" algn="ctr">
              <a:buFontTx/>
              <a:buNone/>
            </a:pPr>
            <a:endParaRPr lang="en-US" dirty="0" smtClean="0"/>
          </a:p>
        </p:txBody>
      </p:sp>
      <p:sp>
        <p:nvSpPr>
          <p:cNvPr id="4" name="Content Placeholder 3"/>
          <p:cNvSpPr>
            <a:spLocks noGrp="1"/>
          </p:cNvSpPr>
          <p:nvPr>
            <p:ph sz="half" idx="2"/>
          </p:nvPr>
        </p:nvSpPr>
        <p:spPr>
          <a:xfrm>
            <a:off x="4648200" y="1752600"/>
            <a:ext cx="4038600" cy="4525963"/>
          </a:xfrm>
        </p:spPr>
        <p:txBody>
          <a:bodyPr/>
          <a:lstStyle/>
          <a:p>
            <a:pPr marL="0" indent="0" algn="ctr">
              <a:buFontTx/>
              <a:buNone/>
              <a:defRPr/>
            </a:pPr>
            <a:r>
              <a:rPr lang="en-US" dirty="0" smtClean="0">
                <a:solidFill>
                  <a:srgbClr val="984807"/>
                </a:solidFill>
              </a:rPr>
              <a:t>Glossary </a:t>
            </a:r>
          </a:p>
          <a:p>
            <a:pPr marL="0" indent="0" algn="ctr">
              <a:buFontTx/>
              <a:buNone/>
              <a:defRPr/>
            </a:pPr>
            <a:r>
              <a:rPr lang="en-US" dirty="0" smtClean="0">
                <a:solidFill>
                  <a:srgbClr val="984807"/>
                </a:solidFill>
              </a:rPr>
              <a:t>and</a:t>
            </a:r>
          </a:p>
          <a:p>
            <a:pPr marL="0" indent="0" algn="ctr">
              <a:buFontTx/>
              <a:buNone/>
              <a:defRPr/>
            </a:pPr>
            <a:r>
              <a:rPr lang="en-US" dirty="0" smtClean="0">
                <a:solidFill>
                  <a:srgbClr val="984807"/>
                </a:solidFill>
              </a:rPr>
              <a:t>Resources</a:t>
            </a:r>
          </a:p>
          <a:p>
            <a:pPr>
              <a:defRPr/>
            </a:pPr>
            <a:endParaRPr lang="en-US" dirty="0"/>
          </a:p>
        </p:txBody>
      </p:sp>
      <p:pic>
        <p:nvPicPr>
          <p:cNvPr id="34821" name="Picture 2" descr="C:\Users\jlakin\AppData\Local\Microsoft\Windows\Temporary Internet Files\Content.IE5\4OSFW8UQ\MC900019311[1].wmf"/>
          <p:cNvPicPr>
            <a:picLocks noChangeAspect="1" noChangeArrowheads="1"/>
          </p:cNvPicPr>
          <p:nvPr/>
        </p:nvPicPr>
        <p:blipFill>
          <a:blip r:embed="rId8" cstate="print"/>
          <a:srcRect/>
          <a:stretch>
            <a:fillRect/>
          </a:stretch>
        </p:blipFill>
        <p:spPr bwMode="auto">
          <a:xfrm>
            <a:off x="5486400" y="3810000"/>
            <a:ext cx="2579688" cy="1463675"/>
          </a:xfrm>
          <a:prstGeom prst="rect">
            <a:avLst/>
          </a:prstGeom>
          <a:noFill/>
          <a:ln w="9525">
            <a:noFill/>
            <a:miter lim="800000"/>
            <a:headEnd/>
            <a:tailEnd/>
          </a:ln>
        </p:spPr>
      </p:pic>
      <p:pic>
        <p:nvPicPr>
          <p:cNvPr id="34822" name="Picture 3" descr="C:\Users\jlakin\AppData\Local\Microsoft\Windows\Temporary Internet Files\Content.IE5\4OSFW8UQ\MP900444155[1].jpg"/>
          <p:cNvPicPr>
            <a:picLocks noChangeAspect="1" noChangeArrowheads="1"/>
          </p:cNvPicPr>
          <p:nvPr/>
        </p:nvPicPr>
        <p:blipFill>
          <a:blip r:embed="rId9" cstate="print"/>
          <a:srcRect/>
          <a:stretch>
            <a:fillRect/>
          </a:stretch>
        </p:blipFill>
        <p:spPr bwMode="auto">
          <a:xfrm>
            <a:off x="1371600" y="3657600"/>
            <a:ext cx="2581275" cy="17287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TextBox 13"/>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3</a:t>
            </a:r>
          </a:p>
        </p:txBody>
      </p:sp>
      <p:sp>
        <p:nvSpPr>
          <p:cNvPr id="5122" name="Title 1"/>
          <p:cNvSpPr>
            <a:spLocks noGrp="1"/>
          </p:cNvSpPr>
          <p:nvPr>
            <p:ph type="title"/>
          </p:nvPr>
        </p:nvSpPr>
        <p:spPr>
          <a:xfrm>
            <a:off x="0" y="1524000"/>
            <a:ext cx="9144000" cy="1143000"/>
          </a:xfrm>
        </p:spPr>
        <p:txBody>
          <a:bodyPr/>
          <a:lstStyle/>
          <a:p>
            <a:r>
              <a:rPr lang="en-US" sz="2800" dirty="0" smtClean="0">
                <a:solidFill>
                  <a:srgbClr val="984807"/>
                </a:solidFill>
              </a:rPr>
              <a:t>Passing the </a:t>
            </a:r>
            <a:r>
              <a:rPr lang="en-US" sz="2800" dirty="0" smtClean="0">
                <a:solidFill>
                  <a:srgbClr val="984807"/>
                </a:solidFill>
              </a:rPr>
              <a:t>ball</a:t>
            </a:r>
            <a:r>
              <a:rPr lang="en-US" sz="2800" dirty="0" smtClean="0">
                <a:solidFill>
                  <a:srgbClr val="984807"/>
                </a:solidFill>
              </a:rPr>
              <a:t/>
            </a:r>
            <a:br>
              <a:rPr lang="en-US" sz="2800" dirty="0" smtClean="0">
                <a:solidFill>
                  <a:srgbClr val="984807"/>
                </a:solidFill>
              </a:rPr>
            </a:br>
            <a:endParaRPr lang="en-US" sz="2800" dirty="0" smtClean="0">
              <a:solidFill>
                <a:srgbClr val="984807"/>
              </a:solidFill>
            </a:endParaRPr>
          </a:p>
        </p:txBody>
      </p:sp>
      <p:pic>
        <p:nvPicPr>
          <p:cNvPr id="5123" name="Picture 2" descr="C:\Users\jlakin\AppData\Local\Microsoft\Windows\Temporary Internet Files\Content.IE5\UQCM24IM\MP900430740[1].jpg"/>
          <p:cNvPicPr>
            <a:picLocks noChangeAspect="1" noChangeArrowheads="1"/>
          </p:cNvPicPr>
          <p:nvPr/>
        </p:nvPicPr>
        <p:blipFill>
          <a:blip r:embed="rId7" cstate="print"/>
          <a:srcRect/>
          <a:stretch>
            <a:fillRect/>
          </a:stretch>
        </p:blipFill>
        <p:spPr bwMode="auto">
          <a:xfrm>
            <a:off x="2730358" y="2362200"/>
            <a:ext cx="3746642" cy="3352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TextBox 13"/>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5</a:t>
            </a:r>
            <a:endParaRPr lang="en-US" sz="1200" dirty="0">
              <a:solidFill>
                <a:schemeClr val="accent6">
                  <a:lumMod val="50000"/>
                </a:schemeClr>
              </a:solidFill>
              <a:latin typeface="Arial" pitchFamily="34" charset="0"/>
              <a:cs typeface="Arial" pitchFamily="34" charset="0"/>
            </a:endParaRPr>
          </a:p>
        </p:txBody>
      </p:sp>
      <p:sp>
        <p:nvSpPr>
          <p:cNvPr id="6146" name="Title 1"/>
          <p:cNvSpPr>
            <a:spLocks noGrp="1"/>
          </p:cNvSpPr>
          <p:nvPr>
            <p:ph type="title"/>
          </p:nvPr>
        </p:nvSpPr>
        <p:spPr>
          <a:xfrm>
            <a:off x="457200" y="1219200"/>
            <a:ext cx="8229600" cy="1143000"/>
          </a:xfrm>
        </p:spPr>
        <p:txBody>
          <a:bodyPr/>
          <a:lstStyle/>
          <a:p>
            <a:r>
              <a:rPr lang="en-US" sz="2800" dirty="0" smtClean="0">
                <a:solidFill>
                  <a:srgbClr val="984807"/>
                </a:solidFill>
              </a:rPr>
              <a:t>Shooting the ball and playing the game</a:t>
            </a:r>
            <a:r>
              <a:rPr lang="en-US" sz="2800" dirty="0" smtClean="0">
                <a:solidFill>
                  <a:srgbClr val="984807"/>
                </a:solidFill>
              </a:rPr>
              <a:t>,</a:t>
            </a:r>
            <a:endParaRPr lang="en-US" sz="2800" dirty="0" smtClean="0">
              <a:solidFill>
                <a:srgbClr val="984807"/>
              </a:solidFill>
            </a:endParaRPr>
          </a:p>
        </p:txBody>
      </p:sp>
      <p:pic>
        <p:nvPicPr>
          <p:cNvPr id="6147" name="Picture 2" descr="C:\Users\jlakin\AppData\Local\Microsoft\Windows\Temporary Internet Files\Content.IE5\4PBZRM7W\MP900430741[1].jpg"/>
          <p:cNvPicPr>
            <a:picLocks noChangeAspect="1" noChangeArrowheads="1"/>
          </p:cNvPicPr>
          <p:nvPr/>
        </p:nvPicPr>
        <p:blipFill>
          <a:blip r:embed="rId7" cstate="print"/>
          <a:srcRect/>
          <a:stretch>
            <a:fillRect/>
          </a:stretch>
        </p:blipFill>
        <p:spPr bwMode="auto">
          <a:xfrm>
            <a:off x="3429000" y="2286000"/>
            <a:ext cx="2400300" cy="355926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TextBox 13"/>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6</a:t>
            </a:r>
            <a:endParaRPr lang="en-US" sz="1200" dirty="0">
              <a:solidFill>
                <a:schemeClr val="accent6">
                  <a:lumMod val="50000"/>
                </a:schemeClr>
              </a:solidFill>
              <a:latin typeface="Arial" pitchFamily="34" charset="0"/>
              <a:cs typeface="Arial" pitchFamily="34" charset="0"/>
            </a:endParaRPr>
          </a:p>
        </p:txBody>
      </p:sp>
      <p:sp>
        <p:nvSpPr>
          <p:cNvPr id="7170" name="Title 1"/>
          <p:cNvSpPr>
            <a:spLocks noGrp="1"/>
          </p:cNvSpPr>
          <p:nvPr>
            <p:ph type="title"/>
          </p:nvPr>
        </p:nvSpPr>
        <p:spPr>
          <a:xfrm>
            <a:off x="457200" y="1600200"/>
            <a:ext cx="8229600" cy="1143000"/>
          </a:xfrm>
        </p:spPr>
        <p:txBody>
          <a:bodyPr/>
          <a:lstStyle/>
          <a:p>
            <a:r>
              <a:rPr lang="en-US" sz="2800" dirty="0" smtClean="0">
                <a:solidFill>
                  <a:srgbClr val="984807"/>
                </a:solidFill>
              </a:rPr>
              <a:t/>
            </a:r>
            <a:br>
              <a:rPr lang="en-US" sz="2800" dirty="0" smtClean="0">
                <a:solidFill>
                  <a:srgbClr val="984807"/>
                </a:solidFill>
              </a:rPr>
            </a:br>
            <a:r>
              <a:rPr lang="en-US" sz="2800" dirty="0" smtClean="0">
                <a:solidFill>
                  <a:srgbClr val="984807"/>
                </a:solidFill>
              </a:rPr>
              <a:t>And any good player needs to follow the game plan put together by the coach as well as…</a:t>
            </a:r>
            <a:br>
              <a:rPr lang="en-US" sz="2800" dirty="0" smtClean="0">
                <a:solidFill>
                  <a:srgbClr val="984807"/>
                </a:solidFill>
              </a:rPr>
            </a:br>
            <a:r>
              <a:rPr lang="en-US" sz="2800" dirty="0" smtClean="0">
                <a:solidFill>
                  <a:srgbClr val="984807"/>
                </a:solidFill>
              </a:rPr>
              <a:t> </a:t>
            </a:r>
            <a:br>
              <a:rPr lang="en-US" sz="2800" dirty="0" smtClean="0">
                <a:solidFill>
                  <a:srgbClr val="984807"/>
                </a:solidFill>
              </a:rPr>
            </a:br>
            <a:endParaRPr lang="en-US" sz="2800" dirty="0" smtClean="0">
              <a:solidFill>
                <a:srgbClr val="984807"/>
              </a:solidFill>
            </a:endParaRPr>
          </a:p>
        </p:txBody>
      </p:sp>
      <p:pic>
        <p:nvPicPr>
          <p:cNvPr id="7171" name="Picture 2" descr="C:\Users\jlakin\AppData\Local\Microsoft\Windows\Temporary Internet Files\Content.IE5\BF7OGNDS\MP900305924[1].jpg"/>
          <p:cNvPicPr>
            <a:picLocks noChangeAspect="1" noChangeArrowheads="1"/>
          </p:cNvPicPr>
          <p:nvPr/>
        </p:nvPicPr>
        <p:blipFill>
          <a:blip r:embed="rId7" cstate="print"/>
          <a:srcRect/>
          <a:stretch>
            <a:fillRect/>
          </a:stretch>
        </p:blipFill>
        <p:spPr bwMode="auto">
          <a:xfrm>
            <a:off x="3429000" y="2590800"/>
            <a:ext cx="2227492" cy="3124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TextBox 13"/>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7</a:t>
            </a:r>
            <a:endParaRPr lang="en-US" sz="1200" dirty="0">
              <a:solidFill>
                <a:schemeClr val="accent6">
                  <a:lumMod val="50000"/>
                </a:schemeClr>
              </a:solidFill>
              <a:latin typeface="Arial" pitchFamily="34" charset="0"/>
              <a:cs typeface="Arial" pitchFamily="34" charset="0"/>
            </a:endParaRPr>
          </a:p>
        </p:txBody>
      </p:sp>
      <p:sp>
        <p:nvSpPr>
          <p:cNvPr id="8194" name="Title 1"/>
          <p:cNvSpPr>
            <a:spLocks noGrp="1"/>
          </p:cNvSpPr>
          <p:nvPr>
            <p:ph type="title"/>
          </p:nvPr>
        </p:nvSpPr>
        <p:spPr>
          <a:xfrm>
            <a:off x="533400" y="1524000"/>
            <a:ext cx="8229600" cy="1143000"/>
          </a:xfrm>
        </p:spPr>
        <p:txBody>
          <a:bodyPr/>
          <a:lstStyle/>
          <a:p>
            <a:r>
              <a:rPr lang="en-US" sz="2800" dirty="0" smtClean="0">
                <a:solidFill>
                  <a:srgbClr val="984807"/>
                </a:solidFill>
              </a:rPr>
              <a:t/>
            </a:r>
            <a:br>
              <a:rPr lang="en-US" sz="2800" dirty="0" smtClean="0">
                <a:solidFill>
                  <a:srgbClr val="984807"/>
                </a:solidFill>
              </a:rPr>
            </a:br>
            <a:r>
              <a:rPr lang="en-US" sz="2800" dirty="0" smtClean="0">
                <a:solidFill>
                  <a:srgbClr val="984807"/>
                </a:solidFill>
              </a:rPr>
              <a:t/>
            </a:r>
            <a:br>
              <a:rPr lang="en-US" sz="2800" dirty="0" smtClean="0">
                <a:solidFill>
                  <a:srgbClr val="984807"/>
                </a:solidFill>
              </a:rPr>
            </a:br>
            <a:r>
              <a:rPr lang="en-US" sz="2800" dirty="0" smtClean="0">
                <a:solidFill>
                  <a:srgbClr val="984807"/>
                </a:solidFill>
              </a:rPr>
              <a:t>Be able to make the strategic adjustments created within the game.</a:t>
            </a:r>
            <a:br>
              <a:rPr lang="en-US" sz="2800" dirty="0" smtClean="0">
                <a:solidFill>
                  <a:srgbClr val="984807"/>
                </a:solidFill>
              </a:rPr>
            </a:br>
            <a:r>
              <a:rPr lang="en-US" sz="2800" dirty="0" smtClean="0">
                <a:solidFill>
                  <a:srgbClr val="984807"/>
                </a:solidFill>
              </a:rPr>
              <a:t> </a:t>
            </a:r>
            <a:br>
              <a:rPr lang="en-US" sz="2800" dirty="0" smtClean="0">
                <a:solidFill>
                  <a:srgbClr val="984807"/>
                </a:solidFill>
              </a:rPr>
            </a:br>
            <a:endParaRPr lang="en-US" sz="2800" dirty="0" smtClean="0">
              <a:solidFill>
                <a:srgbClr val="984807"/>
              </a:solidFill>
            </a:endParaRPr>
          </a:p>
        </p:txBody>
      </p:sp>
      <p:pic>
        <p:nvPicPr>
          <p:cNvPr id="8195" name="Picture 2"/>
          <p:cNvPicPr>
            <a:picLocks noChangeAspect="1" noChangeArrowheads="1"/>
          </p:cNvPicPr>
          <p:nvPr/>
        </p:nvPicPr>
        <p:blipFill>
          <a:blip r:embed="rId7" cstate="print"/>
          <a:srcRect/>
          <a:stretch>
            <a:fillRect/>
          </a:stretch>
        </p:blipFill>
        <p:spPr bwMode="auto">
          <a:xfrm>
            <a:off x="2667000" y="2819400"/>
            <a:ext cx="3855773" cy="2895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TextBox 13"/>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8</a:t>
            </a:r>
            <a:endParaRPr lang="en-US" sz="1200" dirty="0">
              <a:solidFill>
                <a:schemeClr val="accent6">
                  <a:lumMod val="50000"/>
                </a:schemeClr>
              </a:solidFill>
              <a:latin typeface="Arial" pitchFamily="34" charset="0"/>
              <a:cs typeface="Arial" pitchFamily="34" charset="0"/>
            </a:endParaRPr>
          </a:p>
        </p:txBody>
      </p:sp>
      <p:sp>
        <p:nvSpPr>
          <p:cNvPr id="9218" name="Title 1"/>
          <p:cNvSpPr>
            <a:spLocks noGrp="1"/>
          </p:cNvSpPr>
          <p:nvPr>
            <p:ph type="title"/>
          </p:nvPr>
        </p:nvSpPr>
        <p:spPr>
          <a:xfrm>
            <a:off x="457200" y="1447800"/>
            <a:ext cx="8229600" cy="1981200"/>
          </a:xfrm>
        </p:spPr>
        <p:txBody>
          <a:bodyPr/>
          <a:lstStyle/>
          <a:p>
            <a:pPr algn="l"/>
            <a:r>
              <a:rPr lang="en-US" sz="2800" dirty="0" smtClean="0">
                <a:solidFill>
                  <a:srgbClr val="984807"/>
                </a:solidFill>
              </a:rPr>
              <a:t>In the end, the coach, players, school and community have the societal expectation of a winning game.  The same ideas work for understanding learning progressions.</a:t>
            </a:r>
          </a:p>
        </p:txBody>
      </p:sp>
      <p:pic>
        <p:nvPicPr>
          <p:cNvPr id="9219" name="Picture 2" descr="C:\Users\jlakin\AppData\Local\Microsoft\Windows\Temporary Internet Files\Content.IE5\UQCM24IM\MP900315681[1].jpg"/>
          <p:cNvPicPr>
            <a:picLocks noChangeAspect="1" noChangeArrowheads="1"/>
          </p:cNvPicPr>
          <p:nvPr/>
        </p:nvPicPr>
        <p:blipFill>
          <a:blip r:embed="rId7" cstate="print"/>
          <a:srcRect/>
          <a:stretch>
            <a:fillRect/>
          </a:stretch>
        </p:blipFill>
        <p:spPr bwMode="auto">
          <a:xfrm>
            <a:off x="6629400" y="2971800"/>
            <a:ext cx="2038886" cy="286619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TextBox 13"/>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9</a:t>
            </a:r>
            <a:endParaRPr lang="en-US" sz="1200" dirty="0">
              <a:solidFill>
                <a:schemeClr val="accent6">
                  <a:lumMod val="50000"/>
                </a:schemeClr>
              </a:solidFill>
              <a:latin typeface="Arial" pitchFamily="34" charset="0"/>
              <a:cs typeface="Arial" pitchFamily="34" charset="0"/>
            </a:endParaRPr>
          </a:p>
        </p:txBody>
      </p:sp>
      <p:sp>
        <p:nvSpPr>
          <p:cNvPr id="4098" name="Rectangle 2"/>
          <p:cNvSpPr>
            <a:spLocks noGrp="1" noChangeArrowheads="1"/>
          </p:cNvSpPr>
          <p:nvPr>
            <p:ph type="title"/>
          </p:nvPr>
        </p:nvSpPr>
        <p:spPr>
          <a:xfrm>
            <a:off x="76200" y="274638"/>
            <a:ext cx="9067800" cy="1143000"/>
          </a:xfrm>
        </p:spPr>
        <p:txBody>
          <a:bodyPr/>
          <a:lstStyle/>
          <a:p>
            <a:pPr eaLnBrk="1" hangingPunct="1">
              <a:defRPr/>
            </a:pPr>
            <a:r>
              <a:rPr lang="en-US" sz="3700" kern="1200" dirty="0">
                <a:solidFill>
                  <a:srgbClr val="984807"/>
                </a:solidFill>
              </a:rPr>
              <a:t>C</a:t>
            </a:r>
            <a:r>
              <a:rPr lang="en-US" sz="3700" kern="1200" dirty="0" smtClean="0">
                <a:solidFill>
                  <a:srgbClr val="984807"/>
                </a:solidFill>
              </a:rPr>
              <a:t>onceptual </a:t>
            </a:r>
            <a:r>
              <a:rPr lang="en-US" sz="3700" kern="1200" dirty="0">
                <a:solidFill>
                  <a:srgbClr val="984807"/>
                </a:solidFill>
              </a:rPr>
              <a:t>V</a:t>
            </a:r>
            <a:r>
              <a:rPr lang="en-US" sz="3700" kern="1200" dirty="0" smtClean="0">
                <a:solidFill>
                  <a:srgbClr val="984807"/>
                </a:solidFill>
              </a:rPr>
              <a:t>iew </a:t>
            </a:r>
            <a:r>
              <a:rPr lang="en-US" sz="3700" kern="1200" dirty="0">
                <a:solidFill>
                  <a:srgbClr val="984807"/>
                </a:solidFill>
              </a:rPr>
              <a:t>of </a:t>
            </a:r>
            <a:r>
              <a:rPr lang="en-US" sz="3700" kern="1200" dirty="0" smtClean="0">
                <a:solidFill>
                  <a:srgbClr val="984807"/>
                </a:solidFill>
              </a:rPr>
              <a:t>Learning Progressions </a:t>
            </a:r>
            <a:endParaRPr lang="en-US" sz="3700" dirty="0" smtClean="0">
              <a:solidFill>
                <a:srgbClr val="984807"/>
              </a:solidFill>
            </a:endParaRPr>
          </a:p>
        </p:txBody>
      </p:sp>
      <p:pic>
        <p:nvPicPr>
          <p:cNvPr id="10243" name="Picture 3" descr="View of learning progressions in overlapping bubble text."/>
          <p:cNvPicPr>
            <a:picLocks noChangeAspect="1" noChangeArrowheads="1"/>
          </p:cNvPicPr>
          <p:nvPr/>
        </p:nvPicPr>
        <p:blipFill>
          <a:blip r:embed="rId8" cstate="print"/>
          <a:srcRect/>
          <a:stretch>
            <a:fillRect/>
          </a:stretch>
        </p:blipFill>
        <p:spPr bwMode="auto">
          <a:xfrm>
            <a:off x="2057400" y="2057400"/>
            <a:ext cx="4948255" cy="301783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1254</TotalTime>
  <Words>1527</Words>
  <Application>Microsoft Macintosh PowerPoint</Application>
  <PresentationFormat>On-screen Show (4:3)</PresentationFormat>
  <Paragraphs>221</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Overview:  Learning Progressions</vt:lpstr>
      <vt:lpstr>What is a Learning Progression?</vt:lpstr>
      <vt:lpstr> Let’s take a moment to think simply of learning progressions in terms of a basketball game.  There are many parts to the game starting with dribbling the ball,    </vt:lpstr>
      <vt:lpstr>Passing the ball </vt:lpstr>
      <vt:lpstr>Shooting the ball and playing the game,</vt:lpstr>
      <vt:lpstr> And any good player needs to follow the game plan put together by the coach as well as…   </vt:lpstr>
      <vt:lpstr>  Be able to make the strategic adjustments created within the game.   </vt:lpstr>
      <vt:lpstr>In the end, the coach, players, school and community have the societal expectation of a winning game.  The same ideas work for understanding learning progressions.</vt:lpstr>
      <vt:lpstr>Conceptual View of Learning Progressions </vt:lpstr>
      <vt:lpstr>Novice   </vt:lpstr>
      <vt:lpstr>Expert </vt:lpstr>
      <vt:lpstr>Learning Progressions Construct Similarities</vt:lpstr>
      <vt:lpstr>Research Based</vt:lpstr>
      <vt:lpstr>Anchored</vt:lpstr>
      <vt:lpstr>Organized</vt:lpstr>
      <vt:lpstr>Multiple Sequences</vt:lpstr>
      <vt:lpstr>Differences</vt:lpstr>
      <vt:lpstr>Time Spans</vt:lpstr>
      <vt:lpstr>Grain Size</vt:lpstr>
      <vt:lpstr>Different Audiences</vt:lpstr>
      <vt:lpstr>PowerPoint Presentation</vt:lpstr>
      <vt:lpstr>Overview</vt:lpstr>
      <vt:lpstr>PowerPoint Presentation</vt:lpstr>
      <vt:lpstr>What a Learning Progression is Not</vt:lpstr>
      <vt:lpstr>Why Learning Progressions are Important</vt:lpstr>
      <vt:lpstr>Rubric/Scoring Guides</vt:lpstr>
      <vt:lpstr>A Scoring Progression Rubric</vt:lpstr>
      <vt:lpstr>Constructing a Learning Progression:</vt:lpstr>
      <vt:lpstr>Constructing a Learning Progression:</vt:lpstr>
      <vt:lpstr>Constructing a Learning Progression:</vt:lpstr>
      <vt:lpstr>Simplicity vs. Complexity</vt:lpstr>
      <vt:lpstr>Summary</vt:lpstr>
      <vt:lpstr>For More Information </vt:lpstr>
    </vt:vector>
  </TitlesOfParts>
  <Company>Educational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Module 6:  Learning Progressions</dc:title>
  <dc:creator>Barbara Newhouse</dc:creator>
  <cp:lastModifiedBy>Ashley Brewer</cp:lastModifiedBy>
  <cp:revision>52</cp:revision>
  <dcterms:created xsi:type="dcterms:W3CDTF">2010-10-25T15:18:07Z</dcterms:created>
  <dcterms:modified xsi:type="dcterms:W3CDTF">2012-11-05T20:15:01Z</dcterms:modified>
</cp:coreProperties>
</file>