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8" r:id="rId2"/>
    <p:sldId id="257" r:id="rId3"/>
    <p:sldId id="287" r:id="rId4"/>
    <p:sldId id="288" r:id="rId5"/>
    <p:sldId id="258" r:id="rId6"/>
    <p:sldId id="289" r:id="rId7"/>
    <p:sldId id="290" r:id="rId8"/>
    <p:sldId id="291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2" r:id="rId29"/>
    <p:sldId id="280" r:id="rId30"/>
    <p:sldId id="281" r:id="rId31"/>
    <p:sldId id="283" r:id="rId32"/>
    <p:sldId id="292" r:id="rId33"/>
    <p:sldId id="286" r:id="rId34"/>
    <p:sldId id="284" r:id="rId35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F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47" autoAdjust="0"/>
  </p:normalViewPr>
  <p:slideViewPr>
    <p:cSldViewPr>
      <p:cViewPr varScale="1">
        <p:scale>
          <a:sx n="80" d="100"/>
          <a:sy n="80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B3AB03FC-F969-422F-BEDF-FEB7A639A9C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98A94F7D-14A1-49BA-8F99-27EB496AE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F4D9131C-21F4-4AB2-9A4C-CFD66E549656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2729" tIns="46365" rIns="92729" bIns="463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9FA0A769-2138-420E-8A28-4893E279E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D1D1-D159-48A0-9C7F-0D29E52F46AF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F218-C15C-4C3F-BB12-67C788C9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Portfolios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334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Definitions</a:t>
            </a:r>
          </a:p>
          <a:p>
            <a:pPr marL="0" marR="0" lvl="0" indent="0" defTabSz="914400" rtl="0" eaLnBrk="1" fontAlgn="auto" latinLnBrk="0" hangingPunct="1">
              <a:lnSpc>
                <a:spcPct val="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Advantages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aseline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Disadvantages</a:t>
            </a:r>
          </a:p>
          <a:p>
            <a:pPr marL="0" marR="0" lvl="0" indent="0" defTabSz="914400" rtl="0" eaLnBrk="1" fontAlgn="auto" latinLnBrk="0" hangingPunct="1">
              <a:lnSpc>
                <a:spcPct val="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Specific Steps</a:t>
            </a:r>
          </a:p>
          <a:p>
            <a:pPr marL="0" marR="0" lvl="0" indent="0" defTabSz="914400" rtl="0" eaLnBrk="1" fontAlgn="auto" latinLnBrk="0" hangingPunct="1">
              <a:lnSpc>
                <a:spcPct val="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Examples</a:t>
            </a:r>
          </a:p>
          <a:p>
            <a:pPr marL="0" marR="0" lvl="0" indent="0" defTabSz="914400" rtl="0" eaLnBrk="1" fontAlgn="auto" latinLnBrk="0" hangingPunct="1">
              <a:lnSpc>
                <a:spcPct val="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Try it!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209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4520" y="2438400"/>
            <a:ext cx="4013680" cy="266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Instructional Portfolios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5800" y="18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 structured than assessment portfolios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Emphasis on student application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 selection criteria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Interest in the development and refinement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 student skills of self-appraisal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One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477631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Take time to do Activity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1a and 1b: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an “Instructional Portfolio?”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1336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600200" y="23622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81200" y="22098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Assessment Portfolios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2255837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More structured than portfolios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used for instruction</a:t>
            </a:r>
          </a:p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Emphasis 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is collected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When it is collected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Types of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Assessment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Portfolios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" y="2103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Showcase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Portfolio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aimed at presenting the student’s best 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More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mastery-of-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the-process oriented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Best pieces are displayed here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Types of Assessment Portfolios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1951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Working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Portfolio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aimed at the on-going improvement of a student’s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More process-of-mastery oriented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Representative stages of development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are selected here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Two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2679919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Two: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 I distinguish a “showcase” portfolio from a “working” portfolio?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2098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676400" y="24384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22098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Portfolios Might Include. . 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493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Samples of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creative  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tests and quizzes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homework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documentation of involvement in field 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audiotapes of oral work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student diary entries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logs of work and completion of particular tasks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self-assessments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comments from peers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comments from instructors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Three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5146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Three: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a teacher design portfolio procedures for a “showcase portfolio”?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2098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219200" y="24384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0200" y="22098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Positive Effects for </a:t>
            </a: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Students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Using Portfolios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Collaborating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Revising selections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Reflecting on individual as well as group 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Understanding and using established criteria for judging the quality of their own work and the work of  others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Taking pride in their work, polishing it for performance, publication, and exhibition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Research Digest No. 1: 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 Assessment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California State Department of Education.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Validity of Portfolio Assessment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447800" y="1295400"/>
            <a:ext cx="6400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Measures student growth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Contributes to student growth by                      allowing students to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Reflect on their experiences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Identify the steps they followed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09800" y="1730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Portfolio Assessment Is. . 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28800" y="31242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purposeful and systematic collection of a learner’s 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 Uses for Portfolios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promote  student self-assessment and control of learning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support student led conferences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select students into special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certify student competence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grant credit </a:t>
            </a:r>
          </a:p>
          <a:p>
            <a:pPr marL="342900" marR="0" lvl="0" indent="-342900" algn="l" defTabSz="914400" rtl="0" eaLnBrk="1" fontAlgn="auto" latinLnBrk="0" hangingPunct="1">
              <a:lnSpc>
                <a:spcPct val="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demonstrate certain skills and abilities to employers or potential employers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build student self-confidence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evaluate curriculum and instruction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Implementation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1265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does a teacher implement a             portfolio assessment?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are the steps to ensure               successful portfolio use?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Questions Teachers Should Ask Before Creating a Portfolio System</a:t>
            </a:r>
            <a:r>
              <a:rPr lang="en-US" sz="3200" u="sng" dirty="0"/>
              <a:t/>
            </a:r>
            <a:br>
              <a:rPr lang="en-US" sz="3200" u="sng" dirty="0"/>
            </a:br>
            <a:endParaRPr lang="en-US" sz="3200" u="sng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7526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is my vision of success for my students?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are the learners’ visions of success?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are the criteria for documenting success?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205407"/>
            <a:ext cx="807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teachers can answer these questions very clearly, they will find  the process of creating portfolios much easier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 Focus and Purpose for the Portfolio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2103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Set a focus for the portfolio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such as collection of student creative writing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a variety of genres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Set a purpose for the portfolio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such as to provide material for student reflection of growth of writing skill over 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Establish the Mechanics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38200" y="1676400"/>
            <a:ext cx="731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Gather material which will contain portfolio artifacts–file folders, containers, notebooks, boxes, etc.</a:t>
            </a:r>
          </a:p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Create a storage area adequate enough to house materials and provide ready access</a:t>
            </a:r>
          </a:p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Establish collection times</a:t>
            </a:r>
          </a:p>
          <a:p>
            <a:pPr marL="342900" marR="0" lvl="0" indent="-342900" algn="l" defTabSz="914400" rtl="0" eaLnBrk="1" fontAlgn="auto" latinLnBrk="0" hangingPunct="1">
              <a:lnSpc>
                <a:spcPts val="1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Monitor student participation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Create Rubrics and Scoring Guides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951037"/>
            <a:ext cx="84582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Establish a rubric for teacher and students to use in the evaluation of each portfolio submission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rubric sheet includes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Prompt or label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Student work product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Evaluations of student, peers, and teacher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Conduct Working Portfolio Conferences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103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Conduct a brief monthly working portfolio conference with each student to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review student work and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identify opportunities for improvement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Discuss student working portfolio with parents at parent-teacher conferences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Create a Showcase Portfolio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2209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Guide students in selection of best work for inclusion in a show-case portfolio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Students to include a self evaluation of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development of their work over a set period of 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rationale for selecting best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Four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2351544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Summarize by following the steps in the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Standardize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Portfolios in Activity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4: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 I design my own portfolio project?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2098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371600" y="24384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52600" y="22098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Importance of Student Self-Appraisal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600" y="1493837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“Emphasis is always on student ability to                critique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evaluate their own work.”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Popham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W. J. (2003). 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Test Better, Teach Better:  The Instructional Role of 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Assessments.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(Alexandria, VA:  Association for Supervision and Curriculum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Development)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09800" y="1752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Portfolio Assessment Is. . 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81200" y="29718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spanning a period of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Disadvantages of Using Portfolios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874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Confusion: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caused by lack of clarity 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(a) the purpose to be served by the portfolio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(b) the specific skills and knowledge to be developed     	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 assessed by the portfolio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(c) clear set of procedures on the purpose, creation, 	   maintenance, and analysis of the portfolios 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570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Logistics: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larger the portfolio project is, the more physical space and material it requires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Disadvantages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Using Portfolios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668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Time: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most commonly expressed disadvantage is the amount of time the     portfolio process takes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Disadvantages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Using Portfolios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Five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2351544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 I critique my portfolio design?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handout “Evaluating a Portfolio” to critique the portfolio designs you created in Activity five.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2098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371600" y="24384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52600" y="22098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to Address Drawbacks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38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Limit the scope and focus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 rubrics before-hand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Learn from student evaluations and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your             own reflection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Implement gradually over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Use technology to scan, score, evaluate, and      store portfolio assessment artifacts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133600" y="1730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Portfolio Assessment Is. . 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47800" y="27432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Illustrating the story of the learner’s experiences,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achievement,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 growth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Key Words are…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Key words are. . .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2865437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Purposeful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—the reason for the portfolio is clearly stated and understood by teacher and student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Key words are. . .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600" y="2514600"/>
            <a:ext cx="8839200" cy="20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Systematic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—relates to prioritized instructional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Key words are. . .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2941637"/>
            <a:ext cx="8839200" cy="147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F6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Period of Time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—specific time frame during which work samples are taken on a regular basis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Portfolio Assessment is NOT. . .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28800" y="3246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folder of all the student’s work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1402</Words>
  <Application>Microsoft Office PowerPoint</Application>
  <PresentationFormat>On-screen Show (4:3)</PresentationFormat>
  <Paragraphs>367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Key Words are…</vt:lpstr>
      <vt:lpstr>Key words are. . . </vt:lpstr>
      <vt:lpstr>Key words are. . . </vt:lpstr>
      <vt:lpstr>Key words are. . . </vt:lpstr>
      <vt:lpstr>A Portfolio Assessment is NOT. . . </vt:lpstr>
      <vt:lpstr>Instructional Portfolios</vt:lpstr>
      <vt:lpstr>Activity One</vt:lpstr>
      <vt:lpstr>Assessment Portfolios</vt:lpstr>
      <vt:lpstr>Types of Assessment Portfolios</vt:lpstr>
      <vt:lpstr>Types of Assessment Portfolios</vt:lpstr>
      <vt:lpstr>Activity Two</vt:lpstr>
      <vt:lpstr> Portfolios Might Include. . .</vt:lpstr>
      <vt:lpstr>Activity Three</vt:lpstr>
      <vt:lpstr>Positive Effects for  Students Using Portfolios</vt:lpstr>
      <vt:lpstr>Validity of Portfolio Assessment</vt:lpstr>
      <vt:lpstr>Other Uses for Portfolios</vt:lpstr>
      <vt:lpstr>Implementation</vt:lpstr>
      <vt:lpstr>Questions Teachers Should Ask Before Creating a Portfolio System </vt:lpstr>
      <vt:lpstr>Set Focus and Purpose for the Portfolio</vt:lpstr>
      <vt:lpstr>Establish the Mechanics</vt:lpstr>
      <vt:lpstr>Create Rubrics and Scoring Guides</vt:lpstr>
      <vt:lpstr>Conduct Working Portfolio Conferences</vt:lpstr>
      <vt:lpstr>Create a Showcase Portfolio</vt:lpstr>
      <vt:lpstr>Activity Four</vt:lpstr>
      <vt:lpstr>Importance of Student Self-Appraisal</vt:lpstr>
      <vt:lpstr>Disadvantages of Using Portfolios</vt:lpstr>
      <vt:lpstr>More Disadvantages of Using Portfolios</vt:lpstr>
      <vt:lpstr>More Disadvantages of Using Portfolios</vt:lpstr>
      <vt:lpstr>Activity Five</vt:lpstr>
      <vt:lpstr>How to Address Drawbacks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Newhouse</dc:creator>
  <cp:lastModifiedBy>barbnew</cp:lastModifiedBy>
  <cp:revision>32</cp:revision>
  <dcterms:created xsi:type="dcterms:W3CDTF">2011-05-23T21:54:19Z</dcterms:created>
  <dcterms:modified xsi:type="dcterms:W3CDTF">2011-07-11T21:11:27Z</dcterms:modified>
</cp:coreProperties>
</file>