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88" r:id="rId2"/>
    <p:sldId id="326" r:id="rId3"/>
    <p:sldId id="324" r:id="rId4"/>
    <p:sldId id="359" r:id="rId5"/>
    <p:sldId id="360" r:id="rId6"/>
    <p:sldId id="361" r:id="rId7"/>
    <p:sldId id="362" r:id="rId8"/>
    <p:sldId id="363" r:id="rId9"/>
    <p:sldId id="364" r:id="rId10"/>
    <p:sldId id="358" r:id="rId11"/>
    <p:sldId id="365" r:id="rId12"/>
    <p:sldId id="367" r:id="rId13"/>
    <p:sldId id="366" r:id="rId14"/>
    <p:sldId id="368" r:id="rId15"/>
    <p:sldId id="369" r:id="rId16"/>
    <p:sldId id="371" r:id="rId17"/>
    <p:sldId id="372" r:id="rId18"/>
    <p:sldId id="373" r:id="rId19"/>
    <p:sldId id="370" r:id="rId20"/>
    <p:sldId id="374" r:id="rId21"/>
    <p:sldId id="375" r:id="rId2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2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FBF6C2ED-2880-4E03-8F84-1E096E62192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8801F69-BED3-4024-AE84-47D60B3F4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C935D-1C1D-4525-9B1D-F2A02729BCA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8DAC-B1AE-4490-839A-AFE2A236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278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5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2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1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2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0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7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1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8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9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WMF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428326" y="4120310"/>
            <a:ext cx="893635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latin typeface="Myriad Pro" panose="020B0503030403020204" pitchFamily="34" charset="0"/>
              </a:rPr>
              <a:t>Gregg Hadley, PhD</a:t>
            </a:r>
          </a:p>
          <a:p>
            <a:pPr algn="ctr"/>
            <a:r>
              <a:rPr lang="en-US" sz="3000" b="1" dirty="0">
                <a:latin typeface="Myriad Pro" panose="020B0503030403020204" pitchFamily="34" charset="0"/>
              </a:rPr>
              <a:t>Charlie Griffin, M.S.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28326" y="1354358"/>
            <a:ext cx="9065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5D2C84"/>
                </a:solidFill>
                <a:latin typeface="Myriad Pro" panose="020B0503030403020204" pitchFamily="34" charset="0"/>
                <a:cs typeface="Estrangelo Edessa" pitchFamily="66" charset="0"/>
              </a:rPr>
              <a:t>Power Transfer</a:t>
            </a:r>
            <a:endParaRPr lang="en-US" sz="8000" b="1" dirty="0">
              <a:solidFill>
                <a:srgbClr val="5D2C84"/>
              </a:solidFill>
              <a:latin typeface="Myriad Pro" panose="020B0503030403020204" pitchFamily="34" charset="0"/>
              <a:cs typeface="Estrangelo Edessa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81498" y="627017"/>
            <a:ext cx="9209314" cy="292608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836"/>
          <a:stretch>
            <a:fillRect/>
          </a:stretch>
        </p:blipFill>
        <p:spPr>
          <a:xfrm>
            <a:off x="581075" y="363863"/>
            <a:ext cx="1783302" cy="404951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90293" y="6438122"/>
            <a:ext cx="7536579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904434"/>
            <a:ext cx="54563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5D2C84"/>
                </a:solidFill>
                <a:latin typeface="Myriad Pro" panose="020B0503030403020204" pitchFamily="34" charset="0"/>
              </a:rPr>
              <a:t>Next Generation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Youth</a:t>
            </a:r>
            <a:endParaRPr lang="en-US" sz="3000" dirty="0">
              <a:latin typeface="Myriad Pro" panose="020B0503030403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Recent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More energy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More risk tolerant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Latest methods and 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Energy abundance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5D2C84"/>
                </a:solidFill>
                <a:latin typeface="Myriad Pro" panose="020B0503030403020204" pitchFamily="34" charset="0"/>
              </a:rPr>
              <a:t>Dreams and aspirations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Generally Speaking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39002" y="1903370"/>
            <a:ext cx="545635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5D2C84"/>
                </a:solidFill>
                <a:latin typeface="Myriad Pro" panose="020B0503030403020204" pitchFamily="34" charset="0"/>
              </a:rPr>
              <a:t>Current Generation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Wisdom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Farming experience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More wealth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Less risk tolerant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Tied and true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Wealth abundance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</a:rPr>
              <a:t>Dreams and aspirations</a:t>
            </a:r>
          </a:p>
        </p:txBody>
      </p:sp>
    </p:spTree>
    <p:extLst>
      <p:ext uri="{BB962C8B-B14F-4D97-AF65-F5344CB8AC3E}">
        <p14:creationId xmlns:p14="http://schemas.microsoft.com/office/powerpoint/2010/main" val="7160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20957" y="5093392"/>
            <a:ext cx="7399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Myriad Pro" panose="020B0503030403020204" pitchFamily="34" charset="0"/>
              </a:rPr>
              <a:t>They May Be More Similar Than You Thought,</a:t>
            </a:r>
          </a:p>
          <a:p>
            <a:r>
              <a:rPr lang="en-US" sz="3000" dirty="0" smtClean="0">
                <a:latin typeface="Myriad Pro" panose="020B0503030403020204" pitchFamily="34" charset="0"/>
              </a:rPr>
              <a:t>and </a:t>
            </a:r>
            <a:r>
              <a:rPr lang="en-US" sz="3000" dirty="0">
                <a:latin typeface="Myriad Pro" panose="020B0503030403020204" pitchFamily="34" charset="0"/>
              </a:rPr>
              <a:t>Can Become </a:t>
            </a:r>
            <a:r>
              <a:rPr lang="en-US" sz="3000" dirty="0" smtClean="0">
                <a:latin typeface="Myriad Pro" panose="020B0503030403020204" pitchFamily="34" charset="0"/>
              </a:rPr>
              <a:t>a </a:t>
            </a:r>
            <a:r>
              <a:rPr lang="en-US" sz="3000" dirty="0">
                <a:latin typeface="Myriad Pro" panose="020B0503030403020204" pitchFamily="34" charset="0"/>
              </a:rPr>
              <a:t>Shared Vision!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Talk About Your Dreams and Aspirations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948" y="2576825"/>
            <a:ext cx="3196968" cy="2460812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992" y="1932820"/>
            <a:ext cx="3073567" cy="2406412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36966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16306"/>
            <a:ext cx="54563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5D2C84"/>
                </a:solidFill>
                <a:latin typeface="Myriad Pro" panose="020B0503030403020204" pitchFamily="34" charset="0"/>
              </a:rPr>
              <a:t>Next Generation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Youth</a:t>
            </a:r>
            <a:endParaRPr lang="en-US" sz="3000" dirty="0">
              <a:latin typeface="Myriad Pro" panose="020B0503030403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Recent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More energy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More risk tolerant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Latest methods and 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Energy abundance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5D2C84"/>
                </a:solidFill>
                <a:latin typeface="Myriad Pro" panose="020B0503030403020204" pitchFamily="34" charset="0"/>
              </a:rPr>
              <a:t>Dreams and aspirations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300" y="908821"/>
            <a:ext cx="9905797" cy="1206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00"/>
              </a:lnSpc>
            </a:pPr>
            <a:r>
              <a:rPr lang="en-US" sz="4800" b="1" dirty="0" smtClean="0">
                <a:latin typeface="Myriad Pro" panose="020B0503030403020204" pitchFamily="34" charset="0"/>
              </a:rPr>
              <a:t>With a Common Vision, the Differences become Compliments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39002" y="2115242"/>
            <a:ext cx="545635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5D2C84"/>
                </a:solidFill>
                <a:latin typeface="Myriad Pro" panose="020B0503030403020204" pitchFamily="34" charset="0"/>
              </a:rPr>
              <a:t>Current Generation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Wisdom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Farming experience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More wealth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Less risk tolerant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Tied and true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Wealth abundance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</a:rPr>
              <a:t>Dreams and aspirations</a:t>
            </a:r>
          </a:p>
        </p:txBody>
      </p:sp>
    </p:spTree>
    <p:extLst>
      <p:ext uri="{BB962C8B-B14F-4D97-AF65-F5344CB8AC3E}">
        <p14:creationId xmlns:p14="http://schemas.microsoft.com/office/powerpoint/2010/main" val="41520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Instead of a Tug of War…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881" y="2332187"/>
            <a:ext cx="5340238" cy="277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60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96916"/>
            <a:ext cx="739917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Incredibly important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How do we divide the work, management and leadership responsibilities?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How should they change over time?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When should they change?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Disagreements over power transfer is a common reason for failed succession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Power Transfer Planning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83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Typical Career Progression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039144" y="2788444"/>
            <a:ext cx="2135187" cy="1281112"/>
            <a:chOff x="7143" y="2068777"/>
            <a:chExt cx="2135187" cy="1281112"/>
          </a:xfrm>
        </p:grpSpPr>
        <p:sp>
          <p:nvSpPr>
            <p:cNvPr id="23" name="Rounded Rectangle 22"/>
            <p:cNvSpPr/>
            <p:nvPr/>
          </p:nvSpPr>
          <p:spPr>
            <a:xfrm>
              <a:off x="7143" y="2068777"/>
              <a:ext cx="2135187" cy="128111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44665" y="2106299"/>
              <a:ext cx="2060143" cy="1206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800" kern="1200" dirty="0" smtClean="0"/>
                <a:t>Worker</a:t>
              </a:r>
              <a:endParaRPr lang="en-US" sz="38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87851" y="3164237"/>
            <a:ext cx="452659" cy="529526"/>
            <a:chOff x="2355850" y="2444570"/>
            <a:chExt cx="452659" cy="529526"/>
          </a:xfrm>
        </p:grpSpPr>
        <p:sp>
          <p:nvSpPr>
            <p:cNvPr id="21" name="Right Arrow 20"/>
            <p:cNvSpPr/>
            <p:nvPr/>
          </p:nvSpPr>
          <p:spPr>
            <a:xfrm>
              <a:off x="2355850" y="2444570"/>
              <a:ext cx="452659" cy="529526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7030A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ight Arrow 6"/>
            <p:cNvSpPr/>
            <p:nvPr/>
          </p:nvSpPr>
          <p:spPr>
            <a:xfrm>
              <a:off x="2355850" y="2550475"/>
              <a:ext cx="316861" cy="317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2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028407" y="2788444"/>
            <a:ext cx="2135187" cy="1281112"/>
            <a:chOff x="2996406" y="2068777"/>
            <a:chExt cx="2135187" cy="1281112"/>
          </a:xfrm>
        </p:grpSpPr>
        <p:sp>
          <p:nvSpPr>
            <p:cNvPr id="19" name="Rounded Rectangle 18"/>
            <p:cNvSpPr/>
            <p:nvPr/>
          </p:nvSpPr>
          <p:spPr>
            <a:xfrm>
              <a:off x="2996406" y="2068777"/>
              <a:ext cx="2135187" cy="128111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8"/>
            <p:cNvSpPr/>
            <p:nvPr/>
          </p:nvSpPr>
          <p:spPr>
            <a:xfrm>
              <a:off x="3033928" y="2106299"/>
              <a:ext cx="2060143" cy="1206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800" kern="1200" dirty="0" smtClean="0"/>
                <a:t>Manager</a:t>
              </a:r>
              <a:endParaRPr lang="en-US" sz="38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377113" y="3164237"/>
            <a:ext cx="452659" cy="529526"/>
            <a:chOff x="5345112" y="2444570"/>
            <a:chExt cx="452659" cy="529526"/>
          </a:xfrm>
        </p:grpSpPr>
        <p:sp>
          <p:nvSpPr>
            <p:cNvPr id="17" name="Right Arrow 16"/>
            <p:cNvSpPr/>
            <p:nvPr/>
          </p:nvSpPr>
          <p:spPr>
            <a:xfrm>
              <a:off x="5345112" y="2444570"/>
              <a:ext cx="452659" cy="529526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7030A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ight Arrow 10"/>
            <p:cNvSpPr/>
            <p:nvPr/>
          </p:nvSpPr>
          <p:spPr>
            <a:xfrm>
              <a:off x="5345112" y="2550475"/>
              <a:ext cx="316861" cy="317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200" kern="12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17669" y="2788444"/>
            <a:ext cx="2135187" cy="1281112"/>
            <a:chOff x="5985668" y="2068777"/>
            <a:chExt cx="2135187" cy="1281112"/>
          </a:xfrm>
        </p:grpSpPr>
        <p:sp>
          <p:nvSpPr>
            <p:cNvPr id="15" name="Rounded Rectangle 14"/>
            <p:cNvSpPr/>
            <p:nvPr/>
          </p:nvSpPr>
          <p:spPr>
            <a:xfrm>
              <a:off x="5985668" y="2068777"/>
              <a:ext cx="2135187" cy="1281112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12"/>
            <p:cNvSpPr/>
            <p:nvPr/>
          </p:nvSpPr>
          <p:spPr>
            <a:xfrm>
              <a:off x="6023190" y="2106299"/>
              <a:ext cx="2060143" cy="1206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800" kern="1200" dirty="0" smtClean="0"/>
                <a:t>Leader</a:t>
              </a:r>
              <a:endParaRPr lang="en-US" sz="3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0210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20957" y="5093392"/>
            <a:ext cx="7399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Myriad Pro" panose="020B0503030403020204" pitchFamily="34" charset="0"/>
              </a:rPr>
              <a:t>1) Determine your shared vision</a:t>
            </a:r>
            <a:endParaRPr lang="en-US" sz="30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3835" y="952218"/>
            <a:ext cx="10114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The Power Transfer Planning Process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712" y="1947748"/>
            <a:ext cx="3196968" cy="2460812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941" y="2522447"/>
            <a:ext cx="3073567" cy="2406412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187915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44546" y="2703421"/>
            <a:ext cx="48350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Myriad Pro" panose="020B0503030403020204" pitchFamily="34" charset="0"/>
              </a:rPr>
              <a:t>2) List the skills, attributes, </a:t>
            </a:r>
            <a:r>
              <a:rPr lang="en-US" sz="3000" dirty="0" smtClean="0">
                <a:latin typeface="Myriad Pro" panose="020B0503030403020204" pitchFamily="34" charset="0"/>
              </a:rPr>
              <a:t>experience and </a:t>
            </a:r>
            <a:r>
              <a:rPr lang="en-US" sz="3000" dirty="0">
                <a:latin typeface="Myriad Pro" panose="020B0503030403020204" pitchFamily="34" charset="0"/>
              </a:rPr>
              <a:t>training of both the current and </a:t>
            </a:r>
            <a:r>
              <a:rPr lang="en-US" sz="3000" dirty="0" smtClean="0">
                <a:latin typeface="Myriad Pro" panose="020B0503030403020204" pitchFamily="34" charset="0"/>
              </a:rPr>
              <a:t>next </a:t>
            </a:r>
            <a:r>
              <a:rPr lang="en-US" sz="3000" dirty="0">
                <a:latin typeface="Myriad Pro" panose="020B0503030403020204" pitchFamily="34" charset="0"/>
              </a:rPr>
              <a:t>generation.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83835" y="952218"/>
            <a:ext cx="10114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The Power Transfer Planning Process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177" y="2048916"/>
            <a:ext cx="4272867" cy="302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1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485" y="2048916"/>
            <a:ext cx="5227668" cy="310098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83835" y="952218"/>
            <a:ext cx="10114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The Power Transfer Planning Process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63063" y="2703421"/>
            <a:ext cx="48350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Myriad Pro" panose="020B0503030403020204" pitchFamily="34" charset="0"/>
              </a:rPr>
              <a:t>3) List and categorize all of the </a:t>
            </a:r>
            <a:r>
              <a:rPr lang="en-US" sz="3000" dirty="0" smtClean="0">
                <a:latin typeface="Myriad Pro" panose="020B0503030403020204" pitchFamily="34" charset="0"/>
              </a:rPr>
              <a:t>work, management </a:t>
            </a:r>
            <a:r>
              <a:rPr lang="en-US" sz="3000" dirty="0">
                <a:latin typeface="Myriad Pro" panose="020B0503030403020204" pitchFamily="34" charset="0"/>
              </a:rPr>
              <a:t>and leadership </a:t>
            </a:r>
            <a:r>
              <a:rPr lang="en-US" sz="3000" dirty="0" smtClean="0">
                <a:latin typeface="Myriad Pro" panose="020B0503030403020204" pitchFamily="34" charset="0"/>
              </a:rPr>
              <a:t>activities on </a:t>
            </a:r>
            <a:r>
              <a:rPr lang="en-US" sz="3000" dirty="0">
                <a:latin typeface="Myriad Pro" panose="020B0503030403020204" pitchFamily="34" charset="0"/>
              </a:rPr>
              <a:t>your operation.</a:t>
            </a:r>
          </a:p>
        </p:txBody>
      </p:sp>
    </p:spTree>
    <p:extLst>
      <p:ext uri="{BB962C8B-B14F-4D97-AF65-F5344CB8AC3E}">
        <p14:creationId xmlns:p14="http://schemas.microsoft.com/office/powerpoint/2010/main" val="22165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83835" y="952218"/>
            <a:ext cx="10114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The Power Transfer Planning Process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96916"/>
            <a:ext cx="96715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Myriad Pro" panose="020B0503030403020204" pitchFamily="34" charset="0"/>
              </a:rPr>
              <a:t>4)  Divvy the work, management and leadership experience as dictated by the skills, attributes, </a:t>
            </a:r>
            <a:r>
              <a:rPr lang="en-US" sz="3000" dirty="0" smtClean="0">
                <a:latin typeface="Myriad Pro" panose="020B0503030403020204" pitchFamily="34" charset="0"/>
              </a:rPr>
              <a:t>experience </a:t>
            </a:r>
            <a:r>
              <a:rPr lang="en-US" sz="3000" dirty="0">
                <a:latin typeface="Myriad Pro" panose="020B0503030403020204" pitchFamily="34" charset="0"/>
              </a:rPr>
              <a:t>and training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The current generation and the next generation should have some work, management and leadership power and responsibilities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Initially, the current generation will have relatively more management and leadership responsibility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The next generation will gain more management and leadership responsibility over time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Time based decision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Performance based decision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Make sure all understand the plan</a:t>
            </a:r>
          </a:p>
        </p:txBody>
      </p:sp>
    </p:spTree>
    <p:extLst>
      <p:ext uri="{BB962C8B-B14F-4D97-AF65-F5344CB8AC3E}">
        <p14:creationId xmlns:p14="http://schemas.microsoft.com/office/powerpoint/2010/main" val="147398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1912382" y="855117"/>
            <a:ext cx="9467941" cy="11934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latin typeface="Myriad Pro" panose="020B0503030403020204" pitchFamily="34" charset="0"/>
              </a:rPr>
              <a:t>Tug of War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683" y="1570893"/>
            <a:ext cx="9947340" cy="401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3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521878"/>
            <a:ext cx="73991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Revisit the plan at a family business meeting on a semiannual or annual basis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Discuss any shortfalls in expectations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Reward those who have earned increase power with it!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Once the Power Transfer Plan has been Created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93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779636"/>
            <a:ext cx="97272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Having a plan for power transfer is important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Many farm successions fail due to power transfer issues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Work, management, and leadership responsibilities should be allocated based on skills, attributes, experience and training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Over time, the next generation should gain increased management and leadership responsibilities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Discuss the power transfer process at family business meeting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In Closing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2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Myriad Pro" panose="020B0503030403020204" pitchFamily="34" charset="0"/>
              </a:rPr>
              <a:t>“Don’t Put Me Out to Pasture” </a:t>
            </a:r>
            <a:r>
              <a:rPr lang="en-US" sz="2000" dirty="0" smtClean="0">
                <a:latin typeface="Myriad Pro" panose="020B0503030403020204" pitchFamily="34" charset="0"/>
              </a:rPr>
              <a:t>– Mom and Dad</a:t>
            </a:r>
            <a:endParaRPr lang="en-US" sz="2000" dirty="0">
              <a:latin typeface="Myriad Pro" panose="020B05030304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463" y="1815160"/>
            <a:ext cx="6669731" cy="4253655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6022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Myriad Pro" panose="020B0503030403020204" pitchFamily="34" charset="0"/>
              </a:rPr>
              <a:t>“I Am Just a Hired Hand” </a:t>
            </a:r>
            <a:r>
              <a:rPr lang="en-US" sz="2000" dirty="0" smtClean="0">
                <a:latin typeface="Myriad Pro" panose="020B0503030403020204" pitchFamily="34" charset="0"/>
              </a:rPr>
              <a:t>– Daughter and Son</a:t>
            </a:r>
            <a:endParaRPr lang="en-US" sz="2000" dirty="0">
              <a:latin typeface="Myriad Pro" panose="020B0503030403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068" y="1815160"/>
            <a:ext cx="5188806" cy="3983474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37906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Myriad Pro" panose="020B0503030403020204" pitchFamily="34" charset="0"/>
              </a:rPr>
              <a:t>“Don’t Forget to Send the Checks!” </a:t>
            </a:r>
            <a:r>
              <a:rPr lang="en-US" sz="2000" dirty="0" smtClean="0">
                <a:latin typeface="Myriad Pro" panose="020B0503030403020204" pitchFamily="34" charset="0"/>
              </a:rPr>
              <a:t>– Mom and Dad</a:t>
            </a:r>
            <a:endParaRPr lang="en-US" sz="2000" dirty="0">
              <a:latin typeface="Myriad Pro" panose="020B05030304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068" y="1767772"/>
            <a:ext cx="4937358" cy="423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42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Myriad Pro" panose="020B0503030403020204" pitchFamily="34" charset="0"/>
              </a:rPr>
              <a:t>“You Want Me to do What?” </a:t>
            </a:r>
            <a:r>
              <a:rPr lang="en-US" sz="2000" dirty="0" smtClean="0">
                <a:latin typeface="Myriad Pro" panose="020B0503030403020204" pitchFamily="34" charset="0"/>
              </a:rPr>
              <a:t>– Daughter and Son</a:t>
            </a:r>
            <a:endParaRPr lang="en-US" sz="2000" dirty="0">
              <a:latin typeface="Myriad Pro" panose="020B05030304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445" y="1783215"/>
            <a:ext cx="2582574" cy="401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5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Myriad Pro" panose="020B0503030403020204" pitchFamily="34" charset="0"/>
              </a:rPr>
              <a:t>“The Times Have Changed.” </a:t>
            </a:r>
            <a:r>
              <a:rPr lang="en-US" sz="2000" dirty="0" smtClean="0">
                <a:latin typeface="Myriad Pro" panose="020B0503030403020204" pitchFamily="34" charset="0"/>
              </a:rPr>
              <a:t>– Daughter and Son</a:t>
            </a:r>
            <a:endParaRPr lang="en-US" sz="2000" dirty="0">
              <a:latin typeface="Myriad Pro" panose="020B0503030403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901" y="1783215"/>
            <a:ext cx="4633387" cy="3476871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757" y="2765502"/>
            <a:ext cx="4964963" cy="3263519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352714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Myriad Pro" panose="020B0503030403020204" pitchFamily="34" charset="0"/>
              </a:rPr>
              <a:t>“It’s My Money!” </a:t>
            </a:r>
            <a:r>
              <a:rPr lang="en-US" sz="2000" dirty="0" smtClean="0">
                <a:latin typeface="Myriad Pro" panose="020B0503030403020204" pitchFamily="34" charset="0"/>
              </a:rPr>
              <a:t>– Mom and Dad</a:t>
            </a:r>
            <a:endParaRPr lang="en-US" sz="2000" dirty="0">
              <a:latin typeface="Myriad Pro" panose="020B0503030403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615" y="1767772"/>
            <a:ext cx="5088454" cy="415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8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1912382" y="855117"/>
            <a:ext cx="9467941" cy="11934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latin typeface="Myriad Pro" panose="020B0503030403020204" pitchFamily="34" charset="0"/>
              </a:rPr>
              <a:t>Tug of War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683" y="1570893"/>
            <a:ext cx="9947340" cy="401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1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480</Words>
  <Application>Microsoft Office PowerPoint</Application>
  <PresentationFormat>Widescreen</PresentationFormat>
  <Paragraphs>83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Estrangelo Edessa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 Koons</dc:creator>
  <cp:lastModifiedBy>Janel Koons</cp:lastModifiedBy>
  <cp:revision>64</cp:revision>
  <cp:lastPrinted>2015-01-02T15:00:14Z</cp:lastPrinted>
  <dcterms:created xsi:type="dcterms:W3CDTF">2014-10-27T18:34:04Z</dcterms:created>
  <dcterms:modified xsi:type="dcterms:W3CDTF">2015-01-05T16:36:30Z</dcterms:modified>
</cp:coreProperties>
</file>