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388" r:id="rId2"/>
    <p:sldId id="326" r:id="rId3"/>
    <p:sldId id="324" r:id="rId4"/>
    <p:sldId id="359" r:id="rId5"/>
    <p:sldId id="360" r:id="rId6"/>
    <p:sldId id="361" r:id="rId7"/>
    <p:sldId id="362" r:id="rId8"/>
    <p:sldId id="363" r:id="rId9"/>
    <p:sldId id="364" r:id="rId10"/>
    <p:sldId id="358" r:id="rId11"/>
    <p:sldId id="365" r:id="rId12"/>
    <p:sldId id="367" r:id="rId13"/>
    <p:sldId id="366" r:id="rId14"/>
    <p:sldId id="368" r:id="rId15"/>
    <p:sldId id="369" r:id="rId16"/>
    <p:sldId id="371" r:id="rId17"/>
    <p:sldId id="372" r:id="rId18"/>
    <p:sldId id="373" r:id="rId19"/>
    <p:sldId id="370" r:id="rId20"/>
    <p:sldId id="374" r:id="rId21"/>
    <p:sldId id="375" r:id="rId22"/>
  </p:sldIdLst>
  <p:sldSz cx="12192000" cy="6858000"/>
  <p:notesSz cx="7077075" cy="9363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D2C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50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9780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705" y="0"/>
            <a:ext cx="3066733" cy="469780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r">
              <a:defRPr sz="1200"/>
            </a:lvl1pPr>
          </a:lstStyle>
          <a:p>
            <a:fld id="{FBF6C2ED-2880-4E03-8F84-1E096E621924}" type="datetimeFigureOut">
              <a:rPr lang="en-US" smtClean="0"/>
              <a:t>1/5/2015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93297"/>
            <a:ext cx="3066733" cy="469779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705" y="8893297"/>
            <a:ext cx="3066733" cy="469779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r">
              <a:defRPr sz="1200"/>
            </a:lvl1pPr>
          </a:lstStyle>
          <a:p>
            <a:fld id="{E8801F69-BED3-4024-AE84-47D60B3F41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139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7050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438" y="0"/>
            <a:ext cx="3067050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4C935D-1C1D-4525-9B1D-F2A02729BCAC}" type="datetimeFigureOut">
              <a:rPr lang="en-US" smtClean="0"/>
              <a:t>1/5/2015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28663" y="1169988"/>
            <a:ext cx="5619750" cy="31607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8025" y="4505325"/>
            <a:ext cx="5661025" cy="36877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93175"/>
            <a:ext cx="3067050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438" y="8893175"/>
            <a:ext cx="3067050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B08DAC-B1AE-4490-839A-AFE2A2363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82782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7DE85-0432-4012-AB05-D6C44756BE89}" type="datetimeFigureOut">
              <a:rPr lang="en-US" smtClean="0"/>
              <a:t>1/5/2015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CBC20-E604-446A-9BC0-E1B269BFF6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5510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7DE85-0432-4012-AB05-D6C44756BE89}" type="datetimeFigureOut">
              <a:rPr lang="en-US" smtClean="0"/>
              <a:t>1/5/2015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CBC20-E604-446A-9BC0-E1B269BFF6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6364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7DE85-0432-4012-AB05-D6C44756BE89}" type="datetimeFigureOut">
              <a:rPr lang="en-US" smtClean="0"/>
              <a:t>1/5/2015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CBC20-E604-446A-9BC0-E1B269BFF6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4232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7DE85-0432-4012-AB05-D6C44756BE89}" type="datetimeFigureOut">
              <a:rPr lang="en-US" smtClean="0"/>
              <a:t>1/5/2015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CBC20-E604-446A-9BC0-E1B269BFF6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7175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7DE85-0432-4012-AB05-D6C44756BE89}" type="datetimeFigureOut">
              <a:rPr lang="en-US" smtClean="0"/>
              <a:t>1/5/2015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CBC20-E604-446A-9BC0-E1B269BFF6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4219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7DE85-0432-4012-AB05-D6C44756BE89}" type="datetimeFigureOut">
              <a:rPr lang="en-US" smtClean="0"/>
              <a:t>1/5/2015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CBC20-E604-446A-9BC0-E1B269BFF6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3016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7DE85-0432-4012-AB05-D6C44756BE89}" type="datetimeFigureOut">
              <a:rPr lang="en-US" smtClean="0"/>
              <a:t>1/5/2015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CBC20-E604-446A-9BC0-E1B269BFF6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9708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7DE85-0432-4012-AB05-D6C44756BE89}" type="datetimeFigureOut">
              <a:rPr lang="en-US" smtClean="0"/>
              <a:t>1/5/2015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CBC20-E604-446A-9BC0-E1B269BFF6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6169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7DE85-0432-4012-AB05-D6C44756BE89}" type="datetimeFigureOut">
              <a:rPr lang="en-US" smtClean="0"/>
              <a:t>1/5/2015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CBC20-E604-446A-9BC0-E1B269BFF6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5301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7DE85-0432-4012-AB05-D6C44756BE89}" type="datetimeFigureOut">
              <a:rPr lang="en-US" smtClean="0"/>
              <a:t>1/5/2015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CBC20-E604-446A-9BC0-E1B269BFF6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126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7DE85-0432-4012-AB05-D6C44756BE89}" type="datetimeFigureOut">
              <a:rPr lang="en-US" smtClean="0"/>
              <a:t>1/5/2015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CBC20-E604-446A-9BC0-E1B269BFF6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0867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77DE85-0432-4012-AB05-D6C44756BE89}" type="datetimeFigureOut">
              <a:rPr lang="en-US" smtClean="0"/>
              <a:t>1/5/2015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CBC20-E604-446A-9BC0-E1B269BFF6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4964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WMF"/><Relationship Id="rId5" Type="http://schemas.openxmlformats.org/officeDocument/2006/relationships/image" Target="../media/image13.WMF"/><Relationship Id="rId4" Type="http://schemas.openxmlformats.org/officeDocument/2006/relationships/image" Target="../media/image3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5.WMF"/><Relationship Id="rId4" Type="http://schemas.openxmlformats.org/officeDocument/2006/relationships/image" Target="../media/image3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WMF"/><Relationship Id="rId5" Type="http://schemas.openxmlformats.org/officeDocument/2006/relationships/image" Target="../media/image13.WMF"/><Relationship Id="rId4" Type="http://schemas.openxmlformats.org/officeDocument/2006/relationships/image" Target="../media/image3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6.WMF"/><Relationship Id="rId4" Type="http://schemas.openxmlformats.org/officeDocument/2006/relationships/image" Target="../media/image3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7.W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WMF"/><Relationship Id="rId4" Type="http://schemas.openxmlformats.org/officeDocument/2006/relationships/image" Target="../media/image3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WMF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WMF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WMF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JPG"/><Relationship Id="rId5" Type="http://schemas.openxmlformats.org/officeDocument/2006/relationships/image" Target="../media/image10.jpg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WMF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WMF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2428326" y="4120310"/>
            <a:ext cx="8936359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>
                <a:latin typeface="Myriad Pro" panose="020B0503030403020204" pitchFamily="34" charset="0"/>
              </a:rPr>
              <a:t>Gregg Hadley, PhD</a:t>
            </a:r>
          </a:p>
          <a:p>
            <a:pPr algn="ctr"/>
            <a:r>
              <a:rPr lang="en-US" sz="3000" b="1" dirty="0">
                <a:latin typeface="Myriad Pro" panose="020B0503030403020204" pitchFamily="34" charset="0"/>
              </a:rPr>
              <a:t>Charlie Griffin, M.S.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28326" y="1354358"/>
            <a:ext cx="906562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 smtClean="0">
                <a:solidFill>
                  <a:srgbClr val="5D2C84"/>
                </a:solidFill>
                <a:latin typeface="Myriad Pro" panose="020B0503030403020204" pitchFamily="34" charset="0"/>
                <a:cs typeface="Estrangelo Edessa" pitchFamily="66" charset="0"/>
              </a:rPr>
              <a:t>Power Transfer</a:t>
            </a:r>
            <a:endParaRPr lang="en-US" sz="8000" b="1" dirty="0">
              <a:solidFill>
                <a:srgbClr val="5D2C84"/>
              </a:solidFill>
              <a:latin typeface="Myriad Pro" panose="020B0503030403020204" pitchFamily="34" charset="0"/>
              <a:cs typeface="Estrangelo Edessa" pitchFamily="66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181498" y="627017"/>
            <a:ext cx="9209314" cy="2926080"/>
          </a:xfrm>
          <a:prstGeom prst="rect">
            <a:avLst/>
          </a:prstGeom>
          <a:noFill/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3836"/>
          <a:stretch>
            <a:fillRect/>
          </a:stretch>
        </p:blipFill>
        <p:spPr>
          <a:xfrm>
            <a:off x="581075" y="363863"/>
            <a:ext cx="1783302" cy="4049516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390293" y="6438122"/>
            <a:ext cx="7536579" cy="0"/>
          </a:xfrm>
          <a:prstGeom prst="line">
            <a:avLst/>
          </a:prstGeom>
          <a:ln w="28575">
            <a:solidFill>
              <a:srgbClr val="5D2C8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2710" y="6275099"/>
            <a:ext cx="2202025" cy="32604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5991" y="6272970"/>
            <a:ext cx="1192106" cy="328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5350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396" y="3674244"/>
            <a:ext cx="1301703" cy="3009896"/>
          </a:xfrm>
          <a:prstGeom prst="rect">
            <a:avLst/>
          </a:prstGeom>
        </p:spPr>
      </p:pic>
      <p:cxnSp>
        <p:nvCxnSpPr>
          <p:cNvPr id="3" name="Straight Connector 2"/>
          <p:cNvCxnSpPr/>
          <p:nvPr/>
        </p:nvCxnSpPr>
        <p:spPr>
          <a:xfrm>
            <a:off x="1358900" y="6438122"/>
            <a:ext cx="6567972" cy="0"/>
          </a:xfrm>
          <a:prstGeom prst="line">
            <a:avLst/>
          </a:prstGeom>
          <a:ln w="28575">
            <a:solidFill>
              <a:srgbClr val="5D2C8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2710" y="6275099"/>
            <a:ext cx="2202025" cy="32604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5991" y="6272970"/>
            <a:ext cx="1192106" cy="328175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420075" y="422986"/>
            <a:ext cx="11378022" cy="0"/>
          </a:xfrm>
          <a:prstGeom prst="line">
            <a:avLst/>
          </a:prstGeom>
          <a:ln w="28575">
            <a:solidFill>
              <a:srgbClr val="5D2C8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1892299" y="1904434"/>
            <a:ext cx="5456355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smtClean="0">
                <a:solidFill>
                  <a:srgbClr val="5D2C84"/>
                </a:solidFill>
                <a:latin typeface="Myriad Pro" panose="020B0503030403020204" pitchFamily="34" charset="0"/>
              </a:rPr>
              <a:t>Next Generation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 smtClean="0">
                <a:latin typeface="Myriad Pro" panose="020B0503030403020204" pitchFamily="34" charset="0"/>
              </a:rPr>
              <a:t>Youth</a:t>
            </a:r>
            <a:endParaRPr lang="en-US" sz="3000" dirty="0">
              <a:latin typeface="Myriad Pro" panose="020B0503030403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>
                <a:latin typeface="Myriad Pro" panose="020B0503030403020204" pitchFamily="34" charset="0"/>
              </a:rPr>
              <a:t>Recent education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>
                <a:latin typeface="Myriad Pro" panose="020B0503030403020204" pitchFamily="34" charset="0"/>
              </a:rPr>
              <a:t>More energy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>
                <a:latin typeface="Myriad Pro" panose="020B0503030403020204" pitchFamily="34" charset="0"/>
              </a:rPr>
              <a:t>More risk tolerant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>
                <a:latin typeface="Myriad Pro" panose="020B0503030403020204" pitchFamily="34" charset="0"/>
              </a:rPr>
              <a:t>Latest methods and technology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>
                <a:latin typeface="Myriad Pro" panose="020B0503030403020204" pitchFamily="34" charset="0"/>
              </a:rPr>
              <a:t>Energy abundance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rgbClr val="5D2C84"/>
                </a:solidFill>
                <a:latin typeface="Myriad Pro" panose="020B0503030403020204" pitchFamily="34" charset="0"/>
              </a:rPr>
              <a:t>Dreams and aspirations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892299" y="952218"/>
            <a:ext cx="990579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latin typeface="Myriad Pro" panose="020B0503030403020204" pitchFamily="34" charset="0"/>
              </a:rPr>
              <a:t>Generally Speaking</a:t>
            </a:r>
            <a:endParaRPr lang="en-US" sz="4800" b="1" dirty="0">
              <a:latin typeface="Myriad Pro" panose="020B0503030403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639002" y="1903370"/>
            <a:ext cx="5456355" cy="4001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smtClean="0">
                <a:solidFill>
                  <a:srgbClr val="5D2C84"/>
                </a:solidFill>
                <a:latin typeface="Myriad Pro" panose="020B0503030403020204" pitchFamily="34" charset="0"/>
              </a:rPr>
              <a:t>Current Generation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Wisdom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Farming experience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More wealth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Less risk tolerant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Tied and true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Wealth abundance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7030A0"/>
                </a:solidFill>
              </a:rPr>
              <a:t>Dreams and aspirations</a:t>
            </a:r>
          </a:p>
        </p:txBody>
      </p:sp>
    </p:spTree>
    <p:extLst>
      <p:ext uri="{BB962C8B-B14F-4D97-AF65-F5344CB8AC3E}">
        <p14:creationId xmlns:p14="http://schemas.microsoft.com/office/powerpoint/2010/main" val="716057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396" y="3674244"/>
            <a:ext cx="1301703" cy="3009896"/>
          </a:xfrm>
          <a:prstGeom prst="rect">
            <a:avLst/>
          </a:prstGeom>
        </p:spPr>
      </p:pic>
      <p:cxnSp>
        <p:nvCxnSpPr>
          <p:cNvPr id="3" name="Straight Connector 2"/>
          <p:cNvCxnSpPr/>
          <p:nvPr/>
        </p:nvCxnSpPr>
        <p:spPr>
          <a:xfrm>
            <a:off x="1358900" y="6438122"/>
            <a:ext cx="6567972" cy="0"/>
          </a:xfrm>
          <a:prstGeom prst="line">
            <a:avLst/>
          </a:prstGeom>
          <a:ln w="28575">
            <a:solidFill>
              <a:srgbClr val="5D2C8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2710" y="6275099"/>
            <a:ext cx="2202025" cy="32604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5991" y="6272970"/>
            <a:ext cx="1192106" cy="328175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420075" y="422986"/>
            <a:ext cx="11378022" cy="0"/>
          </a:xfrm>
          <a:prstGeom prst="line">
            <a:avLst/>
          </a:prstGeom>
          <a:ln w="28575">
            <a:solidFill>
              <a:srgbClr val="5D2C8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2320957" y="5093392"/>
            <a:ext cx="739917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>
                <a:latin typeface="Myriad Pro" panose="020B0503030403020204" pitchFamily="34" charset="0"/>
              </a:rPr>
              <a:t>They May Be More Similar Than You Thought,</a:t>
            </a:r>
          </a:p>
          <a:p>
            <a:r>
              <a:rPr lang="en-US" sz="3000" dirty="0" smtClean="0">
                <a:latin typeface="Myriad Pro" panose="020B0503030403020204" pitchFamily="34" charset="0"/>
              </a:rPr>
              <a:t>and </a:t>
            </a:r>
            <a:r>
              <a:rPr lang="en-US" sz="3000" dirty="0">
                <a:latin typeface="Myriad Pro" panose="020B0503030403020204" pitchFamily="34" charset="0"/>
              </a:rPr>
              <a:t>Can Become </a:t>
            </a:r>
            <a:r>
              <a:rPr lang="en-US" sz="3000" dirty="0" smtClean="0">
                <a:latin typeface="Myriad Pro" panose="020B0503030403020204" pitchFamily="34" charset="0"/>
              </a:rPr>
              <a:t>a </a:t>
            </a:r>
            <a:r>
              <a:rPr lang="en-US" sz="3000" dirty="0">
                <a:latin typeface="Myriad Pro" panose="020B0503030403020204" pitchFamily="34" charset="0"/>
              </a:rPr>
              <a:t>Shared Vision!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892299" y="952218"/>
            <a:ext cx="990579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latin typeface="Myriad Pro" panose="020B0503030403020204" pitchFamily="34" charset="0"/>
              </a:rPr>
              <a:t>Talk About Your Dreams and Aspirations</a:t>
            </a:r>
            <a:endParaRPr lang="en-US" sz="4800" b="1" dirty="0">
              <a:latin typeface="Myriad Pro" panose="020B050303040302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4948" y="2576825"/>
            <a:ext cx="3196968" cy="2460812"/>
          </a:xfrm>
          <a:prstGeom prst="rect">
            <a:avLst/>
          </a:prstGeom>
          <a:ln>
            <a:solidFill>
              <a:srgbClr val="7030A0"/>
            </a:solidFill>
          </a:ln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0992" y="1932820"/>
            <a:ext cx="3073567" cy="2406412"/>
          </a:xfrm>
          <a:prstGeom prst="rect">
            <a:avLst/>
          </a:prstGeom>
          <a:ln>
            <a:solidFill>
              <a:srgbClr val="7030A0"/>
            </a:solidFill>
          </a:ln>
        </p:spPr>
      </p:pic>
    </p:spTree>
    <p:extLst>
      <p:ext uri="{BB962C8B-B14F-4D97-AF65-F5344CB8AC3E}">
        <p14:creationId xmlns:p14="http://schemas.microsoft.com/office/powerpoint/2010/main" val="3696677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396" y="3674244"/>
            <a:ext cx="1301703" cy="3009896"/>
          </a:xfrm>
          <a:prstGeom prst="rect">
            <a:avLst/>
          </a:prstGeom>
        </p:spPr>
      </p:pic>
      <p:cxnSp>
        <p:nvCxnSpPr>
          <p:cNvPr id="3" name="Straight Connector 2"/>
          <p:cNvCxnSpPr/>
          <p:nvPr/>
        </p:nvCxnSpPr>
        <p:spPr>
          <a:xfrm>
            <a:off x="1358900" y="6438122"/>
            <a:ext cx="6567972" cy="0"/>
          </a:xfrm>
          <a:prstGeom prst="line">
            <a:avLst/>
          </a:prstGeom>
          <a:ln w="28575">
            <a:solidFill>
              <a:srgbClr val="5D2C8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2710" y="6275099"/>
            <a:ext cx="2202025" cy="32604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5991" y="6272970"/>
            <a:ext cx="1192106" cy="328175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420075" y="422986"/>
            <a:ext cx="11378022" cy="0"/>
          </a:xfrm>
          <a:prstGeom prst="line">
            <a:avLst/>
          </a:prstGeom>
          <a:ln w="28575">
            <a:solidFill>
              <a:srgbClr val="5D2C8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1892299" y="2116306"/>
            <a:ext cx="5456355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smtClean="0">
                <a:solidFill>
                  <a:srgbClr val="5D2C84"/>
                </a:solidFill>
                <a:latin typeface="Myriad Pro" panose="020B0503030403020204" pitchFamily="34" charset="0"/>
              </a:rPr>
              <a:t>Next Generation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 smtClean="0">
                <a:latin typeface="Myriad Pro" panose="020B0503030403020204" pitchFamily="34" charset="0"/>
              </a:rPr>
              <a:t>Youth</a:t>
            </a:r>
            <a:endParaRPr lang="en-US" sz="3000" dirty="0">
              <a:latin typeface="Myriad Pro" panose="020B0503030403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>
                <a:latin typeface="Myriad Pro" panose="020B0503030403020204" pitchFamily="34" charset="0"/>
              </a:rPr>
              <a:t>Recent education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>
                <a:latin typeface="Myriad Pro" panose="020B0503030403020204" pitchFamily="34" charset="0"/>
              </a:rPr>
              <a:t>More energy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>
                <a:latin typeface="Myriad Pro" panose="020B0503030403020204" pitchFamily="34" charset="0"/>
              </a:rPr>
              <a:t>More risk tolerant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>
                <a:latin typeface="Myriad Pro" panose="020B0503030403020204" pitchFamily="34" charset="0"/>
              </a:rPr>
              <a:t>Latest methods and technology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>
                <a:latin typeface="Myriad Pro" panose="020B0503030403020204" pitchFamily="34" charset="0"/>
              </a:rPr>
              <a:t>Energy abundance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rgbClr val="5D2C84"/>
                </a:solidFill>
                <a:latin typeface="Myriad Pro" panose="020B0503030403020204" pitchFamily="34" charset="0"/>
              </a:rPr>
              <a:t>Dreams and aspirations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892300" y="908821"/>
            <a:ext cx="9905797" cy="12064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4300"/>
              </a:lnSpc>
            </a:pPr>
            <a:r>
              <a:rPr lang="en-US" sz="4800" b="1" dirty="0" smtClean="0">
                <a:latin typeface="Myriad Pro" panose="020B0503030403020204" pitchFamily="34" charset="0"/>
              </a:rPr>
              <a:t>With a Common Vision, the Differences become Compliments</a:t>
            </a:r>
            <a:endParaRPr lang="en-US" sz="4800" b="1" dirty="0">
              <a:latin typeface="Myriad Pro" panose="020B0503030403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639002" y="2115242"/>
            <a:ext cx="5456355" cy="4001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smtClean="0">
                <a:solidFill>
                  <a:srgbClr val="5D2C84"/>
                </a:solidFill>
                <a:latin typeface="Myriad Pro" panose="020B0503030403020204" pitchFamily="34" charset="0"/>
              </a:rPr>
              <a:t>Current Generation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Wisdom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Farming experience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More wealth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Less risk tolerant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Tied and true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Wealth abundance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7030A0"/>
                </a:solidFill>
              </a:rPr>
              <a:t>Dreams and aspirations</a:t>
            </a:r>
          </a:p>
        </p:txBody>
      </p:sp>
    </p:spTree>
    <p:extLst>
      <p:ext uri="{BB962C8B-B14F-4D97-AF65-F5344CB8AC3E}">
        <p14:creationId xmlns:p14="http://schemas.microsoft.com/office/powerpoint/2010/main" val="4152026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396" y="3674244"/>
            <a:ext cx="1301703" cy="3009896"/>
          </a:xfrm>
          <a:prstGeom prst="rect">
            <a:avLst/>
          </a:prstGeom>
        </p:spPr>
      </p:pic>
      <p:cxnSp>
        <p:nvCxnSpPr>
          <p:cNvPr id="3" name="Straight Connector 2"/>
          <p:cNvCxnSpPr/>
          <p:nvPr/>
        </p:nvCxnSpPr>
        <p:spPr>
          <a:xfrm>
            <a:off x="1358900" y="6438122"/>
            <a:ext cx="6567972" cy="0"/>
          </a:xfrm>
          <a:prstGeom prst="line">
            <a:avLst/>
          </a:prstGeom>
          <a:ln w="28575">
            <a:solidFill>
              <a:srgbClr val="5D2C8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2710" y="6275099"/>
            <a:ext cx="2202025" cy="32604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5991" y="6272970"/>
            <a:ext cx="1192106" cy="328175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420075" y="422986"/>
            <a:ext cx="11378022" cy="0"/>
          </a:xfrm>
          <a:prstGeom prst="line">
            <a:avLst/>
          </a:prstGeom>
          <a:ln w="28575">
            <a:solidFill>
              <a:srgbClr val="5D2C8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892299" y="952218"/>
            <a:ext cx="990579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latin typeface="Myriad Pro" panose="020B0503030403020204" pitchFamily="34" charset="0"/>
              </a:rPr>
              <a:t>Instead of a Tug of War…</a:t>
            </a:r>
            <a:endParaRPr lang="en-US" sz="4800" b="1" dirty="0">
              <a:latin typeface="Myriad Pro" panose="020B050303040302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5881" y="2332187"/>
            <a:ext cx="5340238" cy="2779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9607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396" y="3674244"/>
            <a:ext cx="1301703" cy="3009896"/>
          </a:xfrm>
          <a:prstGeom prst="rect">
            <a:avLst/>
          </a:prstGeom>
        </p:spPr>
      </p:pic>
      <p:cxnSp>
        <p:nvCxnSpPr>
          <p:cNvPr id="3" name="Straight Connector 2"/>
          <p:cNvCxnSpPr/>
          <p:nvPr/>
        </p:nvCxnSpPr>
        <p:spPr>
          <a:xfrm>
            <a:off x="1358900" y="6438122"/>
            <a:ext cx="6567972" cy="0"/>
          </a:xfrm>
          <a:prstGeom prst="line">
            <a:avLst/>
          </a:prstGeom>
          <a:ln w="28575">
            <a:solidFill>
              <a:srgbClr val="5D2C8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2710" y="6275099"/>
            <a:ext cx="2202025" cy="32604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5991" y="6272970"/>
            <a:ext cx="1192106" cy="328175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420075" y="422986"/>
            <a:ext cx="11378022" cy="0"/>
          </a:xfrm>
          <a:prstGeom prst="line">
            <a:avLst/>
          </a:prstGeom>
          <a:ln w="28575">
            <a:solidFill>
              <a:srgbClr val="5D2C8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1892299" y="2196916"/>
            <a:ext cx="7399176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>
                <a:latin typeface="Myriad Pro" panose="020B0503030403020204" pitchFamily="34" charset="0"/>
              </a:rPr>
              <a:t>Incredibly important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>
                <a:latin typeface="Myriad Pro" panose="020B0503030403020204" pitchFamily="34" charset="0"/>
              </a:rPr>
              <a:t>How do we divide the work, management and leadership responsibilities?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Myriad Pro" panose="020B0503030403020204" pitchFamily="34" charset="0"/>
              </a:rPr>
              <a:t>How should they change over time?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Myriad Pro" panose="020B0503030403020204" pitchFamily="34" charset="0"/>
              </a:rPr>
              <a:t>When should they change?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>
                <a:latin typeface="Myriad Pro" panose="020B0503030403020204" pitchFamily="34" charset="0"/>
              </a:rPr>
              <a:t>Disagreements over power transfer is a common reason for failed succession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892299" y="952218"/>
            <a:ext cx="990579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latin typeface="Myriad Pro" panose="020B0503030403020204" pitchFamily="34" charset="0"/>
              </a:rPr>
              <a:t>Power Transfer Planning</a:t>
            </a:r>
            <a:endParaRPr lang="en-US" sz="4800" b="1" dirty="0">
              <a:latin typeface="Myriad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1831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396" y="3674244"/>
            <a:ext cx="1301703" cy="3009896"/>
          </a:xfrm>
          <a:prstGeom prst="rect">
            <a:avLst/>
          </a:prstGeom>
        </p:spPr>
      </p:pic>
      <p:cxnSp>
        <p:nvCxnSpPr>
          <p:cNvPr id="3" name="Straight Connector 2"/>
          <p:cNvCxnSpPr/>
          <p:nvPr/>
        </p:nvCxnSpPr>
        <p:spPr>
          <a:xfrm>
            <a:off x="1358900" y="6438122"/>
            <a:ext cx="6567972" cy="0"/>
          </a:xfrm>
          <a:prstGeom prst="line">
            <a:avLst/>
          </a:prstGeom>
          <a:ln w="28575">
            <a:solidFill>
              <a:srgbClr val="5D2C8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2710" y="6275099"/>
            <a:ext cx="2202025" cy="32604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5991" y="6272970"/>
            <a:ext cx="1192106" cy="328175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420075" y="422986"/>
            <a:ext cx="11378022" cy="0"/>
          </a:xfrm>
          <a:prstGeom prst="line">
            <a:avLst/>
          </a:prstGeom>
          <a:ln w="28575">
            <a:solidFill>
              <a:srgbClr val="5D2C8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892299" y="952218"/>
            <a:ext cx="990579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latin typeface="Myriad Pro" panose="020B0503030403020204" pitchFamily="34" charset="0"/>
              </a:rPr>
              <a:t>Typical Career Progression</a:t>
            </a:r>
            <a:endParaRPr lang="en-US" sz="4800" b="1" dirty="0">
              <a:latin typeface="Myriad Pro" panose="020B0503030403020204" pitchFamily="34" charset="0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2039144" y="2788444"/>
            <a:ext cx="2135187" cy="1281112"/>
            <a:chOff x="7143" y="2068777"/>
            <a:chExt cx="2135187" cy="1281112"/>
          </a:xfrm>
        </p:grpSpPr>
        <p:sp>
          <p:nvSpPr>
            <p:cNvPr id="23" name="Rounded Rectangle 22"/>
            <p:cNvSpPr/>
            <p:nvPr/>
          </p:nvSpPr>
          <p:spPr>
            <a:xfrm>
              <a:off x="7143" y="2068777"/>
              <a:ext cx="2135187" cy="1281112"/>
            </a:xfrm>
            <a:prstGeom prst="roundRect">
              <a:avLst>
                <a:gd name="adj" fmla="val 10000"/>
              </a:avLst>
            </a:prstGeom>
            <a:solidFill>
              <a:srgbClr val="7030A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4" name="Rounded Rectangle 4"/>
            <p:cNvSpPr/>
            <p:nvPr/>
          </p:nvSpPr>
          <p:spPr>
            <a:xfrm>
              <a:off x="44665" y="2106299"/>
              <a:ext cx="2060143" cy="120606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44780" tIns="144780" rIns="144780" bIns="144780" numCol="1" spcCol="1270" anchor="ctr" anchorCtr="0">
              <a:noAutofit/>
            </a:bodyPr>
            <a:lstStyle/>
            <a:p>
              <a:pPr lvl="0" algn="ctr" defTabSz="1689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3800" kern="1200" dirty="0" smtClean="0"/>
                <a:t>Worker</a:t>
              </a:r>
              <a:endParaRPr lang="en-US" sz="3800" kern="1200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4387851" y="3164237"/>
            <a:ext cx="452659" cy="529526"/>
            <a:chOff x="2355850" y="2444570"/>
            <a:chExt cx="452659" cy="529526"/>
          </a:xfrm>
        </p:grpSpPr>
        <p:sp>
          <p:nvSpPr>
            <p:cNvPr id="21" name="Right Arrow 20"/>
            <p:cNvSpPr/>
            <p:nvPr/>
          </p:nvSpPr>
          <p:spPr>
            <a:xfrm>
              <a:off x="2355850" y="2444570"/>
              <a:ext cx="452659" cy="529526"/>
            </a:xfrm>
            <a:prstGeom prst="rightArrow">
              <a:avLst>
                <a:gd name="adj1" fmla="val 60000"/>
                <a:gd name="adj2" fmla="val 50000"/>
              </a:avLst>
            </a:prstGeom>
            <a:solidFill>
              <a:srgbClr val="7030A0"/>
            </a:solidFill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2" name="Right Arrow 6"/>
            <p:cNvSpPr/>
            <p:nvPr/>
          </p:nvSpPr>
          <p:spPr>
            <a:xfrm>
              <a:off x="2355850" y="2550475"/>
              <a:ext cx="316861" cy="31771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2200" kern="1200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5028407" y="2788444"/>
            <a:ext cx="2135187" cy="1281112"/>
            <a:chOff x="2996406" y="2068777"/>
            <a:chExt cx="2135187" cy="1281112"/>
          </a:xfrm>
        </p:grpSpPr>
        <p:sp>
          <p:nvSpPr>
            <p:cNvPr id="19" name="Rounded Rectangle 18"/>
            <p:cNvSpPr/>
            <p:nvPr/>
          </p:nvSpPr>
          <p:spPr>
            <a:xfrm>
              <a:off x="2996406" y="2068777"/>
              <a:ext cx="2135187" cy="1281112"/>
            </a:xfrm>
            <a:prstGeom prst="roundRect">
              <a:avLst>
                <a:gd name="adj" fmla="val 10000"/>
              </a:avLst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0" name="Rounded Rectangle 8"/>
            <p:cNvSpPr/>
            <p:nvPr/>
          </p:nvSpPr>
          <p:spPr>
            <a:xfrm>
              <a:off x="3033928" y="2106299"/>
              <a:ext cx="2060143" cy="120606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44780" tIns="144780" rIns="144780" bIns="144780" numCol="1" spcCol="1270" anchor="ctr" anchorCtr="0">
              <a:noAutofit/>
            </a:bodyPr>
            <a:lstStyle/>
            <a:p>
              <a:pPr lvl="0" algn="ctr" defTabSz="1689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3800" kern="1200" dirty="0" smtClean="0"/>
                <a:t>Manager</a:t>
              </a:r>
              <a:endParaRPr lang="en-US" sz="3800" kern="1200" dirty="0"/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7377113" y="3164237"/>
            <a:ext cx="452659" cy="529526"/>
            <a:chOff x="5345112" y="2444570"/>
            <a:chExt cx="452659" cy="529526"/>
          </a:xfrm>
        </p:grpSpPr>
        <p:sp>
          <p:nvSpPr>
            <p:cNvPr id="17" name="Right Arrow 16"/>
            <p:cNvSpPr/>
            <p:nvPr/>
          </p:nvSpPr>
          <p:spPr>
            <a:xfrm>
              <a:off x="5345112" y="2444570"/>
              <a:ext cx="452659" cy="529526"/>
            </a:xfrm>
            <a:prstGeom prst="rightArrow">
              <a:avLst>
                <a:gd name="adj1" fmla="val 60000"/>
                <a:gd name="adj2" fmla="val 50000"/>
              </a:avLst>
            </a:prstGeom>
            <a:solidFill>
              <a:srgbClr val="7030A0"/>
            </a:solidFill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8" name="Right Arrow 10"/>
            <p:cNvSpPr/>
            <p:nvPr/>
          </p:nvSpPr>
          <p:spPr>
            <a:xfrm>
              <a:off x="5345112" y="2550475"/>
              <a:ext cx="316861" cy="31771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2200" kern="1200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8017669" y="2788444"/>
            <a:ext cx="2135187" cy="1281112"/>
            <a:chOff x="5985668" y="2068777"/>
            <a:chExt cx="2135187" cy="1281112"/>
          </a:xfrm>
        </p:grpSpPr>
        <p:sp>
          <p:nvSpPr>
            <p:cNvPr id="15" name="Rounded Rectangle 14"/>
            <p:cNvSpPr/>
            <p:nvPr/>
          </p:nvSpPr>
          <p:spPr>
            <a:xfrm>
              <a:off x="5985668" y="2068777"/>
              <a:ext cx="2135187" cy="1281112"/>
            </a:xfrm>
            <a:prstGeom prst="roundRect">
              <a:avLst>
                <a:gd name="adj" fmla="val 10000"/>
              </a:avLst>
            </a:prstGeom>
            <a:solidFill>
              <a:srgbClr val="7030A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6" name="Rounded Rectangle 12"/>
            <p:cNvSpPr/>
            <p:nvPr/>
          </p:nvSpPr>
          <p:spPr>
            <a:xfrm>
              <a:off x="6023190" y="2106299"/>
              <a:ext cx="2060143" cy="120606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44780" tIns="144780" rIns="144780" bIns="144780" numCol="1" spcCol="1270" anchor="ctr" anchorCtr="0">
              <a:noAutofit/>
            </a:bodyPr>
            <a:lstStyle/>
            <a:p>
              <a:pPr lvl="0" algn="ctr" defTabSz="1689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3800" kern="1200" dirty="0" smtClean="0"/>
                <a:t>Leader</a:t>
              </a:r>
              <a:endParaRPr lang="en-US" sz="38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1402105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396" y="3674244"/>
            <a:ext cx="1301703" cy="3009896"/>
          </a:xfrm>
          <a:prstGeom prst="rect">
            <a:avLst/>
          </a:prstGeom>
        </p:spPr>
      </p:pic>
      <p:cxnSp>
        <p:nvCxnSpPr>
          <p:cNvPr id="3" name="Straight Connector 2"/>
          <p:cNvCxnSpPr/>
          <p:nvPr/>
        </p:nvCxnSpPr>
        <p:spPr>
          <a:xfrm>
            <a:off x="1358900" y="6438122"/>
            <a:ext cx="6567972" cy="0"/>
          </a:xfrm>
          <a:prstGeom prst="line">
            <a:avLst/>
          </a:prstGeom>
          <a:ln w="28575">
            <a:solidFill>
              <a:srgbClr val="5D2C8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2710" y="6275099"/>
            <a:ext cx="2202025" cy="32604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5991" y="6272970"/>
            <a:ext cx="1192106" cy="328175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420075" y="422986"/>
            <a:ext cx="11378022" cy="0"/>
          </a:xfrm>
          <a:prstGeom prst="line">
            <a:avLst/>
          </a:prstGeom>
          <a:ln w="28575">
            <a:solidFill>
              <a:srgbClr val="5D2C8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2320957" y="5093392"/>
            <a:ext cx="739917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>
                <a:latin typeface="Myriad Pro" panose="020B0503030403020204" pitchFamily="34" charset="0"/>
              </a:rPr>
              <a:t>1) Determine your shared vision</a:t>
            </a:r>
            <a:endParaRPr lang="en-US" sz="3000" dirty="0">
              <a:latin typeface="Myriad Pro" panose="020B05030304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683835" y="952218"/>
            <a:ext cx="1011426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latin typeface="Myriad Pro" panose="020B0503030403020204" pitchFamily="34" charset="0"/>
              </a:rPr>
              <a:t>The Power Transfer Planning Process</a:t>
            </a:r>
            <a:endParaRPr lang="en-US" sz="4800" b="1" dirty="0">
              <a:latin typeface="Myriad Pro" panose="020B050303040302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0712" y="1947748"/>
            <a:ext cx="3196968" cy="2460812"/>
          </a:xfrm>
          <a:prstGeom prst="rect">
            <a:avLst/>
          </a:prstGeom>
          <a:ln>
            <a:solidFill>
              <a:srgbClr val="7030A0"/>
            </a:solidFill>
          </a:ln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6941" y="2522447"/>
            <a:ext cx="3073567" cy="2406412"/>
          </a:xfrm>
          <a:prstGeom prst="rect">
            <a:avLst/>
          </a:prstGeom>
          <a:ln>
            <a:solidFill>
              <a:srgbClr val="7030A0"/>
            </a:solidFill>
          </a:ln>
        </p:spPr>
      </p:pic>
    </p:spTree>
    <p:extLst>
      <p:ext uri="{BB962C8B-B14F-4D97-AF65-F5344CB8AC3E}">
        <p14:creationId xmlns:p14="http://schemas.microsoft.com/office/powerpoint/2010/main" val="1879158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396" y="3674244"/>
            <a:ext cx="1301703" cy="3009896"/>
          </a:xfrm>
          <a:prstGeom prst="rect">
            <a:avLst/>
          </a:prstGeom>
        </p:spPr>
      </p:pic>
      <p:cxnSp>
        <p:nvCxnSpPr>
          <p:cNvPr id="3" name="Straight Connector 2"/>
          <p:cNvCxnSpPr/>
          <p:nvPr/>
        </p:nvCxnSpPr>
        <p:spPr>
          <a:xfrm>
            <a:off x="1358900" y="6438122"/>
            <a:ext cx="6567972" cy="0"/>
          </a:xfrm>
          <a:prstGeom prst="line">
            <a:avLst/>
          </a:prstGeom>
          <a:ln w="28575">
            <a:solidFill>
              <a:srgbClr val="5D2C8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2710" y="6275099"/>
            <a:ext cx="2202025" cy="32604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5991" y="6272970"/>
            <a:ext cx="1192106" cy="328175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420075" y="422986"/>
            <a:ext cx="11378022" cy="0"/>
          </a:xfrm>
          <a:prstGeom prst="line">
            <a:avLst/>
          </a:prstGeom>
          <a:ln w="28575">
            <a:solidFill>
              <a:srgbClr val="5D2C8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1844546" y="2703421"/>
            <a:ext cx="483503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>
                <a:latin typeface="Myriad Pro" panose="020B0503030403020204" pitchFamily="34" charset="0"/>
              </a:rPr>
              <a:t>2) List the skills, attributes, </a:t>
            </a:r>
            <a:r>
              <a:rPr lang="en-US" sz="3000" dirty="0" smtClean="0">
                <a:latin typeface="Myriad Pro" panose="020B0503030403020204" pitchFamily="34" charset="0"/>
              </a:rPr>
              <a:t>experience and </a:t>
            </a:r>
            <a:r>
              <a:rPr lang="en-US" sz="3000" dirty="0">
                <a:latin typeface="Myriad Pro" panose="020B0503030403020204" pitchFamily="34" charset="0"/>
              </a:rPr>
              <a:t>training of both the current and </a:t>
            </a:r>
            <a:r>
              <a:rPr lang="en-US" sz="3000" dirty="0" smtClean="0">
                <a:latin typeface="Myriad Pro" panose="020B0503030403020204" pitchFamily="34" charset="0"/>
              </a:rPr>
              <a:t>next </a:t>
            </a:r>
            <a:r>
              <a:rPr lang="en-US" sz="3000" dirty="0">
                <a:latin typeface="Myriad Pro" panose="020B0503030403020204" pitchFamily="34" charset="0"/>
              </a:rPr>
              <a:t>generation.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683835" y="952218"/>
            <a:ext cx="1011426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latin typeface="Myriad Pro" panose="020B0503030403020204" pitchFamily="34" charset="0"/>
              </a:rPr>
              <a:t>The Power Transfer Planning Process</a:t>
            </a:r>
            <a:endParaRPr lang="en-US" sz="4800" b="1" dirty="0">
              <a:latin typeface="Myriad Pro" panose="020B0503030403020204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5" cstate="print">
            <a:duotone>
              <a:prstClr val="black"/>
              <a:srgbClr val="7030A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9177" y="2048916"/>
            <a:ext cx="4272867" cy="30289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6133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rgbClr val="7030A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9485" y="2048916"/>
            <a:ext cx="5227668" cy="3100988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396" y="3674244"/>
            <a:ext cx="1301703" cy="3009896"/>
          </a:xfrm>
          <a:prstGeom prst="rect">
            <a:avLst/>
          </a:prstGeom>
        </p:spPr>
      </p:pic>
      <p:cxnSp>
        <p:nvCxnSpPr>
          <p:cNvPr id="3" name="Straight Connector 2"/>
          <p:cNvCxnSpPr/>
          <p:nvPr/>
        </p:nvCxnSpPr>
        <p:spPr>
          <a:xfrm>
            <a:off x="1358900" y="6438122"/>
            <a:ext cx="6567972" cy="0"/>
          </a:xfrm>
          <a:prstGeom prst="line">
            <a:avLst/>
          </a:prstGeom>
          <a:ln w="28575">
            <a:solidFill>
              <a:srgbClr val="5D2C8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2710" y="6275099"/>
            <a:ext cx="2202025" cy="32604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5991" y="6272970"/>
            <a:ext cx="1192106" cy="328175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420075" y="422986"/>
            <a:ext cx="11378022" cy="0"/>
          </a:xfrm>
          <a:prstGeom prst="line">
            <a:avLst/>
          </a:prstGeom>
          <a:ln w="28575">
            <a:solidFill>
              <a:srgbClr val="5D2C8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683835" y="952218"/>
            <a:ext cx="1011426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latin typeface="Myriad Pro" panose="020B0503030403020204" pitchFamily="34" charset="0"/>
              </a:rPr>
              <a:t>The Power Transfer Planning Process</a:t>
            </a:r>
            <a:endParaRPr lang="en-US" sz="4800" b="1" dirty="0">
              <a:latin typeface="Myriad Pro" panose="020B0503030403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963063" y="2703421"/>
            <a:ext cx="483503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>
                <a:latin typeface="Myriad Pro" panose="020B0503030403020204" pitchFamily="34" charset="0"/>
              </a:rPr>
              <a:t>3) List and categorize all of the </a:t>
            </a:r>
            <a:r>
              <a:rPr lang="en-US" sz="3000" dirty="0" smtClean="0">
                <a:latin typeface="Myriad Pro" panose="020B0503030403020204" pitchFamily="34" charset="0"/>
              </a:rPr>
              <a:t>work, management </a:t>
            </a:r>
            <a:r>
              <a:rPr lang="en-US" sz="3000" dirty="0">
                <a:latin typeface="Myriad Pro" panose="020B0503030403020204" pitchFamily="34" charset="0"/>
              </a:rPr>
              <a:t>and leadership </a:t>
            </a:r>
            <a:r>
              <a:rPr lang="en-US" sz="3000" dirty="0" smtClean="0">
                <a:latin typeface="Myriad Pro" panose="020B0503030403020204" pitchFamily="34" charset="0"/>
              </a:rPr>
              <a:t>activities on </a:t>
            </a:r>
            <a:r>
              <a:rPr lang="en-US" sz="3000" dirty="0">
                <a:latin typeface="Myriad Pro" panose="020B0503030403020204" pitchFamily="34" charset="0"/>
              </a:rPr>
              <a:t>your operation.</a:t>
            </a:r>
          </a:p>
        </p:txBody>
      </p:sp>
    </p:spTree>
    <p:extLst>
      <p:ext uri="{BB962C8B-B14F-4D97-AF65-F5344CB8AC3E}">
        <p14:creationId xmlns:p14="http://schemas.microsoft.com/office/powerpoint/2010/main" val="2216519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1683835" y="952218"/>
            <a:ext cx="1011426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latin typeface="Myriad Pro" panose="020B0503030403020204" pitchFamily="34" charset="0"/>
              </a:rPr>
              <a:t>The Power Transfer Planning Process</a:t>
            </a:r>
            <a:endParaRPr lang="en-US" sz="4800" b="1" dirty="0">
              <a:latin typeface="Myriad Pro" panose="020B050303040302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396" y="3674244"/>
            <a:ext cx="1301703" cy="3009896"/>
          </a:xfrm>
          <a:prstGeom prst="rect">
            <a:avLst/>
          </a:prstGeom>
        </p:spPr>
      </p:pic>
      <p:cxnSp>
        <p:nvCxnSpPr>
          <p:cNvPr id="3" name="Straight Connector 2"/>
          <p:cNvCxnSpPr/>
          <p:nvPr/>
        </p:nvCxnSpPr>
        <p:spPr>
          <a:xfrm>
            <a:off x="1358900" y="6438122"/>
            <a:ext cx="6567972" cy="0"/>
          </a:xfrm>
          <a:prstGeom prst="line">
            <a:avLst/>
          </a:prstGeom>
          <a:ln w="28575">
            <a:solidFill>
              <a:srgbClr val="5D2C8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2710" y="6275099"/>
            <a:ext cx="2202025" cy="32604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5991" y="6272970"/>
            <a:ext cx="1192106" cy="328175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420075" y="422986"/>
            <a:ext cx="11378022" cy="0"/>
          </a:xfrm>
          <a:prstGeom prst="line">
            <a:avLst/>
          </a:prstGeom>
          <a:ln w="28575">
            <a:solidFill>
              <a:srgbClr val="5D2C8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1892299" y="2196916"/>
            <a:ext cx="967151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>
                <a:latin typeface="Myriad Pro" panose="020B0503030403020204" pitchFamily="34" charset="0"/>
              </a:rPr>
              <a:t>4)  Divvy the work, management and leadership experience as dictated by the skills, attributes, </a:t>
            </a:r>
            <a:r>
              <a:rPr lang="en-US" sz="3000" dirty="0" smtClean="0">
                <a:latin typeface="Myriad Pro" panose="020B0503030403020204" pitchFamily="34" charset="0"/>
              </a:rPr>
              <a:t>experience </a:t>
            </a:r>
            <a:r>
              <a:rPr lang="en-US" sz="3000" dirty="0">
                <a:latin typeface="Myriad Pro" panose="020B0503030403020204" pitchFamily="34" charset="0"/>
              </a:rPr>
              <a:t>and training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Myriad Pro" panose="020B0503030403020204" pitchFamily="34" charset="0"/>
              </a:rPr>
              <a:t>The current generation and the next generation should have some work, management and leadership power and responsibilities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Myriad Pro" panose="020B0503030403020204" pitchFamily="34" charset="0"/>
              </a:rPr>
              <a:t>Initially, the current generation will have relatively more management and leadership responsibility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Myriad Pro" panose="020B0503030403020204" pitchFamily="34" charset="0"/>
              </a:rPr>
              <a:t>The next generation will gain more management and leadership responsibility over time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Myriad Pro" panose="020B0503030403020204" pitchFamily="34" charset="0"/>
              </a:rPr>
              <a:t>Time based decision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Myriad Pro" panose="020B0503030403020204" pitchFamily="34" charset="0"/>
              </a:rPr>
              <a:t>Performance based decision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Myriad Pro" panose="020B0503030403020204" pitchFamily="34" charset="0"/>
              </a:rPr>
              <a:t>Make sure all understand the plan</a:t>
            </a:r>
          </a:p>
        </p:txBody>
      </p:sp>
    </p:spTree>
    <p:extLst>
      <p:ext uri="{BB962C8B-B14F-4D97-AF65-F5344CB8AC3E}">
        <p14:creationId xmlns:p14="http://schemas.microsoft.com/office/powerpoint/2010/main" val="1473982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396" y="3674244"/>
            <a:ext cx="1301703" cy="3009896"/>
          </a:xfrm>
          <a:prstGeom prst="rect">
            <a:avLst/>
          </a:prstGeom>
        </p:spPr>
      </p:pic>
      <p:cxnSp>
        <p:nvCxnSpPr>
          <p:cNvPr id="3" name="Straight Connector 2"/>
          <p:cNvCxnSpPr/>
          <p:nvPr/>
        </p:nvCxnSpPr>
        <p:spPr>
          <a:xfrm>
            <a:off x="1358900" y="6438122"/>
            <a:ext cx="6567972" cy="0"/>
          </a:xfrm>
          <a:prstGeom prst="line">
            <a:avLst/>
          </a:prstGeom>
          <a:ln w="28575">
            <a:solidFill>
              <a:srgbClr val="5D2C8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2710" y="6275099"/>
            <a:ext cx="2202025" cy="32604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5991" y="6272970"/>
            <a:ext cx="1192106" cy="328175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420075" y="422986"/>
            <a:ext cx="11378022" cy="0"/>
          </a:xfrm>
          <a:prstGeom prst="line">
            <a:avLst/>
          </a:prstGeom>
          <a:ln w="28575">
            <a:solidFill>
              <a:srgbClr val="5D2C8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tle 1"/>
          <p:cNvSpPr txBox="1">
            <a:spLocks/>
          </p:cNvSpPr>
          <p:nvPr/>
        </p:nvSpPr>
        <p:spPr>
          <a:xfrm>
            <a:off x="1912382" y="855117"/>
            <a:ext cx="9467941" cy="119349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b="1" dirty="0" smtClean="0">
                <a:latin typeface="Myriad Pro" panose="020B0503030403020204" pitchFamily="34" charset="0"/>
              </a:rPr>
              <a:t>Tug of War</a:t>
            </a:r>
            <a:endParaRPr lang="en-US" sz="4800" b="1" dirty="0">
              <a:latin typeface="Myriad Pro" panose="020B050303040302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2683" y="1570893"/>
            <a:ext cx="9947340" cy="4010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4933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396" y="3674244"/>
            <a:ext cx="1301703" cy="3009896"/>
          </a:xfrm>
          <a:prstGeom prst="rect">
            <a:avLst/>
          </a:prstGeom>
        </p:spPr>
      </p:pic>
      <p:cxnSp>
        <p:nvCxnSpPr>
          <p:cNvPr id="3" name="Straight Connector 2"/>
          <p:cNvCxnSpPr/>
          <p:nvPr/>
        </p:nvCxnSpPr>
        <p:spPr>
          <a:xfrm>
            <a:off x="1358900" y="6438122"/>
            <a:ext cx="6567972" cy="0"/>
          </a:xfrm>
          <a:prstGeom prst="line">
            <a:avLst/>
          </a:prstGeom>
          <a:ln w="28575">
            <a:solidFill>
              <a:srgbClr val="5D2C8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2710" y="6275099"/>
            <a:ext cx="2202025" cy="32604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5991" y="6272970"/>
            <a:ext cx="1192106" cy="328175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420075" y="422986"/>
            <a:ext cx="11378022" cy="0"/>
          </a:xfrm>
          <a:prstGeom prst="line">
            <a:avLst/>
          </a:prstGeom>
          <a:ln w="28575">
            <a:solidFill>
              <a:srgbClr val="5D2C8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1892299" y="2521878"/>
            <a:ext cx="7399176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>
                <a:latin typeface="Myriad Pro" panose="020B0503030403020204" pitchFamily="34" charset="0"/>
              </a:rPr>
              <a:t>Revisit the plan at a family business meeting on a semiannual or annual basis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>
                <a:latin typeface="Myriad Pro" panose="020B0503030403020204" pitchFamily="34" charset="0"/>
              </a:rPr>
              <a:t>Discuss any shortfalls in expectations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>
                <a:latin typeface="Myriad Pro" panose="020B0503030403020204" pitchFamily="34" charset="0"/>
              </a:rPr>
              <a:t>Reward those who have earned increase power with it!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892299" y="952218"/>
            <a:ext cx="990579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latin typeface="Myriad Pro" panose="020B0503030403020204" pitchFamily="34" charset="0"/>
              </a:rPr>
              <a:t>Once the Power Transfer Plan has been Created</a:t>
            </a:r>
            <a:endParaRPr lang="en-US" sz="4800" b="1" dirty="0">
              <a:latin typeface="Myriad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1933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396" y="3674244"/>
            <a:ext cx="1301703" cy="3009896"/>
          </a:xfrm>
          <a:prstGeom prst="rect">
            <a:avLst/>
          </a:prstGeom>
        </p:spPr>
      </p:pic>
      <p:cxnSp>
        <p:nvCxnSpPr>
          <p:cNvPr id="3" name="Straight Connector 2"/>
          <p:cNvCxnSpPr/>
          <p:nvPr/>
        </p:nvCxnSpPr>
        <p:spPr>
          <a:xfrm>
            <a:off x="1358900" y="6438122"/>
            <a:ext cx="6567972" cy="0"/>
          </a:xfrm>
          <a:prstGeom prst="line">
            <a:avLst/>
          </a:prstGeom>
          <a:ln w="28575">
            <a:solidFill>
              <a:srgbClr val="5D2C8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2710" y="6275099"/>
            <a:ext cx="2202025" cy="32604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5991" y="6272970"/>
            <a:ext cx="1192106" cy="328175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420075" y="422986"/>
            <a:ext cx="11378022" cy="0"/>
          </a:xfrm>
          <a:prstGeom prst="line">
            <a:avLst/>
          </a:prstGeom>
          <a:ln w="28575">
            <a:solidFill>
              <a:srgbClr val="5D2C8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1892299" y="1779636"/>
            <a:ext cx="9727272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>
                <a:latin typeface="Myriad Pro" panose="020B0503030403020204" pitchFamily="34" charset="0"/>
              </a:rPr>
              <a:t>Having a plan for power transfer is important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>
                <a:latin typeface="Myriad Pro" panose="020B0503030403020204" pitchFamily="34" charset="0"/>
              </a:rPr>
              <a:t>Many farm successions fail due to power transfer issues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>
                <a:latin typeface="Myriad Pro" panose="020B0503030403020204" pitchFamily="34" charset="0"/>
              </a:rPr>
              <a:t>Work, management, and leadership responsibilities should be allocated based on skills, attributes, experience and training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>
                <a:latin typeface="Myriad Pro" panose="020B0503030403020204" pitchFamily="34" charset="0"/>
              </a:rPr>
              <a:t>Over time, the next generation should gain increased management and leadership responsibilities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>
                <a:latin typeface="Myriad Pro" panose="020B0503030403020204" pitchFamily="34" charset="0"/>
              </a:rPr>
              <a:t>Discuss the power transfer process at family business meeting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892299" y="952218"/>
            <a:ext cx="990579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latin typeface="Myriad Pro" panose="020B0503030403020204" pitchFamily="34" charset="0"/>
              </a:rPr>
              <a:t>In Closing</a:t>
            </a:r>
            <a:endParaRPr lang="en-US" sz="4800" b="1" dirty="0">
              <a:latin typeface="Myriad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4024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396" y="3674244"/>
            <a:ext cx="1301703" cy="3009896"/>
          </a:xfrm>
          <a:prstGeom prst="rect">
            <a:avLst/>
          </a:prstGeom>
        </p:spPr>
      </p:pic>
      <p:cxnSp>
        <p:nvCxnSpPr>
          <p:cNvPr id="3" name="Straight Connector 2"/>
          <p:cNvCxnSpPr/>
          <p:nvPr/>
        </p:nvCxnSpPr>
        <p:spPr>
          <a:xfrm>
            <a:off x="1358900" y="6438122"/>
            <a:ext cx="6567972" cy="0"/>
          </a:xfrm>
          <a:prstGeom prst="line">
            <a:avLst/>
          </a:prstGeom>
          <a:ln w="28575">
            <a:solidFill>
              <a:srgbClr val="5D2C8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2710" y="6275099"/>
            <a:ext cx="2202025" cy="32604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5991" y="6272970"/>
            <a:ext cx="1192106" cy="328175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420075" y="422986"/>
            <a:ext cx="11378022" cy="0"/>
          </a:xfrm>
          <a:prstGeom prst="line">
            <a:avLst/>
          </a:prstGeom>
          <a:ln w="28575">
            <a:solidFill>
              <a:srgbClr val="5D2C8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892299" y="952218"/>
            <a:ext cx="990579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latin typeface="Myriad Pro" panose="020B0503030403020204" pitchFamily="34" charset="0"/>
              </a:rPr>
              <a:t>“Don’t Put Me Out to Pasture” </a:t>
            </a:r>
            <a:r>
              <a:rPr lang="en-US" sz="2000" dirty="0" smtClean="0">
                <a:latin typeface="Myriad Pro" panose="020B0503030403020204" pitchFamily="34" charset="0"/>
              </a:rPr>
              <a:t>– Mom and Dad</a:t>
            </a:r>
            <a:endParaRPr lang="en-US" sz="2000" dirty="0">
              <a:latin typeface="Myriad Pro" panose="020B050303040302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5463" y="1815160"/>
            <a:ext cx="6669731" cy="4253655"/>
          </a:xfrm>
          <a:prstGeom prst="rect">
            <a:avLst/>
          </a:prstGeom>
          <a:ln>
            <a:solidFill>
              <a:srgbClr val="7030A0"/>
            </a:solidFill>
          </a:ln>
        </p:spPr>
      </p:pic>
    </p:spTree>
    <p:extLst>
      <p:ext uri="{BB962C8B-B14F-4D97-AF65-F5344CB8AC3E}">
        <p14:creationId xmlns:p14="http://schemas.microsoft.com/office/powerpoint/2010/main" val="602219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396" y="3674244"/>
            <a:ext cx="1301703" cy="3009896"/>
          </a:xfrm>
          <a:prstGeom prst="rect">
            <a:avLst/>
          </a:prstGeom>
        </p:spPr>
      </p:pic>
      <p:cxnSp>
        <p:nvCxnSpPr>
          <p:cNvPr id="3" name="Straight Connector 2"/>
          <p:cNvCxnSpPr/>
          <p:nvPr/>
        </p:nvCxnSpPr>
        <p:spPr>
          <a:xfrm>
            <a:off x="1358900" y="6438122"/>
            <a:ext cx="6567972" cy="0"/>
          </a:xfrm>
          <a:prstGeom prst="line">
            <a:avLst/>
          </a:prstGeom>
          <a:ln w="28575">
            <a:solidFill>
              <a:srgbClr val="5D2C8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2710" y="6275099"/>
            <a:ext cx="2202025" cy="32604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5991" y="6272970"/>
            <a:ext cx="1192106" cy="328175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420075" y="422986"/>
            <a:ext cx="11378022" cy="0"/>
          </a:xfrm>
          <a:prstGeom prst="line">
            <a:avLst/>
          </a:prstGeom>
          <a:ln w="28575">
            <a:solidFill>
              <a:srgbClr val="5D2C8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892299" y="952218"/>
            <a:ext cx="990579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latin typeface="Myriad Pro" panose="020B0503030403020204" pitchFamily="34" charset="0"/>
              </a:rPr>
              <a:t>“I Am Just a Hired Hand” </a:t>
            </a:r>
            <a:r>
              <a:rPr lang="en-US" sz="2000" dirty="0" smtClean="0">
                <a:latin typeface="Myriad Pro" panose="020B0503030403020204" pitchFamily="34" charset="0"/>
              </a:rPr>
              <a:t>– Daughter and Son</a:t>
            </a:r>
            <a:endParaRPr lang="en-US" sz="2000" dirty="0">
              <a:latin typeface="Myriad Pro" panose="020B0503030403020204" pitchFamily="34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7068" y="1815160"/>
            <a:ext cx="5188806" cy="3983474"/>
          </a:xfrm>
          <a:prstGeom prst="rect">
            <a:avLst/>
          </a:prstGeom>
          <a:ln>
            <a:solidFill>
              <a:srgbClr val="7030A0"/>
            </a:solidFill>
          </a:ln>
        </p:spPr>
      </p:pic>
    </p:spTree>
    <p:extLst>
      <p:ext uri="{BB962C8B-B14F-4D97-AF65-F5344CB8AC3E}">
        <p14:creationId xmlns:p14="http://schemas.microsoft.com/office/powerpoint/2010/main" val="3790693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396" y="3674244"/>
            <a:ext cx="1301703" cy="3009896"/>
          </a:xfrm>
          <a:prstGeom prst="rect">
            <a:avLst/>
          </a:prstGeom>
        </p:spPr>
      </p:pic>
      <p:cxnSp>
        <p:nvCxnSpPr>
          <p:cNvPr id="3" name="Straight Connector 2"/>
          <p:cNvCxnSpPr/>
          <p:nvPr/>
        </p:nvCxnSpPr>
        <p:spPr>
          <a:xfrm>
            <a:off x="1358900" y="6438122"/>
            <a:ext cx="6567972" cy="0"/>
          </a:xfrm>
          <a:prstGeom prst="line">
            <a:avLst/>
          </a:prstGeom>
          <a:ln w="28575">
            <a:solidFill>
              <a:srgbClr val="5D2C8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2710" y="6275099"/>
            <a:ext cx="2202025" cy="32604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5991" y="6272970"/>
            <a:ext cx="1192106" cy="328175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420075" y="422986"/>
            <a:ext cx="11378022" cy="0"/>
          </a:xfrm>
          <a:prstGeom prst="line">
            <a:avLst/>
          </a:prstGeom>
          <a:ln w="28575">
            <a:solidFill>
              <a:srgbClr val="5D2C8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892299" y="952218"/>
            <a:ext cx="990579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Myriad Pro" panose="020B0503030403020204" pitchFamily="34" charset="0"/>
              </a:rPr>
              <a:t>“Don’t Forget to Send the Checks!” </a:t>
            </a:r>
            <a:r>
              <a:rPr lang="en-US" sz="2000" dirty="0" smtClean="0">
                <a:latin typeface="Myriad Pro" panose="020B0503030403020204" pitchFamily="34" charset="0"/>
              </a:rPr>
              <a:t>– Mom and Dad</a:t>
            </a:r>
            <a:endParaRPr lang="en-US" sz="2000" dirty="0">
              <a:latin typeface="Myriad Pro" panose="020B050303040302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7068" y="1767772"/>
            <a:ext cx="4937358" cy="42366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4429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396" y="3674244"/>
            <a:ext cx="1301703" cy="3009896"/>
          </a:xfrm>
          <a:prstGeom prst="rect">
            <a:avLst/>
          </a:prstGeom>
        </p:spPr>
      </p:pic>
      <p:cxnSp>
        <p:nvCxnSpPr>
          <p:cNvPr id="3" name="Straight Connector 2"/>
          <p:cNvCxnSpPr/>
          <p:nvPr/>
        </p:nvCxnSpPr>
        <p:spPr>
          <a:xfrm>
            <a:off x="1358900" y="6438122"/>
            <a:ext cx="6567972" cy="0"/>
          </a:xfrm>
          <a:prstGeom prst="line">
            <a:avLst/>
          </a:prstGeom>
          <a:ln w="28575">
            <a:solidFill>
              <a:srgbClr val="5D2C8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2710" y="6275099"/>
            <a:ext cx="2202025" cy="32604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5991" y="6272970"/>
            <a:ext cx="1192106" cy="328175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420075" y="422986"/>
            <a:ext cx="11378022" cy="0"/>
          </a:xfrm>
          <a:prstGeom prst="line">
            <a:avLst/>
          </a:prstGeom>
          <a:ln w="28575">
            <a:solidFill>
              <a:srgbClr val="5D2C8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892299" y="952218"/>
            <a:ext cx="990579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latin typeface="Myriad Pro" panose="020B0503030403020204" pitchFamily="34" charset="0"/>
              </a:rPr>
              <a:t>“You Want Me to do What?” </a:t>
            </a:r>
            <a:r>
              <a:rPr lang="en-US" sz="2000" dirty="0" smtClean="0">
                <a:latin typeface="Myriad Pro" panose="020B0503030403020204" pitchFamily="34" charset="0"/>
              </a:rPr>
              <a:t>– Daughter and Son</a:t>
            </a:r>
            <a:endParaRPr lang="en-US" sz="2000" dirty="0">
              <a:latin typeface="Myriad Pro" panose="020B050303040302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3445" y="1783215"/>
            <a:ext cx="2582574" cy="4019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6655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396" y="3674244"/>
            <a:ext cx="1301703" cy="3009896"/>
          </a:xfrm>
          <a:prstGeom prst="rect">
            <a:avLst/>
          </a:prstGeom>
        </p:spPr>
      </p:pic>
      <p:cxnSp>
        <p:nvCxnSpPr>
          <p:cNvPr id="3" name="Straight Connector 2"/>
          <p:cNvCxnSpPr/>
          <p:nvPr/>
        </p:nvCxnSpPr>
        <p:spPr>
          <a:xfrm>
            <a:off x="1358900" y="6438122"/>
            <a:ext cx="6567972" cy="0"/>
          </a:xfrm>
          <a:prstGeom prst="line">
            <a:avLst/>
          </a:prstGeom>
          <a:ln w="28575">
            <a:solidFill>
              <a:srgbClr val="5D2C8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2710" y="6275099"/>
            <a:ext cx="2202025" cy="32604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5991" y="6272970"/>
            <a:ext cx="1192106" cy="328175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420075" y="422986"/>
            <a:ext cx="11378022" cy="0"/>
          </a:xfrm>
          <a:prstGeom prst="line">
            <a:avLst/>
          </a:prstGeom>
          <a:ln w="28575">
            <a:solidFill>
              <a:srgbClr val="5D2C8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892299" y="952218"/>
            <a:ext cx="990579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latin typeface="Myriad Pro" panose="020B0503030403020204" pitchFamily="34" charset="0"/>
              </a:rPr>
              <a:t>“The Times Have Changed.” </a:t>
            </a:r>
            <a:r>
              <a:rPr lang="en-US" sz="2000" dirty="0" smtClean="0">
                <a:latin typeface="Myriad Pro" panose="020B0503030403020204" pitchFamily="34" charset="0"/>
              </a:rPr>
              <a:t>– Daughter and Son</a:t>
            </a:r>
            <a:endParaRPr lang="en-US" sz="2000" dirty="0">
              <a:latin typeface="Myriad Pro" panose="020B0503030403020204" pitchFamily="34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901" y="1783215"/>
            <a:ext cx="4633387" cy="3476871"/>
          </a:xfrm>
          <a:prstGeom prst="rect">
            <a:avLst/>
          </a:prstGeom>
          <a:ln>
            <a:solidFill>
              <a:srgbClr val="7030A0"/>
            </a:solidFill>
          </a:ln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9757" y="2765502"/>
            <a:ext cx="4964963" cy="3263519"/>
          </a:xfrm>
          <a:prstGeom prst="rect">
            <a:avLst/>
          </a:prstGeom>
          <a:ln>
            <a:solidFill>
              <a:srgbClr val="7030A0"/>
            </a:solidFill>
          </a:ln>
        </p:spPr>
      </p:pic>
    </p:spTree>
    <p:extLst>
      <p:ext uri="{BB962C8B-B14F-4D97-AF65-F5344CB8AC3E}">
        <p14:creationId xmlns:p14="http://schemas.microsoft.com/office/powerpoint/2010/main" val="3527143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396" y="3674244"/>
            <a:ext cx="1301703" cy="3009896"/>
          </a:xfrm>
          <a:prstGeom prst="rect">
            <a:avLst/>
          </a:prstGeom>
        </p:spPr>
      </p:pic>
      <p:cxnSp>
        <p:nvCxnSpPr>
          <p:cNvPr id="3" name="Straight Connector 2"/>
          <p:cNvCxnSpPr/>
          <p:nvPr/>
        </p:nvCxnSpPr>
        <p:spPr>
          <a:xfrm>
            <a:off x="1358900" y="6438122"/>
            <a:ext cx="6567972" cy="0"/>
          </a:xfrm>
          <a:prstGeom prst="line">
            <a:avLst/>
          </a:prstGeom>
          <a:ln w="28575">
            <a:solidFill>
              <a:srgbClr val="5D2C8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2710" y="6275099"/>
            <a:ext cx="2202025" cy="32604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5991" y="6272970"/>
            <a:ext cx="1192106" cy="328175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420075" y="422986"/>
            <a:ext cx="11378022" cy="0"/>
          </a:xfrm>
          <a:prstGeom prst="line">
            <a:avLst/>
          </a:prstGeom>
          <a:ln w="28575">
            <a:solidFill>
              <a:srgbClr val="5D2C8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892299" y="952218"/>
            <a:ext cx="990579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Myriad Pro" panose="020B0503030403020204" pitchFamily="34" charset="0"/>
              </a:rPr>
              <a:t>“It’s My Money!” </a:t>
            </a:r>
            <a:r>
              <a:rPr lang="en-US" sz="2000" dirty="0" smtClean="0">
                <a:latin typeface="Myriad Pro" panose="020B0503030403020204" pitchFamily="34" charset="0"/>
              </a:rPr>
              <a:t>– Mom and Dad</a:t>
            </a:r>
            <a:endParaRPr lang="en-US" sz="2000" dirty="0">
              <a:latin typeface="Myriad Pro" panose="020B0503030403020204" pitchFamily="34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5615" y="1767772"/>
            <a:ext cx="5088454" cy="4158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5812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396" y="3674244"/>
            <a:ext cx="1301703" cy="3009896"/>
          </a:xfrm>
          <a:prstGeom prst="rect">
            <a:avLst/>
          </a:prstGeom>
        </p:spPr>
      </p:pic>
      <p:cxnSp>
        <p:nvCxnSpPr>
          <p:cNvPr id="3" name="Straight Connector 2"/>
          <p:cNvCxnSpPr/>
          <p:nvPr/>
        </p:nvCxnSpPr>
        <p:spPr>
          <a:xfrm>
            <a:off x="1358900" y="6438122"/>
            <a:ext cx="6567972" cy="0"/>
          </a:xfrm>
          <a:prstGeom prst="line">
            <a:avLst/>
          </a:prstGeom>
          <a:ln w="28575">
            <a:solidFill>
              <a:srgbClr val="5D2C8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2710" y="6275099"/>
            <a:ext cx="2202025" cy="32604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5991" y="6272970"/>
            <a:ext cx="1192106" cy="328175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420075" y="422986"/>
            <a:ext cx="11378022" cy="0"/>
          </a:xfrm>
          <a:prstGeom prst="line">
            <a:avLst/>
          </a:prstGeom>
          <a:ln w="28575">
            <a:solidFill>
              <a:srgbClr val="5D2C8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tle 1"/>
          <p:cNvSpPr txBox="1">
            <a:spLocks/>
          </p:cNvSpPr>
          <p:nvPr/>
        </p:nvSpPr>
        <p:spPr>
          <a:xfrm>
            <a:off x="1912382" y="855117"/>
            <a:ext cx="9467941" cy="119349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b="1" dirty="0" smtClean="0">
                <a:latin typeface="Myriad Pro" panose="020B0503030403020204" pitchFamily="34" charset="0"/>
              </a:rPr>
              <a:t>Tug of War</a:t>
            </a:r>
            <a:endParaRPr lang="en-US" sz="4800" b="1" dirty="0">
              <a:latin typeface="Myriad Pro" panose="020B050303040302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2683" y="1570893"/>
            <a:ext cx="9947340" cy="4010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8319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1245</TotalTime>
  <Words>480</Words>
  <Application>Microsoft Office PowerPoint</Application>
  <PresentationFormat>Widescreen</PresentationFormat>
  <Paragraphs>83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Arial</vt:lpstr>
      <vt:lpstr>Calibri</vt:lpstr>
      <vt:lpstr>Calibri Light</vt:lpstr>
      <vt:lpstr>Estrangelo Edessa</vt:lpstr>
      <vt:lpstr>Myriad Pro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Janel Koons</dc:creator>
  <cp:lastModifiedBy>Janel Koons</cp:lastModifiedBy>
  <cp:revision>64</cp:revision>
  <cp:lastPrinted>2015-01-02T15:00:14Z</cp:lastPrinted>
  <dcterms:created xsi:type="dcterms:W3CDTF">2014-10-27T18:34:04Z</dcterms:created>
  <dcterms:modified xsi:type="dcterms:W3CDTF">2015-01-05T16:36:30Z</dcterms:modified>
</cp:coreProperties>
</file>