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89" r:id="rId2"/>
    <p:sldId id="390" r:id="rId3"/>
    <p:sldId id="391" r:id="rId4"/>
    <p:sldId id="392" r:id="rId5"/>
    <p:sldId id="393" r:id="rId6"/>
    <p:sldId id="394" r:id="rId7"/>
    <p:sldId id="395" r:id="rId8"/>
    <p:sldId id="396" r:id="rId9"/>
    <p:sldId id="397" r:id="rId10"/>
    <p:sldId id="398" r:id="rId11"/>
    <p:sldId id="399" r:id="rId12"/>
    <p:sldId id="400" r:id="rId13"/>
    <p:sldId id="401" r:id="rId14"/>
    <p:sldId id="402" r:id="rId15"/>
    <p:sldId id="403" r:id="rId16"/>
    <p:sldId id="404" r:id="rId17"/>
    <p:sldId id="405" r:id="rId18"/>
    <p:sldId id="406" r:id="rId19"/>
    <p:sldId id="407" r:id="rId20"/>
    <p:sldId id="408" r:id="rId21"/>
    <p:sldId id="409" r:id="rId22"/>
    <p:sldId id="410" r:id="rId23"/>
    <p:sldId id="411" r:id="rId24"/>
    <p:sldId id="412" r:id="rId25"/>
    <p:sldId id="413" r:id="rId26"/>
    <p:sldId id="414" r:id="rId27"/>
    <p:sldId id="415" r:id="rId28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2C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FBF6C2ED-2880-4E03-8F84-1E096E621924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E8801F69-BED3-4024-AE84-47D60B3F4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3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C935D-1C1D-4525-9B1D-F2A02729BCAC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05325"/>
            <a:ext cx="5661025" cy="36877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08DAC-B1AE-4490-839A-AFE2A2363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8278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551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3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423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71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421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301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970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1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0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12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086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7DE85-0432-4012-AB05-D6C44756BE89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496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alt.iastate.edu/article/farm-service-agency-adjusted-gross-income-calculation-could-influence-choice-entity" TargetMode="External"/><Relationship Id="rId5" Type="http://schemas.openxmlformats.org/officeDocument/2006/relationships/hyperlink" Target="http://www.fsa.usda.gov/FSA/webapp?area=home&amp;subject=pmel&amp;topic=pml" TargetMode="External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ksre.ksu.edu/kams/" TargetMode="External"/><Relationship Id="rId5" Type="http://schemas.openxmlformats.org/officeDocument/2006/relationships/hyperlink" Target="mailto:fbuhler@k-state.edu" TargetMode="Externa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428326" y="4120310"/>
            <a:ext cx="8936359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en-US" sz="3000" b="1" dirty="0">
                <a:latin typeface="Myriad Pro" panose="020B0503030403020204" pitchFamily="34" charset="0"/>
              </a:rPr>
              <a:t>Forrest Buhler, Staff Attorney</a:t>
            </a:r>
          </a:p>
          <a:p>
            <a:pPr algn="ctr">
              <a:lnSpc>
                <a:spcPct val="80000"/>
              </a:lnSpc>
            </a:pPr>
            <a:r>
              <a:rPr lang="en-US" altLang="en-US" sz="3000" b="1" dirty="0">
                <a:latin typeface="Myriad Pro" panose="020B0503030403020204" pitchFamily="34" charset="0"/>
              </a:rPr>
              <a:t>Kansas Agricultural Mediation Services</a:t>
            </a:r>
            <a:endParaRPr lang="en-US" altLang="en-US" sz="3000" dirty="0">
              <a:latin typeface="Myriad Pro" panose="020B05030304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28326" y="843562"/>
            <a:ext cx="906562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800" b="1" dirty="0">
                <a:solidFill>
                  <a:srgbClr val="5D2C84"/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>Agricultural Business </a:t>
            </a:r>
            <a:r>
              <a:rPr lang="en-US" altLang="en-US" sz="4800" b="1" dirty="0" smtClean="0">
                <a:solidFill>
                  <a:srgbClr val="5D2C84"/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/>
            </a:r>
            <a:br>
              <a:rPr lang="en-US" altLang="en-US" sz="4800" b="1" dirty="0" smtClean="0">
                <a:solidFill>
                  <a:srgbClr val="5D2C84"/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</a:br>
            <a:r>
              <a:rPr lang="en-US" altLang="en-US" sz="4800" b="1" dirty="0" smtClean="0">
                <a:solidFill>
                  <a:srgbClr val="5D2C84"/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>Organizations</a:t>
            </a:r>
            <a:r>
              <a:rPr lang="en-US" altLang="en-US" sz="4000" b="1" dirty="0">
                <a:solidFill>
                  <a:srgbClr val="5D2C84"/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/>
            </a:r>
            <a:br>
              <a:rPr lang="en-US" altLang="en-US" sz="4000" b="1" dirty="0">
                <a:solidFill>
                  <a:srgbClr val="5D2C84"/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</a:br>
            <a:r>
              <a:rPr lang="en-US" altLang="en-US" sz="3000" b="1" dirty="0">
                <a:solidFill>
                  <a:srgbClr val="5D2C84"/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>Risk Management Tools for </a:t>
            </a:r>
            <a:br>
              <a:rPr lang="en-US" altLang="en-US" sz="3000" b="1" dirty="0">
                <a:solidFill>
                  <a:srgbClr val="5D2C84"/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</a:br>
            <a:r>
              <a:rPr lang="en-US" altLang="en-US" sz="3000" b="1" dirty="0">
                <a:solidFill>
                  <a:srgbClr val="5D2C84"/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>Farm &amp; Ranch </a:t>
            </a:r>
            <a:r>
              <a:rPr lang="en-US" altLang="en-US" sz="3000" b="1" dirty="0" smtClean="0">
                <a:solidFill>
                  <a:srgbClr val="5D2C84"/>
                </a:solidFill>
                <a:latin typeface="Myriad Pro" panose="020B0503030403020204" pitchFamily="34" charset="0"/>
                <a:cs typeface="Myriad Arabic" panose="01010101010101010101" pitchFamily="50" charset="-78"/>
              </a:rPr>
              <a:t>Succession</a:t>
            </a:r>
            <a:endParaRPr lang="en-US" sz="3000" b="1" dirty="0">
              <a:solidFill>
                <a:srgbClr val="5D2C84"/>
              </a:solidFill>
              <a:latin typeface="Myriad Pro" panose="020B0503030403020204" pitchFamily="34" charset="0"/>
              <a:cs typeface="Myriad Arabic" panose="01010101010101010101" pitchFamily="50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181498" y="627017"/>
            <a:ext cx="9209314" cy="2926080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836"/>
          <a:stretch>
            <a:fillRect/>
          </a:stretch>
        </p:blipFill>
        <p:spPr>
          <a:xfrm>
            <a:off x="581075" y="363863"/>
            <a:ext cx="1783302" cy="4049516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390293" y="6438122"/>
            <a:ext cx="7536579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91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8" y="1507524"/>
            <a:ext cx="8100787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Definition</a:t>
            </a:r>
            <a:r>
              <a:rPr lang="en-US" altLang="en-US" sz="2400" dirty="0">
                <a:latin typeface="Myriad Pro" panose="020B0503030403020204" pitchFamily="34" charset="0"/>
              </a:rPr>
              <a:t>: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Separate legal entity created under state </a:t>
            </a:r>
            <a:r>
              <a:rPr lang="en-US" altLang="en-US" sz="2400" dirty="0" smtClean="0">
                <a:latin typeface="Myriad Pro" panose="020B0503030403020204" pitchFamily="34" charset="0"/>
              </a:rPr>
              <a:t>law.</a:t>
            </a:r>
            <a:endParaRPr lang="en-US" altLang="en-US" sz="2400" dirty="0">
              <a:latin typeface="Myriad Pro" panose="020B0503030403020204" pitchFamily="34" charset="0"/>
            </a:endParaRP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Owned and operated by </a:t>
            </a:r>
            <a:r>
              <a:rPr lang="en-US" altLang="en-US" sz="2400" dirty="0" smtClean="0">
                <a:latin typeface="Myriad Pro" panose="020B0503030403020204" pitchFamily="34" charset="0"/>
              </a:rPr>
              <a:t>stockholders.</a:t>
            </a:r>
            <a:endParaRPr lang="en-US" altLang="en-US" sz="2400" dirty="0">
              <a:latin typeface="Myriad Pro" panose="020B0503030403020204" pitchFamily="34" charset="0"/>
            </a:endParaRP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Guided by a board of </a:t>
            </a:r>
            <a:r>
              <a:rPr lang="en-US" altLang="en-US" sz="2400" dirty="0" smtClean="0">
                <a:latin typeface="Myriad Pro" panose="020B0503030403020204" pitchFamily="34" charset="0"/>
              </a:rPr>
              <a:t>directors.</a:t>
            </a:r>
            <a:endParaRPr lang="en-US" altLang="en-US" sz="2400" dirty="0">
              <a:latin typeface="Myriad Pro" panose="020B0503030403020204" pitchFamily="34" charset="0"/>
            </a:endParaRP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Managed by officers and </a:t>
            </a:r>
            <a:r>
              <a:rPr lang="en-US" altLang="en-US" sz="2400" dirty="0" smtClean="0">
                <a:latin typeface="Myriad Pro" panose="020B0503030403020204" pitchFamily="34" charset="0"/>
              </a:rPr>
              <a:t>employees.</a:t>
            </a:r>
            <a:endParaRPr lang="en-US" altLang="en-US" sz="2400" dirty="0">
              <a:latin typeface="Myriad Pro" panose="020B0503030403020204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Formalities</a:t>
            </a:r>
            <a:r>
              <a:rPr lang="en-US" altLang="en-US" sz="2400" dirty="0">
                <a:latin typeface="Myriad Pro" panose="020B0503030403020204" pitchFamily="34" charset="0"/>
              </a:rPr>
              <a:t>: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Articles of Incorporation filed with </a:t>
            </a:r>
            <a:r>
              <a:rPr lang="en-US" altLang="en-US" sz="2400" dirty="0" smtClean="0">
                <a:latin typeface="Myriad Pro" panose="020B0503030403020204" pitchFamily="34" charset="0"/>
              </a:rPr>
              <a:t>KSOS.</a:t>
            </a:r>
            <a:endParaRPr lang="en-US" altLang="en-US" sz="2400" dirty="0">
              <a:latin typeface="Myriad Pro" panose="020B0503030403020204" pitchFamily="34" charset="0"/>
            </a:endParaRP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Bylaws governing rights of stockholders, officers and </a:t>
            </a:r>
            <a:r>
              <a:rPr lang="en-US" altLang="en-US" sz="2400" dirty="0" smtClean="0">
                <a:latin typeface="Myriad Pro" panose="020B0503030403020204" pitchFamily="34" charset="0"/>
              </a:rPr>
              <a:t>employees.</a:t>
            </a:r>
            <a:endParaRPr lang="en-US" altLang="en-US" sz="2400" dirty="0">
              <a:latin typeface="Myriad Pro" panose="020B0503030403020204" pitchFamily="34" charset="0"/>
            </a:endParaRP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Annual report (ag corporations farm 10 acres </a:t>
            </a:r>
            <a:r>
              <a:rPr lang="en-US" altLang="en-US" sz="2400" dirty="0" smtClean="0">
                <a:latin typeface="Myriad Pro" panose="020B0503030403020204" pitchFamily="34" charset="0"/>
              </a:rPr>
              <a:t>+).</a:t>
            </a:r>
            <a:endParaRPr lang="en-US" altLang="en-US" sz="2400" dirty="0">
              <a:latin typeface="Myriad Pro" panose="020B05030304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92299" y="634314"/>
            <a:ext cx="99057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Myriad Pro" panose="020B0503030403020204" pitchFamily="34" charset="0"/>
              </a:rPr>
              <a:t>Corporations</a:t>
            </a:r>
            <a:endParaRPr lang="en-US" sz="44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25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8" y="1433385"/>
            <a:ext cx="9435065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Continuity</a:t>
            </a:r>
            <a:r>
              <a:rPr lang="en-US" altLang="en-US" sz="2400" dirty="0">
                <a:latin typeface="Myriad Pro" panose="020B0503030403020204" pitchFamily="34" charset="0"/>
              </a:rPr>
              <a:t>: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Will continue in existence and not be dissolved by death of a stockholder, director, or officer.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Formalities must be </a:t>
            </a:r>
            <a:r>
              <a:rPr lang="en-US" altLang="en-US" sz="2400" dirty="0" smtClean="0">
                <a:latin typeface="Myriad Pro" panose="020B0503030403020204" pitchFamily="34" charset="0"/>
              </a:rPr>
              <a:t>maintained.</a:t>
            </a:r>
            <a:endParaRPr lang="en-US" altLang="en-US" sz="2400" dirty="0">
              <a:latin typeface="Myriad Pro" panose="020B0503030403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Liability</a:t>
            </a:r>
            <a:r>
              <a:rPr lang="en-US" altLang="en-US" sz="2400" dirty="0">
                <a:latin typeface="Myriad Pro" panose="020B0503030403020204" pitchFamily="34" charset="0"/>
              </a:rPr>
              <a:t>: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Stockholder not personally </a:t>
            </a:r>
            <a:r>
              <a:rPr lang="en-US" altLang="en-US" sz="2400" dirty="0" smtClean="0">
                <a:latin typeface="Myriad Pro" panose="020B0503030403020204" pitchFamily="34" charset="0"/>
              </a:rPr>
              <a:t>liable.</a:t>
            </a:r>
            <a:endParaRPr lang="en-US" altLang="en-US" sz="2400" dirty="0">
              <a:latin typeface="Myriad Pro" panose="020B0503030403020204" pitchFamily="34" charset="0"/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To maintain limited liability the corporation must be adequately capitalized &amp; comply with formalities required by state law.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400" i="1" dirty="0">
                <a:latin typeface="Myriad Pro" panose="020B0503030403020204" pitchFamily="34" charset="0"/>
              </a:rPr>
              <a:t>Caution:</a:t>
            </a:r>
            <a:r>
              <a:rPr lang="en-US" altLang="en-US" sz="2400" dirty="0">
                <a:latin typeface="Myriad Pro" panose="020B0503030403020204" pitchFamily="34" charset="0"/>
              </a:rPr>
              <a:t> Stockholder may personally obligate themselves if they personally sign/cosign a note in their own name and not as an authorized representative.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568412"/>
            <a:ext cx="99057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Myriad Pro" panose="020B0503030403020204" pitchFamily="34" charset="0"/>
              </a:rPr>
              <a:t>Corporations</a:t>
            </a:r>
            <a:endParaRPr lang="en-US" sz="44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97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1425146"/>
            <a:ext cx="8713692" cy="4773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Management/Control</a:t>
            </a:r>
            <a:r>
              <a:rPr lang="en-US" altLang="en-US" sz="2400" dirty="0">
                <a:latin typeface="Myriad Pro" panose="020B0503030403020204" pitchFamily="34" charset="0"/>
              </a:rPr>
              <a:t>: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Stockholders have voting </a:t>
            </a:r>
            <a:r>
              <a:rPr lang="en-US" altLang="en-US" sz="2400" dirty="0" smtClean="0">
                <a:latin typeface="Myriad Pro" panose="020B0503030403020204" pitchFamily="34" charset="0"/>
              </a:rPr>
              <a:t>power.</a:t>
            </a:r>
            <a:endParaRPr lang="en-US" altLang="en-US" sz="2400" dirty="0">
              <a:latin typeface="Myriad Pro" panose="020B0503030403020204" pitchFamily="34" charset="0"/>
            </a:endParaRP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Stockholders don’t own interest in specific </a:t>
            </a:r>
            <a:r>
              <a:rPr lang="en-US" altLang="en-US" sz="2400" dirty="0" smtClean="0">
                <a:latin typeface="Myriad Pro" panose="020B0503030403020204" pitchFamily="34" charset="0"/>
              </a:rPr>
              <a:t>assets.</a:t>
            </a:r>
            <a:endParaRPr lang="en-US" altLang="en-US" sz="2400" dirty="0">
              <a:latin typeface="Myriad Pro" panose="020B0503030403020204" pitchFamily="34" charset="0"/>
            </a:endParaRP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Stockholders select board of directors who select officers who manage the business. 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Stockholders, directors, and officers may all be same people or one person. 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Profit/Loss</a:t>
            </a:r>
            <a:r>
              <a:rPr lang="en-US" altLang="en-US" sz="2400" dirty="0">
                <a:latin typeface="Myriad Pro" panose="020B0503030403020204" pitchFamily="34" charset="0"/>
              </a:rPr>
              <a:t>:</a:t>
            </a:r>
          </a:p>
          <a:p>
            <a:pPr marL="800100" lvl="1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Income is distributed to stockholders as a dividend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Transferability</a:t>
            </a:r>
            <a:r>
              <a:rPr lang="en-US" altLang="en-US" sz="2400" dirty="0">
                <a:latin typeface="Myriad Pro" panose="020B0503030403020204" pitchFamily="34" charset="0"/>
              </a:rPr>
              <a:t>: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Stock can be freely transferred without affecting the underlying operation and assets.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576650"/>
            <a:ext cx="99057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Myriad Pro" panose="020B0503030403020204" pitchFamily="34" charset="0"/>
              </a:rPr>
              <a:t>Corporations</a:t>
            </a:r>
            <a:endParaRPr lang="en-US" sz="44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66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8" y="1458097"/>
            <a:ext cx="8800415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i="1" dirty="0">
                <a:latin typeface="Myriad Pro" panose="020B0503030403020204" pitchFamily="34" charset="0"/>
              </a:rPr>
              <a:t>“</a:t>
            </a:r>
            <a:r>
              <a:rPr lang="en-US" altLang="en-US" sz="2400" b="1" dirty="0">
                <a:latin typeface="Myriad Pro" panose="020B0503030403020204" pitchFamily="34" charset="0"/>
              </a:rPr>
              <a:t>Subchapter C”</a:t>
            </a:r>
            <a:r>
              <a:rPr lang="en-US" altLang="en-US" sz="2400" dirty="0">
                <a:latin typeface="Myriad Pro" panose="020B0503030403020204" pitchFamily="34" charset="0"/>
              </a:rPr>
              <a:t>– Regular corporation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Taxation: </a:t>
            </a:r>
          </a:p>
          <a:p>
            <a:pPr marL="12573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Taxed as a separate legal entity with own tax </a:t>
            </a:r>
            <a:r>
              <a:rPr lang="en-US" altLang="en-US" sz="2400" dirty="0" smtClean="0">
                <a:latin typeface="Myriad Pro" panose="020B0503030403020204" pitchFamily="34" charset="0"/>
              </a:rPr>
              <a:t>rates.</a:t>
            </a:r>
            <a:endParaRPr lang="en-US" altLang="en-US" sz="2400" dirty="0">
              <a:latin typeface="Myriad Pro" panose="020B0503030403020204" pitchFamily="34" charset="0"/>
            </a:endParaRPr>
          </a:p>
          <a:p>
            <a:pPr marL="12573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Takes its own deductions and </a:t>
            </a:r>
            <a:r>
              <a:rPr lang="en-US" altLang="en-US" sz="2400" dirty="0" smtClean="0">
                <a:latin typeface="Myriad Pro" panose="020B0503030403020204" pitchFamily="34" charset="0"/>
              </a:rPr>
              <a:t>credits.</a:t>
            </a:r>
            <a:endParaRPr lang="en-US" altLang="en-US" sz="2400" dirty="0">
              <a:latin typeface="Myriad Pro" panose="020B0503030403020204" pitchFamily="34" charset="0"/>
            </a:endParaRP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Dividends are not a deductible expense but are taxable income to the stockholder. 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Profit: </a:t>
            </a:r>
          </a:p>
          <a:p>
            <a:pPr marL="12573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To avoid paying a dividend the corporation may reinvest back into the corporation, or pay reasonable wages to a stockholder who is also an employee.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576650"/>
            <a:ext cx="99057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Myriad Pro" panose="020B0503030403020204" pitchFamily="34" charset="0"/>
              </a:rPr>
              <a:t>Subchapter C &amp; S Corporations</a:t>
            </a:r>
            <a:endParaRPr lang="en-US" sz="44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40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1466335"/>
            <a:ext cx="8371374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“Subchapter S”– Closely held corporation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Taxation</a:t>
            </a:r>
            <a:r>
              <a:rPr lang="en-US" altLang="en-US" sz="2400" dirty="0">
                <a:latin typeface="Myriad Pro" panose="020B0503030403020204" pitchFamily="34" charset="0"/>
              </a:rPr>
              <a:t>:</a:t>
            </a:r>
          </a:p>
          <a:p>
            <a:pPr marL="12573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Taxed like a partnership where income, deductions, losses and credits are passed through to stockholders.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The </a:t>
            </a:r>
            <a:r>
              <a:rPr lang="en-US" altLang="en-US" sz="2400" dirty="0" smtClean="0">
                <a:latin typeface="Myriad Pro" panose="020B0503030403020204" pitchFamily="34" charset="0"/>
              </a:rPr>
              <a:t>S-corporation </a:t>
            </a:r>
            <a:r>
              <a:rPr lang="en-US" altLang="en-US" sz="2400" dirty="0">
                <a:latin typeface="Myriad Pro" panose="020B0503030403020204" pitchFamily="34" charset="0"/>
              </a:rPr>
              <a:t>does not pay taxes.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Restrictions to qualify</a:t>
            </a:r>
            <a:r>
              <a:rPr lang="en-US" altLang="en-US" sz="2400" dirty="0">
                <a:latin typeface="Myriad Pro" panose="020B0503030403020204" pitchFamily="34" charset="0"/>
              </a:rPr>
              <a:t>:</a:t>
            </a:r>
          </a:p>
          <a:p>
            <a:pPr marL="12573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One class of stock</a:t>
            </a:r>
          </a:p>
          <a:p>
            <a:pPr marL="12573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Stockholders limited to 100</a:t>
            </a:r>
          </a:p>
          <a:p>
            <a:pPr marL="12573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Stockholders must be </a:t>
            </a:r>
            <a:r>
              <a:rPr lang="en-US" altLang="en-US" sz="2400" dirty="0" smtClean="0">
                <a:latin typeface="Myriad Pro" panose="020B0503030403020204" pitchFamily="34" charset="0"/>
              </a:rPr>
              <a:t>individuals</a:t>
            </a:r>
            <a:endParaRPr lang="en-US" altLang="en-US" sz="2400" dirty="0">
              <a:latin typeface="Myriad Pro" panose="020B05030304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92299" y="584886"/>
            <a:ext cx="99057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Myriad Pro" panose="020B0503030403020204" pitchFamily="34" charset="0"/>
              </a:rPr>
              <a:t>Subchapter C &amp; S Corporations</a:t>
            </a:r>
            <a:endParaRPr lang="en-US" sz="44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0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8" y="1532239"/>
            <a:ext cx="9351089" cy="436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Definition</a:t>
            </a:r>
            <a:r>
              <a:rPr lang="en-US" altLang="en-US" sz="2400" dirty="0">
                <a:latin typeface="Myriad Pro" panose="020B0503030403020204" pitchFamily="34" charset="0"/>
              </a:rPr>
              <a:t>:</a:t>
            </a:r>
          </a:p>
          <a:p>
            <a:pPr marL="800100" lvl="1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A </a:t>
            </a:r>
            <a:r>
              <a:rPr lang="en-US" altLang="en-US" sz="2400" dirty="0" smtClean="0">
                <a:latin typeface="Myriad Pro" panose="020B0503030403020204" pitchFamily="34" charset="0"/>
              </a:rPr>
              <a:t>legal </a:t>
            </a:r>
            <a:r>
              <a:rPr lang="en-US" altLang="en-US" sz="2400" dirty="0">
                <a:latin typeface="Myriad Pro" panose="020B0503030403020204" pitchFamily="34" charset="0"/>
              </a:rPr>
              <a:t>entity created under the laws of a particular state. </a:t>
            </a:r>
          </a:p>
          <a:p>
            <a:pPr marL="800100" lvl="1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It is owned, operated and managed by it’s “members”. </a:t>
            </a:r>
          </a:p>
          <a:p>
            <a:pPr marL="800100" lvl="1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It combines the tax and management traits of a GP with the limited liability of a corporation.</a:t>
            </a: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Formalities</a:t>
            </a:r>
            <a:r>
              <a:rPr lang="en-US" altLang="en-US" sz="2400" dirty="0">
                <a:latin typeface="Myriad Pro" panose="020B0503030403020204" pitchFamily="34" charset="0"/>
              </a:rPr>
              <a:t>:</a:t>
            </a:r>
          </a:p>
          <a:p>
            <a:pPr marL="800100" lvl="1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Articles of Organization must be filed with the KSOS. </a:t>
            </a:r>
          </a:p>
          <a:p>
            <a:pPr marL="800100" lvl="1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An “operating agreement” (similar to by-laws of a corporation) may be adopted. </a:t>
            </a:r>
          </a:p>
          <a:p>
            <a:pPr marL="800100" lvl="1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In Kansas an LLC must have at least one member.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Annual </a:t>
            </a:r>
            <a:r>
              <a:rPr lang="en-US" altLang="en-US" sz="2400" dirty="0" smtClean="0">
                <a:latin typeface="Myriad Pro" panose="020B0503030403020204" pitchFamily="34" charset="0"/>
              </a:rPr>
              <a:t>report.</a:t>
            </a:r>
            <a:endParaRPr lang="en-US" altLang="en-US" sz="2400" dirty="0">
              <a:latin typeface="Myriad Pro" panose="020B05030304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92299" y="609600"/>
            <a:ext cx="99057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Myriad Pro" panose="020B0503030403020204" pitchFamily="34" charset="0"/>
              </a:rPr>
              <a:t>Limited Liability Company (LLC)</a:t>
            </a:r>
            <a:endParaRPr lang="en-US" sz="44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76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1449859"/>
            <a:ext cx="9584354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Continuity</a:t>
            </a:r>
            <a:r>
              <a:rPr lang="en-US" altLang="en-US" sz="2400" dirty="0">
                <a:latin typeface="Myriad Pro" panose="020B0503030403020204" pitchFamily="34" charset="0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Perpetual existence unless otherwise provided in the operating agreement.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Unless otherwise provided in the operating agreement, such things as death, retirement, expulsion, or bankruptcy of a member will generally </a:t>
            </a:r>
            <a:r>
              <a:rPr lang="en-US" altLang="en-US" sz="2400" u="sng" dirty="0">
                <a:latin typeface="Myriad Pro" panose="020B0503030403020204" pitchFamily="34" charset="0"/>
              </a:rPr>
              <a:t>not</a:t>
            </a:r>
            <a:r>
              <a:rPr lang="en-US" altLang="en-US" sz="2400" dirty="0">
                <a:latin typeface="Myriad Pro" panose="020B0503030403020204" pitchFamily="34" charset="0"/>
              </a:rPr>
              <a:t> cause dissolution of LLC.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Management/Control</a:t>
            </a:r>
            <a:r>
              <a:rPr lang="en-US" altLang="en-US" sz="2400" dirty="0">
                <a:latin typeface="Myriad Pro" panose="020B0503030403020204" pitchFamily="34" charset="0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Members manage the LLC unless they provide in the Articles of Organization that management shall be vested in a “manager”, who then has authority to act as an agent to bind the LLC to any transaction in the “usual way of business or affairs”.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568412"/>
            <a:ext cx="99057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Myriad Pro" panose="020B0503030403020204" pitchFamily="34" charset="0"/>
              </a:rPr>
              <a:t>Limited Liability Company (LLC)</a:t>
            </a:r>
            <a:endParaRPr lang="en-US" sz="44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31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1540476"/>
            <a:ext cx="9463056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Liability</a:t>
            </a:r>
            <a:r>
              <a:rPr lang="en-US" altLang="en-US" sz="2400" dirty="0">
                <a:latin typeface="Myriad Pro" panose="020B0503030403020204" pitchFamily="34" charset="0"/>
              </a:rPr>
              <a:t>: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Neither “members” nor “managers” are personally liable for the debts of the LLC, unless they co-sign or guarantee a note personally and not as a representative of the LLC.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Taxation</a:t>
            </a:r>
            <a:r>
              <a:rPr lang="en-US" altLang="en-US" sz="2400" dirty="0">
                <a:latin typeface="Myriad Pro" panose="020B0503030403020204" pitchFamily="34" charset="0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Myriad Pro" panose="020B0503030403020204" pitchFamily="34" charset="0"/>
              </a:rPr>
              <a:t>Two or more members - taxed </a:t>
            </a:r>
            <a:r>
              <a:rPr lang="en-US" altLang="en-US" sz="2400" dirty="0">
                <a:latin typeface="Myriad Pro" panose="020B0503030403020204" pitchFamily="34" charset="0"/>
              </a:rPr>
              <a:t>as a regular partnership.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May elect to be taxed as a corporation.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Transferability</a:t>
            </a:r>
            <a:r>
              <a:rPr lang="en-US" altLang="en-US" sz="2400" dirty="0">
                <a:latin typeface="Myriad Pro" panose="020B0503030403020204" pitchFamily="34" charset="0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Shares may be transferred w/o affecting assets.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Transferee cannot become a member unless otherwise provided in the operating agreement.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617838"/>
            <a:ext cx="99057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Myriad Pro" panose="020B0503030403020204" pitchFamily="34" charset="0"/>
              </a:rPr>
              <a:t>Limited Liability Company (LLC)</a:t>
            </a:r>
            <a:endParaRPr lang="en-US" sz="44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05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1359243"/>
            <a:ext cx="8371374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 smtClean="0">
                <a:latin typeface="Myriad Pro" panose="020B0503030403020204" pitchFamily="34" charset="0"/>
              </a:rPr>
              <a:t>Advantages</a:t>
            </a:r>
            <a:endParaRPr lang="en-US" altLang="en-US" sz="2400" u="sng" dirty="0">
              <a:latin typeface="Myriad Pro" panose="020B0503030403020204" pitchFamily="34" charset="0"/>
            </a:endParaRPr>
          </a:p>
          <a:p>
            <a:pPr marL="800100" lvl="2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Simple to create, maintain and terminate</a:t>
            </a:r>
          </a:p>
          <a:p>
            <a:pPr marL="800100" lvl="2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SP makes all decisions</a:t>
            </a:r>
          </a:p>
          <a:p>
            <a:pPr marL="800100" lvl="2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No sharing of profits</a:t>
            </a:r>
          </a:p>
          <a:p>
            <a:pPr marL="800100" lvl="2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SP allowed to claim certain exempt assets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 smtClean="0">
                <a:latin typeface="Myriad Pro" panose="020B0503030403020204" pitchFamily="34" charset="0"/>
              </a:rPr>
              <a:t>Disadvantages</a:t>
            </a:r>
            <a:endParaRPr lang="en-US" altLang="en-US" sz="2400" u="sng" dirty="0">
              <a:latin typeface="Myriad Pro" panose="020B0503030403020204" pitchFamily="34" charset="0"/>
            </a:endParaRPr>
          </a:p>
          <a:p>
            <a:pPr marL="800100" lvl="2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Unlimited personal liability</a:t>
            </a:r>
          </a:p>
          <a:p>
            <a:pPr marL="800100" lvl="2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Limited transferability of assets—parceling out assets could hurt productivity of operation</a:t>
            </a:r>
          </a:p>
          <a:p>
            <a:pPr marL="800100" lvl="2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Limited capital—only what he can borrow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593124"/>
            <a:ext cx="99057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Myriad Pro" panose="020B0503030403020204" pitchFamily="34" charset="0"/>
              </a:rPr>
              <a:t>Sole Proprietorship – </a:t>
            </a:r>
            <a:r>
              <a:rPr lang="en-US" sz="4400" b="1" dirty="0" err="1" smtClean="0">
                <a:latin typeface="Myriad Pro" panose="020B0503030403020204" pitchFamily="34" charset="0"/>
              </a:rPr>
              <a:t>Adv</a:t>
            </a:r>
            <a:r>
              <a:rPr lang="en-US" sz="4400" b="1" dirty="0" smtClean="0">
                <a:latin typeface="Myriad Pro" panose="020B0503030403020204" pitchFamily="34" charset="0"/>
              </a:rPr>
              <a:t>/</a:t>
            </a:r>
            <a:r>
              <a:rPr lang="en-US" sz="4400" b="1" dirty="0" err="1" smtClean="0">
                <a:latin typeface="Myriad Pro" panose="020B0503030403020204" pitchFamily="34" charset="0"/>
              </a:rPr>
              <a:t>Disadv</a:t>
            </a:r>
            <a:endParaRPr lang="en-US" sz="44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26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1375719"/>
            <a:ext cx="8371374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Advantages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Simple– no special formalities </a:t>
            </a:r>
            <a:r>
              <a:rPr lang="en-US" altLang="en-US" sz="2400" dirty="0" smtClean="0">
                <a:latin typeface="Myriad Pro" panose="020B0503030403020204" pitchFamily="34" charset="0"/>
              </a:rPr>
              <a:t>required.</a:t>
            </a:r>
            <a:endParaRPr lang="en-US" altLang="en-US" sz="2400" dirty="0">
              <a:latin typeface="Myriad Pro" panose="020B0503030403020204" pitchFamily="34" charset="0"/>
            </a:endParaRP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Easier to transfer an interest in GP than specific assets in a </a:t>
            </a:r>
            <a:r>
              <a:rPr lang="en-US" altLang="en-US" sz="2400" dirty="0" smtClean="0">
                <a:latin typeface="Myriad Pro" panose="020B0503030403020204" pitchFamily="34" charset="0"/>
              </a:rPr>
              <a:t>SP.</a:t>
            </a:r>
            <a:endParaRPr lang="en-US" altLang="en-US" sz="2400" dirty="0">
              <a:latin typeface="Myriad Pro" panose="020B0503030403020204" pitchFamily="34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Not a separate taxpaying entity– no double </a:t>
            </a:r>
            <a:r>
              <a:rPr lang="en-US" altLang="en-US" sz="2400" dirty="0" smtClean="0">
                <a:latin typeface="Myriad Pro" panose="020B0503030403020204" pitchFamily="34" charset="0"/>
              </a:rPr>
              <a:t>tax.</a:t>
            </a:r>
            <a:endParaRPr lang="en-US" altLang="en-US" sz="2400" dirty="0">
              <a:latin typeface="Myriad Pro" panose="020B0503030403020204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Disadvantages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Unlimited personal </a:t>
            </a:r>
            <a:r>
              <a:rPr lang="en-US" altLang="en-US" sz="2400" dirty="0" smtClean="0">
                <a:latin typeface="Myriad Pro" panose="020B0503030403020204" pitchFamily="34" charset="0"/>
              </a:rPr>
              <a:t>liability.</a:t>
            </a:r>
            <a:endParaRPr lang="en-US" altLang="en-US" sz="2400" dirty="0">
              <a:latin typeface="Myriad Pro" panose="020B0503030403020204" pitchFamily="34" charset="0"/>
            </a:endParaRP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Management more difficult– partners must be consulted and decisions made </a:t>
            </a:r>
            <a:r>
              <a:rPr lang="en-US" altLang="en-US" sz="2400" dirty="0" smtClean="0">
                <a:latin typeface="Myriad Pro" panose="020B0503030403020204" pitchFamily="34" charset="0"/>
              </a:rPr>
              <a:t>jointly.</a:t>
            </a:r>
            <a:endParaRPr lang="en-US" altLang="en-US" sz="2400" dirty="0">
              <a:latin typeface="Myriad Pro" panose="020B05030304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92299" y="642551"/>
            <a:ext cx="99057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Myriad Pro" panose="020B0503030403020204" pitchFamily="34" charset="0"/>
              </a:rPr>
              <a:t>General Partnership – Adv/</a:t>
            </a:r>
            <a:r>
              <a:rPr lang="en-US" sz="4400" b="1" dirty="0" err="1" smtClean="0">
                <a:latin typeface="Myriad Pro" panose="020B0503030403020204" pitchFamily="34" charset="0"/>
              </a:rPr>
              <a:t>Disadv</a:t>
            </a:r>
            <a:endParaRPr lang="en-US" sz="44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36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2356022"/>
            <a:ext cx="7399176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3000" dirty="0">
                <a:latin typeface="Myriad Pro" panose="020B0503030403020204" pitchFamily="34" charset="0"/>
              </a:rPr>
              <a:t>Organizational Structure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How decisions are made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Who is responsible for what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3000" dirty="0">
                <a:latin typeface="Myriad Pro" panose="020B0503030403020204" pitchFamily="34" charset="0"/>
              </a:rPr>
              <a:t>Financial Structure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Who or what owns the assets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Where does the income go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3000" dirty="0">
                <a:latin typeface="Myriad Pro" panose="020B0503030403020204" pitchFamily="34" charset="0"/>
              </a:rPr>
              <a:t>Business Structure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Legal form of the entity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659027"/>
            <a:ext cx="990579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Myriad Pro" panose="020B0503030403020204" pitchFamily="34" charset="0"/>
              </a:rPr>
              <a:t>How to Think About a </a:t>
            </a:r>
            <a:r>
              <a:rPr lang="en-US" sz="4400" b="1" dirty="0">
                <a:latin typeface="Myriad Pro" panose="020B0503030403020204" pitchFamily="34" charset="0"/>
              </a:rPr>
              <a:t/>
            </a:r>
            <a:br>
              <a:rPr lang="en-US" sz="4400" b="1" dirty="0">
                <a:latin typeface="Myriad Pro" panose="020B0503030403020204" pitchFamily="34" charset="0"/>
              </a:rPr>
            </a:br>
            <a:r>
              <a:rPr lang="en-US" sz="4400" b="1" dirty="0" smtClean="0">
                <a:latin typeface="Myriad Pro" panose="020B0503030403020204" pitchFamily="34" charset="0"/>
              </a:rPr>
              <a:t>Business Entity</a:t>
            </a:r>
            <a:endParaRPr lang="en-US" sz="44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27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604865" y="1386482"/>
            <a:ext cx="9416403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Advantages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Provides new source of capital / limits liability of </a:t>
            </a:r>
            <a:r>
              <a:rPr lang="en-US" altLang="en-US" sz="2400" dirty="0" smtClean="0">
                <a:latin typeface="Myriad Pro" panose="020B0503030403020204" pitchFamily="34" charset="0"/>
              </a:rPr>
              <a:t>investor.</a:t>
            </a:r>
            <a:endParaRPr lang="en-US" altLang="en-US" sz="2400" dirty="0">
              <a:latin typeface="Myriad Pro" panose="020B0503030403020204" pitchFamily="34" charset="0"/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Transfer of an interest in the LP without losing control of the business or having to transfer specific assets.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Disadvantages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More complex than a SP– written agreement needed and formalities required by state law.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Limited partner can’t control day-to-day operation but could pull the investment.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Unlimited personal liability of the general partner.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Lack of continuity if a general partner withdraws.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04865" y="609600"/>
            <a:ext cx="101932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Myriad Pro" panose="020B0503030403020204" pitchFamily="34" charset="0"/>
              </a:rPr>
              <a:t>Limited Partnerships – </a:t>
            </a:r>
            <a:r>
              <a:rPr lang="en-US" sz="4400" b="1" dirty="0" err="1" smtClean="0">
                <a:latin typeface="Myriad Pro" panose="020B0503030403020204" pitchFamily="34" charset="0"/>
              </a:rPr>
              <a:t>Adv</a:t>
            </a:r>
            <a:r>
              <a:rPr lang="en-US" sz="4400" b="1" dirty="0" smtClean="0">
                <a:latin typeface="Myriad Pro" panose="020B0503030403020204" pitchFamily="34" charset="0"/>
              </a:rPr>
              <a:t>/</a:t>
            </a:r>
            <a:r>
              <a:rPr lang="en-US" sz="4400" b="1" dirty="0" err="1" smtClean="0">
                <a:latin typeface="Myriad Pro" panose="020B0503030403020204" pitchFamily="34" charset="0"/>
              </a:rPr>
              <a:t>Disadv</a:t>
            </a:r>
            <a:endParaRPr lang="en-US" sz="44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5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1367481"/>
            <a:ext cx="9612346" cy="448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  <a:cs typeface="Arial" panose="020B0604020202020204" pitchFamily="34" charset="0"/>
              </a:rPr>
              <a:t>Advantages</a:t>
            </a:r>
          </a:p>
          <a:p>
            <a:pPr marL="800100" lvl="1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  <a:cs typeface="Arial" panose="020B0604020202020204" pitchFamily="34" charset="0"/>
              </a:rPr>
              <a:t>Limited liability of stockholders.</a:t>
            </a:r>
          </a:p>
          <a:p>
            <a:pPr marL="800100" lvl="1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  <a:cs typeface="Arial" panose="020B0604020202020204" pitchFamily="34" charset="0"/>
              </a:rPr>
              <a:t>Continuity not </a:t>
            </a:r>
            <a:r>
              <a:rPr lang="en-US" altLang="en-US" sz="2400" dirty="0" smtClean="0">
                <a:latin typeface="Myriad Pro" panose="020B0503030403020204" pitchFamily="34" charset="0"/>
                <a:cs typeface="Arial" panose="020B0604020202020204" pitchFamily="34" charset="0"/>
              </a:rPr>
              <a:t>affected </a:t>
            </a:r>
            <a:r>
              <a:rPr lang="en-US" altLang="en-US" sz="2400" dirty="0">
                <a:latin typeface="Myriad Pro" panose="020B0503030403020204" pitchFamily="34" charset="0"/>
                <a:cs typeface="Arial" panose="020B0604020202020204" pitchFamily="34" charset="0"/>
              </a:rPr>
              <a:t>by death </a:t>
            </a:r>
            <a:r>
              <a:rPr lang="en-US" altLang="en-US" sz="2400" dirty="0" smtClean="0">
                <a:latin typeface="Myriad Pro" panose="020B0503030403020204" pitchFamily="34" charset="0"/>
                <a:cs typeface="Arial" panose="020B0604020202020204" pitchFamily="34" charset="0"/>
              </a:rPr>
              <a:t>or transfer </a:t>
            </a:r>
            <a:r>
              <a:rPr lang="en-US" altLang="en-US" sz="2400" dirty="0">
                <a:latin typeface="Myriad Pro" panose="020B0503030403020204" pitchFamily="34" charset="0"/>
                <a:cs typeface="Arial" panose="020B0604020202020204" pitchFamily="34" charset="0"/>
              </a:rPr>
              <a:t>of stock.</a:t>
            </a:r>
          </a:p>
          <a:p>
            <a:pPr marL="800100" lvl="1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  <a:cs typeface="Arial" panose="020B0604020202020204" pitchFamily="34" charset="0"/>
              </a:rPr>
              <a:t>Convenient for transfer of interest in business through stocks without having to transfer specific assets.</a:t>
            </a:r>
          </a:p>
          <a:p>
            <a:pPr marL="800100" lvl="1" indent="-3429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  <a:cs typeface="Arial" panose="020B0604020202020204" pitchFamily="34" charset="0"/>
              </a:rPr>
              <a:t>Economic efficiency– more sources for capital and structure for expansion of the business.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  <a:cs typeface="Arial" panose="020B0604020202020204" pitchFamily="34" charset="0"/>
              </a:rPr>
              <a:t>Disadvantages</a:t>
            </a:r>
          </a:p>
          <a:p>
            <a:pPr marL="800100" lvl="1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  <a:cs typeface="Arial" panose="020B0604020202020204" pitchFamily="34" charset="0"/>
              </a:rPr>
              <a:t>Complexity to create, use and </a:t>
            </a:r>
            <a:r>
              <a:rPr lang="en-US" altLang="en-US" sz="2400" dirty="0" smtClean="0">
                <a:latin typeface="Myriad Pro" panose="020B0503030403020204" pitchFamily="34" charset="0"/>
                <a:cs typeface="Arial" panose="020B0604020202020204" pitchFamily="34" charset="0"/>
              </a:rPr>
              <a:t>maintain.</a:t>
            </a:r>
            <a:endParaRPr lang="en-US" altLang="en-US" sz="2400" dirty="0">
              <a:latin typeface="Myriad Pro" panose="020B0503030403020204" pitchFamily="34" charset="0"/>
              <a:cs typeface="Arial" panose="020B0604020202020204" pitchFamily="34" charset="0"/>
            </a:endParaRPr>
          </a:p>
          <a:p>
            <a:pPr marL="800100" lvl="1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  <a:cs typeface="Arial" panose="020B0604020202020204" pitchFamily="34" charset="0"/>
              </a:rPr>
              <a:t>Double taxation of dividends and on liquidation/transfer of land out of the corporation. </a:t>
            </a:r>
          </a:p>
          <a:p>
            <a:pPr marL="800100" lvl="1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  <a:cs typeface="Arial" panose="020B0604020202020204" pitchFamily="34" charset="0"/>
              </a:rPr>
              <a:t>Possible to lose limited liability under certain </a:t>
            </a:r>
            <a:r>
              <a:rPr lang="en-US" altLang="en-US" sz="2400" dirty="0" smtClean="0">
                <a:latin typeface="Myriad Pro" panose="020B0503030403020204" pitchFamily="34" charset="0"/>
                <a:cs typeface="Arial" panose="020B0604020202020204" pitchFamily="34" charset="0"/>
              </a:rPr>
              <a:t>facts.</a:t>
            </a:r>
            <a:endParaRPr lang="en-US" altLang="en-US" sz="2400" dirty="0">
              <a:latin typeface="Myriad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92299" y="584886"/>
            <a:ext cx="99057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Myriad Pro" panose="020B0503030403020204" pitchFamily="34" charset="0"/>
              </a:rPr>
              <a:t>Corporations – </a:t>
            </a:r>
            <a:r>
              <a:rPr lang="en-US" sz="4400" b="1" dirty="0" err="1" smtClean="0">
                <a:latin typeface="Myriad Pro" panose="020B0503030403020204" pitchFamily="34" charset="0"/>
              </a:rPr>
              <a:t>Adv</a:t>
            </a:r>
            <a:r>
              <a:rPr lang="en-US" sz="4400" b="1" dirty="0" smtClean="0">
                <a:latin typeface="Myriad Pro" panose="020B0503030403020204" pitchFamily="34" charset="0"/>
              </a:rPr>
              <a:t>/</a:t>
            </a:r>
            <a:r>
              <a:rPr lang="en-US" sz="4400" b="1" dirty="0" err="1" smtClean="0">
                <a:latin typeface="Myriad Pro" panose="020B0503030403020204" pitchFamily="34" charset="0"/>
              </a:rPr>
              <a:t>Disadv</a:t>
            </a:r>
            <a:endParaRPr lang="en-US" sz="44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79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1400433"/>
            <a:ext cx="9584354" cy="4542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 smtClean="0">
                <a:latin typeface="Myriad Pro" panose="020B0503030403020204" pitchFamily="34" charset="0"/>
              </a:rPr>
              <a:t>Advantages</a:t>
            </a:r>
            <a:endParaRPr lang="en-US" altLang="en-US" sz="2400" dirty="0">
              <a:latin typeface="Myriad Pro" panose="020B0503030403020204" pitchFamily="34" charset="0"/>
            </a:endParaRP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Limited liability of members &amp; managers– compare to LP.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Partnership treatment for tax purposes.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Less restrictions on ownership than S corp.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Avoids double taxation of a corporation.</a:t>
            </a:r>
          </a:p>
          <a:p>
            <a:pPr marL="800100" lvl="1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Transfer interest through units.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 smtClean="0">
                <a:latin typeface="Myriad Pro" panose="020B0503030403020204" pitchFamily="34" charset="0"/>
              </a:rPr>
              <a:t>Disadvantages</a:t>
            </a:r>
            <a:endParaRPr lang="en-US" altLang="en-US" sz="2400" dirty="0">
              <a:latin typeface="Myriad Pro" panose="020B0503030403020204" pitchFamily="34" charset="0"/>
            </a:endParaRP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LLC does not have automatic continuity unless the articles of organization so provide.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Complexity to create, use and maintain vs. SP or GP.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Transferability of an interest in the LLC </a:t>
            </a:r>
            <a:r>
              <a:rPr lang="en-US" altLang="en-US" sz="2400" dirty="0" smtClean="0">
                <a:latin typeface="Myriad Pro" panose="020B0503030403020204" pitchFamily="34" charset="0"/>
              </a:rPr>
              <a:t>requires </a:t>
            </a:r>
            <a:r>
              <a:rPr lang="en-US" altLang="en-US" sz="2400" dirty="0">
                <a:latin typeface="Myriad Pro" panose="020B0503030403020204" pitchFamily="34" charset="0"/>
              </a:rPr>
              <a:t>approval of all members.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617838"/>
            <a:ext cx="99057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Myriad Pro" panose="020B0503030403020204" pitchFamily="34" charset="0"/>
              </a:rPr>
              <a:t>LLC– </a:t>
            </a:r>
            <a:r>
              <a:rPr lang="en-US" sz="4400" b="1" dirty="0" err="1" smtClean="0">
                <a:latin typeface="Myriad Pro" panose="020B0503030403020204" pitchFamily="34" charset="0"/>
              </a:rPr>
              <a:t>Adv</a:t>
            </a:r>
            <a:r>
              <a:rPr lang="en-US" sz="4400" b="1" dirty="0" smtClean="0">
                <a:latin typeface="Myriad Pro" panose="020B0503030403020204" pitchFamily="34" charset="0"/>
              </a:rPr>
              <a:t>/</a:t>
            </a:r>
            <a:r>
              <a:rPr lang="en-US" sz="4400" b="1" dirty="0" err="1" smtClean="0">
                <a:latin typeface="Myriad Pro" panose="020B0503030403020204" pitchFamily="34" charset="0"/>
              </a:rPr>
              <a:t>Disadv</a:t>
            </a:r>
            <a:endParaRPr lang="en-US" sz="44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72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1491049"/>
            <a:ext cx="8520328" cy="4696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There are statutory limits on the amount of government payments individuals may receive that must be considered in selecting a business entity. </a:t>
            </a: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This must especially be considered when multiple entities are involved and complex ownership of those entities. </a:t>
            </a: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Myriad Pro" panose="020B0503030403020204" pitchFamily="34" charset="0"/>
                <a:hlinkClick r:id="rId5"/>
              </a:rPr>
              <a:t>http</a:t>
            </a:r>
            <a:r>
              <a:rPr lang="en-US" altLang="en-US" sz="2400" dirty="0">
                <a:latin typeface="Myriad Pro" panose="020B0503030403020204" pitchFamily="34" charset="0"/>
                <a:hlinkClick r:id="rId5"/>
              </a:rPr>
              <a:t>://</a:t>
            </a:r>
            <a:r>
              <a:rPr lang="en-US" altLang="en-US" sz="2400" dirty="0" smtClean="0">
                <a:latin typeface="Myriad Pro" panose="020B0503030403020204" pitchFamily="34" charset="0"/>
                <a:hlinkClick r:id="rId5"/>
              </a:rPr>
              <a:t>www.fsa.usda.gov/FSA/webapp?area=home&amp;subject=pmel&amp;topic=pml</a:t>
            </a:r>
            <a:r>
              <a:rPr lang="en-US" altLang="en-US" sz="2400" dirty="0" smtClean="0">
                <a:latin typeface="Myriad Pro" panose="020B0503030403020204" pitchFamily="34" charset="0"/>
              </a:rPr>
              <a:t> – Direct Attribution</a:t>
            </a: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Myriad Pro" panose="020B0503030403020204" pitchFamily="34" charset="0"/>
                <a:hlinkClick r:id="rId6"/>
              </a:rPr>
              <a:t>http://www.calt.iastate.edu/article/farm-service-agency-adjusted-gross-income-calculation-could-influence-choice-entity</a:t>
            </a:r>
            <a:r>
              <a:rPr lang="en-US" altLang="en-US" sz="2400" dirty="0" smtClean="0">
                <a:latin typeface="Myriad Pro" panose="020B0503030403020204" pitchFamily="34" charset="0"/>
              </a:rPr>
              <a:t> - Calculation of adjusted gross income different across entity types. </a:t>
            </a: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en-US" sz="2400" dirty="0">
              <a:latin typeface="Myriad Pro" panose="020B05030304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92299" y="576650"/>
            <a:ext cx="99057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Myriad Pro" panose="020B0503030403020204" pitchFamily="34" charset="0"/>
              </a:rPr>
              <a:t>Payment Limitations</a:t>
            </a:r>
            <a:endParaRPr lang="en-US" sz="44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33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8" y="1491049"/>
            <a:ext cx="9024517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Myriad Pro" panose="020B0503030403020204" pitchFamily="34" charset="0"/>
              </a:rPr>
              <a:t>Formalities – Complexities, costs, management; can you handle them or hire a professional to help?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Myriad Pro" panose="020B0503030403020204" pitchFamily="34" charset="0"/>
              </a:rPr>
              <a:t>Continuity – Do you want the business to continue on after death or withdrawal of an owner?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Myriad Pro" panose="020B0503030403020204" pitchFamily="34" charset="0"/>
              </a:rPr>
              <a:t>Liability – SP or Partnership v. Corporation or LLC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Myriad Pro" panose="020B0503030403020204" pitchFamily="34" charset="0"/>
              </a:rPr>
              <a:t>Taxation – 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Myriad Pro" panose="020B0503030403020204" pitchFamily="34" charset="0"/>
              </a:rPr>
              <a:t>Double taxation vs. pass through - Distributions of income and entity assets; 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Myriad Pro" panose="020B0503030403020204" pitchFamily="34" charset="0"/>
              </a:rPr>
              <a:t>Tax rates – Corporate v. Individual; 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Myriad Pro" panose="020B0503030403020204" pitchFamily="34" charset="0"/>
              </a:rPr>
              <a:t>Deductions from income – Corporation v. Partnership;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Myriad Pro" panose="020B0503030403020204" pitchFamily="34" charset="0"/>
              </a:rPr>
              <a:t> Reduced IRS value for farm assets - LLC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576650"/>
            <a:ext cx="99057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Myriad Pro" panose="020B0503030403020204" pitchFamily="34" charset="0"/>
              </a:rPr>
              <a:t>How do you choose?</a:t>
            </a:r>
            <a:endParaRPr lang="en-US" sz="44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58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8" y="1491049"/>
            <a:ext cx="9905798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Myriad Pro" panose="020B0503030403020204" pitchFamily="34" charset="0"/>
              </a:rPr>
              <a:t>Management/Control – 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Myriad Pro" panose="020B0503030403020204" pitchFamily="34" charset="0"/>
              </a:rPr>
              <a:t>Control over voting interests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Myriad Pro"/>
              </a:rPr>
              <a:t>Management structure for family members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Myriad Pro"/>
              </a:rPr>
              <a:t>Termination / buy - sell provisions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Myriad Pro" panose="020B0503030403020204" pitchFamily="34" charset="0"/>
              </a:rPr>
              <a:t>Transferability -  Transfer interest in business over time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Myriad Pro" panose="020B0503030403020204" pitchFamily="34" charset="0"/>
              </a:rPr>
              <a:t>Sources of Capital – Alternative - Corporation / LP / LLC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Myriad Pro"/>
              </a:rPr>
              <a:t>Life/stage of business – Older vs. younger</a:t>
            </a:r>
            <a:endParaRPr lang="en-US" altLang="en-US" sz="2400" dirty="0" smtClean="0">
              <a:latin typeface="Myriad Pro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Myriad Pro" panose="020B0503030403020204" pitchFamily="34" charset="0"/>
              </a:rPr>
              <a:t>Multiple entities – Separate risky enterprises; tax savings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Myriad Pro" panose="020B0503030403020204" pitchFamily="34" charset="0"/>
              </a:rPr>
              <a:t>Government program benefits and limitations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Myriad Pro" panose="020B0503030403020204" pitchFamily="34" charset="0"/>
              </a:rPr>
              <a:t>Estate planning tool - Protect on-farm heir; Fairness to off-farm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576650"/>
            <a:ext cx="99057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Myriad Pro" panose="020B0503030403020204" pitchFamily="34" charset="0"/>
              </a:rPr>
              <a:t>How do you choose?</a:t>
            </a:r>
            <a:endParaRPr lang="en-US" sz="44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1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8" y="1762897"/>
            <a:ext cx="916287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en-US" sz="4000" dirty="0" smtClean="0">
                <a:latin typeface="Myriad Pro" panose="020B0503030403020204" pitchFamily="34" charset="0"/>
              </a:rPr>
              <a:t>Research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en-US" sz="4000" dirty="0" smtClean="0">
                <a:latin typeface="Myriad Pro" panose="020B0503030403020204" pitchFamily="34" charset="0"/>
              </a:rPr>
              <a:t>Reflect / Understand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en-US" sz="4000" dirty="0" smtClean="0">
                <a:latin typeface="Myriad Pro" panose="020B0503030403020204" pitchFamily="34" charset="0"/>
              </a:rPr>
              <a:t>Communicate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4000" dirty="0" smtClean="0">
                <a:latin typeface="Myriad Pro" panose="020B0503030403020204" pitchFamily="34" charset="0"/>
              </a:rPr>
              <a:t>Seek Expert Advice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576650"/>
            <a:ext cx="99057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Myriad Pro" panose="020B0503030403020204" pitchFamily="34" charset="0"/>
              </a:rPr>
              <a:t>How do you choose?</a:t>
            </a:r>
            <a:endParaRPr lang="en-US" sz="44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67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185579" y="905615"/>
            <a:ext cx="7847013" cy="762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 smtClean="0">
                <a:latin typeface="Myriad Pro" panose="020B0503030403020204" pitchFamily="34" charset="0"/>
              </a:rPr>
              <a:t>CONTACT  INFORMATION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2060664" y="1667615"/>
            <a:ext cx="8096842" cy="336285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altLang="en-US" sz="3000" dirty="0">
                <a:latin typeface="Myriad Pro" panose="020B0503030403020204" pitchFamily="34" charset="0"/>
              </a:rPr>
              <a:t>Forrest Buhler</a:t>
            </a:r>
          </a:p>
          <a:p>
            <a:pPr algn="ctr">
              <a:buNone/>
            </a:pPr>
            <a:r>
              <a:rPr lang="en-US" altLang="en-US" sz="3000" dirty="0">
                <a:latin typeface="Myriad Pro" panose="020B0503030403020204" pitchFamily="34" charset="0"/>
              </a:rPr>
              <a:t>Kansas Agricultural Mediation Services</a:t>
            </a:r>
          </a:p>
          <a:p>
            <a:pPr algn="ctr">
              <a:buNone/>
            </a:pPr>
            <a:r>
              <a:rPr lang="en-US" altLang="en-US" sz="2000" dirty="0">
                <a:latin typeface="Myriad Pro" panose="020B0503030403020204" pitchFamily="34" charset="0"/>
              </a:rPr>
              <a:t>2A Edwards Hall, KSU Campus</a:t>
            </a:r>
          </a:p>
          <a:p>
            <a:pPr algn="ctr">
              <a:buNone/>
            </a:pPr>
            <a:r>
              <a:rPr lang="en-US" altLang="en-US" sz="2000" dirty="0">
                <a:latin typeface="Myriad Pro" panose="020B0503030403020204" pitchFamily="34" charset="0"/>
              </a:rPr>
              <a:t>Manhattan, KS 66506-4806</a:t>
            </a:r>
          </a:p>
          <a:p>
            <a:pPr algn="ctr">
              <a:buNone/>
            </a:pPr>
            <a:r>
              <a:rPr lang="en-US" altLang="en-US" sz="2000" dirty="0">
                <a:latin typeface="Myriad Pro" panose="020B0503030403020204" pitchFamily="34" charset="0"/>
              </a:rPr>
              <a:t>Phone: 1-800-321-3276</a:t>
            </a:r>
          </a:p>
          <a:p>
            <a:pPr algn="ctr">
              <a:buNone/>
            </a:pPr>
            <a:r>
              <a:rPr lang="en-US" altLang="en-US" sz="2000" dirty="0">
                <a:latin typeface="Myriad Pro" panose="020B0503030403020204" pitchFamily="34" charset="0"/>
              </a:rPr>
              <a:t>Email: </a:t>
            </a:r>
            <a:r>
              <a:rPr lang="en-US" altLang="en-US" sz="2000" dirty="0">
                <a:latin typeface="Myriad Pro" panose="020B0503030403020204" pitchFamily="34" charset="0"/>
                <a:hlinkClick r:id="rId5"/>
              </a:rPr>
              <a:t>fbuhler@k-state.edu</a:t>
            </a:r>
            <a:endParaRPr lang="en-US" altLang="en-US" sz="2000" dirty="0">
              <a:latin typeface="Myriad Pro" panose="020B0503030403020204" pitchFamily="34" charset="0"/>
            </a:endParaRPr>
          </a:p>
          <a:p>
            <a:pPr algn="ctr">
              <a:buNone/>
            </a:pPr>
            <a:r>
              <a:rPr lang="en-US" altLang="en-US" sz="2000" dirty="0">
                <a:latin typeface="Myriad Pro" panose="020B0503030403020204" pitchFamily="34" charset="0"/>
              </a:rPr>
              <a:t>Website: </a:t>
            </a:r>
            <a:r>
              <a:rPr lang="en-US" altLang="en-US" sz="2000" dirty="0">
                <a:latin typeface="Myriad Pro" panose="020B0503030403020204" pitchFamily="34" charset="0"/>
                <a:hlinkClick r:id="rId6"/>
              </a:rPr>
              <a:t>http://www.ksre.ksu.edu/kams/</a:t>
            </a:r>
            <a:endParaRPr lang="en-US" altLang="en-US" sz="2000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55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2356022"/>
            <a:ext cx="7399176" cy="3868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3000" dirty="0">
                <a:latin typeface="Myriad Pro" panose="020B0503030403020204" pitchFamily="34" charset="0"/>
              </a:rPr>
              <a:t>Formalities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3000" dirty="0">
                <a:latin typeface="Myriad Pro" panose="020B0503030403020204" pitchFamily="34" charset="0"/>
              </a:rPr>
              <a:t>Continuity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3000" dirty="0">
                <a:latin typeface="Myriad Pro" panose="020B0503030403020204" pitchFamily="34" charset="0"/>
              </a:rPr>
              <a:t>Liability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3000" dirty="0">
                <a:latin typeface="Myriad Pro" panose="020B0503030403020204" pitchFamily="34" charset="0"/>
              </a:rPr>
              <a:t>Management/Control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3000" dirty="0">
                <a:latin typeface="Myriad Pro" panose="020B0503030403020204" pitchFamily="34" charset="0"/>
              </a:rPr>
              <a:t>Taxation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3000" dirty="0">
                <a:latin typeface="Myriad Pro" panose="020B0503030403020204" pitchFamily="34" charset="0"/>
              </a:rPr>
              <a:t>Profit/Loss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3000" dirty="0">
                <a:latin typeface="Myriad Pro" panose="020B0503030403020204" pitchFamily="34" charset="0"/>
              </a:rPr>
              <a:t>Transferability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749643"/>
            <a:ext cx="990579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Myriad Pro" panose="020B0503030403020204" pitchFamily="34" charset="0"/>
              </a:rPr>
              <a:t>Financial Risks Associated with Business Entity Choice</a:t>
            </a:r>
            <a:endParaRPr lang="en-US" sz="44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60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8" y="1540476"/>
            <a:ext cx="8138109" cy="4161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Definition</a:t>
            </a:r>
            <a:r>
              <a:rPr lang="en-US" altLang="en-US" sz="2400" dirty="0">
                <a:latin typeface="Myriad Pro" panose="020B0503030403020204" pitchFamily="34" charset="0"/>
              </a:rPr>
              <a:t>:  Business operated by an individual engaged alone in a trade or business.</a:t>
            </a:r>
            <a:endParaRPr lang="en-US" altLang="en-US" sz="2400" u="sng" dirty="0">
              <a:latin typeface="Myriad Pro" panose="020B0503030403020204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Formalities</a:t>
            </a:r>
            <a:r>
              <a:rPr lang="en-US" altLang="en-US" sz="2400" dirty="0">
                <a:latin typeface="Myriad Pro" panose="020B0503030403020204" pitchFamily="34" charset="0"/>
              </a:rPr>
              <a:t>: None. Simple to create and maintain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Continuity</a:t>
            </a:r>
            <a:r>
              <a:rPr lang="en-US" altLang="en-US" sz="2400" dirty="0">
                <a:latin typeface="Myriad Pro" panose="020B0503030403020204" pitchFamily="34" charset="0"/>
              </a:rPr>
              <a:t>: Terminates at will or on death.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Liability</a:t>
            </a:r>
            <a:r>
              <a:rPr lang="en-US" altLang="en-US" sz="2400" dirty="0">
                <a:latin typeface="Myriad Pro" panose="020B0503030403020204" pitchFamily="34" charset="0"/>
              </a:rPr>
              <a:t>: Unlimited personal liability.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Management/Control</a:t>
            </a:r>
            <a:r>
              <a:rPr lang="en-US" altLang="en-US" sz="2400" dirty="0">
                <a:latin typeface="Myriad Pro" panose="020B0503030403020204" pitchFamily="34" charset="0"/>
              </a:rPr>
              <a:t>: Owner has sole control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Taxation</a:t>
            </a:r>
            <a:r>
              <a:rPr lang="en-US" altLang="en-US" sz="2400" dirty="0">
                <a:latin typeface="Myriad Pro" panose="020B0503030403020204" pitchFamily="34" charset="0"/>
              </a:rPr>
              <a:t>: Personal income tax rates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Profit/Loss</a:t>
            </a:r>
            <a:r>
              <a:rPr lang="en-US" altLang="en-US" sz="2400" dirty="0">
                <a:latin typeface="Myriad Pro" panose="020B0503030403020204" pitchFamily="34" charset="0"/>
              </a:rPr>
              <a:t>: All to the proprietor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Transferability</a:t>
            </a:r>
            <a:r>
              <a:rPr lang="en-US" altLang="en-US" sz="2400" dirty="0">
                <a:latin typeface="Myriad Pro" panose="020B0503030403020204" pitchFamily="34" charset="0"/>
              </a:rPr>
              <a:t>: Transfer of specific assets required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584886"/>
            <a:ext cx="99057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Myriad Pro" panose="020B0503030403020204" pitchFamily="34" charset="0"/>
              </a:rPr>
              <a:t>Sole Proprietorship</a:t>
            </a:r>
            <a:endParaRPr lang="en-US" sz="44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31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1458097"/>
            <a:ext cx="845243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Definition</a:t>
            </a:r>
            <a:r>
              <a:rPr lang="en-US" altLang="en-US" sz="2400" dirty="0">
                <a:latin typeface="Myriad Pro" panose="020B0503030403020204" pitchFamily="34" charset="0"/>
              </a:rPr>
              <a:t>: 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Association of two or more persons to carry on as co-owners a business for profit. </a:t>
            </a:r>
            <a:endParaRPr lang="en-US" altLang="en-US" sz="2400" dirty="0" smtClean="0">
              <a:latin typeface="Myriad Pro" panose="020B0503030403020204" pitchFamily="34" charset="0"/>
            </a:endParaRP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Myriad Pro" panose="020B0503030403020204" pitchFamily="34" charset="0"/>
              </a:rPr>
              <a:t>An entity that may own partnership property.</a:t>
            </a:r>
            <a:endParaRPr lang="en-US" altLang="en-US" sz="2400" dirty="0">
              <a:latin typeface="Myriad Pro" panose="020B0503030403020204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Formalities</a:t>
            </a:r>
            <a:r>
              <a:rPr lang="en-US" altLang="en-US" sz="2400" dirty="0">
                <a:latin typeface="Myriad Pro" panose="020B0503030403020204" pitchFamily="34" charset="0"/>
              </a:rPr>
              <a:t>: 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Agreement (written, oral, implied) 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If none, “Kansas Revised Uniform Partnership Act”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Continuity</a:t>
            </a:r>
            <a:r>
              <a:rPr lang="en-US" altLang="en-US" sz="2400" dirty="0">
                <a:latin typeface="Myriad Pro" panose="020B0503030403020204" pitchFamily="34" charset="0"/>
              </a:rPr>
              <a:t>: 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Myriad Pro" panose="020B0503030403020204" pitchFamily="34" charset="0"/>
              </a:rPr>
              <a:t>Death or </a:t>
            </a:r>
            <a:r>
              <a:rPr lang="en-US" altLang="en-US" sz="2400" dirty="0" err="1" smtClean="0">
                <a:latin typeface="Myriad Pro" panose="020B0503030403020204" pitchFamily="34" charset="0"/>
              </a:rPr>
              <a:t>withdrawl</a:t>
            </a:r>
            <a:r>
              <a:rPr lang="en-US" altLang="en-US" sz="2400" dirty="0" smtClean="0">
                <a:latin typeface="Myriad Pro" panose="020B0503030403020204" pitchFamily="34" charset="0"/>
              </a:rPr>
              <a:t> of a general partner</a:t>
            </a:r>
            <a:endParaRPr lang="en-US" altLang="en-US" sz="2400" dirty="0">
              <a:latin typeface="Myriad Pro" panose="020B0503030403020204" pitchFamily="34" charset="0"/>
            </a:endParaRP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Occurrence of an event in the agreement.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617838"/>
            <a:ext cx="99057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Myriad Pro" panose="020B0503030403020204" pitchFamily="34" charset="0"/>
              </a:rPr>
              <a:t>General Partnership</a:t>
            </a:r>
            <a:endParaRPr lang="en-US" sz="44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41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1507525"/>
            <a:ext cx="838028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Liability</a:t>
            </a:r>
            <a:r>
              <a:rPr lang="en-US" altLang="en-US" sz="2400" dirty="0">
                <a:latin typeface="Myriad Pro" panose="020B0503030403020204" pitchFamily="34" charset="0"/>
              </a:rPr>
              <a:t>: </a:t>
            </a:r>
          </a:p>
          <a:p>
            <a:pPr marL="742950" lvl="1" indent="-28575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Each partner fully and personally liable for all obligations of the </a:t>
            </a:r>
            <a:r>
              <a:rPr lang="en-US" altLang="en-US" sz="2400" dirty="0" smtClean="0">
                <a:latin typeface="Myriad Pro" panose="020B0503030403020204" pitchFamily="34" charset="0"/>
              </a:rPr>
              <a:t>partnership – Joint and Several.</a:t>
            </a:r>
            <a:endParaRPr lang="en-US" altLang="en-US" sz="2400" dirty="0">
              <a:latin typeface="Myriad Pro" panose="020B0503030403020204" pitchFamily="34" charset="0"/>
            </a:endParaRPr>
          </a:p>
          <a:p>
            <a:pPr marL="742950" lvl="1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Partnership assets must be exhausted first.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Management/Control</a:t>
            </a:r>
            <a:r>
              <a:rPr lang="en-US" altLang="en-US" sz="2400" dirty="0">
                <a:latin typeface="Myriad Pro" panose="020B0503030403020204" pitchFamily="34" charset="0"/>
              </a:rPr>
              <a:t>:</a:t>
            </a:r>
          </a:p>
          <a:p>
            <a:pPr marL="742950" lvl="1" indent="-28575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Each partner has equal say in management unless otherwise provided in the partnership </a:t>
            </a:r>
            <a:r>
              <a:rPr lang="en-US" altLang="en-US" sz="2400" dirty="0" smtClean="0">
                <a:latin typeface="Myriad Pro" panose="020B0503030403020204" pitchFamily="34" charset="0"/>
              </a:rPr>
              <a:t>agreement.</a:t>
            </a:r>
            <a:endParaRPr lang="en-US" altLang="en-US" sz="2400" dirty="0">
              <a:latin typeface="Myriad Pro" panose="020B0503030403020204" pitchFamily="34" charset="0"/>
            </a:endParaRPr>
          </a:p>
          <a:p>
            <a:pPr marL="742950" lvl="1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Each partner is an agent of the </a:t>
            </a:r>
            <a:r>
              <a:rPr lang="en-US" altLang="en-US" sz="2400" dirty="0" smtClean="0">
                <a:latin typeface="Myriad Pro" panose="020B0503030403020204" pitchFamily="34" charset="0"/>
              </a:rPr>
              <a:t>partnership.</a:t>
            </a:r>
            <a:endParaRPr lang="en-US" altLang="en-US" sz="2400" dirty="0">
              <a:latin typeface="Myriad Pro" panose="020B0503030403020204" pitchFamily="34" charset="0"/>
            </a:endParaRP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Profit/Loss</a:t>
            </a:r>
            <a:r>
              <a:rPr lang="en-US" altLang="en-US" sz="2400" dirty="0">
                <a:latin typeface="Myriad Pro" panose="020B0503030403020204" pitchFamily="34" charset="0"/>
              </a:rPr>
              <a:t>: </a:t>
            </a:r>
          </a:p>
          <a:p>
            <a:pPr marL="742950" lvl="1" indent="-28575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Shared equally unless otherwise agreed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601362"/>
            <a:ext cx="99057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Myriad Pro" panose="020B0503030403020204" pitchFamily="34" charset="0"/>
              </a:rPr>
              <a:t>General Partnership</a:t>
            </a:r>
            <a:endParaRPr lang="en-US" sz="44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94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8" y="1466335"/>
            <a:ext cx="8847237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Tax Treatment</a:t>
            </a:r>
            <a:r>
              <a:rPr lang="en-US" altLang="en-US" sz="2400" dirty="0">
                <a:latin typeface="Myriad Pro" panose="020B0503030403020204" pitchFamily="34" charset="0"/>
              </a:rPr>
              <a:t>: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Partnership not a taxpaying </a:t>
            </a:r>
            <a:r>
              <a:rPr lang="en-US" altLang="en-US" sz="2400" dirty="0" smtClean="0">
                <a:latin typeface="Myriad Pro" panose="020B0503030403020204" pitchFamily="34" charset="0"/>
              </a:rPr>
              <a:t>entity.</a:t>
            </a:r>
            <a:endParaRPr lang="en-US" altLang="en-US" sz="2400" dirty="0">
              <a:latin typeface="Myriad Pro" panose="020B0503030403020204" pitchFamily="34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Income, deductions, and credits “pass </a:t>
            </a:r>
            <a:r>
              <a:rPr lang="en-US" altLang="en-US" sz="2400" dirty="0" smtClean="0">
                <a:latin typeface="Myriad Pro" panose="020B0503030403020204" pitchFamily="34" charset="0"/>
              </a:rPr>
              <a:t>through.”</a:t>
            </a:r>
            <a:endParaRPr lang="en-US" altLang="en-US" sz="2400" dirty="0">
              <a:latin typeface="Myriad Pro" panose="020B050303040302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Transferability</a:t>
            </a:r>
            <a:r>
              <a:rPr lang="en-US" altLang="en-US" sz="2400" dirty="0">
                <a:latin typeface="Myriad Pro" panose="020B0503030403020204" pitchFamily="34" charset="0"/>
              </a:rPr>
              <a:t>: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Easier to transfer an interest in a partnership without having to transfer or liquidate specific assets. 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The only transferable interest of a partner in the partnership is the partner's share of the profits and losses and the partner's right to receive distributions. 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The interest of a partner is personal property.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593124"/>
            <a:ext cx="99057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Myriad Pro" panose="020B0503030403020204" pitchFamily="34" charset="0"/>
              </a:rPr>
              <a:t>General Partnership</a:t>
            </a:r>
            <a:endParaRPr lang="en-US" sz="44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26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8" y="1491049"/>
            <a:ext cx="8264955" cy="4869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Definition</a:t>
            </a:r>
            <a:r>
              <a:rPr lang="en-US" altLang="en-US" sz="2400" dirty="0">
                <a:latin typeface="Myriad Pro" panose="020B0503030403020204" pitchFamily="34" charset="0"/>
              </a:rPr>
              <a:t>:</a:t>
            </a:r>
          </a:p>
          <a:p>
            <a:pPr marL="800100" lvl="1" indent="-3429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Partnership with one or more general partners and one or more “limited” partners.</a:t>
            </a:r>
          </a:p>
          <a:p>
            <a:pPr marL="800100" lvl="1" indent="-3429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Limited partner has limited personal liability for debts and obligations of partnership.</a:t>
            </a:r>
          </a:p>
          <a:p>
            <a:pPr marL="457200" indent="-4572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Formalities</a:t>
            </a:r>
            <a:r>
              <a:rPr lang="en-US" altLang="en-US" sz="2400" dirty="0">
                <a:latin typeface="Myriad Pro" panose="020B0503030403020204" pitchFamily="34" charset="0"/>
              </a:rPr>
              <a:t>:</a:t>
            </a:r>
          </a:p>
          <a:p>
            <a:pPr marL="800100" lvl="1" indent="-3429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Agreement required</a:t>
            </a:r>
          </a:p>
          <a:p>
            <a:pPr marL="800100" lvl="1" indent="-3429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“Certificate of limited partnership” filing</a:t>
            </a:r>
          </a:p>
          <a:p>
            <a:pPr marL="457200" indent="-4572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Continuity</a:t>
            </a:r>
            <a:r>
              <a:rPr lang="en-US" altLang="en-US" sz="2400" dirty="0">
                <a:latin typeface="Myriad Pro" panose="020B0503030403020204" pitchFamily="34" charset="0"/>
              </a:rPr>
              <a:t>:</a:t>
            </a:r>
          </a:p>
          <a:p>
            <a:pPr marL="800100" lvl="1" indent="-3429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Dissolved by event in partnership </a:t>
            </a:r>
            <a:r>
              <a:rPr lang="en-US" altLang="en-US" sz="2400" dirty="0" smtClean="0">
                <a:latin typeface="Myriad Pro" panose="020B0503030403020204" pitchFamily="34" charset="0"/>
              </a:rPr>
              <a:t>agreement;</a:t>
            </a:r>
            <a:endParaRPr lang="en-US" altLang="en-US" sz="2400" dirty="0">
              <a:latin typeface="Myriad Pro" panose="020B0503030403020204" pitchFamily="34" charset="0"/>
            </a:endParaRPr>
          </a:p>
          <a:p>
            <a:pPr marL="800100" lvl="1" indent="-342900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Consent of all </a:t>
            </a:r>
            <a:r>
              <a:rPr lang="en-US" altLang="en-US" sz="2400" dirty="0" smtClean="0">
                <a:latin typeface="Myriad Pro" panose="020B0503030403020204" pitchFamily="34" charset="0"/>
              </a:rPr>
              <a:t>partners;</a:t>
            </a:r>
            <a:endParaRPr lang="en-US" altLang="en-US" sz="2400" dirty="0">
              <a:latin typeface="Myriad Pro" panose="020B0503030403020204" pitchFamily="34" charset="0"/>
            </a:endParaRPr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Myriad Pro" panose="020B0503030403020204" pitchFamily="34" charset="0"/>
              </a:rPr>
              <a:t>Death or withdrawal </a:t>
            </a:r>
            <a:r>
              <a:rPr lang="en-US" altLang="en-US" sz="2400" dirty="0">
                <a:latin typeface="Myriad Pro" panose="020B0503030403020204" pitchFamily="34" charset="0"/>
              </a:rPr>
              <a:t>of </a:t>
            </a:r>
            <a:r>
              <a:rPr lang="en-US" altLang="en-US" sz="2400" dirty="0" smtClean="0">
                <a:latin typeface="Myriad Pro" panose="020B0503030403020204" pitchFamily="34" charset="0"/>
              </a:rPr>
              <a:t>a general partner.</a:t>
            </a:r>
            <a:endParaRPr lang="en-US" altLang="en-US" sz="2400" dirty="0">
              <a:latin typeface="Myriad Pro" panose="020B05030304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92299" y="650790"/>
            <a:ext cx="99057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Myriad Pro" panose="020B0503030403020204" pitchFamily="34" charset="0"/>
              </a:rPr>
              <a:t>Limited Partnership</a:t>
            </a:r>
            <a:endParaRPr lang="en-US" sz="44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19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1483278"/>
            <a:ext cx="826873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Liability</a:t>
            </a:r>
            <a:r>
              <a:rPr lang="en-US" altLang="en-US" sz="2400" dirty="0">
                <a:latin typeface="Myriad Pro" panose="020B0503030403020204" pitchFamily="34" charset="0"/>
              </a:rPr>
              <a:t>: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General partner is fully/personally </a:t>
            </a:r>
            <a:r>
              <a:rPr lang="en-US" altLang="en-US" sz="2400" dirty="0" smtClean="0">
                <a:latin typeface="Myriad Pro" panose="020B0503030403020204" pitchFamily="34" charset="0"/>
              </a:rPr>
              <a:t>liable. </a:t>
            </a:r>
            <a:endParaRPr lang="en-US" altLang="en-US" sz="2400" dirty="0">
              <a:latin typeface="Myriad Pro" panose="020B0503030403020204" pitchFamily="34" charset="0"/>
            </a:endParaRP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Limited partner not personally liable, only to extent of her investment in the partnership. 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Management/Control</a:t>
            </a:r>
            <a:r>
              <a:rPr lang="en-US" altLang="en-US" sz="2400" dirty="0">
                <a:latin typeface="Myriad Pro" panose="020B0503030403020204" pitchFamily="34" charset="0"/>
              </a:rPr>
              <a:t>: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Limited partner cannot “participate in the control of the </a:t>
            </a:r>
            <a:r>
              <a:rPr lang="en-US" altLang="en-US" sz="2400" dirty="0" smtClean="0">
                <a:latin typeface="Myriad Pro" panose="020B0503030403020204" pitchFamily="34" charset="0"/>
              </a:rPr>
              <a:t>business.”</a:t>
            </a:r>
            <a:endParaRPr lang="en-US" altLang="en-US" sz="2400" dirty="0">
              <a:latin typeface="Myriad Pro" panose="020B0503030403020204" pitchFamily="34" charset="0"/>
            </a:endParaRP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General partner(s) have management &amp; </a:t>
            </a:r>
            <a:r>
              <a:rPr lang="en-US" altLang="en-US" sz="2400" dirty="0" smtClean="0">
                <a:latin typeface="Myriad Pro" panose="020B0503030403020204" pitchFamily="34" charset="0"/>
              </a:rPr>
              <a:t>control.</a:t>
            </a:r>
            <a:endParaRPr lang="en-US" altLang="en-US" sz="2400" dirty="0">
              <a:latin typeface="Myriad Pro" panose="020B0503030403020204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u="sng" dirty="0">
                <a:latin typeface="Myriad Pro" panose="020B0503030403020204" pitchFamily="34" charset="0"/>
              </a:rPr>
              <a:t>Profit/Loss</a:t>
            </a:r>
            <a:r>
              <a:rPr lang="en-US" altLang="en-US" sz="2400" dirty="0">
                <a:latin typeface="Myriad Pro" panose="020B0503030403020204" pitchFamily="34" charset="0"/>
              </a:rPr>
              <a:t>: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Myriad Pro" panose="020B0503030403020204" pitchFamily="34" charset="0"/>
              </a:rPr>
              <a:t>Agreement of the </a:t>
            </a:r>
            <a:r>
              <a:rPr lang="en-US" altLang="en-US" sz="2400" dirty="0" smtClean="0">
                <a:latin typeface="Myriad Pro" panose="020B0503030403020204" pitchFamily="34" charset="0"/>
              </a:rPr>
              <a:t>parties.</a:t>
            </a:r>
            <a:endParaRPr lang="en-US" altLang="en-US" sz="2400" dirty="0">
              <a:latin typeface="Myriad Pro" panose="020B05030304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92299" y="568412"/>
            <a:ext cx="99057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Myriad Pro" panose="020B0503030403020204" pitchFamily="34" charset="0"/>
              </a:rPr>
              <a:t>Limited Partnership</a:t>
            </a:r>
            <a:endParaRPr lang="en-US" sz="44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55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1239</TotalTime>
  <Words>1683</Words>
  <Application>Microsoft Office PowerPoint</Application>
  <PresentationFormat>Widescreen</PresentationFormat>
  <Paragraphs>232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Myriad Arabic</vt:lpstr>
      <vt:lpstr>Myriad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 Koons</dc:creator>
  <cp:lastModifiedBy>Janel Koons</cp:lastModifiedBy>
  <cp:revision>64</cp:revision>
  <cp:lastPrinted>2015-01-02T15:00:14Z</cp:lastPrinted>
  <dcterms:created xsi:type="dcterms:W3CDTF">2014-10-27T18:34:04Z</dcterms:created>
  <dcterms:modified xsi:type="dcterms:W3CDTF">2015-01-02T21:22:49Z</dcterms:modified>
</cp:coreProperties>
</file>