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89" r:id="rId2"/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2C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FBF6C2ED-2880-4E03-8F84-1E096E621924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E8801F69-BED3-4024-AE84-47D60B3F4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C935D-1C1D-4525-9B1D-F2A02729BCAC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8DAC-B1AE-4490-839A-AFE2A2363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278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5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3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42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71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2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0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7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0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86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DE85-0432-4012-AB05-D6C44756BE89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BC20-E604-446A-9BC0-E1B269BFF6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9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alt.iastate.edu/article/farm-service-agency-adjusted-gross-income-calculation-could-influence-choice-entity" TargetMode="External"/><Relationship Id="rId5" Type="http://schemas.openxmlformats.org/officeDocument/2006/relationships/hyperlink" Target="http://www.fsa.usda.gov/FSA/webapp?area=home&amp;subject=pmel&amp;topic=pml" TargetMode="External"/><Relationship Id="rId4" Type="http://schemas.openxmlformats.org/officeDocument/2006/relationships/image" Target="../media/image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ksre.ksu.edu/kams/" TargetMode="External"/><Relationship Id="rId5" Type="http://schemas.openxmlformats.org/officeDocument/2006/relationships/hyperlink" Target="mailto:fbuhler@k-state.edu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28326" y="4120310"/>
            <a:ext cx="8936359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altLang="en-US" sz="3000" b="1" dirty="0">
                <a:latin typeface="Myriad Pro" panose="020B0503030403020204" pitchFamily="34" charset="0"/>
              </a:rPr>
              <a:t>Forrest Buhler, Staff Attorney</a:t>
            </a:r>
          </a:p>
          <a:p>
            <a:pPr algn="ctr">
              <a:lnSpc>
                <a:spcPct val="80000"/>
              </a:lnSpc>
            </a:pPr>
            <a:r>
              <a:rPr lang="en-US" altLang="en-US" sz="3000" b="1" dirty="0">
                <a:latin typeface="Myriad Pro" panose="020B0503030403020204" pitchFamily="34" charset="0"/>
              </a:rPr>
              <a:t>Kansas Agricultural Mediation Services</a:t>
            </a:r>
            <a:endParaRPr lang="en-US" altLang="en-US" sz="30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8326" y="843562"/>
            <a:ext cx="906562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48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Agricultural Business </a:t>
            </a:r>
            <a:r>
              <a:rPr lang="en-US" altLang="en-US" sz="4800" b="1" dirty="0" smtClean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/>
            </a:r>
            <a:br>
              <a:rPr lang="en-US" altLang="en-US" sz="4800" b="1" dirty="0" smtClean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</a:br>
            <a:r>
              <a:rPr lang="en-US" altLang="en-US" sz="4800" b="1" dirty="0" smtClean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Organizations</a:t>
            </a:r>
            <a:r>
              <a:rPr lang="en-US" altLang="en-US" sz="40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/>
            </a:r>
            <a:br>
              <a:rPr lang="en-US" altLang="en-US" sz="40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</a:br>
            <a:r>
              <a:rPr lang="en-US" altLang="en-US" sz="30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Risk Management Tools for </a:t>
            </a:r>
            <a:br>
              <a:rPr lang="en-US" altLang="en-US" sz="30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</a:br>
            <a:r>
              <a:rPr lang="en-US" altLang="en-US" sz="3000" b="1" dirty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Farm &amp; Ranch </a:t>
            </a:r>
            <a:r>
              <a:rPr lang="en-US" altLang="en-US" sz="3000" b="1" dirty="0" smtClean="0">
                <a:solidFill>
                  <a:srgbClr val="5D2C84"/>
                </a:solidFill>
                <a:latin typeface="Myriad Pro" panose="020B0503030403020204" pitchFamily="34" charset="0"/>
                <a:cs typeface="Myriad Arabic" panose="01010101010101010101" pitchFamily="50" charset="-78"/>
              </a:rPr>
              <a:t>Succession</a:t>
            </a:r>
            <a:endParaRPr lang="en-US" sz="3000" b="1" dirty="0">
              <a:solidFill>
                <a:srgbClr val="5D2C84"/>
              </a:solidFill>
              <a:latin typeface="Myriad Pro" panose="020B0503030403020204" pitchFamily="34" charset="0"/>
              <a:cs typeface="Myriad Arabic" panose="01010101010101010101" pitchFamily="50" charset="-78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81498" y="627017"/>
            <a:ext cx="9209314" cy="292608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836"/>
          <a:stretch>
            <a:fillRect/>
          </a:stretch>
        </p:blipFill>
        <p:spPr>
          <a:xfrm>
            <a:off x="581075" y="363863"/>
            <a:ext cx="1783302" cy="404951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90293" y="6438122"/>
            <a:ext cx="7536579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918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507524"/>
            <a:ext cx="8100787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Definition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Separate legal entity created under state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law.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Owned and operated by </a:t>
            </a:r>
            <a:r>
              <a:rPr lang="en-US" altLang="en-US" sz="2400" dirty="0" smtClean="0">
                <a:latin typeface="Myriad Pro" panose="020B0503030403020204" pitchFamily="34" charset="0"/>
              </a:rPr>
              <a:t>stockholders.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Guided by a board of </a:t>
            </a:r>
            <a:r>
              <a:rPr lang="en-US" altLang="en-US" sz="2400" dirty="0" smtClean="0">
                <a:latin typeface="Myriad Pro" panose="020B0503030403020204" pitchFamily="34" charset="0"/>
              </a:rPr>
              <a:t>directors.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Managed by officers and </a:t>
            </a:r>
            <a:r>
              <a:rPr lang="en-US" altLang="en-US" sz="2400" dirty="0" smtClean="0">
                <a:latin typeface="Myriad Pro" panose="020B0503030403020204" pitchFamily="34" charset="0"/>
              </a:rPr>
              <a:t>employees.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Formalities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Articles of Incorporation filed with </a:t>
            </a:r>
            <a:r>
              <a:rPr lang="en-US" altLang="en-US" sz="2400" dirty="0" smtClean="0">
                <a:latin typeface="Myriad Pro" panose="020B0503030403020204" pitchFamily="34" charset="0"/>
              </a:rPr>
              <a:t>KSOS.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Bylaws governing rights of stockholders, officers and </a:t>
            </a:r>
            <a:r>
              <a:rPr lang="en-US" altLang="en-US" sz="2400" dirty="0" smtClean="0">
                <a:latin typeface="Myriad Pro" panose="020B0503030403020204" pitchFamily="34" charset="0"/>
              </a:rPr>
              <a:t>employees.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Annual report (ag corporations farm 10 acres </a:t>
            </a:r>
            <a:r>
              <a:rPr lang="en-US" altLang="en-US" sz="2400" dirty="0" smtClean="0">
                <a:latin typeface="Myriad Pro" panose="020B0503030403020204" pitchFamily="34" charset="0"/>
              </a:rPr>
              <a:t>+).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634314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Corporations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25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33385"/>
            <a:ext cx="943506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Continuity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Will continue in existence and not be dissolved by death of a stockholder, director, or officer.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Formalities must be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maintained.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Liability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 not personally </a:t>
            </a:r>
            <a:r>
              <a:rPr lang="en-US" altLang="en-US" sz="2400" dirty="0" smtClean="0">
                <a:latin typeface="Myriad Pro" panose="020B0503030403020204" pitchFamily="34" charset="0"/>
              </a:rPr>
              <a:t>liable.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To maintain limited liability the corporation must be adequately capitalized &amp; comply with formalities required by state law.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Myriad Pro" panose="020B0503030403020204" pitchFamily="34" charset="0"/>
              </a:rPr>
              <a:t>Caution:</a:t>
            </a:r>
            <a:r>
              <a:rPr lang="en-US" altLang="en-US" sz="2400" dirty="0">
                <a:latin typeface="Myriad Pro" panose="020B0503030403020204" pitchFamily="34" charset="0"/>
              </a:rPr>
              <a:t> Stockholder may personally obligate themselves if they personally sign/cosign a note in their own name and not as an authorized representative.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68412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Corporations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7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25146"/>
            <a:ext cx="8713692" cy="4773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Management/Control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 have voting </a:t>
            </a:r>
            <a:r>
              <a:rPr lang="en-US" altLang="en-US" sz="2400" dirty="0" smtClean="0">
                <a:latin typeface="Myriad Pro" panose="020B0503030403020204" pitchFamily="34" charset="0"/>
              </a:rPr>
              <a:t>power.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 don’t own interest in specific </a:t>
            </a:r>
            <a:r>
              <a:rPr lang="en-US" altLang="en-US" sz="2400" dirty="0" smtClean="0">
                <a:latin typeface="Myriad Pro" panose="020B0503030403020204" pitchFamily="34" charset="0"/>
              </a:rPr>
              <a:t>assets.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 select board of directors who select officers who manage the business.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Stockholders, directors, and officers may all be same people or one person.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Profit/Loss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Income is distributed to stockholders as a dividend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Transferability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 can be freely transferred without affecting the underlying operation and assets.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Corporations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6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58097"/>
            <a:ext cx="8800415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Myriad Pro" panose="020B0503030403020204" pitchFamily="34" charset="0"/>
              </a:rPr>
              <a:t>“</a:t>
            </a:r>
            <a:r>
              <a:rPr lang="en-US" altLang="en-US" sz="2400" b="1" dirty="0">
                <a:latin typeface="Myriad Pro" panose="020B0503030403020204" pitchFamily="34" charset="0"/>
              </a:rPr>
              <a:t>Subchapter C”</a:t>
            </a:r>
            <a:r>
              <a:rPr lang="en-US" altLang="en-US" sz="2400" dirty="0">
                <a:latin typeface="Myriad Pro" panose="020B0503030403020204" pitchFamily="34" charset="0"/>
              </a:rPr>
              <a:t>– Regular corporation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Taxation: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Taxed as a separate legal entity with own tax </a:t>
            </a:r>
            <a:r>
              <a:rPr lang="en-US" altLang="en-US" sz="2400" dirty="0" smtClean="0">
                <a:latin typeface="Myriad Pro" panose="020B0503030403020204" pitchFamily="34" charset="0"/>
              </a:rPr>
              <a:t>rates.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Takes its own deductions and </a:t>
            </a:r>
            <a:r>
              <a:rPr lang="en-US" altLang="en-US" sz="2400" dirty="0" smtClean="0">
                <a:latin typeface="Myriad Pro" panose="020B0503030403020204" pitchFamily="34" charset="0"/>
              </a:rPr>
              <a:t>credits.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Dividends are not a deductible expense but are taxable income to the stockholder.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Profit: 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To avoid paying a dividend the corporation may reinvest back into the corporation, or pay reasonable wages to a stockholder who is also an employee.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Subchapter C &amp; S Corporations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4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66335"/>
            <a:ext cx="8371374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“Subchapter S”– Closely held corporation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Taxation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Taxed like a partnership where income, deductions, losses and credits are passed through to stockholders.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The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S-corporation </a:t>
            </a:r>
            <a:r>
              <a:rPr lang="en-US" altLang="en-US" sz="2400" dirty="0">
                <a:latin typeface="Myriad Pro" panose="020B0503030403020204" pitchFamily="34" charset="0"/>
              </a:rPr>
              <a:t>does not pay taxes.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Restrictions to qualify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One class of stock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 limited to 100</a:t>
            </a:r>
          </a:p>
          <a:p>
            <a:pPr marL="125730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Stockholders must be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individuals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584886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Subchapter C &amp; S Corporations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532239"/>
            <a:ext cx="9351089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Definition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 </a:t>
            </a:r>
            <a:r>
              <a:rPr lang="en-US" altLang="en-US" sz="2400" dirty="0" smtClean="0">
                <a:latin typeface="Myriad Pro" panose="020B0503030403020204" pitchFamily="34" charset="0"/>
              </a:rPr>
              <a:t>legal </a:t>
            </a:r>
            <a:r>
              <a:rPr lang="en-US" altLang="en-US" sz="2400" dirty="0">
                <a:latin typeface="Myriad Pro" panose="020B0503030403020204" pitchFamily="34" charset="0"/>
              </a:rPr>
              <a:t>entity created under the laws of a particular state.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It is owned, operated and managed by it’s “members”.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It combines the tax and management traits of a GP with the limited liability of a corporation.</a:t>
            </a:r>
          </a:p>
          <a:p>
            <a:pPr marL="457200" indent="-4572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Formalities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Articles of Organization must be filed with the KSOS.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An “operating agreement” (similar to by-laws of a corporation) may be adopted. 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In Kansas an LLC must have at least one member.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Annual </a:t>
            </a:r>
            <a:r>
              <a:rPr lang="en-US" altLang="en-US" sz="2400" dirty="0" smtClean="0">
                <a:latin typeface="Myriad Pro" panose="020B0503030403020204" pitchFamily="34" charset="0"/>
              </a:rPr>
              <a:t>report.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60960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Liability Company (LLC)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7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49859"/>
            <a:ext cx="9584354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Continuity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Perpetual existence unless otherwise provided in the operating agreement.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Unless otherwise provided in the operating agreement, such things as death, retirement, expulsion, or bankruptcy of a member will generally </a:t>
            </a:r>
            <a:r>
              <a:rPr lang="en-US" altLang="en-US" sz="2400" u="sng" dirty="0">
                <a:latin typeface="Myriad Pro" panose="020B0503030403020204" pitchFamily="34" charset="0"/>
              </a:rPr>
              <a:t>not</a:t>
            </a:r>
            <a:r>
              <a:rPr lang="en-US" altLang="en-US" sz="2400" dirty="0">
                <a:latin typeface="Myriad Pro" panose="020B0503030403020204" pitchFamily="34" charset="0"/>
              </a:rPr>
              <a:t> cause dissolution of LLC.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Management/Control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Members manage the LLC unless they provide in the Articles of Organization that management shall be vested in a “manager”, who then has authority to act as an agent to bind the LLC to any transaction in the “usual way of business or affairs”.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68412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Liability Company (LLC)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31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540476"/>
            <a:ext cx="946305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Liability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Neither “members” nor “managers” are personally liable for the debts of the LLC, unless they co-sign or guarantee a note personally and not as a representative of the LLC.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Taxation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Two or more members - taxed </a:t>
            </a:r>
            <a:r>
              <a:rPr lang="en-US" altLang="en-US" sz="2400" dirty="0">
                <a:latin typeface="Myriad Pro" panose="020B0503030403020204" pitchFamily="34" charset="0"/>
              </a:rPr>
              <a:t>as a regular partnership.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May elect to be taxed as a corporation.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Transferability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Shares may be transferred w/o affecting assets.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Transferee cannot become a member unless otherwise provided in the operating agreement.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617838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Liability Company (LLC)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05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359243"/>
            <a:ext cx="8371374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 smtClean="0">
                <a:latin typeface="Myriad Pro" panose="020B0503030403020204" pitchFamily="34" charset="0"/>
              </a:rPr>
              <a:t>Advantages</a:t>
            </a:r>
            <a:endParaRPr lang="en-US" altLang="en-US" sz="2400" u="sng" dirty="0">
              <a:latin typeface="Myriad Pro" panose="020B0503030403020204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Simple to create, maintain and terminate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SP makes all decisions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No sharing of profits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SP allowed to claim certain exempt assets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 smtClean="0">
                <a:latin typeface="Myriad Pro" panose="020B0503030403020204" pitchFamily="34" charset="0"/>
              </a:rPr>
              <a:t>Disadvantages</a:t>
            </a:r>
            <a:endParaRPr lang="en-US" altLang="en-US" sz="2400" u="sng" dirty="0">
              <a:latin typeface="Myriad Pro" panose="020B0503030403020204" pitchFamily="34" charset="0"/>
            </a:endParaRP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Unlimited personal liability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transferability of assets—parceling out assets could hurt productivity of operation</a:t>
            </a:r>
          </a:p>
          <a:p>
            <a:pPr marL="8001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capital—only what he can borrow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93124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Sole Proprietorship – </a:t>
            </a:r>
            <a:r>
              <a:rPr lang="en-US" sz="4400" b="1" dirty="0" err="1" smtClean="0">
                <a:latin typeface="Myriad Pro" panose="020B0503030403020204" pitchFamily="34" charset="0"/>
              </a:rPr>
              <a:t>Adv</a:t>
            </a:r>
            <a:r>
              <a:rPr lang="en-US" sz="4400" b="1" dirty="0" smtClean="0">
                <a:latin typeface="Myriad Pro" panose="020B0503030403020204" pitchFamily="34" charset="0"/>
              </a:rPr>
              <a:t>/</a:t>
            </a:r>
            <a:r>
              <a:rPr lang="en-US" sz="4400" b="1" dirty="0" err="1" smtClean="0">
                <a:latin typeface="Myriad Pro" panose="020B0503030403020204" pitchFamily="34" charset="0"/>
              </a:rPr>
              <a:t>Disadv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375719"/>
            <a:ext cx="8371374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Advantages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Simple– no special formalities </a:t>
            </a:r>
            <a:r>
              <a:rPr lang="en-US" altLang="en-US" sz="2400" dirty="0" smtClean="0">
                <a:latin typeface="Myriad Pro" panose="020B0503030403020204" pitchFamily="34" charset="0"/>
              </a:rPr>
              <a:t>required.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Easier to transfer an interest in GP than specific assets in a </a:t>
            </a:r>
            <a:r>
              <a:rPr lang="en-US" altLang="en-US" sz="2400" dirty="0" smtClean="0">
                <a:latin typeface="Myriad Pro" panose="020B0503030403020204" pitchFamily="34" charset="0"/>
              </a:rPr>
              <a:t>SP.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Not a separate taxpaying entity– no double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tax.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Disadvantages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Unlimited personal </a:t>
            </a:r>
            <a:r>
              <a:rPr lang="en-US" altLang="en-US" sz="2400" dirty="0" smtClean="0">
                <a:latin typeface="Myriad Pro" panose="020B0503030403020204" pitchFamily="34" charset="0"/>
              </a:rPr>
              <a:t>liability.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Management more difficult– partners must be consulted and decisions made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jointly.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642551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General Partnership – Adv/</a:t>
            </a:r>
            <a:r>
              <a:rPr lang="en-US" sz="4400" b="1" dirty="0" err="1" smtClean="0">
                <a:latin typeface="Myriad Pro" panose="020B0503030403020204" pitchFamily="34" charset="0"/>
              </a:rPr>
              <a:t>Disadv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36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356022"/>
            <a:ext cx="739917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Organizational Structure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How decisions are made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Who is responsible for what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Financial Structure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Who or what owns the assets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Where does the income go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Business Structure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Legal form of the entity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659027"/>
            <a:ext cx="9905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How to Think About a </a:t>
            </a:r>
            <a:r>
              <a:rPr lang="en-US" sz="4400" b="1" dirty="0">
                <a:latin typeface="Myriad Pro" panose="020B0503030403020204" pitchFamily="34" charset="0"/>
              </a:rPr>
              <a:t/>
            </a:r>
            <a:br>
              <a:rPr lang="en-US" sz="4400" b="1" dirty="0">
                <a:latin typeface="Myriad Pro" panose="020B0503030403020204" pitchFamily="34" charset="0"/>
              </a:rPr>
            </a:br>
            <a:r>
              <a:rPr lang="en-US" sz="4400" b="1" dirty="0" smtClean="0">
                <a:latin typeface="Myriad Pro" panose="020B0503030403020204" pitchFamily="34" charset="0"/>
              </a:rPr>
              <a:t>Business Entity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27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604865" y="1386482"/>
            <a:ext cx="941640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Provides new source of capital / limits liability of </a:t>
            </a:r>
            <a:r>
              <a:rPr lang="en-US" altLang="en-US" sz="2400" dirty="0" smtClean="0">
                <a:latin typeface="Myriad Pro" panose="020B0503030403020204" pitchFamily="34" charset="0"/>
              </a:rPr>
              <a:t>investor.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Transfer of an interest in the LP without losing control of the business or having to transfer specific assets.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Disadvantages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More complex than a SP– written agreement needed and formalities required by state law.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partner can’t control day-to-day operation but could pull the investment.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Unlimited personal liability of the general partner.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Lack of continuity if a general partner withdraws.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04865" y="609600"/>
            <a:ext cx="101932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Partnerships – </a:t>
            </a:r>
            <a:r>
              <a:rPr lang="en-US" sz="4400" b="1" dirty="0" err="1" smtClean="0">
                <a:latin typeface="Myriad Pro" panose="020B0503030403020204" pitchFamily="34" charset="0"/>
              </a:rPr>
              <a:t>Adv</a:t>
            </a:r>
            <a:r>
              <a:rPr lang="en-US" sz="4400" b="1" dirty="0" smtClean="0">
                <a:latin typeface="Myriad Pro" panose="020B0503030403020204" pitchFamily="34" charset="0"/>
              </a:rPr>
              <a:t>/</a:t>
            </a:r>
            <a:r>
              <a:rPr lang="en-US" sz="4400" b="1" dirty="0" err="1" smtClean="0">
                <a:latin typeface="Myriad Pro" panose="020B0503030403020204" pitchFamily="34" charset="0"/>
              </a:rPr>
              <a:t>Disadv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5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367481"/>
            <a:ext cx="9612346" cy="448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  <a:cs typeface="Arial" panose="020B0604020202020204" pitchFamily="34" charset="0"/>
              </a:rPr>
              <a:t>Advantages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Limited liability of stockholders.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Continuity not </a:t>
            </a:r>
            <a:r>
              <a:rPr lang="en-US" altLang="en-US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affected </a:t>
            </a: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by death </a:t>
            </a:r>
            <a:r>
              <a:rPr lang="en-US" altLang="en-US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or transfer </a:t>
            </a: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of stock.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Convenient for transfer of interest in business through stocks without having to transfer specific assets.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Economic efficiency– more sources for capital and structure for expansion of the business.</a:t>
            </a:r>
          </a:p>
          <a:p>
            <a:pPr marL="342900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  <a:cs typeface="Arial" panose="020B0604020202020204" pitchFamily="34" charset="0"/>
              </a:rPr>
              <a:t>Disadvantages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Complexity to create, use and </a:t>
            </a:r>
            <a:r>
              <a:rPr lang="en-US" altLang="en-US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maintain.</a:t>
            </a:r>
            <a:endParaRPr lang="en-US" altLang="en-US" sz="2400" dirty="0">
              <a:latin typeface="Myriad Pro" panose="020B0503030403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Double taxation of dividends and on liquidation/transfer of land out of the corporation. 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  <a:cs typeface="Arial" panose="020B0604020202020204" pitchFamily="34" charset="0"/>
              </a:rPr>
              <a:t>Possible to lose limited liability under certain </a:t>
            </a:r>
            <a:r>
              <a:rPr lang="en-US" altLang="en-US" sz="2400" dirty="0" smtClean="0">
                <a:latin typeface="Myriad Pro" panose="020B0503030403020204" pitchFamily="34" charset="0"/>
                <a:cs typeface="Arial" panose="020B0604020202020204" pitchFamily="34" charset="0"/>
              </a:rPr>
              <a:t>facts.</a:t>
            </a:r>
            <a:endParaRPr lang="en-US" altLang="en-US" sz="2400" dirty="0">
              <a:latin typeface="Myriad Pro" panose="020B0503030403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584886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Corporations – </a:t>
            </a:r>
            <a:r>
              <a:rPr lang="en-US" sz="4400" b="1" dirty="0" err="1" smtClean="0">
                <a:latin typeface="Myriad Pro" panose="020B0503030403020204" pitchFamily="34" charset="0"/>
              </a:rPr>
              <a:t>Adv</a:t>
            </a:r>
            <a:r>
              <a:rPr lang="en-US" sz="4400" b="1" dirty="0" smtClean="0">
                <a:latin typeface="Myriad Pro" panose="020B0503030403020204" pitchFamily="34" charset="0"/>
              </a:rPr>
              <a:t>/</a:t>
            </a:r>
            <a:r>
              <a:rPr lang="en-US" sz="4400" b="1" dirty="0" err="1" smtClean="0">
                <a:latin typeface="Myriad Pro" panose="020B0503030403020204" pitchFamily="34" charset="0"/>
              </a:rPr>
              <a:t>Disadv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9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00433"/>
            <a:ext cx="9584354" cy="45427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 smtClean="0">
                <a:latin typeface="Myriad Pro" panose="020B0503030403020204" pitchFamily="34" charset="0"/>
              </a:rPr>
              <a:t>Advantages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liability of members &amp; managers– compare to LP.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Partnership treatment for tax purposes.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Less restrictions on ownership than S corp.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Avoids double taxation of a corporation.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Transfer interest through units.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 smtClean="0">
                <a:latin typeface="Myriad Pro" panose="020B0503030403020204" pitchFamily="34" charset="0"/>
              </a:rPr>
              <a:t>Disadvantages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LLC does not have automatic continuity unless the articles of organization so provide.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Complexity to create, use and maintain vs. SP or GP.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Transferability of an interest in the LLC </a:t>
            </a:r>
            <a:r>
              <a:rPr lang="en-US" altLang="en-US" sz="2400" dirty="0" smtClean="0">
                <a:latin typeface="Myriad Pro" panose="020B0503030403020204" pitchFamily="34" charset="0"/>
              </a:rPr>
              <a:t>requires </a:t>
            </a:r>
            <a:r>
              <a:rPr lang="en-US" altLang="en-US" sz="2400" dirty="0">
                <a:latin typeface="Myriad Pro" panose="020B0503030403020204" pitchFamily="34" charset="0"/>
              </a:rPr>
              <a:t>approval of all members.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617838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LLC– </a:t>
            </a:r>
            <a:r>
              <a:rPr lang="en-US" sz="4400" b="1" dirty="0" err="1" smtClean="0">
                <a:latin typeface="Myriad Pro" panose="020B0503030403020204" pitchFamily="34" charset="0"/>
              </a:rPr>
              <a:t>Adv</a:t>
            </a:r>
            <a:r>
              <a:rPr lang="en-US" sz="4400" b="1" dirty="0" smtClean="0">
                <a:latin typeface="Myriad Pro" panose="020B0503030403020204" pitchFamily="34" charset="0"/>
              </a:rPr>
              <a:t>/</a:t>
            </a:r>
            <a:r>
              <a:rPr lang="en-US" sz="4400" b="1" dirty="0" err="1" smtClean="0">
                <a:latin typeface="Myriad Pro" panose="020B0503030403020204" pitchFamily="34" charset="0"/>
              </a:rPr>
              <a:t>Disadv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72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91049"/>
            <a:ext cx="8520328" cy="4696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There are statutory limits on the amount of government payments individuals may receive that must be considered in selecting a business entity. 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This must especially be considered when multiple entities are involved and complex ownership of those entities. 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  <a:hlinkClick r:id="rId5"/>
              </a:rPr>
              <a:t>http</a:t>
            </a:r>
            <a:r>
              <a:rPr lang="en-US" altLang="en-US" sz="2400" dirty="0">
                <a:latin typeface="Myriad Pro" panose="020B0503030403020204" pitchFamily="34" charset="0"/>
                <a:hlinkClick r:id="rId5"/>
              </a:rPr>
              <a:t>://</a:t>
            </a:r>
            <a:r>
              <a:rPr lang="en-US" altLang="en-US" sz="2400" dirty="0" smtClean="0">
                <a:latin typeface="Myriad Pro" panose="020B0503030403020204" pitchFamily="34" charset="0"/>
                <a:hlinkClick r:id="rId5"/>
              </a:rPr>
              <a:t>www.fsa.usda.gov/FSA/webapp?area=home&amp;subject=pmel&amp;topic=pml</a:t>
            </a:r>
            <a:r>
              <a:rPr lang="en-US" altLang="en-US" sz="2400" dirty="0" smtClean="0">
                <a:latin typeface="Myriad Pro" panose="020B0503030403020204" pitchFamily="34" charset="0"/>
              </a:rPr>
              <a:t> – Direct Attribution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  <a:hlinkClick r:id="rId6"/>
              </a:rPr>
              <a:t>http://www.calt.iastate.edu/article/farm-service-agency-adjusted-gross-income-calculation-could-influence-choice-entity</a:t>
            </a:r>
            <a:r>
              <a:rPr lang="en-US" altLang="en-US" sz="2400" dirty="0" smtClean="0">
                <a:latin typeface="Myriad Pro" panose="020B0503030403020204" pitchFamily="34" charset="0"/>
              </a:rPr>
              <a:t> - Calculation of adjusted gross income different across entity types. </a:t>
            </a:r>
          </a:p>
          <a:p>
            <a:pPr marL="342900" indent="-342900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Payment Limitations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3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91049"/>
            <a:ext cx="9024517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Formalities – Complexities, costs, management; can you handle them or hire a professional to help?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Continuity – Do you want the business to continue on after death or withdrawal of an owner?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Liability – SP or Partnership v. Corporation or LLC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Taxation –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Double taxation vs. pass through - Distributions of income and entity assets;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Tax rates – Corporate v. Individual;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Deductions from income – Corporation v. Partnership;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 Reduced IRS value for farm assets - LLC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How do you choose?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91049"/>
            <a:ext cx="990579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Management/Control –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Control over voting interests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/>
              </a:rPr>
              <a:t>Management structure for family members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/>
              </a:rPr>
              <a:t>Termination / buy - sell provisions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Transferability -  Transfer interest in business over time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Sources of Capital – Alternative - Corporation / LP / LLC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Myriad Pro"/>
              </a:rPr>
              <a:t>Life/stage of business – Older vs. younger</a:t>
            </a:r>
            <a:endParaRPr lang="en-US" altLang="en-US" sz="2400" dirty="0" smtClean="0">
              <a:latin typeface="Myriad Pro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Multiple entities – Separate risky enterprises; tax savings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Government program benefits and limitations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Estate planning tool - Protect on-farm heir; Fairness to off-farm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How do you choose?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762897"/>
            <a:ext cx="9162879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Myriad Pro" panose="020B0503030403020204" pitchFamily="34" charset="0"/>
              </a:rPr>
              <a:t>Research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Myriad Pro" panose="020B0503030403020204" pitchFamily="34" charset="0"/>
              </a:rPr>
              <a:t>Reflect / Understand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Myriad Pro" panose="020B0503030403020204" pitchFamily="34" charset="0"/>
              </a:rPr>
              <a:t>Communicate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4000" dirty="0" smtClean="0">
                <a:latin typeface="Myriad Pro" panose="020B0503030403020204" pitchFamily="34" charset="0"/>
              </a:rPr>
              <a:t>Seek Expert Advice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7665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How do you choose?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67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85579" y="905615"/>
            <a:ext cx="7847013" cy="762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b="1" dirty="0" smtClean="0">
                <a:latin typeface="Myriad Pro" panose="020B0503030403020204" pitchFamily="34" charset="0"/>
              </a:rPr>
              <a:t>CONTACT  INFORMATION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060664" y="1667615"/>
            <a:ext cx="8096842" cy="33628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en-US" altLang="en-US" sz="3000" dirty="0">
                <a:latin typeface="Myriad Pro" panose="020B0503030403020204" pitchFamily="34" charset="0"/>
              </a:rPr>
              <a:t>Forrest Buhler</a:t>
            </a:r>
          </a:p>
          <a:p>
            <a:pPr algn="ctr">
              <a:buNone/>
            </a:pPr>
            <a:r>
              <a:rPr lang="en-US" altLang="en-US" sz="3000" dirty="0">
                <a:latin typeface="Myriad Pro" panose="020B0503030403020204" pitchFamily="34" charset="0"/>
              </a:rPr>
              <a:t>Kansas Agricultural Mediation Services</a:t>
            </a:r>
          </a:p>
          <a:p>
            <a:pPr algn="ctr">
              <a:buNone/>
            </a:pPr>
            <a:r>
              <a:rPr lang="en-US" altLang="en-US" sz="2000" dirty="0">
                <a:latin typeface="Myriad Pro" panose="020B0503030403020204" pitchFamily="34" charset="0"/>
              </a:rPr>
              <a:t>2A Edwards Hall, KSU Campus</a:t>
            </a:r>
          </a:p>
          <a:p>
            <a:pPr algn="ctr">
              <a:buNone/>
            </a:pPr>
            <a:r>
              <a:rPr lang="en-US" altLang="en-US" sz="2000" dirty="0">
                <a:latin typeface="Myriad Pro" panose="020B0503030403020204" pitchFamily="34" charset="0"/>
              </a:rPr>
              <a:t>Manhattan, KS 66506-4806</a:t>
            </a:r>
          </a:p>
          <a:p>
            <a:pPr algn="ctr">
              <a:buNone/>
            </a:pPr>
            <a:r>
              <a:rPr lang="en-US" altLang="en-US" sz="2000" dirty="0">
                <a:latin typeface="Myriad Pro" panose="020B0503030403020204" pitchFamily="34" charset="0"/>
              </a:rPr>
              <a:t>Phone: 1-800-321-3276</a:t>
            </a:r>
          </a:p>
          <a:p>
            <a:pPr algn="ctr">
              <a:buNone/>
            </a:pPr>
            <a:r>
              <a:rPr lang="en-US" altLang="en-US" sz="2000" dirty="0">
                <a:latin typeface="Myriad Pro" panose="020B0503030403020204" pitchFamily="34" charset="0"/>
              </a:rPr>
              <a:t>Email: </a:t>
            </a:r>
            <a:r>
              <a:rPr lang="en-US" altLang="en-US" sz="2000" dirty="0">
                <a:latin typeface="Myriad Pro" panose="020B0503030403020204" pitchFamily="34" charset="0"/>
                <a:hlinkClick r:id="rId5"/>
              </a:rPr>
              <a:t>fbuhler@k-state.edu</a:t>
            </a:r>
            <a:endParaRPr lang="en-US" altLang="en-US" sz="2000" dirty="0">
              <a:latin typeface="Myriad Pro" panose="020B0503030403020204" pitchFamily="34" charset="0"/>
            </a:endParaRPr>
          </a:p>
          <a:p>
            <a:pPr algn="ctr">
              <a:buNone/>
            </a:pPr>
            <a:r>
              <a:rPr lang="en-US" altLang="en-US" sz="2000" dirty="0">
                <a:latin typeface="Myriad Pro" panose="020B0503030403020204" pitchFamily="34" charset="0"/>
              </a:rPr>
              <a:t>Website: </a:t>
            </a:r>
            <a:r>
              <a:rPr lang="en-US" altLang="en-US" sz="2000" dirty="0">
                <a:latin typeface="Myriad Pro" panose="020B0503030403020204" pitchFamily="34" charset="0"/>
                <a:hlinkClick r:id="rId6"/>
              </a:rPr>
              <a:t>http://www.ksre.ksu.edu/kams/</a:t>
            </a:r>
            <a:endParaRPr lang="en-US" altLang="en-US" sz="2000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5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2356022"/>
            <a:ext cx="7399176" cy="3868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Formalities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Continuity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Liability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Management/Control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Taxation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Profit/Loss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3000" dirty="0">
                <a:latin typeface="Myriad Pro" panose="020B0503030403020204" pitchFamily="34" charset="0"/>
              </a:rPr>
              <a:t>Transferability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749643"/>
            <a:ext cx="9905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Financial Risks Associated with Business Entity Choice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6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540476"/>
            <a:ext cx="8138109" cy="4161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Definition</a:t>
            </a:r>
            <a:r>
              <a:rPr lang="en-US" altLang="en-US" sz="2400" dirty="0">
                <a:latin typeface="Myriad Pro" panose="020B0503030403020204" pitchFamily="34" charset="0"/>
              </a:rPr>
              <a:t>:  Business operated by an individual engaged alone in a trade or business.</a:t>
            </a:r>
            <a:endParaRPr lang="en-US" altLang="en-US" sz="2400" u="sng" dirty="0">
              <a:latin typeface="Myriad Pro" panose="020B0503030403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Formalities</a:t>
            </a:r>
            <a:r>
              <a:rPr lang="en-US" altLang="en-US" sz="2400" dirty="0">
                <a:latin typeface="Myriad Pro" panose="020B0503030403020204" pitchFamily="34" charset="0"/>
              </a:rPr>
              <a:t>: None. Simple to create and maintain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Continuity</a:t>
            </a:r>
            <a:r>
              <a:rPr lang="en-US" altLang="en-US" sz="2400" dirty="0">
                <a:latin typeface="Myriad Pro" panose="020B0503030403020204" pitchFamily="34" charset="0"/>
              </a:rPr>
              <a:t>: Terminates at will or on death.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Liability</a:t>
            </a:r>
            <a:r>
              <a:rPr lang="en-US" altLang="en-US" sz="2400" dirty="0">
                <a:latin typeface="Myriad Pro" panose="020B0503030403020204" pitchFamily="34" charset="0"/>
              </a:rPr>
              <a:t>: Unlimited personal liability.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Management/Control</a:t>
            </a:r>
            <a:r>
              <a:rPr lang="en-US" altLang="en-US" sz="2400" dirty="0">
                <a:latin typeface="Myriad Pro" panose="020B0503030403020204" pitchFamily="34" charset="0"/>
              </a:rPr>
              <a:t>: Owner has sole control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Taxation</a:t>
            </a:r>
            <a:r>
              <a:rPr lang="en-US" altLang="en-US" sz="2400" dirty="0">
                <a:latin typeface="Myriad Pro" panose="020B0503030403020204" pitchFamily="34" charset="0"/>
              </a:rPr>
              <a:t>: Personal income tax rates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Profit/Loss</a:t>
            </a:r>
            <a:r>
              <a:rPr lang="en-US" altLang="en-US" sz="2400" dirty="0">
                <a:latin typeface="Myriad Pro" panose="020B0503030403020204" pitchFamily="34" charset="0"/>
              </a:rPr>
              <a:t>: All to the proprietor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Transferability</a:t>
            </a:r>
            <a:r>
              <a:rPr lang="en-US" altLang="en-US" sz="2400" dirty="0">
                <a:latin typeface="Myriad Pro" panose="020B0503030403020204" pitchFamily="34" charset="0"/>
              </a:rPr>
              <a:t>: Transfer of specific assets required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84886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Sole Proprietorship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31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58097"/>
            <a:ext cx="845243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Definition</a:t>
            </a:r>
            <a:r>
              <a:rPr lang="en-US" altLang="en-US" sz="2400" dirty="0">
                <a:latin typeface="Myriad Pro" panose="020B0503030403020204" pitchFamily="34" charset="0"/>
              </a:rPr>
              <a:t>: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Association of two or more persons to carry on as co-owners a business for profit. </a:t>
            </a:r>
            <a:endParaRPr lang="en-US" altLang="en-US" sz="2400" dirty="0" smtClean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An entity that may own partnership property.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Formalities</a:t>
            </a:r>
            <a:r>
              <a:rPr lang="en-US" altLang="en-US" sz="2400" dirty="0">
                <a:latin typeface="Myriad Pro" panose="020B0503030403020204" pitchFamily="34" charset="0"/>
              </a:rPr>
              <a:t>: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Agreement (written, oral, implied)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If none, “Kansas Revised Uniform Partnership Act”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Continuity</a:t>
            </a:r>
            <a:r>
              <a:rPr lang="en-US" altLang="en-US" sz="2400" dirty="0">
                <a:latin typeface="Myriad Pro" panose="020B0503030403020204" pitchFamily="34" charset="0"/>
              </a:rPr>
              <a:t>: 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Death or </a:t>
            </a:r>
            <a:r>
              <a:rPr lang="en-US" altLang="en-US" sz="2400" dirty="0" err="1" smtClean="0">
                <a:latin typeface="Myriad Pro" panose="020B0503030403020204" pitchFamily="34" charset="0"/>
              </a:rPr>
              <a:t>withdrawl</a:t>
            </a:r>
            <a:r>
              <a:rPr lang="en-US" altLang="en-US" sz="2400" dirty="0" smtClean="0">
                <a:latin typeface="Myriad Pro" panose="020B0503030403020204" pitchFamily="34" charset="0"/>
              </a:rPr>
              <a:t> of a general partner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Occurrence of an event in the agreement.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617838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General Partnership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41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507525"/>
            <a:ext cx="83802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Liability</a:t>
            </a:r>
            <a:r>
              <a:rPr lang="en-US" altLang="en-US" sz="2400" dirty="0">
                <a:latin typeface="Myriad Pro" panose="020B0503030403020204" pitchFamily="34" charset="0"/>
              </a:rPr>
              <a:t>: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Each partner fully and personally liable for all obligations of the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partnership – Joint and Several.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Partnership assets must be exhausted first.</a:t>
            </a: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Management/Control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Each partner has equal say in management unless otherwise provided in the partnership </a:t>
            </a:r>
            <a:r>
              <a:rPr lang="en-US" altLang="en-US" sz="2400" dirty="0" smtClean="0">
                <a:latin typeface="Myriad Pro" panose="020B0503030403020204" pitchFamily="34" charset="0"/>
              </a:rPr>
              <a:t>agreement.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Each partner is an agent of the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partnership.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Profit/Loss</a:t>
            </a:r>
            <a:r>
              <a:rPr lang="en-US" altLang="en-US" sz="2400" dirty="0">
                <a:latin typeface="Myriad Pro" panose="020B0503030403020204" pitchFamily="34" charset="0"/>
              </a:rPr>
              <a:t>: </a:t>
            </a:r>
          </a:p>
          <a:p>
            <a:pPr marL="742950" lvl="1" indent="-28575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Shared equally unless otherwise agreed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601362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General Partnership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9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66335"/>
            <a:ext cx="8847237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Tax Treatment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Partnership not a taxpaying </a:t>
            </a:r>
            <a:r>
              <a:rPr lang="en-US" altLang="en-US" sz="2400" dirty="0" smtClean="0">
                <a:latin typeface="Myriad Pro" panose="020B0503030403020204" pitchFamily="34" charset="0"/>
              </a:rPr>
              <a:t>entity.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Income, deductions, and credits “pass </a:t>
            </a:r>
            <a:r>
              <a:rPr lang="en-US" altLang="en-US" sz="2400" dirty="0" smtClean="0">
                <a:latin typeface="Myriad Pro" panose="020B0503030403020204" pitchFamily="34" charset="0"/>
              </a:rPr>
              <a:t>through.”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Transferability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Easier to transfer an interest in a partnership without having to transfer or liquidate specific assets. 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The only transferable interest of a partner in the partnership is the partner's share of the profits and losses and the partner's right to receive distributions. </a:t>
            </a:r>
          </a:p>
          <a:p>
            <a:pPr marL="8001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The interest of a partner is personal property.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299" y="593124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General Partnership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2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8" y="1491049"/>
            <a:ext cx="8264955" cy="486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Definition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Partnership with one or more general partners and one or more “limited” partners.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partner has limited personal liability for debts and obligations of partnership.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Formalities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Agreement required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“Certificate of limited partnership” filing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Continuity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Dissolved by event in partnership </a:t>
            </a:r>
            <a:r>
              <a:rPr lang="en-US" altLang="en-US" sz="2400" dirty="0" smtClean="0">
                <a:latin typeface="Myriad Pro" panose="020B0503030403020204" pitchFamily="34" charset="0"/>
              </a:rPr>
              <a:t>agreement;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8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Consent of all </a:t>
            </a:r>
            <a:r>
              <a:rPr lang="en-US" altLang="en-US" sz="2400" dirty="0" smtClean="0">
                <a:latin typeface="Myriad Pro" panose="020B0503030403020204" pitchFamily="34" charset="0"/>
              </a:rPr>
              <a:t>partners;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Myriad Pro" panose="020B0503030403020204" pitchFamily="34" charset="0"/>
              </a:rPr>
              <a:t>Death or withdrawal </a:t>
            </a:r>
            <a:r>
              <a:rPr lang="en-US" altLang="en-US" sz="2400" dirty="0">
                <a:latin typeface="Myriad Pro" panose="020B0503030403020204" pitchFamily="34" charset="0"/>
              </a:rPr>
              <a:t>of </a:t>
            </a:r>
            <a:r>
              <a:rPr lang="en-US" altLang="en-US" sz="2400" dirty="0" smtClean="0">
                <a:latin typeface="Myriad Pro" panose="020B0503030403020204" pitchFamily="34" charset="0"/>
              </a:rPr>
              <a:t>a general partner.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650790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Partnership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19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96" y="3674244"/>
            <a:ext cx="1301703" cy="300989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1358900" y="6438122"/>
            <a:ext cx="656797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710" y="6275099"/>
            <a:ext cx="2202025" cy="3260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991" y="6272970"/>
            <a:ext cx="1192106" cy="32817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0075" y="422986"/>
            <a:ext cx="11378022" cy="0"/>
          </a:xfrm>
          <a:prstGeom prst="line">
            <a:avLst/>
          </a:prstGeom>
          <a:ln w="28575">
            <a:solidFill>
              <a:srgbClr val="5D2C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92299" y="1483278"/>
            <a:ext cx="82687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Liability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General partner is fully/personally </a:t>
            </a:r>
            <a:r>
              <a:rPr lang="en-US" altLang="en-US" sz="2400" dirty="0" smtClean="0">
                <a:latin typeface="Myriad Pro" panose="020B0503030403020204" pitchFamily="34" charset="0"/>
              </a:rPr>
              <a:t>liable. 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partner not personally liable, only to extent of her investment in the partnership. 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Management/Control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Limited partner cannot “participate in the control of the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business.”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General partner(s) have management &amp; </a:t>
            </a:r>
            <a:r>
              <a:rPr lang="en-US" altLang="en-US" sz="2400" dirty="0" smtClean="0">
                <a:latin typeface="Myriad Pro" panose="020B0503030403020204" pitchFamily="34" charset="0"/>
              </a:rPr>
              <a:t>control.</a:t>
            </a:r>
            <a:endParaRPr lang="en-US" altLang="en-US" sz="2400" dirty="0">
              <a:latin typeface="Myriad Pro" panose="020B0503030403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400" u="sng" dirty="0">
                <a:latin typeface="Myriad Pro" panose="020B0503030403020204" pitchFamily="34" charset="0"/>
              </a:rPr>
              <a:t>Profit/Loss</a:t>
            </a:r>
            <a:r>
              <a:rPr lang="en-US" altLang="en-US" sz="2400" dirty="0">
                <a:latin typeface="Myriad Pro" panose="020B0503030403020204" pitchFamily="34" charset="0"/>
              </a:rPr>
              <a:t>:</a:t>
            </a:r>
          </a:p>
          <a:p>
            <a:pPr marL="800100" lvl="1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Myriad Pro" panose="020B0503030403020204" pitchFamily="34" charset="0"/>
              </a:rPr>
              <a:t>Agreement of the </a:t>
            </a:r>
            <a:r>
              <a:rPr lang="en-US" altLang="en-US" sz="2400" dirty="0" smtClean="0">
                <a:latin typeface="Myriad Pro" panose="020B0503030403020204" pitchFamily="34" charset="0"/>
              </a:rPr>
              <a:t>parties.</a:t>
            </a:r>
            <a:endParaRPr lang="en-US" altLang="en-US" sz="2400" dirty="0">
              <a:latin typeface="Myriad Pro" panose="020B05030304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92299" y="568412"/>
            <a:ext cx="99057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Myriad Pro" panose="020B0503030403020204" pitchFamily="34" charset="0"/>
              </a:rPr>
              <a:t>Limited Partnership</a:t>
            </a:r>
            <a:endParaRPr lang="en-US" sz="4400" b="1" dirty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55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1239</TotalTime>
  <Words>1683</Words>
  <Application>Microsoft Office PowerPoint</Application>
  <PresentationFormat>Widescreen</PresentationFormat>
  <Paragraphs>232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Myriad Arabic</vt:lpstr>
      <vt:lpstr>Myriad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 Koons</dc:creator>
  <cp:lastModifiedBy>Janel Koons</cp:lastModifiedBy>
  <cp:revision>64</cp:revision>
  <cp:lastPrinted>2015-01-02T15:00:14Z</cp:lastPrinted>
  <dcterms:created xsi:type="dcterms:W3CDTF">2014-10-27T18:34:04Z</dcterms:created>
  <dcterms:modified xsi:type="dcterms:W3CDTF">2015-01-02T21:22:49Z</dcterms:modified>
</cp:coreProperties>
</file>