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355" r:id="rId2"/>
    <p:sldId id="299" r:id="rId3"/>
    <p:sldId id="298" r:id="rId4"/>
    <p:sldId id="301" r:id="rId5"/>
    <p:sldId id="302" r:id="rId6"/>
    <p:sldId id="300" r:id="rId7"/>
    <p:sldId id="304" r:id="rId8"/>
    <p:sldId id="306" r:id="rId9"/>
    <p:sldId id="305" r:id="rId10"/>
    <p:sldId id="307" r:id="rId11"/>
    <p:sldId id="294" r:id="rId12"/>
    <p:sldId id="308" r:id="rId13"/>
    <p:sldId id="311" r:id="rId14"/>
    <p:sldId id="314" r:id="rId15"/>
    <p:sldId id="313" r:id="rId16"/>
    <p:sldId id="315" r:id="rId17"/>
    <p:sldId id="317" r:id="rId18"/>
    <p:sldId id="318" r:id="rId19"/>
    <p:sldId id="316" r:id="rId20"/>
    <p:sldId id="319" r:id="rId21"/>
    <p:sldId id="320" r:id="rId22"/>
    <p:sldId id="321" r:id="rId23"/>
    <p:sldId id="309" r:id="rId24"/>
    <p:sldId id="322" r:id="rId25"/>
    <p:sldId id="325" r:id="rId26"/>
    <p:sldId id="323" r:id="rId27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2C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FBF6C2ED-2880-4E03-8F84-1E096E621924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E8801F69-BED3-4024-AE84-47D60B3F4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13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4C935D-1C1D-4525-9B1D-F2A02729BCAC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8663" y="1169988"/>
            <a:ext cx="5619750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505325"/>
            <a:ext cx="5661025" cy="36877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08DAC-B1AE-4490-839A-AFE2A2363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8278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DE85-0432-4012-AB05-D6C44756BE89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BC20-E604-446A-9BC0-E1B269BFF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551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DE85-0432-4012-AB05-D6C44756BE89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BC20-E604-446A-9BC0-E1B269BFF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63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DE85-0432-4012-AB05-D6C44756BE89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BC20-E604-446A-9BC0-E1B269BFF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423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DE85-0432-4012-AB05-D6C44756BE89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BC20-E604-446A-9BC0-E1B269BFF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717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DE85-0432-4012-AB05-D6C44756BE89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BC20-E604-446A-9BC0-E1B269BFF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421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DE85-0432-4012-AB05-D6C44756BE89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BC20-E604-446A-9BC0-E1B269BFF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301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DE85-0432-4012-AB05-D6C44756BE89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BC20-E604-446A-9BC0-E1B269BFF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970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DE85-0432-4012-AB05-D6C44756BE89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BC20-E604-446A-9BC0-E1B269BFF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61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DE85-0432-4012-AB05-D6C44756BE89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BC20-E604-446A-9BC0-E1B269BFF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30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DE85-0432-4012-AB05-D6C44756BE89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BC20-E604-446A-9BC0-E1B269BFF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12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DE85-0432-4012-AB05-D6C44756BE89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CBC20-E604-446A-9BC0-E1B269BFF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086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7DE85-0432-4012-AB05-D6C44756BE89}" type="datetimeFigureOut">
              <a:rPr lang="en-US" smtClean="0"/>
              <a:t>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CBC20-E604-446A-9BC0-E1B269BFF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496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colsen@k-state.edu" TargetMode="External"/><Relationship Id="rId5" Type="http://schemas.openxmlformats.org/officeDocument/2006/relationships/hyperlink" Target="mailto:cgriffin@k-state.edu" TargetMode="Externa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428326" y="4120310"/>
            <a:ext cx="89363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3000" b="1" dirty="0">
                <a:latin typeface="Myriad Pro" panose="020B0503030403020204" pitchFamily="34" charset="0"/>
              </a:rPr>
              <a:t>Charlie Griffin, M.S.</a:t>
            </a:r>
          </a:p>
          <a:p>
            <a:pPr algn="ctr"/>
            <a:r>
              <a:rPr lang="en-US" sz="3000" b="1" dirty="0">
                <a:latin typeface="Myriad Pro" panose="020B0503030403020204" pitchFamily="34" charset="0"/>
              </a:rPr>
              <a:t>Charlotte Shoup Olsen, Ph.D., CFLE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64377" y="849087"/>
            <a:ext cx="906562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solidFill>
                  <a:srgbClr val="5D2C84"/>
                </a:solidFill>
                <a:latin typeface="Myriad Pro" panose="020B0503030403020204" pitchFamily="34" charset="0"/>
                <a:cs typeface="Estrangelo Edessa" pitchFamily="66" charset="0"/>
              </a:rPr>
              <a:t>Communication &amp; Family Dynamics</a:t>
            </a:r>
            <a:endParaRPr lang="en-US" sz="8000" b="1" dirty="0">
              <a:solidFill>
                <a:srgbClr val="5D2C84"/>
              </a:solidFill>
              <a:latin typeface="Myriad Pro" panose="020B0503030403020204" pitchFamily="34" charset="0"/>
              <a:cs typeface="Estrangelo Edessa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181498" y="627017"/>
            <a:ext cx="9209314" cy="2926080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836"/>
          <a:stretch>
            <a:fillRect/>
          </a:stretch>
        </p:blipFill>
        <p:spPr>
          <a:xfrm>
            <a:off x="581075" y="363863"/>
            <a:ext cx="1783302" cy="4049516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390293" y="6438122"/>
            <a:ext cx="7536579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44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92299" y="2196916"/>
            <a:ext cx="7289023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000" dirty="0" smtClean="0">
                <a:latin typeface="Myriad Pro" panose="020B0503030403020204" pitchFamily="34" charset="0"/>
              </a:rPr>
              <a:t>Profitability</a:t>
            </a:r>
            <a:endParaRPr lang="en-US" sz="3000" dirty="0">
              <a:latin typeface="Myriad Pro" panose="020B0503030403020204" pitchFamily="34" charset="0"/>
            </a:endParaRPr>
          </a:p>
          <a:p>
            <a:pPr lvl="1">
              <a:spcBef>
                <a:spcPts val="600"/>
              </a:spcBef>
            </a:pPr>
            <a:r>
              <a:rPr lang="en-US" sz="2000" dirty="0">
                <a:latin typeface="Myriad Pro" panose="020B0503030403020204" pitchFamily="34" charset="0"/>
              </a:rPr>
              <a:t>Pointless to talk about transferring a systematically </a:t>
            </a:r>
            <a:r>
              <a:rPr lang="en-US" sz="2000" dirty="0" smtClean="0">
                <a:latin typeface="Myriad Pro" panose="020B0503030403020204" pitchFamily="34" charset="0"/>
              </a:rPr>
              <a:t>unprofitable </a:t>
            </a:r>
            <a:r>
              <a:rPr lang="en-US" sz="2000" dirty="0">
                <a:latin typeface="Myriad Pro" panose="020B0503030403020204" pitchFamily="34" charset="0"/>
              </a:rPr>
              <a:t>farm or </a:t>
            </a:r>
            <a:r>
              <a:rPr lang="en-US" sz="2000" dirty="0" smtClean="0">
                <a:latin typeface="Myriad Pro" panose="020B0503030403020204" pitchFamily="34" charset="0"/>
              </a:rPr>
              <a:t>ranch</a:t>
            </a:r>
            <a:endParaRPr lang="en-US" sz="2000" dirty="0">
              <a:latin typeface="Myriad Pro" panose="020B0503030403020204" pitchFamily="34" charset="0"/>
            </a:endParaRP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Feasibility</a:t>
            </a:r>
          </a:p>
          <a:p>
            <a:pPr lvl="1">
              <a:spcBef>
                <a:spcPts val="600"/>
              </a:spcBef>
            </a:pPr>
            <a:r>
              <a:rPr lang="en-US" sz="2000" dirty="0">
                <a:latin typeface="Myriad Pro" panose="020B0503030403020204" pitchFamily="34" charset="0"/>
              </a:rPr>
              <a:t>Can we make the payments on proposed expansion </a:t>
            </a:r>
            <a:r>
              <a:rPr lang="en-US" sz="2000" dirty="0" smtClean="0">
                <a:latin typeface="Myriad Pro" panose="020B0503030403020204" pitchFamily="34" charset="0"/>
              </a:rPr>
              <a:t>plans?</a:t>
            </a:r>
            <a:endParaRPr lang="en-US" sz="2000" dirty="0">
              <a:latin typeface="Myriad Pro" panose="020B0503030403020204" pitchFamily="34" charset="0"/>
            </a:endParaRP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Size</a:t>
            </a:r>
          </a:p>
          <a:p>
            <a:pPr lvl="1">
              <a:spcBef>
                <a:spcPts val="600"/>
              </a:spcBef>
            </a:pPr>
            <a:r>
              <a:rPr lang="en-US" sz="2000" dirty="0">
                <a:latin typeface="Myriad Pro" panose="020B0503030403020204" pitchFamily="34" charset="0"/>
              </a:rPr>
              <a:t>Is the business large enough to accomplish goals?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92299" y="952218"/>
            <a:ext cx="99057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Myriad Pro" panose="020B0503030403020204" pitchFamily="34" charset="0"/>
              </a:rPr>
              <a:t>Economic Considerations</a:t>
            </a:r>
            <a:endParaRPr lang="en-US" sz="4800" b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22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8413920"/>
              </p:ext>
            </p:extLst>
          </p:nvPr>
        </p:nvGraphicFramePr>
        <p:xfrm>
          <a:off x="3191297" y="642878"/>
          <a:ext cx="4951413" cy="541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Drawing" r:id="rId6" imgW="4286167" imgH="4914708" progId="Presentations.Drawing.10">
                  <p:embed/>
                </p:oleObj>
              </mc:Choice>
              <mc:Fallback>
                <p:oleObj name="Drawing" r:id="rId6" imgW="4286167" imgH="4914708" progId="Presentations.Drawing.1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1297" y="642878"/>
                        <a:ext cx="4951413" cy="541020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5D2C84"/>
                        </a:solidFill>
                        <a:miter lim="800000"/>
                        <a:headEnd/>
                        <a:tailEnd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94372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92299" y="2196916"/>
            <a:ext cx="739917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sz="3000" b="1" dirty="0">
                <a:latin typeface="Myriad Pro" panose="020B0503030403020204" pitchFamily="34" charset="0"/>
              </a:rPr>
              <a:t>These decisions are not independent.  </a:t>
            </a:r>
          </a:p>
          <a:p>
            <a:pPr>
              <a:spcBef>
                <a:spcPct val="0"/>
              </a:spcBef>
            </a:pPr>
            <a:endParaRPr lang="en-US" sz="3000" dirty="0">
              <a:latin typeface="Myriad Pro" panose="020B0503030403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sz="3000" dirty="0">
                <a:latin typeface="Myriad Pro" panose="020B0503030403020204" pitchFamily="34" charset="0"/>
              </a:rPr>
              <a:t>All decisions regarding the “structure” of the business need to be made simultaneously, and at the early stages of the planning process….and perhaps again at major transition points.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92299" y="952218"/>
            <a:ext cx="99057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Myriad Pro" panose="020B0503030403020204" pitchFamily="34" charset="0"/>
              </a:rPr>
              <a:t>The Important Point…</a:t>
            </a:r>
            <a:endParaRPr lang="en-US" sz="4800" b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23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92299" y="2704446"/>
            <a:ext cx="921113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Myriad Pro" panose="020B0503030403020204" pitchFamily="34" charset="0"/>
              </a:rPr>
              <a:t>What is most important about having a farm?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Myriad Pro" panose="020B0503030403020204" pitchFamily="34" charset="0"/>
              </a:rPr>
              <a:t>What do you value about family life?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Myriad Pro" panose="020B0503030403020204" pitchFamily="34" charset="0"/>
              </a:rPr>
              <a:t>What issues do you have with other family </a:t>
            </a:r>
            <a:r>
              <a:rPr lang="en-US" sz="2000" dirty="0" smtClean="0">
                <a:latin typeface="Myriad Pro" panose="020B0503030403020204" pitchFamily="34" charset="0"/>
              </a:rPr>
              <a:t>members</a:t>
            </a:r>
            <a:r>
              <a:rPr lang="en-US" sz="2000" dirty="0">
                <a:latin typeface="Myriad Pro" panose="020B0503030403020204" pitchFamily="34" charset="0"/>
              </a:rPr>
              <a:t>? What conflicts are unresolved?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Myriad Pro" panose="020B0503030403020204" pitchFamily="34" charset="0"/>
              </a:rPr>
              <a:t>What do you want to be different in your relations </a:t>
            </a:r>
            <a:r>
              <a:rPr lang="en-US" sz="2000" dirty="0" smtClean="0">
                <a:latin typeface="Myriad Pro" panose="020B0503030403020204" pitchFamily="34" charset="0"/>
              </a:rPr>
              <a:t>with </a:t>
            </a:r>
            <a:r>
              <a:rPr lang="en-US" sz="2000" dirty="0">
                <a:latin typeface="Myriad Pro" panose="020B0503030403020204" pitchFamily="34" charset="0"/>
              </a:rPr>
              <a:t>other family members?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Myriad Pro" panose="020B0503030403020204" pitchFamily="34" charset="0"/>
              </a:rPr>
              <a:t>What do you want to stand for and preserve as a 	family?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Myriad Pro" panose="020B0503030403020204" pitchFamily="34" charset="0"/>
              </a:rPr>
              <a:t>What issues does the farm business need to address </a:t>
            </a:r>
            <a:r>
              <a:rPr lang="en-US" sz="2000" dirty="0" smtClean="0">
                <a:latin typeface="Myriad Pro" panose="020B0503030403020204" pitchFamily="34" charset="0"/>
              </a:rPr>
              <a:t>in </a:t>
            </a:r>
            <a:r>
              <a:rPr lang="en-US" sz="2000" dirty="0">
                <a:latin typeface="Myriad Pro" panose="020B0503030403020204" pitchFamily="34" charset="0"/>
              </a:rPr>
              <a:t>the next ten years that will significantly </a:t>
            </a:r>
            <a:r>
              <a:rPr lang="en-US" sz="2000" dirty="0" smtClean="0">
                <a:latin typeface="Myriad Pro" panose="020B0503030403020204" pitchFamily="34" charset="0"/>
              </a:rPr>
              <a:t>impact </a:t>
            </a:r>
            <a:r>
              <a:rPr lang="en-US" sz="2000" dirty="0">
                <a:latin typeface="Myriad Pro" panose="020B0503030403020204" pitchFamily="34" charset="0"/>
              </a:rPr>
              <a:t>the family and me?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92299" y="952218"/>
            <a:ext cx="990579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Myriad Pro" panose="020B0503030403020204" pitchFamily="34" charset="0"/>
              </a:rPr>
              <a:t>Getting What You Want From Your Family Farm Life</a:t>
            </a:r>
            <a:endParaRPr lang="en-US" sz="4800" b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1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892299" y="952218"/>
            <a:ext cx="99057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Myriad Pro" panose="020B0503030403020204" pitchFamily="34" charset="0"/>
              </a:rPr>
              <a:t>What’s Your Role in the Farm?</a:t>
            </a:r>
            <a:endParaRPr lang="en-US" sz="4800" b="1" dirty="0">
              <a:latin typeface="Myriad Pro" panose="020B05030304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92299" y="2196916"/>
            <a:ext cx="7578272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000" i="1" dirty="0" smtClean="0">
                <a:latin typeface="Myriad Pro" panose="020B0503030403020204" pitchFamily="34" charset="0"/>
              </a:rPr>
              <a:t>Board </a:t>
            </a:r>
            <a:r>
              <a:rPr lang="en-US" sz="3000" i="1" dirty="0">
                <a:latin typeface="Myriad Pro" panose="020B0503030403020204" pitchFamily="34" charset="0"/>
              </a:rPr>
              <a:t>of </a:t>
            </a:r>
            <a:r>
              <a:rPr lang="en-US" sz="3000" i="1" dirty="0" smtClean="0">
                <a:latin typeface="Myriad Pro" panose="020B0503030403020204" pitchFamily="34" charset="0"/>
              </a:rPr>
              <a:t>Directors?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000" i="1" dirty="0" smtClean="0">
                <a:latin typeface="Myriad Pro" panose="020B0503030403020204" pitchFamily="34" charset="0"/>
              </a:rPr>
              <a:t>Vice </a:t>
            </a:r>
            <a:r>
              <a:rPr lang="en-US" sz="3000" i="1" dirty="0">
                <a:latin typeface="Myriad Pro" panose="020B0503030403020204" pitchFamily="34" charset="0"/>
              </a:rPr>
              <a:t>President – Upper Level </a:t>
            </a:r>
            <a:r>
              <a:rPr lang="en-US" sz="3000" i="1" dirty="0" smtClean="0">
                <a:latin typeface="Myriad Pro" panose="020B0503030403020204" pitchFamily="34" charset="0"/>
              </a:rPr>
              <a:t>Management?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000" i="1" dirty="0" smtClean="0">
                <a:latin typeface="Myriad Pro" panose="020B0503030403020204" pitchFamily="34" charset="0"/>
              </a:rPr>
              <a:t>Division Director?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000" i="1" dirty="0" smtClean="0">
                <a:latin typeface="Myriad Pro" panose="020B0503030403020204" pitchFamily="34" charset="0"/>
              </a:rPr>
              <a:t>Labor</a:t>
            </a:r>
            <a:r>
              <a:rPr lang="en-US" sz="3000" i="1" dirty="0">
                <a:latin typeface="Myriad Pro" panose="020B0503030403020204" pitchFamily="34" charset="0"/>
              </a:rPr>
              <a:t>?   </a:t>
            </a:r>
            <a:r>
              <a:rPr lang="en-US" sz="3000" i="1" dirty="0" smtClean="0">
                <a:latin typeface="Myriad Pro" panose="020B0503030403020204" pitchFamily="34" charset="0"/>
              </a:rPr>
              <a:t>Hourly?  Salaried</a:t>
            </a:r>
            <a:r>
              <a:rPr lang="en-US" sz="3000" i="1" dirty="0">
                <a:latin typeface="Myriad Pro" panose="020B0503030403020204" pitchFamily="34" charset="0"/>
              </a:rPr>
              <a:t>? </a:t>
            </a:r>
            <a:r>
              <a:rPr lang="en-US" sz="3000" i="1" dirty="0" smtClean="0">
                <a:latin typeface="Myriad Pro" panose="020B0503030403020204" pitchFamily="34" charset="0"/>
              </a:rPr>
              <a:t> Don’t know?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000" i="1" dirty="0" smtClean="0">
                <a:latin typeface="Myriad Pro" panose="020B0503030403020204" pitchFamily="34" charset="0"/>
              </a:rPr>
              <a:t>Investor </a:t>
            </a:r>
            <a:r>
              <a:rPr lang="en-US" sz="3000" i="1" dirty="0">
                <a:latin typeface="Myriad Pro" panose="020B0503030403020204" pitchFamily="34" charset="0"/>
              </a:rPr>
              <a:t>/ Stockholder? (Heir</a:t>
            </a:r>
            <a:r>
              <a:rPr lang="en-US" sz="3000" i="1" dirty="0" smtClean="0">
                <a:latin typeface="Myriad Pro" panose="020B0503030403020204" pitchFamily="34" charset="0"/>
              </a:rPr>
              <a:t>?)</a:t>
            </a:r>
            <a:endParaRPr lang="en-US" sz="3000" i="1" dirty="0">
              <a:latin typeface="Myriad Pro" panose="020B0503030403020204" pitchFamily="34" charset="0"/>
            </a:endParaRPr>
          </a:p>
          <a:p>
            <a:pPr>
              <a:spcBef>
                <a:spcPts val="600"/>
              </a:spcBef>
            </a:pPr>
            <a:r>
              <a:rPr lang="en-US" sz="3000" dirty="0" smtClean="0">
                <a:latin typeface="Myriad Pro" panose="020B0503030403020204" pitchFamily="34" charset="0"/>
              </a:rPr>
              <a:t>How </a:t>
            </a:r>
            <a:r>
              <a:rPr lang="en-US" sz="3000" dirty="0">
                <a:latin typeface="Myriad Pro" panose="020B0503030403020204" pitchFamily="34" charset="0"/>
              </a:rPr>
              <a:t>are each of these positions affected by off farm </a:t>
            </a:r>
            <a:r>
              <a:rPr lang="en-US" sz="3000" dirty="0" smtClean="0">
                <a:latin typeface="Myriad Pro" panose="020B0503030403020204" pitchFamily="34" charset="0"/>
              </a:rPr>
              <a:t>work?</a:t>
            </a:r>
            <a:br>
              <a:rPr lang="en-US" sz="3000" dirty="0" smtClean="0">
                <a:latin typeface="Myriad Pro" panose="020B0503030403020204" pitchFamily="34" charset="0"/>
              </a:rPr>
            </a:br>
            <a:r>
              <a:rPr lang="en-US" sz="3000" dirty="0" smtClean="0">
                <a:latin typeface="Myriad Pro" panose="020B0503030403020204" pitchFamily="34" charset="0"/>
              </a:rPr>
              <a:t>Learn </a:t>
            </a:r>
            <a:r>
              <a:rPr lang="en-US" sz="3000" dirty="0">
                <a:latin typeface="Myriad Pro" panose="020B0503030403020204" pitchFamily="34" charset="0"/>
              </a:rPr>
              <a:t>to stay in your lane!</a:t>
            </a:r>
            <a:endParaRPr lang="en-US" sz="3000" dirty="0" smtClean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47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92300" y="2609314"/>
            <a:ext cx="7839529" cy="347787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Myriad Pro" panose="020B0503030403020204" pitchFamily="34" charset="0"/>
              </a:rPr>
              <a:t>Shared values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Myriad Pro" panose="020B0503030403020204" pitchFamily="34" charset="0"/>
              </a:rPr>
              <a:t>Shared power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Myriad Pro" panose="020B0503030403020204" pitchFamily="34" charset="0"/>
              </a:rPr>
              <a:t>Shared expectations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Myriad Pro" panose="020B0503030403020204" pitchFamily="34" charset="0"/>
              </a:rPr>
              <a:t>Shared activities for maintaining relationships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Myriad Pro" panose="020B0503030403020204" pitchFamily="34" charset="0"/>
              </a:rPr>
              <a:t>Traditions</a:t>
            </a:r>
            <a:endParaRPr lang="en-US" sz="2000" dirty="0">
              <a:latin typeface="Myriad Pro" panose="020B0503030403020204" pitchFamily="34" charset="0"/>
            </a:endParaRP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Myriad Pro" panose="020B0503030403020204" pitchFamily="34" charset="0"/>
              </a:rPr>
              <a:t>Willingness to learn and grow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sz="2000" dirty="0" smtClean="0">
              <a:latin typeface="Myriad Pro" panose="020B0503030403020204" pitchFamily="34" charset="0"/>
            </a:endParaRP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Myriad Pro" panose="020B0503030403020204" pitchFamily="34" charset="0"/>
              </a:rPr>
              <a:t>Genuine </a:t>
            </a:r>
            <a:r>
              <a:rPr lang="en-US" sz="2000" dirty="0">
                <a:latin typeface="Myriad Pro" panose="020B0503030403020204" pitchFamily="34" charset="0"/>
              </a:rPr>
              <a:t>caring and support each other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Myriad Pro" panose="020B0503030403020204" pitchFamily="34" charset="0"/>
              </a:rPr>
              <a:t>Mutual respect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Myriad Pro" panose="020B0503030403020204" pitchFamily="34" charset="0"/>
              </a:rPr>
              <a:t>Privacy and well-defined interpersonal boundaries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92300" y="952218"/>
            <a:ext cx="92764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Myriad Pro" panose="020B0503030403020204" pitchFamily="34" charset="0"/>
              </a:rPr>
              <a:t>Management Principles for a Family Business</a:t>
            </a:r>
            <a:endParaRPr lang="en-US" sz="4800" b="1" dirty="0"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22610" y="5197854"/>
            <a:ext cx="537589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Myriad Pro" panose="020B0503030403020204" pitchFamily="34" charset="0"/>
              </a:rPr>
              <a:t>- Dennis Jaffe, “Working With The Ones You Love”</a:t>
            </a:r>
          </a:p>
        </p:txBody>
      </p:sp>
    </p:spTree>
    <p:extLst>
      <p:ext uri="{BB962C8B-B14F-4D97-AF65-F5344CB8AC3E}">
        <p14:creationId xmlns:p14="http://schemas.microsoft.com/office/powerpoint/2010/main" val="167177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92298" y="2196916"/>
            <a:ext cx="835271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latin typeface="Myriad Pro" panose="020B0503030403020204" pitchFamily="34" charset="0"/>
              </a:rPr>
              <a:t>How do I get someone to communicate differently?</a:t>
            </a:r>
          </a:p>
          <a:p>
            <a:endParaRPr lang="en-US" sz="3000" dirty="0">
              <a:latin typeface="Myriad Pro" panose="020B0503030403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The only thing you can change is how </a:t>
            </a:r>
            <a:r>
              <a:rPr lang="en-US" sz="3000" dirty="0" smtClean="0">
                <a:latin typeface="Myriad Pro" panose="020B0503030403020204" pitchFamily="34" charset="0"/>
              </a:rPr>
              <a:t/>
            </a:r>
            <a:br>
              <a:rPr lang="en-US" sz="3000" dirty="0" smtClean="0">
                <a:latin typeface="Myriad Pro" panose="020B0503030403020204" pitchFamily="34" charset="0"/>
              </a:rPr>
            </a:br>
            <a:r>
              <a:rPr lang="en-US" sz="3000" b="1" dirty="0" smtClean="0">
                <a:latin typeface="Myriad Pro" panose="020B0503030403020204" pitchFamily="34" charset="0"/>
              </a:rPr>
              <a:t>YOU</a:t>
            </a:r>
            <a:r>
              <a:rPr lang="en-US" sz="3000" dirty="0" smtClean="0">
                <a:latin typeface="Myriad Pro" panose="020B0503030403020204" pitchFamily="34" charset="0"/>
              </a:rPr>
              <a:t> </a:t>
            </a:r>
            <a:r>
              <a:rPr lang="en-US" sz="3000" dirty="0">
                <a:latin typeface="Myriad Pro" panose="020B0503030403020204" pitchFamily="34" charset="0"/>
              </a:rPr>
              <a:t>communicate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How </a:t>
            </a:r>
            <a:r>
              <a:rPr lang="en-US" sz="3000" b="1" dirty="0">
                <a:latin typeface="Myriad Pro" panose="020B0503030403020204" pitchFamily="34" charset="0"/>
              </a:rPr>
              <a:t>YOU</a:t>
            </a:r>
            <a:r>
              <a:rPr lang="en-US" sz="3000" dirty="0">
                <a:latin typeface="Myriad Pro" panose="020B0503030403020204" pitchFamily="34" charset="0"/>
              </a:rPr>
              <a:t> listen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How </a:t>
            </a:r>
            <a:r>
              <a:rPr lang="en-US" sz="3000" b="1" dirty="0">
                <a:latin typeface="Myriad Pro" panose="020B0503030403020204" pitchFamily="34" charset="0"/>
              </a:rPr>
              <a:t>YOU</a:t>
            </a:r>
            <a:r>
              <a:rPr lang="en-US" sz="3000" dirty="0">
                <a:latin typeface="Myriad Pro" panose="020B0503030403020204" pitchFamily="34" charset="0"/>
              </a:rPr>
              <a:t> act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How </a:t>
            </a:r>
            <a:r>
              <a:rPr lang="en-US" sz="3000" b="1" dirty="0">
                <a:latin typeface="Myriad Pro" panose="020B0503030403020204" pitchFamily="34" charset="0"/>
              </a:rPr>
              <a:t>YOU</a:t>
            </a:r>
            <a:r>
              <a:rPr lang="en-US" sz="3000" dirty="0">
                <a:latin typeface="Myriad Pro" panose="020B0503030403020204" pitchFamily="34" charset="0"/>
              </a:rPr>
              <a:t> react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How </a:t>
            </a:r>
            <a:r>
              <a:rPr lang="en-US" sz="3000" b="1" dirty="0">
                <a:latin typeface="Myriad Pro" panose="020B0503030403020204" pitchFamily="34" charset="0"/>
              </a:rPr>
              <a:t>YOU</a:t>
            </a:r>
            <a:r>
              <a:rPr lang="en-US" sz="3000" dirty="0">
                <a:latin typeface="Myriad Pro" panose="020B0503030403020204" pitchFamily="34" charset="0"/>
              </a:rPr>
              <a:t> interact</a:t>
            </a:r>
          </a:p>
          <a:p>
            <a:endParaRPr lang="en-US" sz="3000" dirty="0" smtClean="0">
              <a:latin typeface="Myriad Pro" panose="020B05030304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23527" y="952218"/>
            <a:ext cx="101745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Myriad Pro" panose="020B0503030403020204" pitchFamily="34" charset="0"/>
              </a:rPr>
              <a:t>More About General Communication</a:t>
            </a:r>
            <a:endParaRPr lang="en-US" sz="4800" b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75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409498" y="2563148"/>
            <a:ext cx="73991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>
                <a:latin typeface="Myriad Pro" panose="020B0503030403020204" pitchFamily="34" charset="0"/>
              </a:rPr>
              <a:t>RESPECT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92299" y="952218"/>
            <a:ext cx="99057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5D2C84"/>
                </a:solidFill>
                <a:latin typeface="Myriad Pro" panose="020B0503030403020204" pitchFamily="34" charset="0"/>
              </a:rPr>
              <a:t>The Big R</a:t>
            </a:r>
            <a:endParaRPr lang="en-US" sz="4800" b="1" dirty="0">
              <a:solidFill>
                <a:srgbClr val="5D2C84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77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409498" y="1891467"/>
            <a:ext cx="739917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  <a:buClr>
                <a:schemeClr val="tx2"/>
              </a:buClr>
            </a:pPr>
            <a:r>
              <a:rPr lang="en-US" sz="3000" dirty="0" smtClean="0">
                <a:latin typeface="Myriad Pro" panose="020B0503030403020204" pitchFamily="34" charset="0"/>
              </a:rPr>
              <a:t>“</a:t>
            </a:r>
            <a:r>
              <a:rPr lang="en-US" sz="3000" dirty="0">
                <a:latin typeface="Myriad Pro" panose="020B0503030403020204" pitchFamily="34" charset="0"/>
              </a:rPr>
              <a:t>Words don’t just come out of our mouths and disappear. Rather, they’re a very important means of connecting and have lasting effects and consequences. We need to be mindful of how we speak</a:t>
            </a:r>
            <a:r>
              <a:rPr lang="en-US" sz="3000" dirty="0" smtClean="0">
                <a:latin typeface="Myriad Pro" panose="020B0503030403020204" pitchFamily="34" charset="0"/>
              </a:rPr>
              <a:t>.”</a:t>
            </a:r>
            <a:br>
              <a:rPr lang="en-US" sz="3000" dirty="0" smtClean="0">
                <a:latin typeface="Myriad Pro" panose="020B0503030403020204" pitchFamily="34" charset="0"/>
              </a:rPr>
            </a:br>
            <a:endParaRPr lang="en-US" sz="3000" dirty="0">
              <a:latin typeface="Myriad Pro" panose="020B0503030403020204" pitchFamily="34" charset="0"/>
            </a:endParaRPr>
          </a:p>
          <a:p>
            <a:r>
              <a:rPr lang="en-US" sz="3000" dirty="0" smtClean="0">
                <a:solidFill>
                  <a:schemeClr val="tx2"/>
                </a:solidFill>
                <a:latin typeface="Myriad Pro" panose="020B0503030403020204" pitchFamily="34" charset="0"/>
              </a:rPr>
              <a:t>				-Author Unknown</a:t>
            </a:r>
            <a:endParaRPr lang="en-US" sz="3000" dirty="0">
              <a:solidFill>
                <a:schemeClr val="tx2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0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92299" y="2715695"/>
            <a:ext cx="739917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3000" dirty="0">
                <a:latin typeface="Myriad Pro" panose="020B0503030403020204" pitchFamily="34" charset="0"/>
              </a:rPr>
              <a:t>7% WORDS</a:t>
            </a:r>
          </a:p>
          <a:p>
            <a:pPr>
              <a:spcBef>
                <a:spcPts val="1200"/>
              </a:spcBef>
            </a:pPr>
            <a:r>
              <a:rPr lang="en-US" sz="3000" dirty="0">
                <a:latin typeface="Myriad Pro" panose="020B0503030403020204" pitchFamily="34" charset="0"/>
              </a:rPr>
              <a:t>38% TONE OF VOICE</a:t>
            </a:r>
          </a:p>
          <a:p>
            <a:pPr>
              <a:spcBef>
                <a:spcPts val="1200"/>
              </a:spcBef>
            </a:pPr>
            <a:r>
              <a:rPr lang="en-US" sz="3000" dirty="0">
                <a:latin typeface="Myriad Pro" panose="020B0503030403020204" pitchFamily="34" charset="0"/>
              </a:rPr>
              <a:t>55% BODY LANGUAGE</a:t>
            </a:r>
          </a:p>
          <a:p>
            <a:pPr>
              <a:spcBef>
                <a:spcPts val="1200"/>
              </a:spcBef>
            </a:pPr>
            <a:r>
              <a:rPr lang="en-US" sz="3000" dirty="0">
                <a:latin typeface="Myriad Pro" panose="020B0503030403020204" pitchFamily="34" charset="0"/>
              </a:rPr>
              <a:t>100% TOTAL MESSAGE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92299" y="952218"/>
            <a:ext cx="990579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Myriad Pro" panose="020B0503030403020204" pitchFamily="34" charset="0"/>
              </a:rPr>
              <a:t>BUT, how you say it counts more than WHAT you say!</a:t>
            </a:r>
            <a:endParaRPr lang="en-US" sz="4800" b="1" dirty="0">
              <a:latin typeface="Myriad Pro" panose="020B0503030403020204" pitchFamily="34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7535468" y="2782143"/>
            <a:ext cx="2046288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accent1"/>
                </a:solidFill>
                <a:latin typeface="Arial Black" pitchFamily="34" charset="0"/>
              </a:rPr>
              <a:t>WHAT</a:t>
            </a:r>
            <a:endParaRPr lang="en-US" sz="4400" dirty="0">
              <a:solidFill>
                <a:schemeClr val="tx2"/>
              </a:solidFill>
              <a:latin typeface="Arial Black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7564043" y="3374280"/>
            <a:ext cx="1673225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dirty="0">
                <a:solidFill>
                  <a:schemeClr val="accent1"/>
                </a:solidFill>
                <a:latin typeface="Arial Black" pitchFamily="34" charset="0"/>
              </a:rPr>
              <a:t>HOW</a:t>
            </a:r>
          </a:p>
        </p:txBody>
      </p:sp>
      <p:sp>
        <p:nvSpPr>
          <p:cNvPr id="12" name="AutoShape 8"/>
          <p:cNvSpPr>
            <a:spLocks noChangeArrowheads="1"/>
          </p:cNvSpPr>
          <p:nvPr/>
        </p:nvSpPr>
        <p:spPr bwMode="auto">
          <a:xfrm>
            <a:off x="6579793" y="3069480"/>
            <a:ext cx="914400" cy="304800"/>
          </a:xfrm>
          <a:prstGeom prst="leftArrow">
            <a:avLst>
              <a:gd name="adj1" fmla="val 100000"/>
              <a:gd name="adj2" fmla="val 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AutoShape 9"/>
          <p:cNvSpPr>
            <a:spLocks noChangeArrowheads="1"/>
          </p:cNvSpPr>
          <p:nvPr/>
        </p:nvSpPr>
        <p:spPr bwMode="auto">
          <a:xfrm>
            <a:off x="6584556" y="3661618"/>
            <a:ext cx="914400" cy="304800"/>
          </a:xfrm>
          <a:prstGeom prst="leftArrow">
            <a:avLst>
              <a:gd name="adj1" fmla="val 100000"/>
              <a:gd name="adj2" fmla="val 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2006082" y="4506683"/>
            <a:ext cx="438538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977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892299" y="952218"/>
            <a:ext cx="99057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Myriad Pro" panose="020B0503030403020204" pitchFamily="34" charset="0"/>
              </a:rPr>
              <a:t>Complexity of Family Business</a:t>
            </a:r>
            <a:endParaRPr lang="en-US" sz="4800" b="1" dirty="0">
              <a:latin typeface="Myriad Pro" panose="020B0503030403020204" pitchFamily="34" charset="0"/>
            </a:endParaRPr>
          </a:p>
        </p:txBody>
      </p:sp>
      <p:sp>
        <p:nvSpPr>
          <p:cNvPr id="10" name="Oval 5"/>
          <p:cNvSpPr>
            <a:spLocks noChangeArrowheads="1"/>
          </p:cNvSpPr>
          <p:nvPr/>
        </p:nvSpPr>
        <p:spPr bwMode="auto">
          <a:xfrm>
            <a:off x="3873499" y="1984212"/>
            <a:ext cx="2590800" cy="2133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400">
              <a:latin typeface="Times New Roman" pitchFamily="18" charset="0"/>
            </a:endParaRPr>
          </a:p>
        </p:txBody>
      </p:sp>
      <p:sp>
        <p:nvSpPr>
          <p:cNvPr id="11" name="Oval 6"/>
          <p:cNvSpPr>
            <a:spLocks noChangeArrowheads="1"/>
          </p:cNvSpPr>
          <p:nvPr/>
        </p:nvSpPr>
        <p:spPr bwMode="auto">
          <a:xfrm>
            <a:off x="5626099" y="2212812"/>
            <a:ext cx="2590800" cy="21336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val 7"/>
          <p:cNvSpPr>
            <a:spLocks noChangeArrowheads="1"/>
          </p:cNvSpPr>
          <p:nvPr/>
        </p:nvSpPr>
        <p:spPr bwMode="auto">
          <a:xfrm>
            <a:off x="4711699" y="3508212"/>
            <a:ext cx="2590800" cy="21336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400" b="1" dirty="0"/>
          </a:p>
          <a:p>
            <a:pPr algn="ctr"/>
            <a:r>
              <a:rPr lang="en-US" sz="2400" b="1" dirty="0"/>
              <a:t>Management</a:t>
            </a:r>
          </a:p>
          <a:p>
            <a:pPr algn="ctr"/>
            <a:r>
              <a:rPr lang="en-US" sz="2400" b="1" dirty="0"/>
              <a:t>System</a:t>
            </a:r>
          </a:p>
          <a:p>
            <a:pPr algn="ctr"/>
            <a:endParaRPr lang="en-US" sz="2400" dirty="0"/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4368800" y="2407776"/>
            <a:ext cx="1471612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1" dirty="0"/>
              <a:t>Family/</a:t>
            </a:r>
          </a:p>
          <a:p>
            <a:pPr eaLnBrk="0" hangingPunct="0"/>
            <a:r>
              <a:rPr lang="en-US" sz="2400" b="1" dirty="0"/>
              <a:t>Personal</a:t>
            </a:r>
          </a:p>
          <a:p>
            <a:pPr eaLnBrk="0" hangingPunct="0"/>
            <a:r>
              <a:rPr lang="en-US" sz="2400" b="1" dirty="0"/>
              <a:t>System</a:t>
            </a: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6235699" y="2670012"/>
            <a:ext cx="1757363" cy="88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400" b="1" dirty="0"/>
          </a:p>
          <a:p>
            <a:pPr eaLnBrk="0" hangingPunct="0"/>
            <a:r>
              <a:rPr lang="en-US" sz="2400" b="1" dirty="0"/>
              <a:t>Ownership</a:t>
            </a:r>
          </a:p>
          <a:p>
            <a:pPr eaLnBrk="0" hangingPunct="0"/>
            <a:r>
              <a:rPr lang="en-US" sz="2400" b="1" dirty="0"/>
              <a:t>System</a:t>
            </a:r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8369299" y="1984212"/>
            <a:ext cx="2286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Return on</a:t>
            </a:r>
          </a:p>
          <a:p>
            <a:r>
              <a:rPr lang="en-US" b="1"/>
              <a:t>investment,</a:t>
            </a:r>
          </a:p>
          <a:p>
            <a:r>
              <a:rPr lang="en-US" b="1"/>
              <a:t>transfer of </a:t>
            </a:r>
          </a:p>
          <a:p>
            <a:r>
              <a:rPr lang="en-US" b="1"/>
              <a:t>assets</a:t>
            </a:r>
          </a:p>
        </p:txBody>
      </p: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4225924" y="5816986"/>
            <a:ext cx="4019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 dirty="0"/>
              <a:t>Productivity, day-to-day operations</a:t>
            </a: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2497751" y="2270877"/>
            <a:ext cx="19050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/>
              <a:t>Security</a:t>
            </a:r>
          </a:p>
          <a:p>
            <a:r>
              <a:rPr lang="en-US" b="1" dirty="0"/>
              <a:t>fun</a:t>
            </a:r>
          </a:p>
          <a:p>
            <a:r>
              <a:rPr lang="en-US" b="1" dirty="0"/>
              <a:t>nurturing</a:t>
            </a:r>
          </a:p>
        </p:txBody>
      </p:sp>
    </p:spTree>
    <p:extLst>
      <p:ext uri="{BB962C8B-B14F-4D97-AF65-F5344CB8AC3E}">
        <p14:creationId xmlns:p14="http://schemas.microsoft.com/office/powerpoint/2010/main" val="226506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92299" y="2609314"/>
            <a:ext cx="739917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Analyze your own nonverbal behavior.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Observe. Observe. Observe.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Resist temptation to draw conclusions from nonverbal behaviors.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Connect and relate.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92299" y="952218"/>
            <a:ext cx="990579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Myriad Pro" panose="020B0503030403020204" pitchFamily="34" charset="0"/>
              </a:rPr>
              <a:t>Thinking Critically About Our Nonverbal Messages</a:t>
            </a:r>
            <a:endParaRPr lang="en-US" sz="4800" b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27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92299" y="2521878"/>
            <a:ext cx="739917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Always show respect for the speaker.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Know when to be a passive listener.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Know when to be an active listener.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Myriad Pro" panose="020B0503030403020204" pitchFamily="34" charset="0"/>
              </a:rPr>
              <a:t>Paraphrase the speaker’s meaning.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Myriad Pro" panose="020B0503030403020204" pitchFamily="34" charset="0"/>
              </a:rPr>
              <a:t>Express understanding of speaker’s feelings.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Myriad Pro" panose="020B0503030403020204" pitchFamily="34" charset="0"/>
              </a:rPr>
              <a:t>Ask questions.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92299" y="952218"/>
            <a:ext cx="990579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Myriad Pro" panose="020B0503030403020204" pitchFamily="34" charset="0"/>
              </a:rPr>
              <a:t>How to Become a More Effective Listener</a:t>
            </a:r>
            <a:endParaRPr lang="en-US" sz="4800" b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80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92299" y="2521878"/>
            <a:ext cx="73991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Turning—toward responses.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Turning—away responses.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Turning—against responses.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92299" y="952218"/>
            <a:ext cx="990579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Myriad Pro" panose="020B0503030403020204" pitchFamily="34" charset="0"/>
              </a:rPr>
              <a:t>Three Ways to Respond to Bids for Communication</a:t>
            </a:r>
            <a:endParaRPr lang="en-US" sz="4800" b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93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510668" y="2517211"/>
            <a:ext cx="3352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9600" dirty="0">
                <a:solidFill>
                  <a:srgbClr val="5D2C84"/>
                </a:solidFill>
                <a:latin typeface="Arial Black" pitchFamily="34" charset="0"/>
              </a:rPr>
              <a:t>YOU</a:t>
            </a:r>
            <a:endParaRPr lang="en-US" sz="4400" dirty="0">
              <a:solidFill>
                <a:srgbClr val="5D2C84"/>
              </a:solidFill>
              <a:latin typeface="Arial Black" pitchFamily="34" charset="0"/>
            </a:endParaRPr>
          </a:p>
        </p:txBody>
      </p:sp>
      <p:sp>
        <p:nvSpPr>
          <p:cNvPr id="9" name="Oval 3"/>
          <p:cNvSpPr>
            <a:spLocks noChangeArrowheads="1"/>
          </p:cNvSpPr>
          <p:nvPr/>
        </p:nvSpPr>
        <p:spPr bwMode="auto">
          <a:xfrm>
            <a:off x="4358268" y="1747778"/>
            <a:ext cx="3657600" cy="3200400"/>
          </a:xfrm>
          <a:prstGeom prst="ellipse">
            <a:avLst/>
          </a:prstGeom>
          <a:noFill/>
          <a:ln w="76200">
            <a:solidFill>
              <a:srgbClr val="FF090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" name="Line 4"/>
          <p:cNvSpPr>
            <a:spLocks noChangeShapeType="1"/>
          </p:cNvSpPr>
          <p:nvPr/>
        </p:nvSpPr>
        <p:spPr bwMode="auto">
          <a:xfrm>
            <a:off x="4861932" y="2274849"/>
            <a:ext cx="2620536" cy="2216129"/>
          </a:xfrm>
          <a:prstGeom prst="line">
            <a:avLst/>
          </a:prstGeom>
          <a:noFill/>
          <a:ln w="76200">
            <a:solidFill>
              <a:srgbClr val="FF090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06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409498" y="2312446"/>
            <a:ext cx="739917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Tx/>
              <a:buNone/>
              <a:defRPr/>
            </a:pPr>
            <a:r>
              <a:rPr lang="en-US" sz="4000" dirty="0">
                <a:latin typeface="Myriad Pro" panose="020B0503030403020204" pitchFamily="34" charset="0"/>
              </a:rPr>
              <a:t>Remember to </a:t>
            </a:r>
            <a:r>
              <a:rPr lang="en-US" sz="4000" b="1" dirty="0">
                <a:latin typeface="Myriad Pro" panose="020B0503030403020204" pitchFamily="34" charset="0"/>
              </a:rPr>
              <a:t>enjoy</a:t>
            </a:r>
            <a:r>
              <a:rPr lang="en-US" sz="4000" dirty="0">
                <a:latin typeface="Myriad Pro" panose="020B0503030403020204" pitchFamily="34" charset="0"/>
              </a:rPr>
              <a:t> each other and to regularly </a:t>
            </a:r>
            <a:r>
              <a:rPr lang="en-US" sz="4000" b="1" dirty="0">
                <a:latin typeface="Myriad Pro" panose="020B0503030403020204" pitchFamily="34" charset="0"/>
              </a:rPr>
              <a:t>show appreciation</a:t>
            </a:r>
            <a:r>
              <a:rPr lang="en-US" sz="4000" dirty="0">
                <a:latin typeface="Myriad Pro" panose="020B0503030403020204" pitchFamily="34" charset="0"/>
              </a:rPr>
              <a:t> to each other (</a:t>
            </a:r>
            <a:r>
              <a:rPr lang="en-US" sz="4000" i="1" dirty="0">
                <a:latin typeface="Myriad Pro" panose="020B0503030403020204" pitchFamily="34" charset="0"/>
              </a:rPr>
              <a:t>in the way the other person likes</a:t>
            </a:r>
            <a:r>
              <a:rPr lang="en-US" sz="4000" dirty="0">
                <a:latin typeface="Myriad Pro" panose="020B0503030403020204" pitchFamily="34" charset="0"/>
              </a:rPr>
              <a:t>)!!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92299" y="952218"/>
            <a:ext cx="99057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Myriad Pro" panose="020B0503030403020204" pitchFamily="34" charset="0"/>
              </a:rPr>
              <a:t>One More Thing…</a:t>
            </a:r>
            <a:endParaRPr lang="en-US" sz="4800" b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76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409498" y="2189740"/>
            <a:ext cx="819649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Tx/>
              <a:buNone/>
              <a:defRPr/>
            </a:pPr>
            <a:r>
              <a:rPr lang="en-US" sz="4000" dirty="0">
                <a:latin typeface="Myriad Pro" panose="020B0503030403020204" pitchFamily="34" charset="0"/>
              </a:rPr>
              <a:t>Two Surprisingly Simple Truths for Married </a:t>
            </a:r>
            <a:r>
              <a:rPr lang="en-US" sz="4000" dirty="0" smtClean="0">
                <a:latin typeface="Myriad Pro" panose="020B0503030403020204" pitchFamily="34" charset="0"/>
              </a:rPr>
              <a:t>Couples</a:t>
            </a:r>
          </a:p>
          <a:p>
            <a:pPr algn="ctr">
              <a:buFontTx/>
              <a:buNone/>
              <a:defRPr/>
            </a:pPr>
            <a:endParaRPr lang="en-US" sz="3000" dirty="0">
              <a:latin typeface="Myriad Pro" panose="020B0503030403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Happily married couples behave like </a:t>
            </a:r>
            <a:r>
              <a:rPr lang="en-US" sz="3000" b="1" i="1" dirty="0">
                <a:latin typeface="Myriad Pro" panose="020B0503030403020204" pitchFamily="34" charset="0"/>
              </a:rPr>
              <a:t>good friends.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>
                <a:latin typeface="Myriad Pro" panose="020B0503030403020204" pitchFamily="34" charset="0"/>
              </a:rPr>
              <a:t>Happily </a:t>
            </a:r>
            <a:r>
              <a:rPr lang="en-US" sz="3000" dirty="0">
                <a:latin typeface="Myriad Pro" panose="020B0503030403020204" pitchFamily="34" charset="0"/>
              </a:rPr>
              <a:t>married couples handle their conflicts </a:t>
            </a:r>
            <a:r>
              <a:rPr lang="en-US" sz="3000" dirty="0" smtClean="0">
                <a:latin typeface="Myriad Pro" panose="020B0503030403020204" pitchFamily="34" charset="0"/>
              </a:rPr>
              <a:t>in </a:t>
            </a:r>
            <a:r>
              <a:rPr lang="en-US" sz="3000" b="1" i="1" dirty="0" smtClean="0">
                <a:latin typeface="Myriad Pro" panose="020B0503030403020204" pitchFamily="34" charset="0"/>
              </a:rPr>
              <a:t>gentle</a:t>
            </a:r>
            <a:r>
              <a:rPr lang="en-US" sz="3000" b="1" i="1" dirty="0">
                <a:latin typeface="Myriad Pro" panose="020B0503030403020204" pitchFamily="34" charset="0"/>
              </a:rPr>
              <a:t>, positive ways</a:t>
            </a:r>
            <a:r>
              <a:rPr lang="en-US" sz="3000" dirty="0">
                <a:latin typeface="Myriad Pro" panose="020B0503030403020204" pitchFamily="34" charset="0"/>
              </a:rPr>
              <a:t>.</a:t>
            </a:r>
          </a:p>
          <a:p>
            <a:pPr algn="ctr">
              <a:buFontTx/>
              <a:buNone/>
              <a:defRPr/>
            </a:pPr>
            <a:endParaRPr lang="en-US" sz="4000" dirty="0">
              <a:latin typeface="Myriad Pro" panose="020B05030304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92299" y="952218"/>
            <a:ext cx="99057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Myriad Pro" panose="020B0503030403020204" pitchFamily="34" charset="0"/>
              </a:rPr>
              <a:t>And Another Last Thing!</a:t>
            </a:r>
            <a:endParaRPr lang="en-US" sz="4800" b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59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2222810" y="853068"/>
            <a:ext cx="7847013" cy="762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 dirty="0" smtClean="0">
                <a:latin typeface="Myriad Pro" panose="020B0503030403020204" pitchFamily="34" charset="0"/>
              </a:rPr>
              <a:t>CONTACT  INFORMATION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2247893" y="1492404"/>
            <a:ext cx="8096842" cy="55626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000" dirty="0" smtClean="0">
                <a:latin typeface="Myriad Pro" panose="020B0503030403020204" pitchFamily="34" charset="0"/>
              </a:rPr>
              <a:t>Charlie Griffin, M.S., Research Assistant Professor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000" dirty="0" smtClean="0">
                <a:latin typeface="Myriad Pro" panose="020B0503030403020204" pitchFamily="34" charset="0"/>
              </a:rPr>
              <a:t>School of Family Studies and Human Services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000" dirty="0" smtClean="0">
                <a:latin typeface="Myriad Pro" panose="020B0503030403020204" pitchFamily="34" charset="0"/>
              </a:rPr>
              <a:t>Programs for Workplace Solutions, A211 Edwards Hall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000" dirty="0" smtClean="0">
                <a:latin typeface="Myriad Pro" panose="020B0503030403020204" pitchFamily="34" charset="0"/>
              </a:rPr>
              <a:t>Phone:  785-532-2025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000" dirty="0" smtClean="0">
                <a:latin typeface="Myriad Pro" panose="020B0503030403020204" pitchFamily="34" charset="0"/>
              </a:rPr>
              <a:t>Email:  </a:t>
            </a:r>
            <a:r>
              <a:rPr lang="en-US" sz="2000" dirty="0" smtClean="0">
                <a:latin typeface="Myriad Pro" panose="020B0503030403020204" pitchFamily="34" charset="0"/>
                <a:hlinkClick r:id="rId5"/>
              </a:rPr>
              <a:t>cgriffin@k-state.edu</a:t>
            </a:r>
            <a:r>
              <a:rPr lang="en-US" sz="2000" dirty="0">
                <a:latin typeface="Myriad Pro" panose="020B0503030403020204" pitchFamily="34" charset="0"/>
              </a:rPr>
              <a:t/>
            </a:r>
            <a:br>
              <a:rPr lang="en-US" sz="2000" dirty="0">
                <a:latin typeface="Myriad Pro" panose="020B0503030403020204" pitchFamily="34" charset="0"/>
              </a:rPr>
            </a:br>
            <a:endParaRPr lang="en-US" sz="1200" dirty="0" smtClean="0">
              <a:latin typeface="Perpetua" pitchFamily="18" charset="0"/>
            </a:endParaRPr>
          </a:p>
          <a:p>
            <a:pPr marL="0" indent="0" algn="ctr">
              <a:buNone/>
            </a:pPr>
            <a:r>
              <a:rPr lang="en-US" sz="3000" dirty="0" smtClean="0">
                <a:latin typeface="Myriad Pro" panose="020B0503030403020204" pitchFamily="34" charset="0"/>
              </a:rPr>
              <a:t>Charlotte Shoup Olsen, Ph.D., CFLE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000" dirty="0" smtClean="0">
                <a:latin typeface="Myriad Pro" panose="020B0503030403020204" pitchFamily="34" charset="0"/>
              </a:rPr>
              <a:t>Family Systems Specialist, K-State Research &amp; Extension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000" dirty="0" smtClean="0">
                <a:latin typeface="Myriad Pro" panose="020B0503030403020204" pitchFamily="34" charset="0"/>
              </a:rPr>
              <a:t>Family Studies &amp; Human Service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000" dirty="0" smtClean="0">
                <a:latin typeface="Myriad Pro" panose="020B0503030403020204" pitchFamily="34" charset="0"/>
              </a:rPr>
              <a:t>Phone:  785-532-5773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000" dirty="0" smtClean="0">
                <a:latin typeface="Myriad Pro" panose="020B0503030403020204" pitchFamily="34" charset="0"/>
              </a:rPr>
              <a:t>Email: </a:t>
            </a:r>
            <a:r>
              <a:rPr lang="en-US" sz="2000" dirty="0" smtClean="0">
                <a:latin typeface="Myriad Pro" panose="020B0503030403020204" pitchFamily="34" charset="0"/>
                <a:hlinkClick r:id="rId6"/>
              </a:rPr>
              <a:t>colsen@k-state.edu</a:t>
            </a:r>
            <a:endParaRPr lang="en-US" sz="2000" dirty="0" smtClean="0">
              <a:latin typeface="Myriad Pro" panose="020B0503030403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dirty="0" smtClean="0">
                <a:latin typeface="Myriad Pro" panose="020B0503030403020204" pitchFamily="34" charset="0"/>
              </a:rPr>
              <a:t/>
            </a:r>
            <a:br>
              <a:rPr lang="en-US" sz="2000" dirty="0" smtClean="0">
                <a:latin typeface="Myriad Pro" panose="020B0503030403020204" pitchFamily="34" charset="0"/>
              </a:rPr>
            </a:br>
            <a:r>
              <a:rPr lang="en-US" sz="2000" dirty="0" smtClean="0">
                <a:latin typeface="Myriad Pro" panose="020B0503030403020204" pitchFamily="34" charset="0"/>
              </a:rPr>
              <a:t>Kansas State University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dirty="0" smtClean="0">
                <a:latin typeface="Myriad Pro" panose="020B0503030403020204" pitchFamily="34" charset="0"/>
              </a:rPr>
              <a:t>Manhattan, KS 66506</a:t>
            </a:r>
          </a:p>
        </p:txBody>
      </p:sp>
    </p:spTree>
    <p:extLst>
      <p:ext uri="{BB962C8B-B14F-4D97-AF65-F5344CB8AC3E}">
        <p14:creationId xmlns:p14="http://schemas.microsoft.com/office/powerpoint/2010/main" val="352405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409498" y="1891467"/>
            <a:ext cx="73991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Myriad Pro" panose="020B0503030403020204" pitchFamily="34" charset="0"/>
              </a:rPr>
              <a:t>“The future of agriculture lies in the hands of young and beginning farmers.  We need to find more ways to help them take the reins of the farm business.“</a:t>
            </a:r>
          </a:p>
          <a:p>
            <a:r>
              <a:rPr lang="en-US" sz="3000" dirty="0">
                <a:latin typeface="Myriad Pro" panose="020B0503030403020204" pitchFamily="34" charset="0"/>
              </a:rPr>
              <a:t> </a:t>
            </a:r>
          </a:p>
          <a:p>
            <a:pPr lvl="1" algn="r"/>
            <a:r>
              <a:rPr lang="en-US" sz="3000" dirty="0">
                <a:solidFill>
                  <a:schemeClr val="tx2"/>
                </a:solidFill>
                <a:latin typeface="Myriad Pro" panose="020B0503030403020204" pitchFamily="34" charset="0"/>
              </a:rPr>
              <a:t>- Canadian Agriculture Minister Gerry Ritz</a:t>
            </a:r>
          </a:p>
        </p:txBody>
      </p:sp>
    </p:spTree>
    <p:extLst>
      <p:ext uri="{BB962C8B-B14F-4D97-AF65-F5344CB8AC3E}">
        <p14:creationId xmlns:p14="http://schemas.microsoft.com/office/powerpoint/2010/main" val="127586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409498" y="1891467"/>
            <a:ext cx="73991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  <a:buClr>
                <a:schemeClr val="tx2"/>
              </a:buClr>
            </a:pPr>
            <a:r>
              <a:rPr lang="en-US" sz="3000" dirty="0">
                <a:latin typeface="Myriad Pro" panose="020B0503030403020204" pitchFamily="34" charset="0"/>
              </a:rPr>
              <a:t>“Transitioning the older generation from the business is one of the top challenges facing North American Agriculture</a:t>
            </a:r>
            <a:r>
              <a:rPr lang="en-US" sz="3000" dirty="0" smtClean="0">
                <a:latin typeface="Myriad Pro" panose="020B0503030403020204" pitchFamily="34" charset="0"/>
              </a:rPr>
              <a:t>.”</a:t>
            </a:r>
            <a:br>
              <a:rPr lang="en-US" sz="3000" dirty="0" smtClean="0">
                <a:latin typeface="Myriad Pro" panose="020B0503030403020204" pitchFamily="34" charset="0"/>
              </a:rPr>
            </a:br>
            <a:endParaRPr lang="en-US" sz="3000" dirty="0">
              <a:latin typeface="Myriad Pro" panose="020B0503030403020204" pitchFamily="34" charset="0"/>
            </a:endParaRPr>
          </a:p>
          <a:p>
            <a:pPr lvl="4">
              <a:buFontTx/>
              <a:buChar char="-"/>
            </a:pPr>
            <a:r>
              <a:rPr lang="en-US" sz="3000" dirty="0">
                <a:solidFill>
                  <a:schemeClr val="tx2"/>
                </a:solidFill>
                <a:latin typeface="Myriad Pro" panose="020B0503030403020204" pitchFamily="34" charset="0"/>
              </a:rPr>
              <a:t> </a:t>
            </a:r>
            <a:r>
              <a:rPr lang="en-US" sz="3000" i="1" dirty="0">
                <a:solidFill>
                  <a:schemeClr val="tx2"/>
                </a:solidFill>
                <a:latin typeface="Myriad Pro" panose="020B0503030403020204" pitchFamily="34" charset="0"/>
              </a:rPr>
              <a:t>Dave Kohl and Alicia Morris</a:t>
            </a:r>
          </a:p>
          <a:p>
            <a:pPr lvl="4"/>
            <a:r>
              <a:rPr lang="en-US" sz="3000" i="1" dirty="0">
                <a:solidFill>
                  <a:schemeClr val="tx2"/>
                </a:solidFill>
                <a:latin typeface="Myriad Pro" panose="020B0503030403020204" pitchFamily="34" charset="0"/>
              </a:rPr>
              <a:t>Virginia Cooperative Extension</a:t>
            </a:r>
          </a:p>
        </p:txBody>
      </p:sp>
    </p:spTree>
    <p:extLst>
      <p:ext uri="{BB962C8B-B14F-4D97-AF65-F5344CB8AC3E}">
        <p14:creationId xmlns:p14="http://schemas.microsoft.com/office/powerpoint/2010/main" val="284820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409498" y="1891467"/>
            <a:ext cx="739917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  <a:buClr>
                <a:schemeClr val="tx2"/>
              </a:buClr>
            </a:pPr>
            <a:r>
              <a:rPr lang="en-US" sz="3000" dirty="0">
                <a:latin typeface="Myriad Pro" panose="020B0503030403020204" pitchFamily="34" charset="0"/>
              </a:rPr>
              <a:t>“Ranchers and farmers are telling us their weakest link is not technology nor information. Their weakest link is human relationship management.”</a:t>
            </a:r>
            <a:r>
              <a:rPr lang="en-US" sz="3000" dirty="0" smtClean="0">
                <a:latin typeface="Myriad Pro" panose="020B0503030403020204" pitchFamily="34" charset="0"/>
              </a:rPr>
              <a:t/>
            </a:r>
            <a:br>
              <a:rPr lang="en-US" sz="3000" dirty="0" smtClean="0">
                <a:latin typeface="Myriad Pro" panose="020B0503030403020204" pitchFamily="34" charset="0"/>
              </a:rPr>
            </a:br>
            <a:endParaRPr lang="en-US" sz="3000" dirty="0">
              <a:latin typeface="Myriad Pro" panose="020B0503030403020204" pitchFamily="34" charset="0"/>
            </a:endParaRPr>
          </a:p>
          <a:p>
            <a:r>
              <a:rPr lang="en-US" sz="3000" dirty="0" smtClean="0">
                <a:solidFill>
                  <a:schemeClr val="tx2"/>
                </a:solidFill>
                <a:latin typeface="Myriad Pro" panose="020B0503030403020204" pitchFamily="34" charset="0"/>
              </a:rPr>
              <a:t>		-</a:t>
            </a:r>
            <a:r>
              <a:rPr lang="en-US" sz="3000" dirty="0">
                <a:solidFill>
                  <a:schemeClr val="tx2"/>
                </a:solidFill>
                <a:latin typeface="Myriad Pro" panose="020B0503030403020204" pitchFamily="34" charset="0"/>
              </a:rPr>
              <a:t>Robert </a:t>
            </a:r>
            <a:r>
              <a:rPr lang="en-US" sz="3000" dirty="0" err="1">
                <a:solidFill>
                  <a:schemeClr val="tx2"/>
                </a:solidFill>
                <a:latin typeface="Myriad Pro" panose="020B0503030403020204" pitchFamily="34" charset="0"/>
              </a:rPr>
              <a:t>Fetsch</a:t>
            </a:r>
            <a:r>
              <a:rPr lang="en-US" sz="3000" dirty="0">
                <a:solidFill>
                  <a:schemeClr val="tx2"/>
                </a:solidFill>
                <a:latin typeface="Myriad Pro" panose="020B0503030403020204" pitchFamily="34" charset="0"/>
              </a:rPr>
              <a:t>, Colorado State </a:t>
            </a:r>
            <a:r>
              <a:rPr lang="en-US" sz="3000" dirty="0" smtClean="0">
                <a:solidFill>
                  <a:schemeClr val="tx2"/>
                </a:solidFill>
                <a:latin typeface="Myriad Pro" panose="020B0503030403020204" pitchFamily="34" charset="0"/>
              </a:rPr>
              <a:t>		University </a:t>
            </a:r>
            <a:r>
              <a:rPr lang="en-US" sz="3000" dirty="0">
                <a:solidFill>
                  <a:schemeClr val="tx2"/>
                </a:solidFill>
                <a:latin typeface="Myriad Pro" panose="020B0503030403020204" pitchFamily="34" charset="0"/>
              </a:rPr>
              <a:t>Cooperative Extension</a:t>
            </a:r>
          </a:p>
        </p:txBody>
      </p:sp>
    </p:spTree>
    <p:extLst>
      <p:ext uri="{BB962C8B-B14F-4D97-AF65-F5344CB8AC3E}">
        <p14:creationId xmlns:p14="http://schemas.microsoft.com/office/powerpoint/2010/main" val="358539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92299" y="2609314"/>
            <a:ext cx="7399176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spcBef>
                <a:spcPts val="1200"/>
              </a:spcBef>
              <a:buFont typeface="Wingdings" pitchFamily="2" charset="2"/>
              <a:buChar char="ü"/>
            </a:pPr>
            <a:r>
              <a:rPr lang="en-US" sz="3000" dirty="0">
                <a:latin typeface="Myriad Pro" panose="020B0503030403020204" pitchFamily="34" charset="0"/>
              </a:rPr>
              <a:t>Financial</a:t>
            </a:r>
          </a:p>
          <a:p>
            <a:pPr lvl="1">
              <a:spcBef>
                <a:spcPts val="1200"/>
              </a:spcBef>
              <a:buFont typeface="Wingdings" pitchFamily="2" charset="2"/>
              <a:buChar char="ü"/>
            </a:pPr>
            <a:r>
              <a:rPr lang="en-US" sz="3000" dirty="0">
                <a:latin typeface="Myriad Pro" panose="020B0503030403020204" pitchFamily="34" charset="0"/>
              </a:rPr>
              <a:t>Legal</a:t>
            </a:r>
          </a:p>
          <a:p>
            <a:pPr lvl="1">
              <a:spcBef>
                <a:spcPts val="1200"/>
              </a:spcBef>
              <a:buFont typeface="Wingdings" pitchFamily="2" charset="2"/>
              <a:buChar char="ü"/>
            </a:pPr>
            <a:r>
              <a:rPr lang="en-US" sz="3000" dirty="0">
                <a:latin typeface="Myriad Pro" panose="020B0503030403020204" pitchFamily="34" charset="0"/>
              </a:rPr>
              <a:t>Marketing</a:t>
            </a:r>
          </a:p>
          <a:p>
            <a:pPr lvl="1">
              <a:spcBef>
                <a:spcPts val="1200"/>
              </a:spcBef>
              <a:buFont typeface="Wingdings" pitchFamily="2" charset="2"/>
              <a:buChar char="ü"/>
            </a:pPr>
            <a:r>
              <a:rPr lang="en-US" sz="3000" dirty="0">
                <a:latin typeface="Myriad Pro" panose="020B0503030403020204" pitchFamily="34" charset="0"/>
              </a:rPr>
              <a:t>Production</a:t>
            </a:r>
          </a:p>
          <a:p>
            <a:pPr lvl="1">
              <a:spcBef>
                <a:spcPts val="1200"/>
              </a:spcBef>
              <a:buFont typeface="Wingdings" pitchFamily="2" charset="2"/>
              <a:buChar char="ü"/>
            </a:pPr>
            <a:r>
              <a:rPr lang="en-US" sz="3000" dirty="0">
                <a:latin typeface="Myriad Pro" panose="020B0503030403020204" pitchFamily="34" charset="0"/>
              </a:rPr>
              <a:t>Human Resources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92299" y="952218"/>
            <a:ext cx="990579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Myriad Pro" panose="020B0503030403020204" pitchFamily="34" charset="0"/>
              </a:rPr>
              <a:t>5 Areas of Risk that Threaten </a:t>
            </a:r>
            <a:br>
              <a:rPr lang="en-US" sz="4800" b="1" dirty="0" smtClean="0">
                <a:latin typeface="Myriad Pro" panose="020B0503030403020204" pitchFamily="34" charset="0"/>
              </a:rPr>
            </a:br>
            <a:r>
              <a:rPr lang="en-US" sz="4800" b="1" dirty="0" smtClean="0">
                <a:latin typeface="Myriad Pro" panose="020B0503030403020204" pitchFamily="34" charset="0"/>
              </a:rPr>
              <a:t>Family Farms</a:t>
            </a:r>
            <a:endParaRPr lang="en-US" sz="4800" b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53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92299" y="2196916"/>
            <a:ext cx="8819244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The separation of authority from ownership and </a:t>
            </a:r>
            <a:r>
              <a:rPr lang="en-US" sz="3000" dirty="0" smtClean="0">
                <a:latin typeface="Myriad Pro" panose="020B0503030403020204" pitchFamily="34" charset="0"/>
              </a:rPr>
              <a:t>management</a:t>
            </a:r>
            <a:r>
              <a:rPr lang="en-US" sz="3000" dirty="0">
                <a:latin typeface="Myriad Pro" panose="020B0503030403020204" pitchFamily="34" charset="0"/>
              </a:rPr>
              <a:t>.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Issues of unfairness in the successor generation.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Absence of a shared sense of purpose.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Communication problems.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Lack of formal structures and processes that manage </a:t>
            </a:r>
            <a:r>
              <a:rPr lang="en-US" sz="3000" dirty="0" smtClean="0">
                <a:latin typeface="Myriad Pro" panose="020B0503030403020204" pitchFamily="34" charset="0"/>
              </a:rPr>
              <a:t>decision-making</a:t>
            </a:r>
            <a:r>
              <a:rPr lang="en-US" sz="3000" dirty="0">
                <a:latin typeface="Myriad Pro" panose="020B0503030403020204" pitchFamily="34" charset="0"/>
              </a:rPr>
              <a:t>.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Neglect of individual, family and organizational </a:t>
            </a:r>
            <a:r>
              <a:rPr lang="en-US" sz="3000" dirty="0" smtClean="0">
                <a:latin typeface="Myriad Pro" panose="020B0503030403020204" pitchFamily="34" charset="0"/>
              </a:rPr>
              <a:t>development </a:t>
            </a:r>
            <a:r>
              <a:rPr lang="en-US" sz="2000" dirty="0">
                <a:latin typeface="Myriad Pro" panose="020B0503030403020204" pitchFamily="34" charset="0"/>
              </a:rPr>
              <a:t>(Aspen Family Business Group, 2004).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92299" y="952218"/>
            <a:ext cx="99057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Myriad Pro" panose="020B0503030403020204" pitchFamily="34" charset="0"/>
              </a:rPr>
              <a:t>Challenges to Family Businesses</a:t>
            </a:r>
            <a:endParaRPr lang="en-US" sz="4800" b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55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92299" y="2616798"/>
            <a:ext cx="8819244" cy="3554819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Control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000" dirty="0" smtClean="0">
                <a:latin typeface="Myriad Pro" panose="020B0503030403020204" pitchFamily="34" charset="0"/>
              </a:rPr>
              <a:t>Transfer </a:t>
            </a:r>
            <a:r>
              <a:rPr lang="en-US" sz="3000" dirty="0">
                <a:latin typeface="Myriad Pro" panose="020B0503030403020204" pitchFamily="34" charset="0"/>
              </a:rPr>
              <a:t>of property/ownership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000" dirty="0" smtClean="0">
                <a:latin typeface="Myriad Pro" panose="020B0503030403020204" pitchFamily="34" charset="0"/>
              </a:rPr>
              <a:t>Division of income…fairness</a:t>
            </a:r>
            <a:r>
              <a:rPr lang="en-US" sz="3000" dirty="0">
                <a:latin typeface="Myriad Pro" panose="020B0503030403020204" pitchFamily="34" charset="0"/>
              </a:rPr>
              <a:t>?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000" dirty="0" smtClean="0">
                <a:latin typeface="Myriad Pro" panose="020B0503030403020204" pitchFamily="34" charset="0"/>
              </a:rPr>
              <a:t>Obligations</a:t>
            </a:r>
            <a:r>
              <a:rPr lang="en-US" sz="3000" dirty="0">
                <a:latin typeface="Myriad Pro" panose="020B0503030403020204" pitchFamily="34" charset="0"/>
              </a:rPr>
              <a:t>, debts, </a:t>
            </a:r>
            <a:r>
              <a:rPr lang="en-US" sz="3000" dirty="0" smtClean="0">
                <a:latin typeface="Myriad Pro" panose="020B0503030403020204" pitchFamily="34" charset="0"/>
              </a:rPr>
              <a:t/>
            </a:r>
            <a:br>
              <a:rPr lang="en-US" sz="3000" dirty="0" smtClean="0">
                <a:latin typeface="Myriad Pro" panose="020B0503030403020204" pitchFamily="34" charset="0"/>
              </a:rPr>
            </a:br>
            <a:r>
              <a:rPr lang="en-US" sz="3000" dirty="0" smtClean="0">
                <a:latin typeface="Myriad Pro" panose="020B0503030403020204" pitchFamily="34" charset="0"/>
              </a:rPr>
              <a:t>and </a:t>
            </a:r>
            <a:r>
              <a:rPr lang="en-US" sz="3000" dirty="0">
                <a:latin typeface="Myriad Pro" panose="020B0503030403020204" pitchFamily="34" charset="0"/>
              </a:rPr>
              <a:t>risks 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000" dirty="0" smtClean="0">
                <a:latin typeface="Myriad Pro" panose="020B0503030403020204" pitchFamily="34" charset="0"/>
              </a:rPr>
              <a:t>In-law </a:t>
            </a:r>
            <a:r>
              <a:rPr lang="en-US" sz="3000" dirty="0">
                <a:latin typeface="Myriad Pro" panose="020B0503030403020204" pitchFamily="34" charset="0"/>
              </a:rPr>
              <a:t>relations and competing loyalties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000" dirty="0" smtClean="0">
                <a:latin typeface="Myriad Pro" panose="020B0503030403020204" pitchFamily="34" charset="0"/>
              </a:rPr>
              <a:t>Coping </a:t>
            </a:r>
            <a:r>
              <a:rPr lang="en-US" sz="3000" dirty="0">
                <a:latin typeface="Myriad Pro" panose="020B0503030403020204" pitchFamily="34" charset="0"/>
              </a:rPr>
              <a:t>differences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000" dirty="0" smtClean="0">
                <a:latin typeface="Myriad Pro" panose="020B0503030403020204" pitchFamily="34" charset="0"/>
              </a:rPr>
              <a:t>Decision </a:t>
            </a:r>
            <a:r>
              <a:rPr lang="en-US" sz="3000" dirty="0">
                <a:latin typeface="Myriad Pro" panose="020B0503030403020204" pitchFamily="34" charset="0"/>
              </a:rPr>
              <a:t>making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92300" y="952218"/>
            <a:ext cx="58614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Myriad Pro" panose="020B0503030403020204" pitchFamily="34" charset="0"/>
              </a:rPr>
              <a:t>Common Sources of Farm Family Conflict</a:t>
            </a:r>
            <a:endParaRPr lang="en-US" sz="4800" b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58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96" y="3674244"/>
            <a:ext cx="1301703" cy="3009896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1358900" y="6438122"/>
            <a:ext cx="656797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710" y="6275099"/>
            <a:ext cx="2202025" cy="326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991" y="6272970"/>
            <a:ext cx="1192106" cy="3281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20075" y="422986"/>
            <a:ext cx="11378022" cy="0"/>
          </a:xfrm>
          <a:prstGeom prst="line">
            <a:avLst/>
          </a:prstGeom>
          <a:ln w="28575">
            <a:solidFill>
              <a:srgbClr val="5D2C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892299" y="2196916"/>
            <a:ext cx="7399176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Much more than estate planning!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Weaving of Family Life Cycle with          </a:t>
            </a:r>
            <a:r>
              <a:rPr lang="en-US" sz="3000" dirty="0" smtClean="0">
                <a:latin typeface="Myriad Pro" panose="020B0503030403020204" pitchFamily="34" charset="0"/>
              </a:rPr>
              <a:t>Business </a:t>
            </a:r>
            <a:r>
              <a:rPr lang="en-US" sz="3000" dirty="0">
                <a:latin typeface="Myriad Pro" panose="020B0503030403020204" pitchFamily="34" charset="0"/>
              </a:rPr>
              <a:t>Life Cycle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000" dirty="0">
                <a:latin typeface="Myriad Pro" panose="020B0503030403020204" pitchFamily="34" charset="0"/>
              </a:rPr>
              <a:t>Combines: </a:t>
            </a:r>
            <a:br>
              <a:rPr lang="en-US" sz="3000" dirty="0">
                <a:latin typeface="Myriad Pro" panose="020B0503030403020204" pitchFamily="34" charset="0"/>
              </a:rPr>
            </a:br>
            <a:r>
              <a:rPr lang="en-US" sz="3000" dirty="0" smtClean="0">
                <a:latin typeface="Myriad Pro" panose="020B0503030403020204" pitchFamily="34" charset="0"/>
              </a:rPr>
              <a:t>	- Career </a:t>
            </a:r>
            <a:r>
              <a:rPr lang="en-US" sz="3000" dirty="0">
                <a:latin typeface="Myriad Pro" panose="020B0503030403020204" pitchFamily="34" charset="0"/>
              </a:rPr>
              <a:t>Development Plan</a:t>
            </a:r>
          </a:p>
          <a:p>
            <a:pPr>
              <a:spcBef>
                <a:spcPts val="600"/>
              </a:spcBef>
            </a:pPr>
            <a:r>
              <a:rPr lang="en-US" sz="3000" dirty="0" smtClean="0">
                <a:latin typeface="Myriad Pro" panose="020B0503030403020204" pitchFamily="34" charset="0"/>
              </a:rPr>
              <a:t>	- Professional </a:t>
            </a:r>
            <a:r>
              <a:rPr lang="en-US" sz="3000" dirty="0">
                <a:latin typeface="Myriad Pro" panose="020B0503030403020204" pitchFamily="34" charset="0"/>
              </a:rPr>
              <a:t>Development</a:t>
            </a:r>
          </a:p>
          <a:p>
            <a:pPr>
              <a:spcBef>
                <a:spcPts val="600"/>
              </a:spcBef>
            </a:pPr>
            <a:r>
              <a:rPr lang="en-US" sz="3000" dirty="0" smtClean="0">
                <a:latin typeface="Myriad Pro" panose="020B0503030403020204" pitchFamily="34" charset="0"/>
              </a:rPr>
              <a:t>	- Retirement </a:t>
            </a:r>
            <a:r>
              <a:rPr lang="en-US" sz="3000" dirty="0">
                <a:latin typeface="Myriad Pro" panose="020B0503030403020204" pitchFamily="34" charset="0"/>
              </a:rPr>
              <a:t>Plan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92299" y="952218"/>
            <a:ext cx="99057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Myriad Pro" panose="020B0503030403020204" pitchFamily="34" charset="0"/>
              </a:rPr>
              <a:t>Farm Transition Planning</a:t>
            </a:r>
            <a:endParaRPr lang="en-US" sz="4800" b="1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82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1560</TotalTime>
  <Words>751</Words>
  <Application>Microsoft Office PowerPoint</Application>
  <PresentationFormat>Widescreen</PresentationFormat>
  <Paragraphs>149</Paragraphs>
  <Slides>26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7" baseType="lpstr">
      <vt:lpstr>Arial</vt:lpstr>
      <vt:lpstr>Arial Black</vt:lpstr>
      <vt:lpstr>Calibri</vt:lpstr>
      <vt:lpstr>Calibri Light</vt:lpstr>
      <vt:lpstr>Estrangelo Edessa</vt:lpstr>
      <vt:lpstr>Myriad Pro</vt:lpstr>
      <vt:lpstr>Perpetua</vt:lpstr>
      <vt:lpstr>Times New Roman</vt:lpstr>
      <vt:lpstr>Wingdings</vt:lpstr>
      <vt:lpstr>Office Theme</vt:lpstr>
      <vt:lpstr>Drawing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Janel Koons</dc:creator>
  <cp:lastModifiedBy>Janel Koons</cp:lastModifiedBy>
  <cp:revision>70</cp:revision>
  <cp:lastPrinted>2015-01-02T15:00:14Z</cp:lastPrinted>
  <dcterms:created xsi:type="dcterms:W3CDTF">2014-10-27T18:34:04Z</dcterms:created>
  <dcterms:modified xsi:type="dcterms:W3CDTF">2015-01-05T23:18:50Z</dcterms:modified>
</cp:coreProperties>
</file>