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drawings/drawing1.xml" ContentType="application/vnd.openxmlformats-officedocument.drawingml.chartshapes+xml"/>
  <Override PartName="/ppt/notesSlides/notesSlide3.xml" ContentType="application/vnd.openxmlformats-officedocument.presentationml.notesSlide+xml"/>
  <Override PartName="/ppt/charts/chart2.xml" ContentType="application/vnd.openxmlformats-officedocument.drawingml.chart+xml"/>
  <Override PartName="/ppt/notesSlides/notesSlide4.xml" ContentType="application/vnd.openxmlformats-officedocument.presentationml.notesSlide+xml"/>
  <Override PartName="/ppt/charts/chart3.xml" ContentType="application/vnd.openxmlformats-officedocument.drawingml.chart+xml"/>
  <Override PartName="/ppt/notesSlides/notesSlide5.xml" ContentType="application/vnd.openxmlformats-officedocument.presentationml.notesSlide+xml"/>
  <Override PartName="/ppt/charts/chart4.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 id="2147483696" r:id="rId2"/>
  </p:sldMasterIdLst>
  <p:notesMasterIdLst>
    <p:notesMasterId r:id="rId30"/>
  </p:notesMasterIdLst>
  <p:handoutMasterIdLst>
    <p:handoutMasterId r:id="rId31"/>
  </p:handoutMasterIdLst>
  <p:sldIdLst>
    <p:sldId id="277" r:id="rId3"/>
    <p:sldId id="444" r:id="rId4"/>
    <p:sldId id="445" r:id="rId5"/>
    <p:sldId id="448" r:id="rId6"/>
    <p:sldId id="463" r:id="rId7"/>
    <p:sldId id="467" r:id="rId8"/>
    <p:sldId id="466" r:id="rId9"/>
    <p:sldId id="469" r:id="rId10"/>
    <p:sldId id="465" r:id="rId11"/>
    <p:sldId id="358" r:id="rId12"/>
    <p:sldId id="461" r:id="rId13"/>
    <p:sldId id="429" r:id="rId14"/>
    <p:sldId id="428" r:id="rId15"/>
    <p:sldId id="447" r:id="rId16"/>
    <p:sldId id="449" r:id="rId17"/>
    <p:sldId id="450" r:id="rId18"/>
    <p:sldId id="462" r:id="rId19"/>
    <p:sldId id="451" r:id="rId20"/>
    <p:sldId id="452" r:id="rId21"/>
    <p:sldId id="433" r:id="rId22"/>
    <p:sldId id="436" r:id="rId23"/>
    <p:sldId id="455" r:id="rId24"/>
    <p:sldId id="456" r:id="rId25"/>
    <p:sldId id="457" r:id="rId26"/>
    <p:sldId id="458" r:id="rId27"/>
    <p:sldId id="459" r:id="rId28"/>
    <p:sldId id="460" r:id="rId29"/>
  </p:sldIdLst>
  <p:sldSz cx="9144000" cy="6858000" type="screen4x3"/>
  <p:notesSz cx="7010400" cy="9296400"/>
  <p:defaultTextStyle>
    <a:defPPr>
      <a:defRPr lang="en-US"/>
    </a:defPPr>
    <a:lvl1pPr algn="l" rtl="0" fontAlgn="base">
      <a:spcBef>
        <a:spcPct val="0"/>
      </a:spcBef>
      <a:spcAft>
        <a:spcPct val="0"/>
      </a:spcAft>
      <a:defRPr sz="2400" kern="1200">
        <a:solidFill>
          <a:srgbClr val="000000"/>
        </a:solidFill>
        <a:latin typeface="Times" charset="0"/>
        <a:ea typeface="ヒラギノ明朝 ProN W3" charset="0"/>
        <a:cs typeface="ヒラギノ明朝 ProN W3" charset="0"/>
        <a:sym typeface="Times" charset="0"/>
      </a:defRPr>
    </a:lvl1pPr>
    <a:lvl2pPr marL="457200" algn="l" rtl="0" fontAlgn="base">
      <a:spcBef>
        <a:spcPct val="0"/>
      </a:spcBef>
      <a:spcAft>
        <a:spcPct val="0"/>
      </a:spcAft>
      <a:defRPr sz="2400" kern="1200">
        <a:solidFill>
          <a:srgbClr val="000000"/>
        </a:solidFill>
        <a:latin typeface="Times" charset="0"/>
        <a:ea typeface="ヒラギノ明朝 ProN W3" charset="0"/>
        <a:cs typeface="ヒラギノ明朝 ProN W3" charset="0"/>
        <a:sym typeface="Times" charset="0"/>
      </a:defRPr>
    </a:lvl2pPr>
    <a:lvl3pPr marL="914400" algn="l" rtl="0" fontAlgn="base">
      <a:spcBef>
        <a:spcPct val="0"/>
      </a:spcBef>
      <a:spcAft>
        <a:spcPct val="0"/>
      </a:spcAft>
      <a:defRPr sz="2400" kern="1200">
        <a:solidFill>
          <a:srgbClr val="000000"/>
        </a:solidFill>
        <a:latin typeface="Times" charset="0"/>
        <a:ea typeface="ヒラギノ明朝 ProN W3" charset="0"/>
        <a:cs typeface="ヒラギノ明朝 ProN W3" charset="0"/>
        <a:sym typeface="Times" charset="0"/>
      </a:defRPr>
    </a:lvl3pPr>
    <a:lvl4pPr marL="1371600" algn="l" rtl="0" fontAlgn="base">
      <a:spcBef>
        <a:spcPct val="0"/>
      </a:spcBef>
      <a:spcAft>
        <a:spcPct val="0"/>
      </a:spcAft>
      <a:defRPr sz="2400" kern="1200">
        <a:solidFill>
          <a:srgbClr val="000000"/>
        </a:solidFill>
        <a:latin typeface="Times" charset="0"/>
        <a:ea typeface="ヒラギノ明朝 ProN W3" charset="0"/>
        <a:cs typeface="ヒラギノ明朝 ProN W3" charset="0"/>
        <a:sym typeface="Times" charset="0"/>
      </a:defRPr>
    </a:lvl4pPr>
    <a:lvl5pPr marL="1828800" algn="l" rtl="0" fontAlgn="base">
      <a:spcBef>
        <a:spcPct val="0"/>
      </a:spcBef>
      <a:spcAft>
        <a:spcPct val="0"/>
      </a:spcAft>
      <a:defRPr sz="2400" kern="1200">
        <a:solidFill>
          <a:srgbClr val="000000"/>
        </a:solidFill>
        <a:latin typeface="Times" charset="0"/>
        <a:ea typeface="ヒラギノ明朝 ProN W3" charset="0"/>
        <a:cs typeface="ヒラギノ明朝 ProN W3" charset="0"/>
        <a:sym typeface="Times" charset="0"/>
      </a:defRPr>
    </a:lvl5pPr>
    <a:lvl6pPr marL="2286000" algn="l" defTabSz="914400" rtl="0" eaLnBrk="1" latinLnBrk="0" hangingPunct="1">
      <a:defRPr sz="2400" kern="1200">
        <a:solidFill>
          <a:srgbClr val="000000"/>
        </a:solidFill>
        <a:latin typeface="Times" charset="0"/>
        <a:ea typeface="ヒラギノ明朝 ProN W3" charset="0"/>
        <a:cs typeface="ヒラギノ明朝 ProN W3" charset="0"/>
        <a:sym typeface="Times" charset="0"/>
      </a:defRPr>
    </a:lvl6pPr>
    <a:lvl7pPr marL="2743200" algn="l" defTabSz="914400" rtl="0" eaLnBrk="1" latinLnBrk="0" hangingPunct="1">
      <a:defRPr sz="2400" kern="1200">
        <a:solidFill>
          <a:srgbClr val="000000"/>
        </a:solidFill>
        <a:latin typeface="Times" charset="0"/>
        <a:ea typeface="ヒラギノ明朝 ProN W3" charset="0"/>
        <a:cs typeface="ヒラギノ明朝 ProN W3" charset="0"/>
        <a:sym typeface="Times" charset="0"/>
      </a:defRPr>
    </a:lvl7pPr>
    <a:lvl8pPr marL="3200400" algn="l" defTabSz="914400" rtl="0" eaLnBrk="1" latinLnBrk="0" hangingPunct="1">
      <a:defRPr sz="2400" kern="1200">
        <a:solidFill>
          <a:srgbClr val="000000"/>
        </a:solidFill>
        <a:latin typeface="Times" charset="0"/>
        <a:ea typeface="ヒラギノ明朝 ProN W3" charset="0"/>
        <a:cs typeface="ヒラギノ明朝 ProN W3" charset="0"/>
        <a:sym typeface="Times" charset="0"/>
      </a:defRPr>
    </a:lvl8pPr>
    <a:lvl9pPr marL="3657600" algn="l" defTabSz="914400" rtl="0" eaLnBrk="1" latinLnBrk="0" hangingPunct="1">
      <a:defRPr sz="2400" kern="1200">
        <a:solidFill>
          <a:srgbClr val="000000"/>
        </a:solidFill>
        <a:latin typeface="Times" charset="0"/>
        <a:ea typeface="ヒラギノ明朝 ProN W3" charset="0"/>
        <a:cs typeface="ヒラギノ明朝 ProN W3" charset="0"/>
        <a:sym typeface="Times"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3A63"/>
    <a:srgbClr val="B9C7D4"/>
    <a:srgbClr val="BF311A"/>
    <a:srgbClr val="D59F0F"/>
    <a:srgbClr val="679146"/>
    <a:srgbClr val="621A4B"/>
    <a:srgbClr val="DE791C"/>
    <a:srgbClr val="919195"/>
    <a:srgbClr val="FFE292"/>
    <a:srgbClr val="E1E29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2" autoAdjust="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varScale="1">
      <p:scale>
        <a:sx n="1" d="1"/>
        <a:sy n="1" d="1"/>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handoutMaster" Target="handoutMasters/handout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notesMaster" Target="notesMasters/notesMaster1.xml"/><Relationship Id="rId35"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kbordata.ksbor.org\world\KBOR%20Basic%20Slides\look%20here%20for%20under%20the%20hood%20files\20140109_KHEER_Sector_Enroll_RM1357.xlsx" TargetMode="External"/><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image" Target="../media/image3.jpeg"/></Relationships>
</file>

<file path=ppt/charts/_rels/chart3.xml.rels><?xml version="1.0" encoding="UTF-8" standalone="yes"?>
<Relationships xmlns="http://schemas.openxmlformats.org/package/2006/relationships"><Relationship Id="rId1" Type="http://schemas.openxmlformats.org/officeDocument/2006/relationships/oleObject" Target="file:///\\kbordata\world\KBOR%20Basic%20Slides\20130906_SGF%20Appropriations%20Summary%20FY01-14_ko-ORIGINAL%20EXPENDITURES.xlsx" TargetMode="External"/></Relationships>
</file>

<file path=ppt/charts/_rels/chart4.xml.rels><?xml version="1.0" encoding="UTF-8" standalone="yes"?>
<Relationships xmlns="http://schemas.openxmlformats.org/package/2006/relationships"><Relationship Id="rId1" Type="http://schemas.openxmlformats.org/officeDocument/2006/relationships/oleObject" Target="file:///C:\Users\brichardson\AppData\Local\Microsoft\Windows\Temporary%20Internet%20Files\Content.IE5\SUD3PKQJ\2011___2012_Ed_Debt_from_CollegeInSight_Explor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lineChart>
        <c:grouping val="standard"/>
        <c:varyColors val="0"/>
        <c:ser>
          <c:idx val="1"/>
          <c:order val="0"/>
          <c:tx>
            <c:v>Total</c:v>
          </c:tx>
          <c:spPr>
            <a:ln>
              <a:solidFill>
                <a:srgbClr val="003A63"/>
              </a:solidFill>
            </a:ln>
          </c:spPr>
          <c:marker>
            <c:symbol val="none"/>
          </c:marker>
          <c:dLbls>
            <c:dLbl>
              <c:idx val="0"/>
              <c:layout>
                <c:manualLayout>
                  <c:x val="-1.6929389892559949E-2"/>
                  <c:y val="-3.85580366778313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48"/>
              <c:layout>
                <c:manualLayout>
                  <c:x val="-1.9624162628853983E-2"/>
                  <c:y val="-2.6447162097857912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rgbClr val="003A63"/>
                    </a:solidFill>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'Sector Enroll-original'!$J$8:$BF$8</c:f>
              <c:numCache>
                <c:formatCode>General</c:formatCod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numCache>
            </c:numRef>
          </c:cat>
          <c:val>
            <c:numRef>
              <c:f>'Sector Enroll-original'!$J$63:$BF$63</c:f>
              <c:numCache>
                <c:formatCode>_(* #,##0_);_(* \(#,##0\);_(* "-"_);_(@_)</c:formatCode>
                <c:ptCount val="49"/>
                <c:pt idx="0">
                  <c:v>64886</c:v>
                </c:pt>
                <c:pt idx="1">
                  <c:v>68843</c:v>
                </c:pt>
                <c:pt idx="2">
                  <c:v>72055</c:v>
                </c:pt>
                <c:pt idx="3">
                  <c:v>74966</c:v>
                </c:pt>
                <c:pt idx="4">
                  <c:v>81480</c:v>
                </c:pt>
                <c:pt idx="5">
                  <c:v>84216</c:v>
                </c:pt>
                <c:pt idx="6">
                  <c:v>88676</c:v>
                </c:pt>
                <c:pt idx="7">
                  <c:v>88533</c:v>
                </c:pt>
                <c:pt idx="8">
                  <c:v>91096</c:v>
                </c:pt>
                <c:pt idx="9">
                  <c:v>96613</c:v>
                </c:pt>
                <c:pt idx="10">
                  <c:v>106235</c:v>
                </c:pt>
                <c:pt idx="11">
                  <c:v>107563</c:v>
                </c:pt>
                <c:pt idx="12">
                  <c:v>113010</c:v>
                </c:pt>
                <c:pt idx="13">
                  <c:v>113052</c:v>
                </c:pt>
                <c:pt idx="14">
                  <c:v>119107</c:v>
                </c:pt>
                <c:pt idx="15">
                  <c:v>122041</c:v>
                </c:pt>
                <c:pt idx="16">
                  <c:v>124121</c:v>
                </c:pt>
                <c:pt idx="17">
                  <c:v>126754</c:v>
                </c:pt>
                <c:pt idx="18">
                  <c:v>127671</c:v>
                </c:pt>
                <c:pt idx="19">
                  <c:v>126708</c:v>
                </c:pt>
                <c:pt idx="20">
                  <c:v>127385</c:v>
                </c:pt>
                <c:pt idx="21">
                  <c:v>129928</c:v>
                </c:pt>
                <c:pt idx="22">
                  <c:v>133165</c:v>
                </c:pt>
                <c:pt idx="23">
                  <c:v>138734</c:v>
                </c:pt>
                <c:pt idx="24">
                  <c:v>143753</c:v>
                </c:pt>
                <c:pt idx="25">
                  <c:v>147179</c:v>
                </c:pt>
                <c:pt idx="26">
                  <c:v>151114</c:v>
                </c:pt>
                <c:pt idx="27">
                  <c:v>151726</c:v>
                </c:pt>
                <c:pt idx="28">
                  <c:v>151916</c:v>
                </c:pt>
                <c:pt idx="29">
                  <c:v>150389</c:v>
                </c:pt>
                <c:pt idx="30">
                  <c:v>153446</c:v>
                </c:pt>
                <c:pt idx="31">
                  <c:v>152586</c:v>
                </c:pt>
                <c:pt idx="32">
                  <c:v>152163</c:v>
                </c:pt>
                <c:pt idx="33">
                  <c:v>154383</c:v>
                </c:pt>
                <c:pt idx="34">
                  <c:v>152807</c:v>
                </c:pt>
                <c:pt idx="35">
                  <c:v>155161</c:v>
                </c:pt>
                <c:pt idx="36">
                  <c:v>159916</c:v>
                </c:pt>
                <c:pt idx="37">
                  <c:v>166847</c:v>
                </c:pt>
                <c:pt idx="38">
                  <c:v>167849</c:v>
                </c:pt>
                <c:pt idx="39">
                  <c:v>169620</c:v>
                </c:pt>
                <c:pt idx="40">
                  <c:v>170254</c:v>
                </c:pt>
                <c:pt idx="41">
                  <c:v>171419</c:v>
                </c:pt>
                <c:pt idx="42">
                  <c:v>170836</c:v>
                </c:pt>
                <c:pt idx="43">
                  <c:v>173358</c:v>
                </c:pt>
                <c:pt idx="44">
                  <c:v>184161</c:v>
                </c:pt>
                <c:pt idx="45">
                  <c:v>187418</c:v>
                </c:pt>
                <c:pt idx="46">
                  <c:v>188505</c:v>
                </c:pt>
                <c:pt idx="47">
                  <c:v>188638</c:v>
                </c:pt>
                <c:pt idx="48">
                  <c:v>186267</c:v>
                </c:pt>
              </c:numCache>
            </c:numRef>
          </c:val>
          <c:smooth val="0"/>
        </c:ser>
        <c:ser>
          <c:idx val="0"/>
          <c:order val="1"/>
          <c:tx>
            <c:strRef>
              <c:f>'Sector Enroll-original'!$A$10</c:f>
              <c:strCache>
                <c:ptCount val="1"/>
                <c:pt idx="0">
                  <c:v>State Universities</c:v>
                </c:pt>
              </c:strCache>
            </c:strRef>
          </c:tx>
          <c:spPr>
            <a:ln>
              <a:solidFill>
                <a:srgbClr val="D59F0F"/>
              </a:solidFill>
            </a:ln>
          </c:spPr>
          <c:marker>
            <c:symbol val="none"/>
          </c:marker>
          <c:dLbls>
            <c:dLbl>
              <c:idx val="0"/>
              <c:layout>
                <c:manualLayout>
                  <c:x val="-1.6929389892559949E-2"/>
                  <c:y val="-3.4521078484507015E-2"/>
                </c:manualLayout>
              </c:layout>
              <c:dLblPos val="r"/>
              <c:showLegendKey val="0"/>
              <c:showVal val="1"/>
              <c:showCatName val="0"/>
              <c:showSerName val="0"/>
              <c:showPercent val="0"/>
              <c:showBubbleSize val="0"/>
              <c:extLst>
                <c:ext xmlns:c15="http://schemas.microsoft.com/office/drawing/2012/chart" uri="{CE6537A1-D6FC-4f65-9D91-7224C49458BB}"/>
              </c:extLst>
            </c:dLbl>
            <c:dLbl>
              <c:idx val="1"/>
              <c:delete val="1"/>
              <c:extLst>
                <c:ext xmlns:c15="http://schemas.microsoft.com/office/drawing/2012/chart" uri="{CE6537A1-D6FC-4f65-9D91-7224C49458BB}"/>
              </c:extLst>
            </c:dLbl>
            <c:dLbl>
              <c:idx val="48"/>
              <c:layout>
                <c:manualLayout>
                  <c:x val="-2.0408109103564082E-2"/>
                  <c:y val="-1.837324571120874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3"/>
              <c:layout>
                <c:manualLayout>
                  <c:x val="-1.4290811141132603E-3"/>
                  <c:y val="-1.4336287517884128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rgbClr val="D59F0F"/>
                    </a:solidFill>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'Sector Enroll-original'!$J$8:$BF$8</c:f>
              <c:numCache>
                <c:formatCode>General</c:formatCod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numCache>
            </c:numRef>
          </c:cat>
          <c:val>
            <c:numRef>
              <c:f>'Sector Enroll-original'!$J$10:$BF$10</c:f>
              <c:numCache>
                <c:formatCode>_(* #,##0_);_(* \(#,##0\);_(* "-"_);_(@_)</c:formatCode>
                <c:ptCount val="49"/>
                <c:pt idx="0">
                  <c:v>51037</c:v>
                </c:pt>
                <c:pt idx="1">
                  <c:v>54421</c:v>
                </c:pt>
                <c:pt idx="2">
                  <c:v>56634</c:v>
                </c:pt>
                <c:pt idx="3">
                  <c:v>59041</c:v>
                </c:pt>
                <c:pt idx="4">
                  <c:v>61628</c:v>
                </c:pt>
                <c:pt idx="5">
                  <c:v>62292</c:v>
                </c:pt>
                <c:pt idx="6">
                  <c:v>64405</c:v>
                </c:pt>
                <c:pt idx="7">
                  <c:v>63419</c:v>
                </c:pt>
                <c:pt idx="8">
                  <c:v>64559</c:v>
                </c:pt>
                <c:pt idx="9">
                  <c:v>68536</c:v>
                </c:pt>
                <c:pt idx="10">
                  <c:v>74496</c:v>
                </c:pt>
                <c:pt idx="11">
                  <c:v>74028</c:v>
                </c:pt>
                <c:pt idx="12">
                  <c:v>77341</c:v>
                </c:pt>
                <c:pt idx="13">
                  <c:v>76470</c:v>
                </c:pt>
                <c:pt idx="14">
                  <c:v>79553</c:v>
                </c:pt>
                <c:pt idx="15">
                  <c:v>81105</c:v>
                </c:pt>
                <c:pt idx="16">
                  <c:v>80950</c:v>
                </c:pt>
                <c:pt idx="17">
                  <c:v>80779</c:v>
                </c:pt>
                <c:pt idx="18">
                  <c:v>79147</c:v>
                </c:pt>
                <c:pt idx="19">
                  <c:v>78310</c:v>
                </c:pt>
                <c:pt idx="20">
                  <c:v>78638</c:v>
                </c:pt>
                <c:pt idx="21">
                  <c:v>79567</c:v>
                </c:pt>
                <c:pt idx="22">
                  <c:v>80370</c:v>
                </c:pt>
                <c:pt idx="23">
                  <c:v>82085</c:v>
                </c:pt>
                <c:pt idx="24">
                  <c:v>83956</c:v>
                </c:pt>
                <c:pt idx="25">
                  <c:v>84884</c:v>
                </c:pt>
                <c:pt idx="26">
                  <c:v>84235</c:v>
                </c:pt>
                <c:pt idx="27">
                  <c:v>83628</c:v>
                </c:pt>
                <c:pt idx="28">
                  <c:v>82909</c:v>
                </c:pt>
                <c:pt idx="29">
                  <c:v>81216</c:v>
                </c:pt>
                <c:pt idx="30">
                  <c:v>80351</c:v>
                </c:pt>
                <c:pt idx="31">
                  <c:v>79662</c:v>
                </c:pt>
                <c:pt idx="32">
                  <c:v>79703</c:v>
                </c:pt>
                <c:pt idx="33">
                  <c:v>80361</c:v>
                </c:pt>
                <c:pt idx="34">
                  <c:v>81426</c:v>
                </c:pt>
                <c:pt idx="35">
                  <c:v>82608</c:v>
                </c:pt>
                <c:pt idx="36">
                  <c:v>83612</c:v>
                </c:pt>
                <c:pt idx="37">
                  <c:v>86293</c:v>
                </c:pt>
                <c:pt idx="38">
                  <c:v>87600</c:v>
                </c:pt>
                <c:pt idx="39">
                  <c:v>88269</c:v>
                </c:pt>
                <c:pt idx="40">
                  <c:v>88817</c:v>
                </c:pt>
                <c:pt idx="41">
                  <c:v>89506</c:v>
                </c:pt>
                <c:pt idx="42">
                  <c:v>90063</c:v>
                </c:pt>
                <c:pt idx="43">
                  <c:v>91872</c:v>
                </c:pt>
                <c:pt idx="44">
                  <c:v>93307</c:v>
                </c:pt>
                <c:pt idx="45">
                  <c:v>93131</c:v>
                </c:pt>
                <c:pt idx="46">
                  <c:v>93734</c:v>
                </c:pt>
                <c:pt idx="47">
                  <c:v>93681</c:v>
                </c:pt>
                <c:pt idx="48">
                  <c:v>93789</c:v>
                </c:pt>
              </c:numCache>
            </c:numRef>
          </c:val>
          <c:smooth val="0"/>
        </c:ser>
        <c:ser>
          <c:idx val="2"/>
          <c:order val="2"/>
          <c:tx>
            <c:strRef>
              <c:f>'Sector Enroll-original'!$A$14</c:f>
              <c:strCache>
                <c:ptCount val="1"/>
                <c:pt idx="0">
                  <c:v>Washburn</c:v>
                </c:pt>
              </c:strCache>
            </c:strRef>
          </c:tx>
          <c:spPr>
            <a:ln>
              <a:solidFill>
                <a:srgbClr val="BF311A"/>
              </a:solidFill>
            </a:ln>
          </c:spPr>
          <c:marker>
            <c:symbol val="none"/>
          </c:marker>
          <c:dLbls>
            <c:dLbl>
              <c:idx val="0"/>
              <c:layout>
                <c:manualLayout>
                  <c:x val="-1.4654283527846775E-3"/>
                  <c:y val="-1.2110874579973573E-2"/>
                </c:manualLayout>
              </c:layout>
              <c:showLegendKey val="0"/>
              <c:showVal val="1"/>
              <c:showCatName val="0"/>
              <c:showSerName val="0"/>
              <c:showPercent val="0"/>
              <c:showBubbleSize val="0"/>
              <c:extLst>
                <c:ext xmlns:c15="http://schemas.microsoft.com/office/drawing/2012/chart" uri="{CE6537A1-D6FC-4f65-9D91-7224C49458BB}"/>
              </c:extLst>
            </c:dLbl>
            <c:dLbl>
              <c:idx val="48"/>
              <c:layout>
                <c:manualLayout>
                  <c:x val="-1.9050568586200783E-2"/>
                  <c:y val="1.2110874579973573E-2"/>
                </c:manualLayout>
              </c:layout>
              <c:showLegendKey val="0"/>
              <c:showVal val="1"/>
              <c:showCatName val="0"/>
              <c:showSerName val="0"/>
              <c:showPercent val="0"/>
              <c:showBubbleSize val="0"/>
              <c:extLst>
                <c:ext xmlns:c15="http://schemas.microsoft.com/office/drawing/2012/chart" uri="{CE6537A1-D6FC-4f65-9D91-7224C49458BB}"/>
              </c:extLst>
            </c:dLbl>
            <c:dLbl>
              <c:idx val="53"/>
              <c:layout>
                <c:manualLayout>
                  <c:x val="0"/>
                  <c:y val="-2.6240228256609505E-2"/>
                </c:manualLayout>
              </c:layout>
              <c:showLegendKey val="0"/>
              <c:showVal val="1"/>
              <c:showCatName val="0"/>
              <c:showSerName val="0"/>
              <c:showPercent val="0"/>
              <c:showBubbleSize val="0"/>
              <c:extLst>
                <c:ext xmlns:c15="http://schemas.microsoft.com/office/drawing/2012/chart" uri="{CE6537A1-D6FC-4f65-9D91-7224C49458BB}"/>
              </c:extLst>
            </c:dLbl>
            <c:spPr>
              <a:noFill/>
            </c:spPr>
            <c:txPr>
              <a:bodyPr/>
              <a:lstStyle/>
              <a:p>
                <a:pPr>
                  <a:defRPr>
                    <a:solidFill>
                      <a:srgbClr val="BF311A"/>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'Sector Enroll-original'!$J$8:$BF$8</c:f>
              <c:numCache>
                <c:formatCode>General</c:formatCod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numCache>
            </c:numRef>
          </c:cat>
          <c:val>
            <c:numRef>
              <c:f>'Sector Enroll-original'!$J$14:$BF$14</c:f>
              <c:numCache>
                <c:formatCode>_(* #,##0_);_(* \(#,##0\);_(* "-"_);_(@_)</c:formatCode>
                <c:ptCount val="49"/>
                <c:pt idx="0">
                  <c:v>4445</c:v>
                </c:pt>
                <c:pt idx="1">
                  <c:v>4067</c:v>
                </c:pt>
                <c:pt idx="2">
                  <c:v>4414</c:v>
                </c:pt>
                <c:pt idx="3">
                  <c:v>4379</c:v>
                </c:pt>
                <c:pt idx="4">
                  <c:v>4635</c:v>
                </c:pt>
                <c:pt idx="5">
                  <c:v>4784</c:v>
                </c:pt>
                <c:pt idx="6">
                  <c:v>5195</c:v>
                </c:pt>
                <c:pt idx="7">
                  <c:v>5256</c:v>
                </c:pt>
                <c:pt idx="8">
                  <c:v>5126</c:v>
                </c:pt>
                <c:pt idx="9">
                  <c:v>5033</c:v>
                </c:pt>
                <c:pt idx="10">
                  <c:v>5569</c:v>
                </c:pt>
                <c:pt idx="11">
                  <c:v>5488</c:v>
                </c:pt>
                <c:pt idx="12">
                  <c:v>5883</c:v>
                </c:pt>
                <c:pt idx="13">
                  <c:v>5684</c:v>
                </c:pt>
                <c:pt idx="14">
                  <c:v>5763</c:v>
                </c:pt>
                <c:pt idx="15">
                  <c:v>6031</c:v>
                </c:pt>
                <c:pt idx="16">
                  <c:v>6138</c:v>
                </c:pt>
                <c:pt idx="17">
                  <c:v>6515</c:v>
                </c:pt>
                <c:pt idx="18">
                  <c:v>6987</c:v>
                </c:pt>
                <c:pt idx="19">
                  <c:v>7088</c:v>
                </c:pt>
                <c:pt idx="20">
                  <c:v>6830</c:v>
                </c:pt>
                <c:pt idx="21">
                  <c:v>6610</c:v>
                </c:pt>
                <c:pt idx="22">
                  <c:v>6483</c:v>
                </c:pt>
                <c:pt idx="23">
                  <c:v>6571</c:v>
                </c:pt>
                <c:pt idx="24">
                  <c:v>6574</c:v>
                </c:pt>
                <c:pt idx="25">
                  <c:v>6492</c:v>
                </c:pt>
                <c:pt idx="26">
                  <c:v>6626</c:v>
                </c:pt>
                <c:pt idx="27">
                  <c:v>6630</c:v>
                </c:pt>
                <c:pt idx="28">
                  <c:v>6574</c:v>
                </c:pt>
                <c:pt idx="29">
                  <c:v>6439</c:v>
                </c:pt>
                <c:pt idx="30">
                  <c:v>6314</c:v>
                </c:pt>
                <c:pt idx="31">
                  <c:v>6248</c:v>
                </c:pt>
                <c:pt idx="32">
                  <c:v>6281</c:v>
                </c:pt>
                <c:pt idx="33">
                  <c:v>6065</c:v>
                </c:pt>
                <c:pt idx="34">
                  <c:v>5851</c:v>
                </c:pt>
                <c:pt idx="35">
                  <c:v>5917</c:v>
                </c:pt>
                <c:pt idx="36">
                  <c:v>6118</c:v>
                </c:pt>
                <c:pt idx="37">
                  <c:v>6440</c:v>
                </c:pt>
                <c:pt idx="38">
                  <c:v>7002</c:v>
                </c:pt>
                <c:pt idx="39">
                  <c:v>7334</c:v>
                </c:pt>
                <c:pt idx="40">
                  <c:v>7261</c:v>
                </c:pt>
                <c:pt idx="41">
                  <c:v>7153</c:v>
                </c:pt>
                <c:pt idx="42">
                  <c:v>6901</c:v>
                </c:pt>
                <c:pt idx="43">
                  <c:v>6545</c:v>
                </c:pt>
                <c:pt idx="44">
                  <c:v>6652</c:v>
                </c:pt>
                <c:pt idx="45">
                  <c:v>8068</c:v>
                </c:pt>
                <c:pt idx="46">
                  <c:v>7303</c:v>
                </c:pt>
                <c:pt idx="47">
                  <c:v>7204</c:v>
                </c:pt>
                <c:pt idx="48">
                  <c:v>6973</c:v>
                </c:pt>
              </c:numCache>
            </c:numRef>
          </c:val>
          <c:smooth val="0"/>
        </c:ser>
        <c:ser>
          <c:idx val="3"/>
          <c:order val="3"/>
          <c:tx>
            <c:v>Community Colleges</c:v>
          </c:tx>
          <c:spPr>
            <a:ln>
              <a:solidFill>
                <a:srgbClr val="679146"/>
              </a:solidFill>
            </a:ln>
          </c:spPr>
          <c:marker>
            <c:symbol val="none"/>
          </c:marker>
          <c:dLbls>
            <c:dLbl>
              <c:idx val="0"/>
              <c:layout>
                <c:manualLayout>
                  <c:x val="-1.7610756382575164E-2"/>
                  <c:y val="-2.8465641194520042E-2"/>
                </c:manualLayout>
              </c:layout>
              <c:dLblPos val="r"/>
              <c:showLegendKey val="0"/>
              <c:showVal val="1"/>
              <c:showCatName val="0"/>
              <c:showSerName val="0"/>
              <c:showPercent val="0"/>
              <c:showBubbleSize val="0"/>
              <c:extLst>
                <c:ext xmlns:c15="http://schemas.microsoft.com/office/drawing/2012/chart" uri="{CE6537A1-D6FC-4f65-9D91-7224C49458BB}"/>
              </c:extLst>
            </c:dLbl>
            <c:dLbl>
              <c:idx val="6"/>
              <c:delete val="1"/>
              <c:extLst>
                <c:ext xmlns:c15="http://schemas.microsoft.com/office/drawing/2012/chart" uri="{CE6537A1-D6FC-4f65-9D91-7224C49458BB}"/>
              </c:extLst>
            </c:dLbl>
            <c:dLbl>
              <c:idx val="48"/>
              <c:layout>
                <c:manualLayout>
                  <c:x val="-2.1873537456348898E-2"/>
                  <c:y val="-2.8465641194520011E-2"/>
                </c:manualLayout>
              </c:layout>
              <c:dLblPos val="r"/>
              <c:showLegendKey val="0"/>
              <c:showVal val="1"/>
              <c:showCatName val="0"/>
              <c:showSerName val="0"/>
              <c:showPercent val="0"/>
              <c:showBubbleSize val="0"/>
              <c:extLst>
                <c:ext xmlns:c15="http://schemas.microsoft.com/office/drawing/2012/chart" uri="{CE6537A1-D6FC-4f65-9D91-7224C49458BB}"/>
              </c:extLst>
            </c:dLbl>
            <c:dLbl>
              <c:idx val="53"/>
              <c:layout>
                <c:manualLayout>
                  <c:x val="-1.4290811141132603E-3"/>
                  <c:y val="-1.0299329324559681E-2"/>
                </c:manualLayout>
              </c:layout>
              <c:dLblPos val="r"/>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rgbClr val="679146"/>
                    </a:solidFill>
                  </a:defRPr>
                </a:pPr>
                <a:endParaRPr lang="en-US"/>
              </a:p>
            </c:txPr>
            <c:dLblPos val="t"/>
            <c:showLegendKey val="0"/>
            <c:showVal val="0"/>
            <c:showCatName val="0"/>
            <c:showSerName val="0"/>
            <c:showPercent val="0"/>
            <c:showBubbleSize val="0"/>
            <c:extLst>
              <c:ext xmlns:c15="http://schemas.microsoft.com/office/drawing/2012/chart" uri="{CE6537A1-D6FC-4f65-9D91-7224C49458BB}">
                <c15:showLeaderLines val="0"/>
              </c:ext>
            </c:extLst>
          </c:dLbls>
          <c:cat>
            <c:numRef>
              <c:f>'Sector Enroll-original'!$J$8:$BF$8</c:f>
              <c:numCache>
                <c:formatCode>General</c:formatCod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numCache>
            </c:numRef>
          </c:cat>
          <c:val>
            <c:numRef>
              <c:f>'Sector Enroll-original'!$J$18:$BF$18</c:f>
              <c:numCache>
                <c:formatCode>_(* #,##0_);_(* \(#,##0\);_(* "-"_);_(@_)</c:formatCode>
                <c:ptCount val="49"/>
                <c:pt idx="0">
                  <c:v>9404</c:v>
                </c:pt>
                <c:pt idx="1">
                  <c:v>10355</c:v>
                </c:pt>
                <c:pt idx="2">
                  <c:v>11007</c:v>
                </c:pt>
                <c:pt idx="3">
                  <c:v>11546</c:v>
                </c:pt>
                <c:pt idx="4">
                  <c:v>15217</c:v>
                </c:pt>
                <c:pt idx="5">
                  <c:v>17140</c:v>
                </c:pt>
                <c:pt idx="6">
                  <c:v>18856</c:v>
                </c:pt>
                <c:pt idx="7">
                  <c:v>19533</c:v>
                </c:pt>
                <c:pt idx="8">
                  <c:v>21134</c:v>
                </c:pt>
                <c:pt idx="9">
                  <c:v>22740</c:v>
                </c:pt>
                <c:pt idx="10">
                  <c:v>25806</c:v>
                </c:pt>
                <c:pt idx="11">
                  <c:v>27738</c:v>
                </c:pt>
                <c:pt idx="12">
                  <c:v>29487</c:v>
                </c:pt>
                <c:pt idx="13">
                  <c:v>30572</c:v>
                </c:pt>
                <c:pt idx="14">
                  <c:v>33791</c:v>
                </c:pt>
                <c:pt idx="15">
                  <c:v>34905</c:v>
                </c:pt>
                <c:pt idx="16">
                  <c:v>37033</c:v>
                </c:pt>
                <c:pt idx="17">
                  <c:v>39460</c:v>
                </c:pt>
                <c:pt idx="18">
                  <c:v>41537</c:v>
                </c:pt>
                <c:pt idx="19">
                  <c:v>41310</c:v>
                </c:pt>
                <c:pt idx="20">
                  <c:v>41917</c:v>
                </c:pt>
                <c:pt idx="21">
                  <c:v>43751</c:v>
                </c:pt>
                <c:pt idx="22">
                  <c:v>46312</c:v>
                </c:pt>
                <c:pt idx="23">
                  <c:v>50078</c:v>
                </c:pt>
                <c:pt idx="24">
                  <c:v>53223</c:v>
                </c:pt>
                <c:pt idx="25">
                  <c:v>55803</c:v>
                </c:pt>
                <c:pt idx="26">
                  <c:v>60253</c:v>
                </c:pt>
                <c:pt idx="27">
                  <c:v>61468</c:v>
                </c:pt>
                <c:pt idx="28">
                  <c:v>62433</c:v>
                </c:pt>
                <c:pt idx="29">
                  <c:v>62734</c:v>
                </c:pt>
                <c:pt idx="30">
                  <c:v>65258</c:v>
                </c:pt>
                <c:pt idx="31">
                  <c:v>63414</c:v>
                </c:pt>
                <c:pt idx="32">
                  <c:v>62883</c:v>
                </c:pt>
                <c:pt idx="33">
                  <c:v>64562</c:v>
                </c:pt>
                <c:pt idx="34">
                  <c:v>62053</c:v>
                </c:pt>
                <c:pt idx="35">
                  <c:v>62758</c:v>
                </c:pt>
                <c:pt idx="36">
                  <c:v>65936</c:v>
                </c:pt>
                <c:pt idx="37">
                  <c:v>70348</c:v>
                </c:pt>
                <c:pt idx="38">
                  <c:v>69659</c:v>
                </c:pt>
                <c:pt idx="39">
                  <c:v>71260</c:v>
                </c:pt>
                <c:pt idx="40">
                  <c:v>71549</c:v>
                </c:pt>
                <c:pt idx="41">
                  <c:v>72212</c:v>
                </c:pt>
                <c:pt idx="42">
                  <c:v>70895</c:v>
                </c:pt>
                <c:pt idx="43">
                  <c:v>70823</c:v>
                </c:pt>
                <c:pt idx="44">
                  <c:v>78865</c:v>
                </c:pt>
                <c:pt idx="45">
                  <c:v>81171</c:v>
                </c:pt>
                <c:pt idx="46">
                  <c:v>81335</c:v>
                </c:pt>
                <c:pt idx="47">
                  <c:v>80848</c:v>
                </c:pt>
                <c:pt idx="48">
                  <c:v>77879</c:v>
                </c:pt>
              </c:numCache>
            </c:numRef>
          </c:val>
          <c:smooth val="0"/>
        </c:ser>
        <c:ser>
          <c:idx val="4"/>
          <c:order val="4"/>
          <c:tx>
            <c:strRef>
              <c:f>'Sector Enroll-original'!$A$22</c:f>
              <c:strCache>
                <c:ptCount val="1"/>
                <c:pt idx="0">
                  <c:v>Technical Colleges</c:v>
                </c:pt>
              </c:strCache>
            </c:strRef>
          </c:tx>
          <c:spPr>
            <a:ln>
              <a:solidFill>
                <a:srgbClr val="621A4B"/>
              </a:solidFill>
            </a:ln>
          </c:spPr>
          <c:marker>
            <c:symbol val="none"/>
          </c:marker>
          <c:dLbls>
            <c:dLbl>
              <c:idx val="30"/>
              <c:layout>
                <c:manualLayout>
                  <c:x val="-2.0515996938985571E-2"/>
                  <c:y val="-3.4314144643258444E-2"/>
                </c:manualLayout>
              </c:layout>
              <c:showLegendKey val="0"/>
              <c:showVal val="1"/>
              <c:showCatName val="0"/>
              <c:showSerName val="0"/>
              <c:showPercent val="0"/>
              <c:showBubbleSize val="0"/>
              <c:extLst>
                <c:ext xmlns:c15="http://schemas.microsoft.com/office/drawing/2012/chart" uri="{CE6537A1-D6FC-4f65-9D91-7224C49458BB}"/>
              </c:extLst>
            </c:dLbl>
            <c:dLbl>
              <c:idx val="48"/>
              <c:layout>
                <c:manualLayout>
                  <c:x val="-2.344685364455484E-2"/>
                  <c:y val="-2.4221749159947192E-2"/>
                </c:manualLayout>
              </c:layout>
              <c:showLegendKey val="0"/>
              <c:showVal val="1"/>
              <c:showCatName val="0"/>
              <c:showSerName val="0"/>
              <c:showPercent val="0"/>
              <c:showBubbleSize val="0"/>
              <c:extLst>
                <c:ext xmlns:c15="http://schemas.microsoft.com/office/drawing/2012/chart" uri="{CE6537A1-D6FC-4f65-9D91-7224C49458BB}"/>
              </c:extLst>
            </c:dLbl>
            <c:spPr>
              <a:noFill/>
              <a:ln>
                <a:noFill/>
              </a:ln>
              <a:effectLst/>
            </c:spPr>
            <c:txPr>
              <a:bodyPr/>
              <a:lstStyle/>
              <a:p>
                <a:pPr>
                  <a:defRPr>
                    <a:solidFill>
                      <a:srgbClr val="621A4B"/>
                    </a:solidFill>
                  </a:defRPr>
                </a:pPr>
                <a:endParaRPr lang="en-US"/>
              </a:p>
            </c:txPr>
            <c:showLegendKey val="0"/>
            <c:showVal val="0"/>
            <c:showCatName val="0"/>
            <c:showSerName val="0"/>
            <c:showPercent val="0"/>
            <c:showBubbleSize val="0"/>
            <c:extLst>
              <c:ext xmlns:c15="http://schemas.microsoft.com/office/drawing/2012/chart" uri="{CE6537A1-D6FC-4f65-9D91-7224C49458BB}">
                <c15:showLeaderLines val="0"/>
              </c:ext>
            </c:extLst>
          </c:dLbls>
          <c:cat>
            <c:numRef>
              <c:f>'Sector Enroll-original'!$J$8:$BF$8</c:f>
              <c:numCache>
                <c:formatCode>General</c:formatCode>
                <c:ptCount val="49"/>
                <c:pt idx="0">
                  <c:v>1965</c:v>
                </c:pt>
                <c:pt idx="1">
                  <c:v>1966</c:v>
                </c:pt>
                <c:pt idx="2">
                  <c:v>1967</c:v>
                </c:pt>
                <c:pt idx="3">
                  <c:v>1968</c:v>
                </c:pt>
                <c:pt idx="4">
                  <c:v>1969</c:v>
                </c:pt>
                <c:pt idx="5">
                  <c:v>1970</c:v>
                </c:pt>
                <c:pt idx="6">
                  <c:v>1971</c:v>
                </c:pt>
                <c:pt idx="7">
                  <c:v>1972</c:v>
                </c:pt>
                <c:pt idx="8">
                  <c:v>1973</c:v>
                </c:pt>
                <c:pt idx="9">
                  <c:v>1974</c:v>
                </c:pt>
                <c:pt idx="10">
                  <c:v>1975</c:v>
                </c:pt>
                <c:pt idx="11">
                  <c:v>1976</c:v>
                </c:pt>
                <c:pt idx="12">
                  <c:v>1977</c:v>
                </c:pt>
                <c:pt idx="13">
                  <c:v>1978</c:v>
                </c:pt>
                <c:pt idx="14">
                  <c:v>1979</c:v>
                </c:pt>
                <c:pt idx="15">
                  <c:v>1980</c:v>
                </c:pt>
                <c:pt idx="16">
                  <c:v>1981</c:v>
                </c:pt>
                <c:pt idx="17">
                  <c:v>1982</c:v>
                </c:pt>
                <c:pt idx="18">
                  <c:v>1983</c:v>
                </c:pt>
                <c:pt idx="19">
                  <c:v>1984</c:v>
                </c:pt>
                <c:pt idx="20">
                  <c:v>1985</c:v>
                </c:pt>
                <c:pt idx="21">
                  <c:v>1986</c:v>
                </c:pt>
                <c:pt idx="22">
                  <c:v>1987</c:v>
                </c:pt>
                <c:pt idx="23">
                  <c:v>1988</c:v>
                </c:pt>
                <c:pt idx="24">
                  <c:v>1989</c:v>
                </c:pt>
                <c:pt idx="25">
                  <c:v>1990</c:v>
                </c:pt>
                <c:pt idx="26">
                  <c:v>1991</c:v>
                </c:pt>
                <c:pt idx="27">
                  <c:v>1992</c:v>
                </c:pt>
                <c:pt idx="28">
                  <c:v>1993</c:v>
                </c:pt>
                <c:pt idx="29">
                  <c:v>1994</c:v>
                </c:pt>
                <c:pt idx="30">
                  <c:v>1995</c:v>
                </c:pt>
                <c:pt idx="31">
                  <c:v>1996</c:v>
                </c:pt>
                <c:pt idx="32">
                  <c:v>1997</c:v>
                </c:pt>
                <c:pt idx="33">
                  <c:v>1998</c:v>
                </c:pt>
                <c:pt idx="34">
                  <c:v>1999</c:v>
                </c:pt>
                <c:pt idx="35">
                  <c:v>2000</c:v>
                </c:pt>
                <c:pt idx="36">
                  <c:v>2001</c:v>
                </c:pt>
                <c:pt idx="37">
                  <c:v>2002</c:v>
                </c:pt>
                <c:pt idx="38">
                  <c:v>2003</c:v>
                </c:pt>
                <c:pt idx="39">
                  <c:v>2004</c:v>
                </c:pt>
                <c:pt idx="40">
                  <c:v>2005</c:v>
                </c:pt>
                <c:pt idx="41">
                  <c:v>2006</c:v>
                </c:pt>
                <c:pt idx="42">
                  <c:v>2007</c:v>
                </c:pt>
                <c:pt idx="43">
                  <c:v>2008</c:v>
                </c:pt>
                <c:pt idx="44">
                  <c:v>2009</c:v>
                </c:pt>
                <c:pt idx="45">
                  <c:v>2010</c:v>
                </c:pt>
                <c:pt idx="46">
                  <c:v>2011</c:v>
                </c:pt>
                <c:pt idx="47">
                  <c:v>2012</c:v>
                </c:pt>
                <c:pt idx="48">
                  <c:v>2013</c:v>
                </c:pt>
              </c:numCache>
            </c:numRef>
          </c:cat>
          <c:val>
            <c:numRef>
              <c:f>'Sector Enroll-original'!$J$22:$BF$22</c:f>
              <c:numCache>
                <c:formatCode>General</c:formatCode>
                <c:ptCount val="49"/>
                <c:pt idx="30" formatCode="_(* #,##0_);_(* \(#,##0\);_(* &quot;-&quot;_);_(@_)">
                  <c:v>1523</c:v>
                </c:pt>
                <c:pt idx="31" formatCode="_(* #,##0_);_(* \(#,##0\);_(* &quot;-&quot;_);_(@_)">
                  <c:v>3262</c:v>
                </c:pt>
                <c:pt idx="32" formatCode="_(* #,##0_);_(* \(#,##0\);_(* &quot;-&quot;_);_(@_)">
                  <c:v>3296</c:v>
                </c:pt>
                <c:pt idx="33" formatCode="_(* #,##0_);_(* \(#,##0\);_(* &quot;-&quot;_);_(@_)">
                  <c:v>3395</c:v>
                </c:pt>
                <c:pt idx="34" formatCode="_(* #,##0_);_(* \(#,##0\);_(* &quot;-&quot;_);_(@_)">
                  <c:v>3477</c:v>
                </c:pt>
                <c:pt idx="35" formatCode="_(* #,##0_);_(* \(#,##0\);_(* &quot;-&quot;_);_(@_)">
                  <c:v>3878</c:v>
                </c:pt>
                <c:pt idx="36" formatCode="_(* #,##0_);_(* \(#,##0\);_(* &quot;-&quot;_);_(@_)">
                  <c:v>4250</c:v>
                </c:pt>
                <c:pt idx="37" formatCode="_(* #,##0_);_(* \(#,##0\);_(* &quot;-&quot;_);_(@_)">
                  <c:v>3766</c:v>
                </c:pt>
                <c:pt idx="38" formatCode="_(* #,##0_);_(* \(#,##0\);_(* &quot;-&quot;_);_(@_)">
                  <c:v>3588</c:v>
                </c:pt>
                <c:pt idx="39" formatCode="_(* #,##0_);_(* \(#,##0\);_(* &quot;-&quot;_);_(@_)">
                  <c:v>2757</c:v>
                </c:pt>
                <c:pt idx="40" formatCode="_(* #,##0_);_(* \(#,##0\);_(* &quot;-&quot;_);_(@_)">
                  <c:v>2627</c:v>
                </c:pt>
                <c:pt idx="41" formatCode="_(* #,##0_);_(* \(#,##0\);_(* &quot;-&quot;_);_(@_)">
                  <c:v>2548</c:v>
                </c:pt>
                <c:pt idx="42" formatCode="_(* #,##0_);_(* \(#,##0\);_(* &quot;-&quot;_);_(@_)">
                  <c:v>2977</c:v>
                </c:pt>
                <c:pt idx="43" formatCode="_(* #,##0_);_(* \(#,##0\);_(* &quot;-&quot;_);_(@_)">
                  <c:v>4118</c:v>
                </c:pt>
                <c:pt idx="44" formatCode="_(* #,##0_);_(* \(#,##0\);_(* &quot;-&quot;_);_(@_)">
                  <c:v>5337</c:v>
                </c:pt>
                <c:pt idx="45" formatCode="_(* #,##0_);_(* \(#,##0\);_(* &quot;-&quot;_);_(@_)">
                  <c:v>5048</c:v>
                </c:pt>
                <c:pt idx="46" formatCode="_(* #,##0_);_(* \(#,##0\);_(* &quot;-&quot;_);_(@_)">
                  <c:v>6133</c:v>
                </c:pt>
                <c:pt idx="47" formatCode="_(* #,##0_);_(* \(#,##0\);_(* &quot;-&quot;_);_(@_)">
                  <c:v>6905</c:v>
                </c:pt>
                <c:pt idx="48" formatCode="_(* #,##0_);_(* \(#,##0\);_(* &quot;-&quot;_);_(@_)">
                  <c:v>7626</c:v>
                </c:pt>
              </c:numCache>
            </c:numRef>
          </c:val>
          <c:smooth val="0"/>
        </c:ser>
        <c:dLbls>
          <c:showLegendKey val="0"/>
          <c:showVal val="0"/>
          <c:showCatName val="0"/>
          <c:showSerName val="0"/>
          <c:showPercent val="0"/>
          <c:showBubbleSize val="0"/>
        </c:dLbls>
        <c:smooth val="0"/>
        <c:axId val="139028832"/>
        <c:axId val="139025304"/>
      </c:lineChart>
      <c:catAx>
        <c:axId val="139028832"/>
        <c:scaling>
          <c:orientation val="minMax"/>
        </c:scaling>
        <c:delete val="0"/>
        <c:axPos val="b"/>
        <c:numFmt formatCode="General" sourceLinked="1"/>
        <c:majorTickMark val="out"/>
        <c:minorTickMark val="none"/>
        <c:tickLblPos val="nextTo"/>
        <c:txPr>
          <a:bodyPr rot="-1800000" vert="horz"/>
          <a:lstStyle/>
          <a:p>
            <a:pPr>
              <a:defRPr/>
            </a:pPr>
            <a:endParaRPr lang="en-US"/>
          </a:p>
        </c:txPr>
        <c:crossAx val="139025304"/>
        <c:crosses val="autoZero"/>
        <c:auto val="1"/>
        <c:lblAlgn val="ctr"/>
        <c:lblOffset val="100"/>
        <c:tickLblSkip val="2"/>
        <c:noMultiLvlLbl val="0"/>
      </c:catAx>
      <c:valAx>
        <c:axId val="139025304"/>
        <c:scaling>
          <c:orientation val="minMax"/>
        </c:scaling>
        <c:delete val="0"/>
        <c:axPos val="l"/>
        <c:majorGridlines/>
        <c:numFmt formatCode="_(* #,##0_);_(* \(#,##0\);_(* &quot;-&quot;_);_(@_)" sourceLinked="1"/>
        <c:majorTickMark val="out"/>
        <c:minorTickMark val="none"/>
        <c:tickLblPos val="nextTo"/>
        <c:crossAx val="139028832"/>
        <c:crosses val="autoZero"/>
        <c:crossBetween val="between"/>
      </c:valAx>
    </c:plotArea>
    <c:legend>
      <c:legendPos val="b"/>
      <c:layout>
        <c:manualLayout>
          <c:xMode val="edge"/>
          <c:yMode val="edge"/>
          <c:x val="0.13846255565166099"/>
          <c:y val="0.9513891427439809"/>
          <c:w val="0.81539675953405388"/>
          <c:h val="3.6499982676045831E-2"/>
        </c:manualLayout>
      </c:layout>
      <c:overlay val="0"/>
    </c:legend>
    <c:plotVisOnly val="1"/>
    <c:dispBlanksAs val="gap"/>
    <c:showDLblsOverMax val="0"/>
  </c:chart>
  <c:externalData r:id="rId2">
    <c:autoUpdate val="0"/>
  </c:externalData>
  <c:userShapes r:id="rId3"/>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a:lstStyle/>
          <a:p>
            <a:pPr>
              <a:defRPr>
                <a:latin typeface="Helvetica" pitchFamily="34" charset="0"/>
                <a:cs typeface="Helvetica" pitchFamily="34" charset="0"/>
              </a:defRPr>
            </a:pPr>
            <a:r>
              <a:rPr lang="en-US" sz="1600" baseline="0" dirty="0" smtClean="0">
                <a:latin typeface="Helvetica" pitchFamily="34" charset="0"/>
                <a:cs typeface="Helvetica" pitchFamily="34" charset="0"/>
              </a:rPr>
              <a:t>System Wide, Public</a:t>
            </a:r>
            <a:endParaRPr lang="en-US" sz="1600" dirty="0">
              <a:latin typeface="Helvetica" pitchFamily="34" charset="0"/>
              <a:cs typeface="Helvetica" pitchFamily="34" charset="0"/>
            </a:endParaRPr>
          </a:p>
        </c:rich>
      </c:tx>
      <c:overlay val="0"/>
    </c:title>
    <c:autoTitleDeleted val="0"/>
    <c:plotArea>
      <c:layout/>
      <c:lineChart>
        <c:grouping val="stacked"/>
        <c:varyColors val="0"/>
        <c:ser>
          <c:idx val="0"/>
          <c:order val="0"/>
          <c:tx>
            <c:strRef>
              <c:f>Sheet1!$B$1</c:f>
              <c:strCache>
                <c:ptCount val="1"/>
                <c:pt idx="0">
                  <c:v>Headcount</c:v>
                </c:pt>
              </c:strCache>
            </c:strRef>
          </c:tx>
          <c:marker>
            <c:symbol val="square"/>
            <c:size val="5"/>
            <c:spPr>
              <a:scene3d>
                <a:camera prst="orthographicFront"/>
                <a:lightRig rig="threePt" dir="t"/>
              </a:scene3d>
              <a:sp3d>
                <a:bevelT/>
              </a:sp3d>
            </c:spPr>
          </c:marker>
          <c:cat>
            <c:strRef>
              <c:f>Sheet1!$A$2:$A$10</c:f>
              <c:strCache>
                <c:ptCount val="9"/>
                <c:pt idx="0">
                  <c:v>'04-'05</c:v>
                </c:pt>
                <c:pt idx="1">
                  <c:v>'05-'06</c:v>
                </c:pt>
                <c:pt idx="2">
                  <c:v>'06-'07</c:v>
                </c:pt>
                <c:pt idx="3">
                  <c:v>'07-'08</c:v>
                </c:pt>
                <c:pt idx="4">
                  <c:v>'08-'09</c:v>
                </c:pt>
                <c:pt idx="5">
                  <c:v>'09-'10</c:v>
                </c:pt>
                <c:pt idx="6">
                  <c:v>'10-'11</c:v>
                </c:pt>
                <c:pt idx="7">
                  <c:v>'11-'12</c:v>
                </c:pt>
                <c:pt idx="8">
                  <c:v>'12-'13</c:v>
                </c:pt>
              </c:strCache>
            </c:strRef>
          </c:cat>
          <c:val>
            <c:numRef>
              <c:f>Sheet1!$B$2:$B$10</c:f>
              <c:numCache>
                <c:formatCode>_(* #,##0_);_(* \(#,##0\);_(* "-"??_);_(@_)</c:formatCode>
                <c:ptCount val="9"/>
                <c:pt idx="0">
                  <c:v>243470</c:v>
                </c:pt>
                <c:pt idx="1">
                  <c:v>244591</c:v>
                </c:pt>
                <c:pt idx="2">
                  <c:v>243726</c:v>
                </c:pt>
                <c:pt idx="3">
                  <c:v>241173</c:v>
                </c:pt>
                <c:pt idx="4">
                  <c:v>249087</c:v>
                </c:pt>
                <c:pt idx="5">
                  <c:v>258296</c:v>
                </c:pt>
                <c:pt idx="6">
                  <c:v>258822</c:v>
                </c:pt>
                <c:pt idx="7">
                  <c:v>258952</c:v>
                </c:pt>
                <c:pt idx="8">
                  <c:v>258934</c:v>
                </c:pt>
              </c:numCache>
            </c:numRef>
          </c:val>
          <c:smooth val="0"/>
        </c:ser>
        <c:dLbls>
          <c:showLegendKey val="0"/>
          <c:showVal val="0"/>
          <c:showCatName val="0"/>
          <c:showSerName val="0"/>
          <c:showPercent val="0"/>
          <c:showBubbleSize val="0"/>
        </c:dLbls>
        <c:marker val="1"/>
        <c:smooth val="0"/>
        <c:axId val="141298696"/>
        <c:axId val="141299088"/>
      </c:lineChart>
      <c:lineChart>
        <c:grouping val="stacked"/>
        <c:varyColors val="0"/>
        <c:ser>
          <c:idx val="1"/>
          <c:order val="1"/>
          <c:tx>
            <c:strRef>
              <c:f>Sheet1!$C$1</c:f>
              <c:strCache>
                <c:ptCount val="1"/>
                <c:pt idx="0">
                  <c:v>FTE</c:v>
                </c:pt>
              </c:strCache>
            </c:strRef>
          </c:tx>
          <c:marker>
            <c:symbol val="diamond"/>
            <c:size val="6"/>
            <c:spPr>
              <a:scene3d>
                <a:camera prst="orthographicFront"/>
                <a:lightRig rig="threePt" dir="t"/>
              </a:scene3d>
              <a:sp3d>
                <a:bevelT w="165100" prst="coolSlant"/>
              </a:sp3d>
            </c:spPr>
          </c:marker>
          <c:cat>
            <c:strRef>
              <c:f>Sheet1!$A$2:$A$10</c:f>
              <c:strCache>
                <c:ptCount val="9"/>
                <c:pt idx="0">
                  <c:v>'04-'05</c:v>
                </c:pt>
                <c:pt idx="1">
                  <c:v>'05-'06</c:v>
                </c:pt>
                <c:pt idx="2">
                  <c:v>'06-'07</c:v>
                </c:pt>
                <c:pt idx="3">
                  <c:v>'07-'08</c:v>
                </c:pt>
                <c:pt idx="4">
                  <c:v>'08-'09</c:v>
                </c:pt>
                <c:pt idx="5">
                  <c:v>'09-'10</c:v>
                </c:pt>
                <c:pt idx="6">
                  <c:v>'10-'11</c:v>
                </c:pt>
                <c:pt idx="7">
                  <c:v>'11-'12</c:v>
                </c:pt>
                <c:pt idx="8">
                  <c:v>'12-'13</c:v>
                </c:pt>
              </c:strCache>
            </c:strRef>
          </c:cat>
          <c:val>
            <c:numRef>
              <c:f>Sheet1!$C$2:$C$10</c:f>
              <c:numCache>
                <c:formatCode>_(* #,##0_);_(* \(#,##0\);_(* "-"??_);_(@_)</c:formatCode>
                <c:ptCount val="9"/>
                <c:pt idx="0">
                  <c:v>127688.80999968998</c:v>
                </c:pt>
                <c:pt idx="1">
                  <c:v>129865.67083372995</c:v>
                </c:pt>
                <c:pt idx="2">
                  <c:v>130852.14999989999</c:v>
                </c:pt>
                <c:pt idx="3">
                  <c:v>131027.98666723997</c:v>
                </c:pt>
                <c:pt idx="4">
                  <c:v>134095.59249956001</c:v>
                </c:pt>
                <c:pt idx="5">
                  <c:v>141441.70750055011</c:v>
                </c:pt>
                <c:pt idx="6">
                  <c:v>144271.01416590001</c:v>
                </c:pt>
                <c:pt idx="7">
                  <c:v>144615.74666707002</c:v>
                </c:pt>
                <c:pt idx="8">
                  <c:v>143513</c:v>
                </c:pt>
              </c:numCache>
            </c:numRef>
          </c:val>
          <c:smooth val="0"/>
        </c:ser>
        <c:dLbls>
          <c:showLegendKey val="0"/>
          <c:showVal val="0"/>
          <c:showCatName val="0"/>
          <c:showSerName val="0"/>
          <c:showPercent val="0"/>
          <c:showBubbleSize val="0"/>
        </c:dLbls>
        <c:marker val="1"/>
        <c:smooth val="0"/>
        <c:axId val="141299872"/>
        <c:axId val="141299480"/>
      </c:lineChart>
      <c:catAx>
        <c:axId val="141298696"/>
        <c:scaling>
          <c:orientation val="minMax"/>
        </c:scaling>
        <c:delete val="0"/>
        <c:axPos val="b"/>
        <c:numFmt formatCode="General" sourceLinked="1"/>
        <c:majorTickMark val="none"/>
        <c:minorTickMark val="none"/>
        <c:tickLblPos val="nextTo"/>
        <c:spPr>
          <a:ln>
            <a:solidFill>
              <a:schemeClr val="tx1"/>
            </a:solidFill>
          </a:ln>
        </c:spPr>
        <c:crossAx val="141299088"/>
        <c:crosses val="autoZero"/>
        <c:auto val="0"/>
        <c:lblAlgn val="ctr"/>
        <c:lblOffset val="100"/>
        <c:noMultiLvlLbl val="0"/>
      </c:catAx>
      <c:valAx>
        <c:axId val="141299088"/>
        <c:scaling>
          <c:orientation val="minMax"/>
          <c:max val="272000"/>
          <c:min val="200000"/>
        </c:scaling>
        <c:delete val="0"/>
        <c:axPos val="l"/>
        <c:majorGridlines/>
        <c:title>
          <c:tx>
            <c:rich>
              <a:bodyPr rot="-5400000" vert="horz"/>
              <a:lstStyle/>
              <a:p>
                <a:pPr>
                  <a:defRPr>
                    <a:latin typeface="Helvetica" pitchFamily="34" charset="0"/>
                    <a:cs typeface="Helvetica" pitchFamily="34" charset="0"/>
                  </a:defRPr>
                </a:pPr>
                <a:r>
                  <a:rPr lang="en-US" sz="1200" dirty="0" smtClean="0">
                    <a:solidFill>
                      <a:schemeClr val="accent1">
                        <a:lumMod val="75000"/>
                      </a:schemeClr>
                    </a:solidFill>
                    <a:latin typeface="Helvetica" pitchFamily="34" charset="0"/>
                    <a:cs typeface="Helvetica" pitchFamily="34" charset="0"/>
                  </a:rPr>
                  <a:t>Total</a:t>
                </a:r>
                <a:r>
                  <a:rPr lang="en-US" sz="1200" baseline="0" dirty="0" smtClean="0">
                    <a:solidFill>
                      <a:schemeClr val="accent1">
                        <a:lumMod val="75000"/>
                      </a:schemeClr>
                    </a:solidFill>
                    <a:latin typeface="Helvetica" pitchFamily="34" charset="0"/>
                    <a:cs typeface="Helvetica" pitchFamily="34" charset="0"/>
                  </a:rPr>
                  <a:t>  Number of Students</a:t>
                </a:r>
                <a:endParaRPr lang="en-US" sz="1200" dirty="0">
                  <a:solidFill>
                    <a:schemeClr val="accent1">
                      <a:lumMod val="75000"/>
                    </a:schemeClr>
                  </a:solidFill>
                  <a:latin typeface="Helvetica" pitchFamily="34" charset="0"/>
                  <a:cs typeface="Helvetica" pitchFamily="34" charset="0"/>
                </a:endParaRPr>
              </a:p>
            </c:rich>
          </c:tx>
          <c:overlay val="0"/>
        </c:title>
        <c:numFmt formatCode="_(* #,##0_);_(* \(#,##0\);_(* &quot;-&quot;??_);_(@_)" sourceLinked="1"/>
        <c:majorTickMark val="none"/>
        <c:minorTickMark val="none"/>
        <c:tickLblPos val="nextTo"/>
        <c:txPr>
          <a:bodyPr/>
          <a:lstStyle/>
          <a:p>
            <a:pPr>
              <a:defRPr sz="1100">
                <a:latin typeface="Helvetica" pitchFamily="34" charset="0"/>
                <a:cs typeface="Helvetica" pitchFamily="34" charset="0"/>
              </a:defRPr>
            </a:pPr>
            <a:endParaRPr lang="en-US"/>
          </a:p>
        </c:txPr>
        <c:crossAx val="141298696"/>
        <c:crosses val="autoZero"/>
        <c:crossBetween val="between"/>
        <c:majorUnit val="12000"/>
      </c:valAx>
      <c:valAx>
        <c:axId val="141299480"/>
        <c:scaling>
          <c:orientation val="minMax"/>
          <c:max val="156000"/>
          <c:min val="120000"/>
        </c:scaling>
        <c:delete val="0"/>
        <c:axPos val="r"/>
        <c:title>
          <c:tx>
            <c:rich>
              <a:bodyPr rot="5400000" vert="horz"/>
              <a:lstStyle/>
              <a:p>
                <a:pPr>
                  <a:defRPr sz="1200">
                    <a:solidFill>
                      <a:schemeClr val="accent2">
                        <a:lumMod val="75000"/>
                      </a:schemeClr>
                    </a:solidFill>
                    <a:latin typeface="Helvetica" pitchFamily="34" charset="0"/>
                    <a:cs typeface="Helvetica" pitchFamily="34" charset="0"/>
                  </a:defRPr>
                </a:pPr>
                <a:r>
                  <a:rPr lang="en-US" sz="1200" dirty="0" smtClean="0">
                    <a:solidFill>
                      <a:schemeClr val="accent2">
                        <a:lumMod val="75000"/>
                      </a:schemeClr>
                    </a:solidFill>
                    <a:latin typeface="Helvetica" pitchFamily="34" charset="0"/>
                    <a:cs typeface="Helvetica" pitchFamily="34" charset="0"/>
                  </a:rPr>
                  <a:t>Full</a:t>
                </a:r>
                <a:r>
                  <a:rPr lang="en-US" sz="1200" baseline="0" dirty="0" smtClean="0">
                    <a:solidFill>
                      <a:schemeClr val="accent2">
                        <a:lumMod val="75000"/>
                      </a:schemeClr>
                    </a:solidFill>
                    <a:latin typeface="Helvetica" pitchFamily="34" charset="0"/>
                    <a:cs typeface="Helvetica" pitchFamily="34" charset="0"/>
                  </a:rPr>
                  <a:t>-time Equivalency</a:t>
                </a:r>
                <a:endParaRPr lang="en-US" sz="1200" dirty="0">
                  <a:solidFill>
                    <a:schemeClr val="accent2">
                      <a:lumMod val="75000"/>
                    </a:schemeClr>
                  </a:solidFill>
                  <a:latin typeface="Helvetica" pitchFamily="34" charset="0"/>
                  <a:cs typeface="Helvetica" pitchFamily="34" charset="0"/>
                </a:endParaRPr>
              </a:p>
            </c:rich>
          </c:tx>
          <c:overlay val="0"/>
        </c:title>
        <c:numFmt formatCode="_(* #,##0_);_(* \(#,##0\);_(* &quot;-&quot;??_);_(@_)" sourceLinked="1"/>
        <c:majorTickMark val="out"/>
        <c:minorTickMark val="none"/>
        <c:tickLblPos val="nextTo"/>
        <c:txPr>
          <a:bodyPr/>
          <a:lstStyle/>
          <a:p>
            <a:pPr>
              <a:defRPr sz="1100">
                <a:latin typeface="Helvetica" pitchFamily="34" charset="0"/>
                <a:cs typeface="Helvetica" pitchFamily="34" charset="0"/>
              </a:defRPr>
            </a:pPr>
            <a:endParaRPr lang="en-US"/>
          </a:p>
        </c:txPr>
        <c:crossAx val="141299872"/>
        <c:crosses val="max"/>
        <c:crossBetween val="between"/>
        <c:majorUnit val="6000"/>
      </c:valAx>
      <c:catAx>
        <c:axId val="141299872"/>
        <c:scaling>
          <c:orientation val="minMax"/>
        </c:scaling>
        <c:delete val="1"/>
        <c:axPos val="b"/>
        <c:numFmt formatCode="General" sourceLinked="1"/>
        <c:majorTickMark val="out"/>
        <c:minorTickMark val="none"/>
        <c:tickLblPos val="none"/>
        <c:crossAx val="141299480"/>
        <c:crosses val="autoZero"/>
        <c:auto val="1"/>
        <c:lblAlgn val="ctr"/>
        <c:lblOffset val="100"/>
        <c:noMultiLvlLbl val="0"/>
      </c:catAx>
      <c:dTable>
        <c:showHorzBorder val="0"/>
        <c:showVertBorder val="1"/>
        <c:showOutline val="1"/>
        <c:showKeys val="1"/>
        <c:spPr>
          <a:ln>
            <a:solidFill>
              <a:schemeClr val="tx1"/>
            </a:solidFill>
          </a:ln>
          <a:effectLst/>
        </c:spPr>
        <c:txPr>
          <a:bodyPr/>
          <a:lstStyle/>
          <a:p>
            <a:pPr rtl="0">
              <a:defRPr sz="1100" baseline="0">
                <a:latin typeface="Helvetica" pitchFamily="34" charset="0"/>
                <a:cs typeface="Helvetica" pitchFamily="34" charset="0"/>
              </a:defRPr>
            </a:pPr>
            <a:endParaRPr lang="en-US"/>
          </a:p>
        </c:txPr>
      </c:dTable>
      <c:spPr>
        <a:blipFill dpi="0" rotWithShape="1">
          <a:blip xmlns:r="http://schemas.openxmlformats.org/officeDocument/2006/relationships" r:embed="rId1"/>
          <a:srcRect/>
          <a:stretch>
            <a:fillRect l="-3000" t="-25000" r="-3000" b="-25000"/>
          </a:stretch>
        </a:blipFill>
      </c:spPr>
    </c:plotArea>
    <c:plotVisOnly val="1"/>
    <c:dispBlanksAs val="zero"/>
    <c:showDLblsOverMax val="0"/>
  </c:chart>
  <c:spPr>
    <a:solidFill>
      <a:schemeClr val="bg1">
        <a:lumMod val="95000"/>
        <a:alpha val="8000"/>
      </a:schemeClr>
    </a:solidFill>
  </c:spPr>
  <c:txPr>
    <a:bodyPr/>
    <a:lstStyle/>
    <a:p>
      <a:pPr>
        <a:defRPr sz="1800"/>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1968752681248471"/>
          <c:y val="2.3166446917139972E-2"/>
          <c:w val="0.7803124731875154"/>
          <c:h val="0.73925843776570344"/>
        </c:manualLayout>
      </c:layout>
      <c:lineChart>
        <c:grouping val="standard"/>
        <c:varyColors val="0"/>
        <c:ser>
          <c:idx val="0"/>
          <c:order val="0"/>
          <c:tx>
            <c:strRef>
              <c:f>'Chart &amp; Data'!$A$16</c:f>
              <c:strCache>
                <c:ptCount val="1"/>
                <c:pt idx="0">
                  <c:v>State Universities</c:v>
                </c:pt>
              </c:strCache>
            </c:strRef>
          </c:tx>
          <c:spPr>
            <a:ln w="38100">
              <a:solidFill>
                <a:srgbClr val="D59F0F"/>
              </a:solidFill>
            </a:ln>
          </c:spPr>
          <c:marker>
            <c:symbol val="none"/>
          </c:marker>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Data'!$B$16:$I$16</c:f>
              <c:numCache>
                <c:formatCode>0.0</c:formatCode>
                <c:ptCount val="8"/>
                <c:pt idx="0">
                  <c:v>611.28294000000005</c:v>
                </c:pt>
                <c:pt idx="1">
                  <c:v>638.54135599999938</c:v>
                </c:pt>
                <c:pt idx="2">
                  <c:v>657.41153599999996</c:v>
                </c:pt>
                <c:pt idx="3">
                  <c:v>574.46668999999918</c:v>
                </c:pt>
                <c:pt idx="4">
                  <c:v>579.11261399999933</c:v>
                </c:pt>
                <c:pt idx="5">
                  <c:v>569.77599900000052</c:v>
                </c:pt>
                <c:pt idx="6">
                  <c:v>579.85053499999947</c:v>
                </c:pt>
                <c:pt idx="7">
                  <c:v>561.56682699999931</c:v>
                </c:pt>
              </c:numCache>
            </c:numRef>
          </c:val>
          <c:smooth val="0"/>
        </c:ser>
        <c:ser>
          <c:idx val="1"/>
          <c:order val="1"/>
          <c:tx>
            <c:strRef>
              <c:f>'Chart &amp; Data'!$A$17</c:f>
              <c:strCache>
                <c:ptCount val="1"/>
                <c:pt idx="0">
                  <c:v>Washburn University</c:v>
                </c:pt>
              </c:strCache>
            </c:strRef>
          </c:tx>
          <c:spPr>
            <a:ln w="38100">
              <a:solidFill>
                <a:srgbClr val="BF311A"/>
              </a:solidFill>
            </a:ln>
          </c:spPr>
          <c:marker>
            <c:symbol val="none"/>
          </c:marker>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Data'!$B$17:$I$17</c:f>
              <c:numCache>
                <c:formatCode>0.0</c:formatCode>
                <c:ptCount val="8"/>
                <c:pt idx="0">
                  <c:v>11.467516000000009</c:v>
                </c:pt>
                <c:pt idx="1">
                  <c:v>12.085745000000006</c:v>
                </c:pt>
                <c:pt idx="2">
                  <c:v>12.512731</c:v>
                </c:pt>
                <c:pt idx="3">
                  <c:v>11.058257999999999</c:v>
                </c:pt>
                <c:pt idx="4">
                  <c:v>11.087962999999998</c:v>
                </c:pt>
                <c:pt idx="5">
                  <c:v>10.955920000000004</c:v>
                </c:pt>
                <c:pt idx="6">
                  <c:v>11.130919999999998</c:v>
                </c:pt>
                <c:pt idx="7">
                  <c:v>10.961221999999999</c:v>
                </c:pt>
              </c:numCache>
            </c:numRef>
          </c:val>
          <c:smooth val="0"/>
        </c:ser>
        <c:ser>
          <c:idx val="2"/>
          <c:order val="2"/>
          <c:tx>
            <c:strRef>
              <c:f>'Chart &amp; Data'!$A$18</c:f>
              <c:strCache>
                <c:ptCount val="1"/>
                <c:pt idx="0">
                  <c:v>Two-Year Colleges</c:v>
                </c:pt>
              </c:strCache>
            </c:strRef>
          </c:tx>
          <c:spPr>
            <a:ln w="38100">
              <a:solidFill>
                <a:srgbClr val="679146"/>
              </a:solidFill>
            </a:ln>
          </c:spPr>
          <c:marker>
            <c:symbol val="none"/>
          </c:marker>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Data'!$B$18:$I$18</c:f>
              <c:numCache>
                <c:formatCode>0.0</c:formatCode>
                <c:ptCount val="8"/>
                <c:pt idx="0">
                  <c:v>128.44909199999998</c:v>
                </c:pt>
                <c:pt idx="1">
                  <c:v>140.75697600000001</c:v>
                </c:pt>
                <c:pt idx="2">
                  <c:v>145.28350899999998</c:v>
                </c:pt>
                <c:pt idx="3">
                  <c:v>128.39583400000001</c:v>
                </c:pt>
                <c:pt idx="4">
                  <c:v>128.740737</c:v>
                </c:pt>
                <c:pt idx="5">
                  <c:v>127.26734999999999</c:v>
                </c:pt>
                <c:pt idx="6">
                  <c:v>147.01735000000002</c:v>
                </c:pt>
                <c:pt idx="7">
                  <c:v>144.01735000000002</c:v>
                </c:pt>
              </c:numCache>
            </c:numRef>
          </c:val>
          <c:smooth val="0"/>
        </c:ser>
        <c:ser>
          <c:idx val="3"/>
          <c:order val="3"/>
          <c:tx>
            <c:strRef>
              <c:f>'Chart &amp; Data'!$A$19</c:f>
              <c:strCache>
                <c:ptCount val="1"/>
                <c:pt idx="0">
                  <c:v>Other Higher Education Programs</c:v>
                </c:pt>
              </c:strCache>
            </c:strRef>
          </c:tx>
          <c:spPr>
            <a:ln w="38100">
              <a:solidFill>
                <a:srgbClr val="621A4B"/>
              </a:solidFill>
            </a:ln>
          </c:spPr>
          <c:marker>
            <c:symbol val="none"/>
          </c:marker>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Data'!$B$19:$I$19</c:f>
              <c:numCache>
                <c:formatCode>0.0</c:formatCode>
                <c:ptCount val="8"/>
                <c:pt idx="0">
                  <c:v>25.805278999999999</c:v>
                </c:pt>
                <c:pt idx="1">
                  <c:v>31.455278999999987</c:v>
                </c:pt>
                <c:pt idx="2">
                  <c:v>31.180747999999976</c:v>
                </c:pt>
                <c:pt idx="3">
                  <c:v>26.452648999999976</c:v>
                </c:pt>
                <c:pt idx="4">
                  <c:v>32.495296000000003</c:v>
                </c:pt>
                <c:pt idx="5">
                  <c:v>32.049022000000001</c:v>
                </c:pt>
                <c:pt idx="6">
                  <c:v>34.594612000000012</c:v>
                </c:pt>
                <c:pt idx="7">
                  <c:v>33.735875000000036</c:v>
                </c:pt>
              </c:numCache>
            </c:numRef>
          </c:val>
          <c:smooth val="0"/>
        </c:ser>
        <c:ser>
          <c:idx val="4"/>
          <c:order val="4"/>
          <c:tx>
            <c:strRef>
              <c:f>'Chart &amp; Data'!$A$20</c:f>
              <c:strCache>
                <c:ptCount val="1"/>
                <c:pt idx="0">
                  <c:v>Board Office Operations</c:v>
                </c:pt>
              </c:strCache>
            </c:strRef>
          </c:tx>
          <c:spPr>
            <a:ln w="38100">
              <a:solidFill>
                <a:srgbClr val="919195"/>
              </a:solidFill>
            </a:ln>
          </c:spPr>
          <c:marker>
            <c:symbol val="none"/>
          </c:marker>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Data'!$B$20:$I$20</c:f>
              <c:numCache>
                <c:formatCode>0.0</c:formatCode>
                <c:ptCount val="8"/>
                <c:pt idx="0">
                  <c:v>5.3043129999999952</c:v>
                </c:pt>
                <c:pt idx="1">
                  <c:v>6.3909529999999952</c:v>
                </c:pt>
                <c:pt idx="2">
                  <c:v>6.2673059999999952</c:v>
                </c:pt>
                <c:pt idx="3">
                  <c:v>4.0361820000000002</c:v>
                </c:pt>
                <c:pt idx="4">
                  <c:v>4.1129449999999919</c:v>
                </c:pt>
                <c:pt idx="5">
                  <c:v>3.8996159999999969</c:v>
                </c:pt>
                <c:pt idx="6">
                  <c:v>4.0578329999999951</c:v>
                </c:pt>
                <c:pt idx="7">
                  <c:v>3.9823379999999999</c:v>
                </c:pt>
              </c:numCache>
            </c:numRef>
          </c:val>
          <c:smooth val="0"/>
        </c:ser>
        <c:ser>
          <c:idx val="5"/>
          <c:order val="5"/>
          <c:tx>
            <c:strRef>
              <c:f>'Chart &amp; Data'!$A$21</c:f>
              <c:strCache>
                <c:ptCount val="1"/>
                <c:pt idx="0">
                  <c:v>Total</c:v>
                </c:pt>
              </c:strCache>
            </c:strRef>
          </c:tx>
          <c:spPr>
            <a:ln w="38100">
              <a:solidFill>
                <a:srgbClr val="003B63"/>
              </a:solidFill>
            </a:ln>
          </c:spPr>
          <c:marker>
            <c:symbol val="none"/>
          </c:marker>
          <c:dPt>
            <c:idx val="4"/>
            <c:bubble3D val="0"/>
            <c:spPr>
              <a:ln w="38100">
                <a:solidFill>
                  <a:srgbClr val="003A63"/>
                </a:solidFill>
              </a:ln>
            </c:spPr>
          </c:dPt>
          <c:cat>
            <c:numRef>
              <c:f>'Chart &amp; Data'!$B$15:$I$15</c:f>
              <c:numCache>
                <c:formatCode>General</c:formatCode>
                <c:ptCount val="8"/>
                <c:pt idx="0">
                  <c:v>2007</c:v>
                </c:pt>
                <c:pt idx="1">
                  <c:v>2008</c:v>
                </c:pt>
                <c:pt idx="2">
                  <c:v>2009</c:v>
                </c:pt>
                <c:pt idx="3">
                  <c:v>2010</c:v>
                </c:pt>
                <c:pt idx="4">
                  <c:v>2011</c:v>
                </c:pt>
                <c:pt idx="5">
                  <c:v>2012</c:v>
                </c:pt>
                <c:pt idx="6">
                  <c:v>2013</c:v>
                </c:pt>
                <c:pt idx="7">
                  <c:v>2014</c:v>
                </c:pt>
              </c:numCache>
            </c:numRef>
          </c:cat>
          <c:val>
            <c:numRef>
              <c:f>'Chart &amp; Data'!$B$21:$I$21</c:f>
              <c:numCache>
                <c:formatCode>0.0</c:formatCode>
                <c:ptCount val="8"/>
                <c:pt idx="0">
                  <c:v>782.30913999999996</c:v>
                </c:pt>
                <c:pt idx="1">
                  <c:v>829.23030900000003</c:v>
                </c:pt>
                <c:pt idx="2">
                  <c:v>852.65583000000004</c:v>
                </c:pt>
                <c:pt idx="3">
                  <c:v>744.40961299999947</c:v>
                </c:pt>
                <c:pt idx="4">
                  <c:v>755.54955499999949</c:v>
                </c:pt>
                <c:pt idx="5">
                  <c:v>743.9479069999993</c:v>
                </c:pt>
                <c:pt idx="6">
                  <c:v>776.65124999999932</c:v>
                </c:pt>
                <c:pt idx="7">
                  <c:v>754.26361199999997</c:v>
                </c:pt>
              </c:numCache>
            </c:numRef>
          </c:val>
          <c:smooth val="0"/>
        </c:ser>
        <c:dLbls>
          <c:showLegendKey val="0"/>
          <c:showVal val="0"/>
          <c:showCatName val="0"/>
          <c:showSerName val="0"/>
          <c:showPercent val="0"/>
          <c:showBubbleSize val="0"/>
        </c:dLbls>
        <c:smooth val="0"/>
        <c:axId val="141301048"/>
        <c:axId val="141301440"/>
      </c:lineChart>
      <c:catAx>
        <c:axId val="141301048"/>
        <c:scaling>
          <c:orientation val="minMax"/>
        </c:scaling>
        <c:delete val="0"/>
        <c:axPos val="b"/>
        <c:numFmt formatCode="General" sourceLinked="1"/>
        <c:majorTickMark val="out"/>
        <c:minorTickMark val="none"/>
        <c:tickLblPos val="nextTo"/>
        <c:crossAx val="141301440"/>
        <c:crosses val="autoZero"/>
        <c:auto val="1"/>
        <c:lblAlgn val="ctr"/>
        <c:lblOffset val="100"/>
        <c:noMultiLvlLbl val="0"/>
      </c:catAx>
      <c:valAx>
        <c:axId val="141301440"/>
        <c:scaling>
          <c:orientation val="minMax"/>
        </c:scaling>
        <c:delete val="0"/>
        <c:axPos val="l"/>
        <c:majorGridlines/>
        <c:title>
          <c:tx>
            <c:rich>
              <a:bodyPr rot="-5400000" vert="horz"/>
              <a:lstStyle/>
              <a:p>
                <a:pPr>
                  <a:defRPr sz="1100"/>
                </a:pPr>
                <a:r>
                  <a:rPr lang="en-US" sz="1100" dirty="0"/>
                  <a:t>In Millions</a:t>
                </a:r>
              </a:p>
            </c:rich>
          </c:tx>
          <c:layout>
            <c:manualLayout>
              <c:xMode val="edge"/>
              <c:yMode val="edge"/>
              <c:x val="0.14884524462304274"/>
              <c:y val="0.34947544400986663"/>
            </c:manualLayout>
          </c:layout>
          <c:overlay val="0"/>
        </c:title>
        <c:numFmt formatCode="[&gt;999999]&quot;$&quot;#,,&quot;M&quot;;[&gt;999]&quot;$&quot;#,&quot;K&quot;;&quot;$&quot;#" sourceLinked="0"/>
        <c:majorTickMark val="out"/>
        <c:minorTickMark val="none"/>
        <c:tickLblPos val="nextTo"/>
        <c:crossAx val="141301048"/>
        <c:crosses val="autoZero"/>
        <c:crossBetween val="between"/>
      </c:valAx>
      <c:dTable>
        <c:showHorzBorder val="1"/>
        <c:showVertBorder val="1"/>
        <c:showOutline val="1"/>
        <c:showKeys val="1"/>
      </c:dTable>
    </c:plotArea>
    <c:plotVisOnly val="1"/>
    <c:dispBlanksAs val="gap"/>
    <c:showDLblsOverMax val="0"/>
  </c:chart>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387366751524666E-2"/>
          <c:y val="0.17303064634906248"/>
          <c:w val="0.79662297736243692"/>
          <c:h val="0.64400470175041069"/>
        </c:manualLayout>
      </c:layout>
      <c:barChart>
        <c:barDir val="col"/>
        <c:grouping val="clustered"/>
        <c:varyColors val="0"/>
        <c:ser>
          <c:idx val="1"/>
          <c:order val="1"/>
          <c:tx>
            <c:strRef>
              <c:f>CollegeInSight_Explore!$H$66</c:f>
              <c:strCache>
                <c:ptCount val="1"/>
                <c:pt idx="0">
                  <c:v>Percent of graduates with debt</c:v>
                </c:pt>
              </c:strCache>
            </c:strRef>
          </c:tx>
          <c:spPr>
            <a:solidFill>
              <a:srgbClr val="EADC22"/>
            </a:solidFill>
          </c:spPr>
          <c:invertIfNegative val="0"/>
          <c:cat>
            <c:strRef>
              <c:f>CollegeInSight_Explore!$C$67:$F$72</c:f>
              <c:strCache>
                <c:ptCount val="12"/>
                <c:pt idx="0">
                  <c:v>Kansas</c:v>
                </c:pt>
                <c:pt idx="1">
                  <c:v>Colorado</c:v>
                </c:pt>
                <c:pt idx="2">
                  <c:v>Oklahoma</c:v>
                </c:pt>
                <c:pt idx="3">
                  <c:v>Missouri</c:v>
                </c:pt>
                <c:pt idx="4">
                  <c:v>Nebraska</c:v>
                </c:pt>
                <c:pt idx="5">
                  <c:v>Nation</c:v>
                </c:pt>
                <c:pt idx="6">
                  <c:v>2011-12</c:v>
                </c:pt>
                <c:pt idx="7">
                  <c:v>2011-12</c:v>
                </c:pt>
                <c:pt idx="8">
                  <c:v>2011-12</c:v>
                </c:pt>
                <c:pt idx="9">
                  <c:v>2011-12</c:v>
                </c:pt>
                <c:pt idx="10">
                  <c:v>2011-12</c:v>
                </c:pt>
                <c:pt idx="11">
                  <c:v>2011-12</c:v>
                </c:pt>
              </c:strCache>
            </c:strRef>
          </c:cat>
          <c:val>
            <c:numRef>
              <c:f>CollegeInSight_Explore!$H$67:$H$72</c:f>
              <c:numCache>
                <c:formatCode>0%</c:formatCode>
                <c:ptCount val="6"/>
                <c:pt idx="0">
                  <c:v>0.56999999999999995</c:v>
                </c:pt>
                <c:pt idx="1">
                  <c:v>0.52</c:v>
                </c:pt>
                <c:pt idx="2">
                  <c:v>0.52</c:v>
                </c:pt>
                <c:pt idx="3">
                  <c:v>0.66000000000000081</c:v>
                </c:pt>
                <c:pt idx="4">
                  <c:v>0.61000000000000054</c:v>
                </c:pt>
                <c:pt idx="5">
                  <c:v>0.58000000000000007</c:v>
                </c:pt>
              </c:numCache>
            </c:numRef>
          </c:val>
        </c:ser>
        <c:dLbls>
          <c:showLegendKey val="0"/>
          <c:showVal val="0"/>
          <c:showCatName val="0"/>
          <c:showSerName val="0"/>
          <c:showPercent val="0"/>
          <c:showBubbleSize val="0"/>
        </c:dLbls>
        <c:gapWidth val="43"/>
        <c:axId val="141475320"/>
        <c:axId val="141475712"/>
      </c:barChart>
      <c:barChart>
        <c:barDir val="col"/>
        <c:grouping val="clustered"/>
        <c:varyColors val="0"/>
        <c:ser>
          <c:idx val="0"/>
          <c:order val="0"/>
          <c:tx>
            <c:strRef>
              <c:f>CollegeInSight_Explore!$G$66</c:f>
              <c:strCache>
                <c:ptCount val="1"/>
                <c:pt idx="0">
                  <c:v>Average debt of graduates</c:v>
                </c:pt>
              </c:strCache>
            </c:strRef>
          </c:tx>
          <c:spPr>
            <a:solidFill>
              <a:srgbClr val="002060"/>
            </a:solidFill>
          </c:spPr>
          <c:invertIfNegative val="0"/>
          <c:cat>
            <c:strRef>
              <c:f>CollegeInSight_Explore!$C$67:$F$72</c:f>
              <c:strCache>
                <c:ptCount val="12"/>
                <c:pt idx="0">
                  <c:v>Kansas</c:v>
                </c:pt>
                <c:pt idx="1">
                  <c:v>Colorado</c:v>
                </c:pt>
                <c:pt idx="2">
                  <c:v>Oklahoma</c:v>
                </c:pt>
                <c:pt idx="3">
                  <c:v>Missouri</c:v>
                </c:pt>
                <c:pt idx="4">
                  <c:v>Nebraska</c:v>
                </c:pt>
                <c:pt idx="5">
                  <c:v>Nation</c:v>
                </c:pt>
                <c:pt idx="6">
                  <c:v>2011-12</c:v>
                </c:pt>
                <c:pt idx="7">
                  <c:v>2011-12</c:v>
                </c:pt>
                <c:pt idx="8">
                  <c:v>2011-12</c:v>
                </c:pt>
                <c:pt idx="9">
                  <c:v>2011-12</c:v>
                </c:pt>
                <c:pt idx="10">
                  <c:v>2011-12</c:v>
                </c:pt>
                <c:pt idx="11">
                  <c:v>2011-12</c:v>
                </c:pt>
              </c:strCache>
            </c:strRef>
          </c:cat>
          <c:val>
            <c:numRef>
              <c:f>CollegeInSight_Explore!$G$67:$G$72</c:f>
              <c:numCache>
                <c:formatCode>"$"#,##0</c:formatCode>
                <c:ptCount val="6"/>
                <c:pt idx="0">
                  <c:v>23046</c:v>
                </c:pt>
                <c:pt idx="1">
                  <c:v>23987</c:v>
                </c:pt>
                <c:pt idx="2">
                  <c:v>22374</c:v>
                </c:pt>
                <c:pt idx="3">
                  <c:v>22824</c:v>
                </c:pt>
                <c:pt idx="4">
                  <c:v>23982</c:v>
                </c:pt>
                <c:pt idx="5">
                  <c:v>24443</c:v>
                </c:pt>
              </c:numCache>
            </c:numRef>
          </c:val>
        </c:ser>
        <c:dLbls>
          <c:showLegendKey val="0"/>
          <c:showVal val="0"/>
          <c:showCatName val="0"/>
          <c:showSerName val="0"/>
          <c:showPercent val="0"/>
          <c:showBubbleSize val="0"/>
        </c:dLbls>
        <c:gapWidth val="150"/>
        <c:axId val="141476496"/>
        <c:axId val="141476104"/>
      </c:barChart>
      <c:catAx>
        <c:axId val="141475320"/>
        <c:scaling>
          <c:orientation val="minMax"/>
        </c:scaling>
        <c:delete val="0"/>
        <c:axPos val="b"/>
        <c:numFmt formatCode="General" sourceLinked="0"/>
        <c:majorTickMark val="out"/>
        <c:minorTickMark val="none"/>
        <c:tickLblPos val="nextTo"/>
        <c:crossAx val="141475712"/>
        <c:crosses val="autoZero"/>
        <c:auto val="1"/>
        <c:lblAlgn val="ctr"/>
        <c:lblOffset val="100"/>
        <c:noMultiLvlLbl val="0"/>
      </c:catAx>
      <c:valAx>
        <c:axId val="141475712"/>
        <c:scaling>
          <c:orientation val="minMax"/>
          <c:max val="1"/>
        </c:scaling>
        <c:delete val="0"/>
        <c:axPos val="l"/>
        <c:majorGridlines/>
        <c:numFmt formatCode="0%" sourceLinked="1"/>
        <c:majorTickMark val="out"/>
        <c:minorTickMark val="none"/>
        <c:tickLblPos val="nextTo"/>
        <c:crossAx val="141475320"/>
        <c:crosses val="autoZero"/>
        <c:crossBetween val="between"/>
      </c:valAx>
      <c:valAx>
        <c:axId val="141476104"/>
        <c:scaling>
          <c:orientation val="minMax"/>
          <c:max val="33000"/>
          <c:min val="15000"/>
        </c:scaling>
        <c:delete val="0"/>
        <c:axPos val="r"/>
        <c:numFmt formatCode="&quot;$&quot;#,##0" sourceLinked="1"/>
        <c:majorTickMark val="out"/>
        <c:minorTickMark val="none"/>
        <c:tickLblPos val="nextTo"/>
        <c:crossAx val="141476496"/>
        <c:crosses val="max"/>
        <c:crossBetween val="between"/>
      </c:valAx>
      <c:catAx>
        <c:axId val="141476496"/>
        <c:scaling>
          <c:orientation val="minMax"/>
        </c:scaling>
        <c:delete val="1"/>
        <c:axPos val="b"/>
        <c:numFmt formatCode="General" sourceLinked="1"/>
        <c:majorTickMark val="out"/>
        <c:minorTickMark val="none"/>
        <c:tickLblPos val="none"/>
        <c:crossAx val="141476104"/>
        <c:crosses val="autoZero"/>
        <c:auto val="1"/>
        <c:lblAlgn val="ctr"/>
        <c:lblOffset val="100"/>
        <c:noMultiLvlLbl val="0"/>
      </c:catAx>
    </c:plotArea>
    <c:legend>
      <c:legendPos val="r"/>
      <c:layout>
        <c:manualLayout>
          <c:xMode val="edge"/>
          <c:yMode val="edge"/>
          <c:x val="0.11357124336318714"/>
          <c:y val="0.89541409392171256"/>
          <c:w val="0.75040331369765234"/>
          <c:h val="7.9733189826092093E-2"/>
        </c:manualLayout>
      </c:layout>
      <c:overlay val="0"/>
    </c:legend>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0.8808</cdr:x>
      <cdr:y>0.96055</cdr:y>
    </cdr:from>
    <cdr:to>
      <cdr:x>1</cdr:x>
      <cdr:y>1</cdr:y>
    </cdr:to>
    <cdr:sp macro="" textlink="">
      <cdr:nvSpPr>
        <cdr:cNvPr id="2" name="TextBox 1"/>
        <cdr:cNvSpPr txBox="1"/>
      </cdr:nvSpPr>
      <cdr:spPr>
        <a:xfrm xmlns:a="http://schemas.openxmlformats.org/drawingml/2006/main">
          <a:off x="7640123" y="6063803"/>
          <a:ext cx="1032993" cy="248186"/>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900" b="1" dirty="0"/>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8475" cy="46513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70338" y="0"/>
            <a:ext cx="3038475" cy="465138"/>
          </a:xfrm>
          <a:prstGeom prst="rect">
            <a:avLst/>
          </a:prstGeom>
        </p:spPr>
        <p:txBody>
          <a:bodyPr vert="horz" lIns="91440" tIns="45720" rIns="91440" bIns="45720" rtlCol="0"/>
          <a:lstStyle>
            <a:lvl1pPr algn="r">
              <a:defRPr sz="1200"/>
            </a:lvl1pPr>
          </a:lstStyle>
          <a:p>
            <a:fld id="{6CFF92AD-0C46-44F1-9BA4-120CD1C63FBD}" type="datetimeFigureOut">
              <a:rPr lang="en-US" smtClean="0"/>
              <a:t>1/24/2014</a:t>
            </a:fld>
            <a:endParaRPr lang="en-US" dirty="0"/>
          </a:p>
        </p:txBody>
      </p:sp>
      <p:sp>
        <p:nvSpPr>
          <p:cNvPr id="4" name="Footer Placeholder 3"/>
          <p:cNvSpPr>
            <a:spLocks noGrp="1"/>
          </p:cNvSpPr>
          <p:nvPr>
            <p:ph type="ftr" sz="quarter" idx="2"/>
          </p:nvPr>
        </p:nvSpPr>
        <p:spPr>
          <a:xfrm>
            <a:off x="0" y="8829675"/>
            <a:ext cx="3038475" cy="465138"/>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70338" y="8829675"/>
            <a:ext cx="3038475" cy="465138"/>
          </a:xfrm>
          <a:prstGeom prst="rect">
            <a:avLst/>
          </a:prstGeom>
        </p:spPr>
        <p:txBody>
          <a:bodyPr vert="horz" lIns="91440" tIns="45720" rIns="91440" bIns="45720" rtlCol="0" anchor="b"/>
          <a:lstStyle>
            <a:lvl1pPr algn="r">
              <a:defRPr sz="1200"/>
            </a:lvl1pPr>
          </a:lstStyle>
          <a:p>
            <a:fld id="{EA5E7CFB-9A68-4522-80A4-690D8B1716BB}" type="slidenum">
              <a:rPr lang="en-US" smtClean="0"/>
              <a:t>‹#›</a:t>
            </a:fld>
            <a:endParaRPr lang="en-US" dirty="0"/>
          </a:p>
        </p:txBody>
      </p:sp>
    </p:spTree>
    <p:extLst>
      <p:ext uri="{BB962C8B-B14F-4D97-AF65-F5344CB8AC3E}">
        <p14:creationId xmlns:p14="http://schemas.microsoft.com/office/powerpoint/2010/main" val="23488394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AFD4E6AC-C1A6-4557-B109-8250B56CC37F}" type="datetimeFigureOut">
              <a:rPr lang="en-US" smtClean="0"/>
              <a:pPr/>
              <a:t>1/24/2014</a:t>
            </a:fld>
            <a:endParaRPr 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endParaRPr lang="en-US"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C22B437B-DDAF-4871-9266-61BBDA064B1A}" type="slidenum">
              <a:rPr lang="en-US" smtClean="0"/>
              <a:pPr/>
              <a:t>‹#›</a:t>
            </a:fld>
            <a:endParaRPr lang="en-US" dirty="0"/>
          </a:p>
        </p:txBody>
      </p:sp>
    </p:spTree>
    <p:extLst>
      <p:ext uri="{BB962C8B-B14F-4D97-AF65-F5344CB8AC3E}">
        <p14:creationId xmlns:p14="http://schemas.microsoft.com/office/powerpoint/2010/main" val="29121809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bwMode="auto">
          <a:noFill/>
          <a:ln>
            <a:solidFill>
              <a:srgbClr val="000000"/>
            </a:solidFill>
            <a:miter lim="800000"/>
            <a:headEnd/>
            <a:tailEnd/>
          </a:ln>
        </p:spPr>
      </p:sp>
      <p:sp>
        <p:nvSpPr>
          <p:cNvPr id="35843" name="Notes Placeholder 2"/>
          <p:cNvSpPr>
            <a:spLocks noGrp="1"/>
          </p:cNvSpPr>
          <p:nvPr>
            <p:ph type="body" idx="1"/>
          </p:nvPr>
        </p:nvSpPr>
        <p:spPr bwMode="auto">
          <a:noFill/>
        </p:spPr>
        <p:txBody>
          <a:bodyPr wrap="square" numCol="1" anchor="t" anchorCtr="0" compatLnSpc="1">
            <a:prstTxWarp prst="textNoShape">
              <a:avLst/>
            </a:prstTxWarp>
          </a:bodyPr>
          <a:lstStyle/>
          <a:p>
            <a:pPr eaLnBrk="1" hangingPunct="1"/>
            <a:endParaRPr lang="en-US" dirty="0" smtClean="0"/>
          </a:p>
        </p:txBody>
      </p:sp>
      <p:sp>
        <p:nvSpPr>
          <p:cNvPr id="3584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B10BB4B4-FFAF-4C7D-84B7-D2E4F8F7E8B8}" type="slidenum">
              <a:rPr lang="en-US" smtClean="0">
                <a:latin typeface="Times" pitchFamily="18" charset="0"/>
                <a:ea typeface="ヒラギノ明朝 ProN W3"/>
                <a:cs typeface="ヒラギノ明朝 ProN W3"/>
                <a:sym typeface="Times" pitchFamily="18" charset="0"/>
              </a:rPr>
              <a:pPr/>
              <a:t>2</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361713739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FOR ANDY: </a:t>
            </a:r>
            <a:r>
              <a:rPr lang="en-US" dirty="0" smtClean="0">
                <a:latin typeface="Helvetica" pitchFamily="34" charset="0"/>
                <a:cs typeface="Helvetica" pitchFamily="34" charset="0"/>
              </a:rPr>
              <a:t>Recruiting these students is a key strategy to meeting our 60% goal by 2020.</a:t>
            </a:r>
            <a:endParaRPr lang="en-US" baseline="0" dirty="0" smtClean="0"/>
          </a:p>
        </p:txBody>
      </p:sp>
      <p:sp>
        <p:nvSpPr>
          <p:cNvPr id="4" name="Slide Number Placeholder 3"/>
          <p:cNvSpPr>
            <a:spLocks noGrp="1"/>
          </p:cNvSpPr>
          <p:nvPr>
            <p:ph type="sldNum" sz="quarter" idx="10"/>
          </p:nvPr>
        </p:nvSpPr>
        <p:spPr/>
        <p:txBody>
          <a:bodyPr/>
          <a:lstStyle/>
          <a:p>
            <a:fld id="{C22B437B-DDAF-4871-9266-61BBDA064B1A}" type="slidenum">
              <a:rPr lang="en-US" smtClean="0"/>
              <a:pPr/>
              <a:t>17</a:t>
            </a:fld>
            <a:endParaRPr lang="en-US" dirty="0"/>
          </a:p>
        </p:txBody>
      </p:sp>
    </p:spTree>
    <p:extLst>
      <p:ext uri="{BB962C8B-B14F-4D97-AF65-F5344CB8AC3E}">
        <p14:creationId xmlns:p14="http://schemas.microsoft.com/office/powerpoint/2010/main" val="42367734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p:spPr>
      </p:sp>
      <p:sp>
        <p:nvSpPr>
          <p:cNvPr id="40963"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More information about the University Engineering Initiative Act is available on our website: kansasregents.org/university_engineering_initiative</a:t>
            </a:r>
          </a:p>
          <a:p>
            <a:endParaRPr lang="en-US" dirty="0" smtClean="0"/>
          </a:p>
        </p:txBody>
      </p:sp>
      <p:sp>
        <p:nvSpPr>
          <p:cNvPr id="40964"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9735184-0B4D-443B-9332-723628BF4C61}" type="slidenum">
              <a:rPr lang="en-US" smtClean="0">
                <a:latin typeface="Times" pitchFamily="18" charset="0"/>
                <a:ea typeface="ヒラギノ明朝 ProN W3"/>
                <a:cs typeface="ヒラギノ明朝 ProN W3"/>
                <a:sym typeface="Times" pitchFamily="18" charset="0"/>
              </a:rPr>
              <a:pPr/>
              <a:t>18</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38029116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p:cNvSpPr>
            <a:spLocks noGrp="1" noRot="1" noChangeAspect="1" noTextEdit="1"/>
          </p:cNvSpPr>
          <p:nvPr>
            <p:ph type="sldImg"/>
          </p:nvPr>
        </p:nvSpPr>
        <p:spPr bwMode="auto">
          <a:noFill/>
          <a:ln>
            <a:solidFill>
              <a:srgbClr val="000000"/>
            </a:solidFill>
            <a:miter lim="800000"/>
            <a:headEnd/>
            <a:tailEnd/>
          </a:ln>
        </p:spPr>
      </p:sp>
      <p:sp>
        <p:nvSpPr>
          <p:cNvPr id="4198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More information about the Kansas Nursing Initiative is available on our website: kansasregents.org/kansas_nursing_initiative</a:t>
            </a:r>
          </a:p>
          <a:p>
            <a:endParaRPr lang="en-US" dirty="0" smtClean="0"/>
          </a:p>
        </p:txBody>
      </p:sp>
      <p:sp>
        <p:nvSpPr>
          <p:cNvPr id="4198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8ABAB4E-0F95-472B-97A5-F747B1B4A5EA}" type="slidenum">
              <a:rPr lang="en-US" smtClean="0">
                <a:latin typeface="Times" pitchFamily="18" charset="0"/>
                <a:ea typeface="ヒラギノ明朝 ProN W3"/>
                <a:cs typeface="ヒラギノ明朝 ProN W3"/>
                <a:sym typeface="Times" pitchFamily="18" charset="0"/>
              </a:rPr>
              <a:pPr/>
              <a:t>19</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29752906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FOR ANDY: </a:t>
            </a:r>
            <a:r>
              <a:rPr lang="en-US" dirty="0" smtClean="0"/>
              <a:t>As you see here, employment rates in Kansas fall with the level of degree.  This is because graduates at the bachelor’s, master’s, professional and doctoral levels are more in demand in the national market.  Additionally, you see here that salaries increase more rapidly for bachelor’s and advanced degrees than technical certificates or associate degrees. This is consistent with the researcher's expectations.</a:t>
            </a:r>
          </a:p>
          <a:p>
            <a:endParaRPr lang="en-US" dirty="0" smtClean="0"/>
          </a:p>
          <a:p>
            <a:pPr defTabSz="931774">
              <a:defRPr/>
            </a:pPr>
            <a:r>
              <a:rPr lang="en-US" baseline="0" dirty="0" smtClean="0"/>
              <a:t>For this year’s reporting, Dr. Ginther improved her methodology by excluding students who are continuing on with their education full-time and therefore are not available for full-time employment. Because of this major change, we are not comparing these findings to the results published last year and instead consider this baseline data.</a:t>
            </a:r>
          </a:p>
        </p:txBody>
      </p:sp>
      <p:sp>
        <p:nvSpPr>
          <p:cNvPr id="4" name="Slide Number Placeholder 3"/>
          <p:cNvSpPr>
            <a:spLocks noGrp="1"/>
          </p:cNvSpPr>
          <p:nvPr>
            <p:ph type="sldNum" sz="quarter" idx="10"/>
          </p:nvPr>
        </p:nvSpPr>
        <p:spPr/>
        <p:txBody>
          <a:bodyPr/>
          <a:lstStyle/>
          <a:p>
            <a:fld id="{C22B437B-DDAF-4871-9266-61BBDA064B1A}" type="slidenum">
              <a:rPr lang="en-US" smtClean="0"/>
              <a:pPr/>
              <a:t>20</a:t>
            </a:fld>
            <a:endParaRPr lang="en-US" dirty="0"/>
          </a:p>
        </p:txBody>
      </p:sp>
    </p:spTree>
    <p:extLst>
      <p:ext uri="{BB962C8B-B14F-4D97-AF65-F5344CB8AC3E}">
        <p14:creationId xmlns:p14="http://schemas.microsoft.com/office/powerpoint/2010/main" val="358509714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22B437B-DDAF-4871-9266-61BBDA064B1A}" type="slidenum">
              <a:rPr lang="en-US" smtClean="0"/>
              <a:pPr/>
              <a:t>21</a:t>
            </a:fld>
            <a:endParaRPr lang="en-US" dirty="0"/>
          </a:p>
        </p:txBody>
      </p:sp>
    </p:spTree>
    <p:extLst>
      <p:ext uri="{BB962C8B-B14F-4D97-AF65-F5344CB8AC3E}">
        <p14:creationId xmlns:p14="http://schemas.microsoft.com/office/powerpoint/2010/main" val="314787842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p:spPr>
      </p:sp>
      <p:sp>
        <p:nvSpPr>
          <p:cNvPr id="38915"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NOTE: This is a presentation of 2013 data (2014 numbers will be available in October 2014). </a:t>
            </a:r>
          </a:p>
          <a:p>
            <a:r>
              <a:rPr lang="en-US" dirty="0" smtClean="0"/>
              <a:t>KHEER = Kansas Higher Education Enrollment Report, </a:t>
            </a:r>
            <a:r>
              <a:rPr lang="en-US" dirty="0" smtClean="0">
                <a:latin typeface="HelveticaNeueLT Std" pitchFamily="34" charset="0"/>
                <a:cs typeface="Helvetica" pitchFamily="34" charset="0"/>
              </a:rPr>
              <a:t>collected by KBOR</a:t>
            </a:r>
            <a:endParaRPr lang="en-US" dirty="0" smtClean="0"/>
          </a:p>
        </p:txBody>
      </p:sp>
      <p:sp>
        <p:nvSpPr>
          <p:cNvPr id="38916"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DECE2F23-C356-49C8-A92E-86F1C70DBB6E}" type="slidenum">
              <a:rPr lang="en-US" smtClean="0">
                <a:latin typeface="Times" pitchFamily="18" charset="0"/>
                <a:ea typeface="ヒラギノ明朝 ProN W3"/>
                <a:cs typeface="ヒラギノ明朝 ProN W3"/>
                <a:sym typeface="Times" pitchFamily="18" charset="0"/>
              </a:rPr>
              <a:pPr/>
              <a:t>4</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24199927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defTabSz="914266">
              <a:defRPr/>
            </a:pPr>
            <a:r>
              <a:rPr lang="en-US" i="1" dirty="0" smtClean="0">
                <a:latin typeface="Helvetica" pitchFamily="34" charset="0"/>
                <a:cs typeface="Helvetica" pitchFamily="34" charset="0"/>
              </a:rPr>
              <a:t>32 Institutions In KBOR Sectors 1-4</a:t>
            </a:r>
          </a:p>
          <a:p>
            <a:endParaRPr lang="en-US" dirty="0"/>
          </a:p>
        </p:txBody>
      </p:sp>
      <p:sp>
        <p:nvSpPr>
          <p:cNvPr id="4" name="Slide Number Placeholder 3"/>
          <p:cNvSpPr>
            <a:spLocks noGrp="1"/>
          </p:cNvSpPr>
          <p:nvPr>
            <p:ph type="sldNum" sz="quarter" idx="10"/>
          </p:nvPr>
        </p:nvSpPr>
        <p:spPr/>
        <p:txBody>
          <a:bodyPr/>
          <a:lstStyle/>
          <a:p>
            <a:fld id="{C22B437B-DDAF-4871-9266-61BBDA064B1A}" type="slidenum">
              <a:rPr lang="en-US" smtClean="0"/>
              <a:pPr/>
              <a:t>5</a:t>
            </a:fld>
            <a:endParaRPr lang="en-US" dirty="0"/>
          </a:p>
        </p:txBody>
      </p:sp>
    </p:spTree>
    <p:extLst>
      <p:ext uri="{BB962C8B-B14F-4D97-AF65-F5344CB8AC3E}">
        <p14:creationId xmlns:p14="http://schemas.microsoft.com/office/powerpoint/2010/main" val="1479782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NOTE: This is presenting what the Legislature appropriated; we are currently in Fiscal Year 2014.</a:t>
            </a:r>
          </a:p>
          <a:p>
            <a:endParaRPr lang="en-US" dirty="0" smtClean="0"/>
          </a:p>
          <a:p>
            <a:r>
              <a:rPr lang="en-US" dirty="0" smtClean="0"/>
              <a:t>Source: Governor's Budget Report (FY 2007-FY 2014), Schedules 2.2, 3.2, 4.2, 5.2, Board of Regents</a:t>
            </a:r>
          </a:p>
          <a:p>
            <a:r>
              <a:rPr lang="en-US" dirty="0" smtClean="0"/>
              <a:t>Source: Governor's Comparison Report (FY 2014), Schedules 2.2, 3.2, 4.2, 5.2, Board of Regents</a:t>
            </a:r>
          </a:p>
          <a:p>
            <a:endParaRPr lang="en-US" dirty="0" smtClean="0"/>
          </a:p>
          <a:p>
            <a:r>
              <a:rPr lang="en-US" dirty="0" smtClean="0"/>
              <a:t>“Other Higher Education Programs” includes: Adult Basic Education, Student Financial Assistance, Debt Services, Nursing Grants, and (FY 2013 and 2014 only) the Governor’s High School Tech Ed Assistance Program.  </a:t>
            </a:r>
          </a:p>
          <a:p>
            <a:endParaRPr lang="en-US" dirty="0" smtClean="0"/>
          </a:p>
        </p:txBody>
      </p:sp>
      <p:sp>
        <p:nvSpPr>
          <p:cNvPr id="47108"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C1ADE75E-29F7-45F5-97FC-567189D03265}" type="slidenum">
              <a:rPr lang="en-US" smtClean="0">
                <a:latin typeface="Times" pitchFamily="18" charset="0"/>
                <a:ea typeface="ヒラギノ明朝 ProN W3"/>
                <a:cs typeface="ヒラギノ明朝 ProN W3"/>
                <a:sym typeface="Times" pitchFamily="18" charset="0"/>
              </a:rPr>
              <a:pPr/>
              <a:t>6</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929190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p:spPr>
      </p:sp>
      <p:sp>
        <p:nvSpPr>
          <p:cNvPr id="45059"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NOTE: This data is provided to us by College InSight; 2012 numbers will be available in late-October 2013.</a:t>
            </a:r>
          </a:p>
          <a:p>
            <a:r>
              <a:rPr lang="en-US" dirty="0" smtClean="0"/>
              <a:t>(True Citation: The Institute for College Access &amp; Success, College InSight)</a:t>
            </a:r>
          </a:p>
          <a:p>
            <a:endParaRPr lang="en-US" dirty="0" smtClean="0"/>
          </a:p>
          <a:p>
            <a:r>
              <a:rPr lang="en-US" dirty="0" smtClean="0"/>
              <a:t>Numbers: </a:t>
            </a:r>
          </a:p>
          <a:p>
            <a:r>
              <a:rPr lang="en-US" dirty="0" smtClean="0"/>
              <a:t>2011 Education Debt - University Graduates - Public</a:t>
            </a:r>
          </a:p>
          <a:p>
            <a:r>
              <a:rPr lang="en-US" dirty="0" smtClean="0"/>
              <a:t>Kansas $22,589 (62%) </a:t>
            </a:r>
          </a:p>
          <a:p>
            <a:r>
              <a:rPr lang="en-US" dirty="0" smtClean="0"/>
              <a:t>Colorado $22,054 (56%) </a:t>
            </a:r>
          </a:p>
          <a:p>
            <a:r>
              <a:rPr lang="en-US" dirty="0" smtClean="0"/>
              <a:t>Oklahoma $20,490 (53%) </a:t>
            </a:r>
          </a:p>
          <a:p>
            <a:r>
              <a:rPr lang="en-US" dirty="0" smtClean="0"/>
              <a:t>Missouri $22,590 (67%) </a:t>
            </a:r>
          </a:p>
          <a:p>
            <a:r>
              <a:rPr lang="en-US" dirty="0" smtClean="0"/>
              <a:t>Nebraska $22,222 (60%) </a:t>
            </a:r>
          </a:p>
          <a:p>
            <a:r>
              <a:rPr lang="en-US" dirty="0" smtClean="0"/>
              <a:t>Nation $23,065 (57%) </a:t>
            </a:r>
          </a:p>
          <a:p>
            <a:endParaRPr lang="en-US" dirty="0" smtClean="0"/>
          </a:p>
          <a:p>
            <a:r>
              <a:rPr lang="en-US" dirty="0" smtClean="0"/>
              <a:t>2012 Education</a:t>
            </a:r>
            <a:r>
              <a:rPr lang="en-US" baseline="0" dirty="0" smtClean="0"/>
              <a:t> Debt - </a:t>
            </a:r>
            <a:r>
              <a:rPr lang="en-US" dirty="0" smtClean="0"/>
              <a:t>University Graduates – Public</a:t>
            </a:r>
          </a:p>
          <a:p>
            <a:r>
              <a:rPr lang="en-US" dirty="0" smtClean="0"/>
              <a:t>Kansas - $23,046 (57%)</a:t>
            </a:r>
          </a:p>
          <a:p>
            <a:r>
              <a:rPr lang="en-US" dirty="0" smtClean="0"/>
              <a:t>Colorado - $23,987(52%)</a:t>
            </a:r>
          </a:p>
          <a:p>
            <a:r>
              <a:rPr lang="en-US" dirty="0" smtClean="0"/>
              <a:t>Oklahoma - $22,374 (52%)</a:t>
            </a:r>
          </a:p>
          <a:p>
            <a:r>
              <a:rPr lang="en-US" dirty="0" smtClean="0"/>
              <a:t>Missouri - $22,824 (66%)</a:t>
            </a:r>
          </a:p>
          <a:p>
            <a:r>
              <a:rPr lang="en-US" dirty="0" smtClean="0"/>
              <a:t>Nebraska - $23,982 (61%)</a:t>
            </a:r>
          </a:p>
          <a:p>
            <a:r>
              <a:rPr lang="en-US" dirty="0" smtClean="0"/>
              <a:t>Nation - $24,443 (58%)</a:t>
            </a:r>
          </a:p>
        </p:txBody>
      </p:sp>
      <p:sp>
        <p:nvSpPr>
          <p:cNvPr id="45060"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E5FE0438-37A6-4B2D-90BE-9C224EEA125F}" type="slidenum">
              <a:rPr lang="en-US" smtClean="0">
                <a:latin typeface="Times" pitchFamily="18" charset="0"/>
                <a:ea typeface="ヒラギノ明朝 ProN W3"/>
                <a:cs typeface="ヒラギノ明朝 ProN W3"/>
                <a:sym typeface="Times" pitchFamily="18" charset="0"/>
              </a:rPr>
              <a:pPr/>
              <a:t>8</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263204740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FOR ANDY:</a:t>
            </a:r>
            <a:r>
              <a:rPr lang="en-US" baseline="0" dirty="0" smtClean="0"/>
              <a:t>  </a:t>
            </a:r>
            <a:r>
              <a:rPr lang="en-US" dirty="0" smtClean="0"/>
              <a:t>Across the state, institutions are actively working to address retention rates with strategies such as early alert systems, supplemental instruction, and enhanced advising strategies. Financial aid programs and new living communities have also been established. Additionally, significant student engagement and course redesign is underway, including freshman seminar courses taught by senior faculty.</a:t>
            </a:r>
          </a:p>
          <a:p>
            <a:endParaRPr lang="en-US" dirty="0" smtClean="0"/>
          </a:p>
          <a:p>
            <a:r>
              <a:rPr lang="en-US" dirty="0" smtClean="0"/>
              <a:t>Twenty-five (25) institutions, including all six state universities, chose to include </a:t>
            </a:r>
            <a:r>
              <a:rPr lang="en-US" b="1" dirty="0" smtClean="0"/>
              <a:t>retention rates  </a:t>
            </a:r>
            <a:r>
              <a:rPr lang="en-US" dirty="0" smtClean="0"/>
              <a:t>as one of the six selected indicators in their 2014 Performance Agreements, which govern the next three years.</a:t>
            </a:r>
            <a:endParaRPr lang="en-US" dirty="0"/>
          </a:p>
        </p:txBody>
      </p:sp>
      <p:sp>
        <p:nvSpPr>
          <p:cNvPr id="4" name="Slide Number Placeholder 3"/>
          <p:cNvSpPr>
            <a:spLocks noGrp="1"/>
          </p:cNvSpPr>
          <p:nvPr>
            <p:ph type="sldNum" sz="quarter" idx="10"/>
          </p:nvPr>
        </p:nvSpPr>
        <p:spPr/>
        <p:txBody>
          <a:bodyPr/>
          <a:lstStyle/>
          <a:p>
            <a:fld id="{C22B437B-DDAF-4871-9266-61BBDA064B1A}" type="slidenum">
              <a:rPr lang="en-US" smtClean="0"/>
              <a:pPr/>
              <a:t>13</a:t>
            </a:fld>
            <a:endParaRPr lang="en-US" dirty="0"/>
          </a:p>
        </p:txBody>
      </p:sp>
    </p:spTree>
    <p:extLst>
      <p:ext uri="{BB962C8B-B14F-4D97-AF65-F5344CB8AC3E}">
        <p14:creationId xmlns:p14="http://schemas.microsoft.com/office/powerpoint/2010/main" val="1412818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Slide Image Placeholder 1"/>
          <p:cNvSpPr>
            <a:spLocks noGrp="1" noRot="1" noChangeAspect="1" noTextEdit="1"/>
          </p:cNvSpPr>
          <p:nvPr>
            <p:ph type="sldImg"/>
          </p:nvPr>
        </p:nvSpPr>
        <p:spPr bwMode="auto">
          <a:noFill/>
          <a:ln>
            <a:solidFill>
              <a:srgbClr val="000000"/>
            </a:solidFill>
            <a:miter lim="800000"/>
            <a:headEnd/>
            <a:tailEnd/>
          </a:ln>
        </p:spPr>
      </p:sp>
      <p:sp>
        <p:nvSpPr>
          <p:cNvPr id="37891" name="Notes Placeholder 2"/>
          <p:cNvSpPr>
            <a:spLocks noGrp="1"/>
          </p:cNvSpPr>
          <p:nvPr>
            <p:ph type="body" idx="1"/>
          </p:nvPr>
        </p:nvSpPr>
        <p:spPr bwMode="auto">
          <a:noFill/>
        </p:spPr>
        <p:txBody>
          <a:bodyPr wrap="square" numCol="1" anchor="t" anchorCtr="0" compatLnSpc="1">
            <a:prstTxWarp prst="textNoShape">
              <a:avLst/>
            </a:prstTxWarp>
          </a:bodyPr>
          <a:lstStyle/>
          <a:p>
            <a:r>
              <a:rPr lang="en-US" dirty="0" smtClean="0"/>
              <a:t>NOTE: This is a presentation of academic year 2012-2013 data.</a:t>
            </a:r>
          </a:p>
          <a:p>
            <a:r>
              <a:rPr lang="en-US" dirty="0" smtClean="0">
                <a:latin typeface="HelveticaNeueLT Std" pitchFamily="34" charset="0"/>
                <a:cs typeface="Helvetica" pitchFamily="34" charset="0"/>
              </a:rPr>
              <a:t>KHEDS = Kansas Higher Education Data System, collected by KBOR</a:t>
            </a:r>
          </a:p>
          <a:p>
            <a:endParaRPr lang="en-US" dirty="0" smtClean="0">
              <a:latin typeface="HelveticaNeueLT Std" pitchFamily="34" charset="0"/>
              <a:cs typeface="Helvetica" pitchFamily="34" charset="0"/>
            </a:endParaRPr>
          </a:p>
          <a:p>
            <a:r>
              <a:rPr lang="en-US" dirty="0" smtClean="0"/>
              <a:t>The number of degrees awarded in 2013 increased almost 4% (3.7%) over the previous year (2012). </a:t>
            </a:r>
          </a:p>
          <a:p>
            <a:r>
              <a:rPr lang="en-US" dirty="0" smtClean="0"/>
              <a:t>In 2013, there were over 12% (12.5%) more degrees awarded than in 2010.</a:t>
            </a:r>
          </a:p>
          <a:p>
            <a:endParaRPr lang="en-US" dirty="0" smtClean="0"/>
          </a:p>
        </p:txBody>
      </p:sp>
      <p:sp>
        <p:nvSpPr>
          <p:cNvPr id="3789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66497FF-462A-4BAF-83B2-031BF12F47D6}" type="slidenum">
              <a:rPr lang="en-US" smtClean="0">
                <a:latin typeface="Times" pitchFamily="18" charset="0"/>
                <a:ea typeface="ヒラギノ明朝 ProN W3"/>
                <a:cs typeface="ヒラギノ明朝 ProN W3"/>
                <a:sym typeface="Times" pitchFamily="18" charset="0"/>
              </a:rPr>
              <a:pPr/>
              <a:t>14</a:t>
            </a:fld>
            <a:endParaRPr lang="en-US" dirty="0" smtClean="0">
              <a:latin typeface="Times" pitchFamily="18" charset="0"/>
              <a:ea typeface="ヒラギノ明朝 ProN W3"/>
              <a:cs typeface="ヒラギノ明朝 ProN W3"/>
              <a:sym typeface="Times" pitchFamily="18" charset="0"/>
            </a:endParaRPr>
          </a:p>
        </p:txBody>
      </p:sp>
    </p:spTree>
    <p:extLst>
      <p:ext uri="{BB962C8B-B14F-4D97-AF65-F5344CB8AC3E}">
        <p14:creationId xmlns:p14="http://schemas.microsoft.com/office/powerpoint/2010/main" val="188863226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baseline="0" dirty="0" smtClean="0"/>
              <a:t>FOR ANDY: Of the 42,130 credentials awarded, 25% were certificates, 22% were associate degrees, 38% were bachelor’s degrees, 12% were master’s degrees, and 3% were doctoral degrees.</a:t>
            </a:r>
          </a:p>
        </p:txBody>
      </p:sp>
      <p:sp>
        <p:nvSpPr>
          <p:cNvPr id="4" name="Slide Number Placeholder 3"/>
          <p:cNvSpPr>
            <a:spLocks noGrp="1"/>
          </p:cNvSpPr>
          <p:nvPr>
            <p:ph type="sldNum" sz="quarter" idx="10"/>
          </p:nvPr>
        </p:nvSpPr>
        <p:spPr/>
        <p:txBody>
          <a:bodyPr/>
          <a:lstStyle/>
          <a:p>
            <a:fld id="{C22B437B-DDAF-4871-9266-61BBDA064B1A}" type="slidenum">
              <a:rPr lang="en-US" smtClean="0"/>
              <a:pPr/>
              <a:t>15</a:t>
            </a:fld>
            <a:endParaRPr lang="en-US" dirty="0"/>
          </a:p>
        </p:txBody>
      </p:sp>
    </p:spTree>
    <p:extLst>
      <p:ext uri="{BB962C8B-B14F-4D97-AF65-F5344CB8AC3E}">
        <p14:creationId xmlns:p14="http://schemas.microsoft.com/office/powerpoint/2010/main" val="367324092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baseline="0" dirty="0" smtClean="0"/>
          </a:p>
        </p:txBody>
      </p:sp>
      <p:sp>
        <p:nvSpPr>
          <p:cNvPr id="4" name="Slide Number Placeholder 3"/>
          <p:cNvSpPr>
            <a:spLocks noGrp="1"/>
          </p:cNvSpPr>
          <p:nvPr>
            <p:ph type="sldNum" sz="quarter" idx="10"/>
          </p:nvPr>
        </p:nvSpPr>
        <p:spPr/>
        <p:txBody>
          <a:bodyPr/>
          <a:lstStyle/>
          <a:p>
            <a:fld id="{C22B437B-DDAF-4871-9266-61BBDA064B1A}" type="slidenum">
              <a:rPr lang="en-US" smtClean="0"/>
              <a:pPr/>
              <a:t>16</a:t>
            </a:fld>
            <a:endParaRPr lang="en-US" dirty="0"/>
          </a:p>
        </p:txBody>
      </p:sp>
    </p:spTree>
    <p:extLst>
      <p:ext uri="{BB962C8B-B14F-4D97-AF65-F5344CB8AC3E}">
        <p14:creationId xmlns:p14="http://schemas.microsoft.com/office/powerpoint/2010/main" val="220982209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pic>
        <p:nvPicPr>
          <p:cNvPr id="4" name="Picture 1"/>
          <p:cNvPicPr>
            <a:picLocks noChangeArrowheads="1"/>
          </p:cNvPicPr>
          <p:nvPr userDrawn="1"/>
        </p:nvPicPr>
        <p:blipFill>
          <a:blip r:embed="rId2" cstate="print"/>
          <a:srcRect/>
          <a:stretch>
            <a:fillRect/>
          </a:stretch>
        </p:blipFill>
        <p:spPr bwMode="auto">
          <a:xfrm>
            <a:off x="0" y="0"/>
            <a:ext cx="9144000" cy="6858000"/>
          </a:xfrm>
          <a:prstGeom prst="rect">
            <a:avLst/>
          </a:prstGeom>
          <a:noFill/>
          <a:ln w="12700">
            <a:noFill/>
            <a:miter lim="800000"/>
            <a:headEnd/>
            <a:tailEnd/>
          </a:ln>
        </p:spPr>
      </p:pic>
      <p:sp>
        <p:nvSpPr>
          <p:cNvPr id="2" name="Title 1"/>
          <p:cNvSpPr>
            <a:spLocks noGrp="1"/>
          </p:cNvSpPr>
          <p:nvPr>
            <p:ph type="ctrTitle"/>
          </p:nvPr>
        </p:nvSpPr>
        <p:spPr>
          <a:xfrm>
            <a:off x="685800" y="2130425"/>
            <a:ext cx="7772400" cy="1470025"/>
          </a:xfrm>
        </p:spPr>
        <p:txBody>
          <a:bodyPr/>
          <a:lstStyle>
            <a:lvl1pPr>
              <a:defRPr>
                <a:solidFill>
                  <a:schemeClr val="bg1"/>
                </a:solidFill>
                <a:latin typeface="Helvetica" pitchFamily="34" charset="0"/>
                <a:cs typeface="Arial"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bg1"/>
                </a:solidFill>
                <a:latin typeface="Helvetica"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7ACD35BC-FB3E-4448-807B-040430F95480}"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1752600"/>
            <a:ext cx="2057400" cy="4572000"/>
          </a:xfrm>
        </p:spPr>
        <p:txBody>
          <a:bodyPr vert="eaVert"/>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457200" y="1752600"/>
            <a:ext cx="6019800" cy="4572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Slide Number Placeholder 5"/>
          <p:cNvSpPr>
            <a:spLocks noGrp="1"/>
          </p:cNvSpPr>
          <p:nvPr>
            <p:ph type="sldNum" sz="quarter" idx="10"/>
          </p:nvPr>
        </p:nvSpPr>
        <p:spPr/>
        <p:txBody>
          <a:bodyPr/>
          <a:lstStyle>
            <a:lvl1pPr>
              <a:defRPr/>
            </a:lvl1pPr>
          </a:lstStyle>
          <a:p>
            <a:pPr>
              <a:defRPr/>
            </a:pPr>
            <a:fld id="{ED40FCB6-BD0A-4E98-9B85-73A8EF3FBE3D}" type="slidenum">
              <a:rPr lang="en-US"/>
              <a:pPr>
                <a:defRPr/>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Slide Number Placeholder 5"/>
          <p:cNvSpPr>
            <a:spLocks noGrp="1"/>
          </p:cNvSpPr>
          <p:nvPr>
            <p:ph type="sldNum" sz="quarter" idx="10"/>
          </p:nvPr>
        </p:nvSpPr>
        <p:spPr/>
        <p:txBody>
          <a:bodyPr/>
          <a:lstStyle>
            <a:lvl1pPr>
              <a:defRPr/>
            </a:lvl1pPr>
          </a:lstStyle>
          <a:p>
            <a:pPr>
              <a:defRPr/>
            </a:pPr>
            <a:fld id="{C759EAAF-5E83-4A4B-A28F-97E625EB650C}" type="slidenum">
              <a:rPr lang="en-US"/>
              <a:pPr>
                <a:defRPr/>
              </a:pPr>
              <a:t>‹#›</a:t>
            </a:fld>
            <a:endParaRPr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4" name="Slide Number Placeholder 5"/>
          <p:cNvSpPr>
            <a:spLocks noGrp="1"/>
          </p:cNvSpPr>
          <p:nvPr>
            <p:ph type="sldNum" sz="quarter" idx="10"/>
          </p:nvPr>
        </p:nvSpPr>
        <p:spPr/>
        <p:txBody>
          <a:bodyPr/>
          <a:lstStyle>
            <a:lvl1pPr>
              <a:defRPr/>
            </a:lvl1pPr>
          </a:lstStyle>
          <a:p>
            <a:pPr>
              <a:defRPr/>
            </a:pPr>
            <a:fld id="{F30C40F1-8454-4B26-AE01-1EAFB979D6CF}"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286000"/>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4648200" y="2286000"/>
            <a:ext cx="40386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pPr>
              <a:defRPr/>
            </a:pPr>
            <a:fld id="{19D1B5C8-F503-437E-B0F8-AEEF0BCD15BE}"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457200" y="2286000"/>
            <a:ext cx="4040188"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4" name="Content Placeholder 3"/>
          <p:cNvSpPr>
            <a:spLocks noGrp="1"/>
          </p:cNvSpPr>
          <p:nvPr>
            <p:ph sz="half" idx="2"/>
          </p:nvPr>
        </p:nvSpPr>
        <p:spPr>
          <a:xfrm>
            <a:off x="457200" y="2895600"/>
            <a:ext cx="4040188" cy="3505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4648200" y="2286000"/>
            <a:ext cx="4041775" cy="609600"/>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6" name="Content Placeholder 5"/>
          <p:cNvSpPr>
            <a:spLocks noGrp="1"/>
          </p:cNvSpPr>
          <p:nvPr>
            <p:ph sz="quarter" idx="4"/>
          </p:nvPr>
        </p:nvSpPr>
        <p:spPr>
          <a:xfrm>
            <a:off x="4645025" y="2895600"/>
            <a:ext cx="4041775" cy="350520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Slide Number Placeholder 5"/>
          <p:cNvSpPr>
            <a:spLocks noGrp="1"/>
          </p:cNvSpPr>
          <p:nvPr>
            <p:ph type="sldNum" sz="quarter" idx="10"/>
          </p:nvPr>
        </p:nvSpPr>
        <p:spPr/>
        <p:txBody>
          <a:bodyPr/>
          <a:lstStyle>
            <a:lvl1pPr>
              <a:defRPr/>
            </a:lvl1pPr>
          </a:lstStyle>
          <a:p>
            <a:pPr>
              <a:defRPr/>
            </a:pPr>
            <a:fld id="{E9F2F0B4-6B4D-4332-84A9-CBB3BE78804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Slide Number Placeholder 5"/>
          <p:cNvSpPr>
            <a:spLocks noGrp="1"/>
          </p:cNvSpPr>
          <p:nvPr>
            <p:ph type="sldNum" sz="quarter" idx="10"/>
          </p:nvPr>
        </p:nvSpPr>
        <p:spPr/>
        <p:txBody>
          <a:bodyPr/>
          <a:lstStyle>
            <a:lvl1pPr>
              <a:defRPr/>
            </a:lvl1pPr>
          </a:lstStyle>
          <a:p>
            <a:pPr>
              <a:defRPr/>
            </a:pPr>
            <a:fld id="{2BAF0244-12B0-4820-BED1-D50E0BD00EEE}"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36CF4657-309B-47CC-B5E5-CFFB294667EB}"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3008313" cy="1162050"/>
          </a:xfrm>
        </p:spPr>
        <p:txBody>
          <a:bodyPr anchor="b"/>
          <a:lstStyle>
            <a:lvl1pPr algn="l">
              <a:defRPr sz="2000" b="1"/>
            </a:lvl1pPr>
          </a:lstStyle>
          <a:p>
            <a:r>
              <a:rPr lang="en-US" dirty="0" smtClean="0"/>
              <a:t>Click to edit Master title style</a:t>
            </a:r>
            <a:endParaRPr lang="en-US" dirty="0"/>
          </a:p>
        </p:txBody>
      </p:sp>
      <p:sp>
        <p:nvSpPr>
          <p:cNvPr id="3" name="Content Placeholder 2"/>
          <p:cNvSpPr>
            <a:spLocks noGrp="1"/>
          </p:cNvSpPr>
          <p:nvPr>
            <p:ph idx="1"/>
          </p:nvPr>
        </p:nvSpPr>
        <p:spPr>
          <a:xfrm>
            <a:off x="3575050" y="1676400"/>
            <a:ext cx="5111750" cy="46482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457200" y="2854570"/>
            <a:ext cx="3008313" cy="347003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A159ED18-54A0-439A-8CA2-8C8681112412}"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979962"/>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1143001"/>
            <a:ext cx="5486400" cy="38100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5546700"/>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Slide Number Placeholder 5"/>
          <p:cNvSpPr>
            <a:spLocks noGrp="1"/>
          </p:cNvSpPr>
          <p:nvPr>
            <p:ph type="sldNum" sz="quarter" idx="10"/>
          </p:nvPr>
        </p:nvSpPr>
        <p:spPr/>
        <p:txBody>
          <a:bodyPr/>
          <a:lstStyle>
            <a:lvl1pPr>
              <a:defRPr/>
            </a:lvl1pPr>
          </a:lstStyle>
          <a:p>
            <a:pPr>
              <a:defRPr/>
            </a:pPr>
            <a:fld id="{487B5889-1B7A-4698-BE4E-A5ADD701EC32}"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026" name="Picture 1"/>
          <p:cNvPicPr>
            <a:picLocks noChangeArrowheads="1"/>
          </p:cNvPicPr>
          <p:nvPr userDrawn="1"/>
        </p:nvPicPr>
        <p:blipFill>
          <a:blip r:embed="rId13" cstate="print"/>
          <a:srcRect/>
          <a:stretch>
            <a:fillRect/>
          </a:stretch>
        </p:blipFill>
        <p:spPr bwMode="auto">
          <a:xfrm>
            <a:off x="0" y="0"/>
            <a:ext cx="9144000" cy="6858000"/>
          </a:xfrm>
          <a:prstGeom prst="rect">
            <a:avLst/>
          </a:prstGeom>
          <a:noFill/>
          <a:ln w="12700">
            <a:noFill/>
            <a:miter lim="800000"/>
            <a:headEnd/>
            <a:tailEnd/>
          </a:ln>
        </p:spPr>
      </p:pic>
      <p:sp>
        <p:nvSpPr>
          <p:cNvPr id="1027" name="Title Placeholder 1"/>
          <p:cNvSpPr>
            <a:spLocks noGrp="1"/>
          </p:cNvSpPr>
          <p:nvPr>
            <p:ph type="title"/>
          </p:nvPr>
        </p:nvSpPr>
        <p:spPr bwMode="auto">
          <a:xfrm>
            <a:off x="457200" y="1143000"/>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dirty="0" smtClean="0"/>
              <a:t>Click to edit Master title style</a:t>
            </a:r>
          </a:p>
        </p:txBody>
      </p:sp>
      <p:sp>
        <p:nvSpPr>
          <p:cNvPr id="1028" name="Text Placeholder 2"/>
          <p:cNvSpPr>
            <a:spLocks noGrp="1"/>
          </p:cNvSpPr>
          <p:nvPr>
            <p:ph type="body" idx="1"/>
          </p:nvPr>
        </p:nvSpPr>
        <p:spPr bwMode="auto">
          <a:xfrm>
            <a:off x="457200" y="2286000"/>
            <a:ext cx="8229600" cy="4038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smtClean="0">
                <a:solidFill>
                  <a:schemeClr val="tx1">
                    <a:tint val="75000"/>
                  </a:schemeClr>
                </a:solidFill>
              </a:defRPr>
            </a:lvl1pPr>
          </a:lstStyle>
          <a:p>
            <a:pPr>
              <a:defRPr/>
            </a:pPr>
            <a:fld id="{62762BA5-D75C-40DB-B5CB-91044703CB3A}"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95" r:id="rId1"/>
    <p:sldLayoutId id="2147483685" r:id="rId2"/>
    <p:sldLayoutId id="2147483686" r:id="rId3"/>
    <p:sldLayoutId id="2147483687" r:id="rId4"/>
    <p:sldLayoutId id="2147483688" r:id="rId5"/>
    <p:sldLayoutId id="2147483689" r:id="rId6"/>
    <p:sldLayoutId id="2147483690" r:id="rId7"/>
    <p:sldLayoutId id="2147483691" r:id="rId8"/>
    <p:sldLayoutId id="2147483692" r:id="rId9"/>
    <p:sldLayoutId id="2147483693" r:id="rId10"/>
    <p:sldLayoutId id="2147483694" r:id="rId11"/>
  </p:sldLayoutIdLst>
  <p:hf hdr="0" ftr="0" dt="0"/>
  <p:txStyles>
    <p:titleStyle>
      <a:lvl1pPr algn="ctr" rtl="0" fontAlgn="base">
        <a:spcBef>
          <a:spcPct val="0"/>
        </a:spcBef>
        <a:spcAft>
          <a:spcPct val="0"/>
        </a:spcAft>
        <a:defRPr sz="4400" kern="1200">
          <a:solidFill>
            <a:schemeClr val="tx1"/>
          </a:solidFill>
          <a:latin typeface="Helvetica" pitchFamily="34" charset="0"/>
          <a:ea typeface="+mj-ea"/>
          <a:cs typeface="Arial" pitchFamily="34" charset="0"/>
        </a:defRPr>
      </a:lvl1pPr>
      <a:lvl2pPr algn="ctr" rtl="0" fontAlgn="base">
        <a:spcBef>
          <a:spcPct val="0"/>
        </a:spcBef>
        <a:spcAft>
          <a:spcPct val="0"/>
        </a:spcAft>
        <a:defRPr sz="4400">
          <a:solidFill>
            <a:schemeClr val="tx1"/>
          </a:solidFill>
          <a:latin typeface="Arial" charset="0"/>
          <a:cs typeface="Arial" charset="0"/>
        </a:defRPr>
      </a:lvl2pPr>
      <a:lvl3pPr algn="ctr" rtl="0" fontAlgn="base">
        <a:spcBef>
          <a:spcPct val="0"/>
        </a:spcBef>
        <a:spcAft>
          <a:spcPct val="0"/>
        </a:spcAft>
        <a:defRPr sz="4400">
          <a:solidFill>
            <a:schemeClr val="tx1"/>
          </a:solidFill>
          <a:latin typeface="Arial" charset="0"/>
          <a:cs typeface="Arial" charset="0"/>
        </a:defRPr>
      </a:lvl3pPr>
      <a:lvl4pPr algn="ctr" rtl="0" fontAlgn="base">
        <a:spcBef>
          <a:spcPct val="0"/>
        </a:spcBef>
        <a:spcAft>
          <a:spcPct val="0"/>
        </a:spcAft>
        <a:defRPr sz="4400">
          <a:solidFill>
            <a:schemeClr val="tx1"/>
          </a:solidFill>
          <a:latin typeface="Arial" charset="0"/>
          <a:cs typeface="Arial" charset="0"/>
        </a:defRPr>
      </a:lvl4pPr>
      <a:lvl5pPr algn="ctr" rtl="0" fontAlgn="base">
        <a:spcBef>
          <a:spcPct val="0"/>
        </a:spcBef>
        <a:spcAft>
          <a:spcPct val="0"/>
        </a:spcAft>
        <a:defRPr sz="4400">
          <a:solidFill>
            <a:schemeClr val="tx1"/>
          </a:solidFill>
          <a:latin typeface="Arial" charset="0"/>
          <a:cs typeface="Arial" charset="0"/>
        </a:defRPr>
      </a:lvl5pPr>
      <a:lvl6pPr marL="457200" algn="ctr" rtl="0" fontAlgn="base">
        <a:spcBef>
          <a:spcPct val="0"/>
        </a:spcBef>
        <a:spcAft>
          <a:spcPct val="0"/>
        </a:spcAft>
        <a:defRPr sz="4400">
          <a:solidFill>
            <a:schemeClr val="tx1"/>
          </a:solidFill>
          <a:latin typeface="Arial" charset="0"/>
          <a:cs typeface="Arial" charset="0"/>
        </a:defRPr>
      </a:lvl6pPr>
      <a:lvl7pPr marL="914400" algn="ctr" rtl="0" fontAlgn="base">
        <a:spcBef>
          <a:spcPct val="0"/>
        </a:spcBef>
        <a:spcAft>
          <a:spcPct val="0"/>
        </a:spcAft>
        <a:defRPr sz="4400">
          <a:solidFill>
            <a:schemeClr val="tx1"/>
          </a:solidFill>
          <a:latin typeface="Arial" charset="0"/>
          <a:cs typeface="Arial" charset="0"/>
        </a:defRPr>
      </a:lvl7pPr>
      <a:lvl8pPr marL="1371600" algn="ctr" rtl="0" fontAlgn="base">
        <a:spcBef>
          <a:spcPct val="0"/>
        </a:spcBef>
        <a:spcAft>
          <a:spcPct val="0"/>
        </a:spcAft>
        <a:defRPr sz="4400">
          <a:solidFill>
            <a:schemeClr val="tx1"/>
          </a:solidFill>
          <a:latin typeface="Arial" charset="0"/>
          <a:cs typeface="Arial" charset="0"/>
        </a:defRPr>
      </a:lvl8pPr>
      <a:lvl9pPr marL="1828800" algn="ctr" rtl="0" fontAlgn="base">
        <a:spcBef>
          <a:spcPct val="0"/>
        </a:spcBef>
        <a:spcAft>
          <a:spcPct val="0"/>
        </a:spcAft>
        <a:defRPr sz="4400">
          <a:solidFill>
            <a:schemeClr val="tx1"/>
          </a:solidFill>
          <a:latin typeface="Arial" charset="0"/>
          <a:cs typeface="Arial" charset="0"/>
        </a:defRPr>
      </a:lvl9pPr>
    </p:titleStyle>
    <p:bodyStyle>
      <a:lvl1pPr marL="342900" indent="-342900" algn="l" rtl="0" fontAlgn="base">
        <a:spcBef>
          <a:spcPct val="20000"/>
        </a:spcBef>
        <a:spcAft>
          <a:spcPct val="0"/>
        </a:spcAft>
        <a:buSzPct val="70000"/>
        <a:buFont typeface="Wingdings" pitchFamily="2" charset="2"/>
        <a:buChar char="«"/>
        <a:defRPr sz="3200" kern="1200">
          <a:solidFill>
            <a:schemeClr val="tx1"/>
          </a:solidFill>
          <a:latin typeface="Helvetica" pitchFamily="34" charset="0"/>
          <a:ea typeface="+mn-ea"/>
          <a:cs typeface="Arial" pitchFamily="34" charset="0"/>
        </a:defRPr>
      </a:lvl1pPr>
      <a:lvl2pPr marL="742950" indent="-285750" algn="l" rtl="0" fontAlgn="base">
        <a:spcBef>
          <a:spcPct val="20000"/>
        </a:spcBef>
        <a:spcAft>
          <a:spcPct val="0"/>
        </a:spcAft>
        <a:buSzPct val="70000"/>
        <a:buFont typeface="Arial" charset="0"/>
        <a:buChar char="•"/>
        <a:defRPr sz="2800" kern="1200">
          <a:solidFill>
            <a:schemeClr val="tx1"/>
          </a:solidFill>
          <a:latin typeface="Helvetica" pitchFamily="34" charset="0"/>
          <a:ea typeface="+mn-ea"/>
          <a:cs typeface="Arial" pitchFamily="34" charset="0"/>
        </a:defRPr>
      </a:lvl2pPr>
      <a:lvl3pPr marL="1143000" indent="-228600" algn="l" rtl="0" fontAlgn="base">
        <a:spcBef>
          <a:spcPct val="20000"/>
        </a:spcBef>
        <a:spcAft>
          <a:spcPct val="0"/>
        </a:spcAft>
        <a:buSzPct val="70000"/>
        <a:buFont typeface="Arial" charset="0"/>
        <a:buChar char="►"/>
        <a:defRPr sz="2400" kern="1200">
          <a:solidFill>
            <a:schemeClr val="tx1"/>
          </a:solidFill>
          <a:latin typeface="Helvetica" pitchFamily="34" charset="0"/>
          <a:ea typeface="+mn-ea"/>
          <a:cs typeface="Arial" pitchFamily="34" charset="0"/>
        </a:defRPr>
      </a:lvl3pPr>
      <a:lvl4pPr marL="1600200" indent="-228600" algn="l" rtl="0" fontAlgn="base">
        <a:spcBef>
          <a:spcPct val="20000"/>
        </a:spcBef>
        <a:spcAft>
          <a:spcPct val="0"/>
        </a:spcAft>
        <a:buSzPct val="70000"/>
        <a:buFont typeface="Arial" charset="0"/>
        <a:buChar char="–"/>
        <a:defRPr sz="2000" kern="1200">
          <a:solidFill>
            <a:schemeClr val="tx1"/>
          </a:solidFill>
          <a:latin typeface="Helvetica" pitchFamily="34" charset="0"/>
          <a:ea typeface="+mn-ea"/>
          <a:cs typeface="Arial" pitchFamily="34" charset="0"/>
        </a:defRPr>
      </a:lvl4pPr>
      <a:lvl5pPr marL="2057400" indent="-228600" algn="l" rtl="0" fontAlgn="base">
        <a:spcBef>
          <a:spcPct val="20000"/>
        </a:spcBef>
        <a:spcAft>
          <a:spcPct val="0"/>
        </a:spcAft>
        <a:buSzPct val="70000"/>
        <a:buFont typeface="Arial" charset="0"/>
        <a:buChar char="»"/>
        <a:defRPr sz="2000" kern="1200">
          <a:solidFill>
            <a:schemeClr val="tx1"/>
          </a:solidFill>
          <a:latin typeface="Helvetica"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ctr" defTabSz="914400" rtl="0" eaLnBrk="1" latinLnBrk="0" hangingPunct="1">
        <a:spcBef>
          <a:spcPct val="0"/>
        </a:spcBef>
        <a:buNone/>
        <a:defRPr sz="4400" kern="1200">
          <a:solidFill>
            <a:schemeClr val="tx1"/>
          </a:solidFill>
          <a:latin typeface="Helvetica" pitchFamily="34" charset="0"/>
          <a:ea typeface="+mj-ea"/>
          <a:cs typeface="+mj-cs"/>
        </a:defRPr>
      </a:lvl1pPr>
    </p:titleStyle>
    <p:bodyStyle>
      <a:lvl1pPr marL="342900" indent="-342900" algn="l" defTabSz="914400" rtl="0" eaLnBrk="1" latinLnBrk="0" hangingPunct="1">
        <a:spcBef>
          <a:spcPct val="20000"/>
        </a:spcBef>
        <a:buSzPct val="70000"/>
        <a:buFont typeface="Wingdings" pitchFamily="2" charset="2"/>
        <a:buChar char="«"/>
        <a:defRPr sz="3200" kern="1200">
          <a:solidFill>
            <a:schemeClr val="tx1"/>
          </a:solidFill>
          <a:latin typeface="Helvetica" pitchFamily="34" charset="0"/>
          <a:ea typeface="+mn-ea"/>
          <a:cs typeface="+mn-cs"/>
        </a:defRPr>
      </a:lvl1pPr>
      <a:lvl2pPr marL="742950" indent="-285750" algn="l" defTabSz="914400" rtl="0" eaLnBrk="1" latinLnBrk="0" hangingPunct="1">
        <a:spcBef>
          <a:spcPct val="20000"/>
        </a:spcBef>
        <a:buSzPct val="70000"/>
        <a:buFont typeface="Calibri" pitchFamily="34" charset="0"/>
        <a:buChar char="•"/>
        <a:defRPr sz="2800" kern="1200">
          <a:solidFill>
            <a:schemeClr val="tx1"/>
          </a:solidFill>
          <a:latin typeface="Helvetica" pitchFamily="34" charset="0"/>
          <a:ea typeface="+mn-ea"/>
          <a:cs typeface="+mn-cs"/>
        </a:defRPr>
      </a:lvl2pPr>
      <a:lvl3pPr marL="1143000" indent="-228600" algn="l" defTabSz="914400" rtl="0" eaLnBrk="1" latinLnBrk="0" hangingPunct="1">
        <a:spcBef>
          <a:spcPct val="20000"/>
        </a:spcBef>
        <a:buSzPct val="70000"/>
        <a:buFont typeface="Arial" pitchFamily="34" charset="0"/>
        <a:buChar char="►"/>
        <a:defRPr sz="2400" kern="1200">
          <a:solidFill>
            <a:schemeClr val="tx1"/>
          </a:solidFill>
          <a:latin typeface="Helvetica" pitchFamily="34" charset="0"/>
          <a:ea typeface="+mn-ea"/>
          <a:cs typeface="+mn-cs"/>
        </a:defRPr>
      </a:lvl3pPr>
      <a:lvl4pPr marL="1600200" indent="-228600" algn="l" defTabSz="914400" rtl="0" eaLnBrk="1" latinLnBrk="0" hangingPunct="1">
        <a:spcBef>
          <a:spcPct val="20000"/>
        </a:spcBef>
        <a:buSzPct val="70000"/>
        <a:buFont typeface="Helvetica" pitchFamily="34" charset="0"/>
        <a:buChar char="–"/>
        <a:defRPr sz="2000" kern="1200">
          <a:solidFill>
            <a:schemeClr val="tx1"/>
          </a:solidFill>
          <a:latin typeface="Helvetica" pitchFamily="34" charset="0"/>
          <a:ea typeface="+mn-ea"/>
          <a:cs typeface="+mn-cs"/>
        </a:defRPr>
      </a:lvl4pPr>
      <a:lvl5pPr marL="2057400" indent="-228600" algn="l" defTabSz="914400" rtl="0" eaLnBrk="1" latinLnBrk="0" hangingPunct="1">
        <a:spcBef>
          <a:spcPct val="20000"/>
        </a:spcBef>
        <a:buSzPct val="70000"/>
        <a:buFont typeface="Arial" pitchFamily="34" charset="0"/>
        <a:buChar char="»"/>
        <a:defRPr sz="2000" kern="1200">
          <a:solidFill>
            <a:schemeClr val="tx1"/>
          </a:solidFill>
          <a:latin typeface="Helvetica" pitchFamily="34"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2130425"/>
            <a:ext cx="9144000" cy="1470025"/>
          </a:xfrm>
        </p:spPr>
        <p:txBody>
          <a:bodyPr/>
          <a:lstStyle/>
          <a:p>
            <a:r>
              <a:rPr lang="en-US" sz="3600" dirty="0" smtClean="0"/>
              <a:t>Update and Progress Report</a:t>
            </a:r>
            <a:br>
              <a:rPr lang="en-US" sz="3600" dirty="0" smtClean="0"/>
            </a:br>
            <a:r>
              <a:rPr lang="en-US" sz="3600" dirty="0" smtClean="0"/>
              <a:t> on Higher Education</a:t>
            </a:r>
            <a:br>
              <a:rPr lang="en-US" sz="3600" dirty="0" smtClean="0"/>
            </a:br>
            <a:endParaRPr lang="en-US" sz="3600" dirty="0"/>
          </a:p>
        </p:txBody>
      </p:sp>
      <p:sp>
        <p:nvSpPr>
          <p:cNvPr id="3" name="Subtitle 2"/>
          <p:cNvSpPr>
            <a:spLocks noGrp="1"/>
          </p:cNvSpPr>
          <p:nvPr>
            <p:ph type="subTitle" idx="1"/>
          </p:nvPr>
        </p:nvSpPr>
        <p:spPr/>
        <p:txBody>
          <a:bodyPr/>
          <a:lstStyle/>
          <a:p>
            <a:r>
              <a:rPr lang="en-US" sz="2800" dirty="0" smtClean="0"/>
              <a:t>Joint Meeting of House and Senate Education Committees</a:t>
            </a:r>
          </a:p>
          <a:p>
            <a:r>
              <a:rPr lang="en-US" sz="2800" dirty="0" smtClean="0"/>
              <a:t>January 22, 2014</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19200"/>
            <a:ext cx="8229600" cy="1143000"/>
          </a:xfrm>
        </p:spPr>
        <p:txBody>
          <a:bodyPr/>
          <a:lstStyle/>
          <a:p>
            <a:r>
              <a:rPr lang="en-US" sz="4000" dirty="0" smtClean="0"/>
              <a:t>Foresight 2020</a:t>
            </a:r>
            <a:br>
              <a:rPr lang="en-US" sz="4000" dirty="0" smtClean="0"/>
            </a:br>
            <a:r>
              <a:rPr lang="en-US" sz="4000" dirty="0" smtClean="0"/>
              <a:t>KBOR Strategic Goals</a:t>
            </a:r>
            <a:endParaRPr lang="en-US" sz="4000" dirty="0"/>
          </a:p>
        </p:txBody>
      </p:sp>
      <p:sp>
        <p:nvSpPr>
          <p:cNvPr id="3" name="Content Placeholder 2"/>
          <p:cNvSpPr>
            <a:spLocks noGrp="1"/>
          </p:cNvSpPr>
          <p:nvPr>
            <p:ph idx="1"/>
          </p:nvPr>
        </p:nvSpPr>
        <p:spPr>
          <a:xfrm>
            <a:off x="457200" y="2514600"/>
            <a:ext cx="8229600" cy="4038600"/>
          </a:xfrm>
        </p:spPr>
        <p:txBody>
          <a:bodyPr/>
          <a:lstStyle/>
          <a:p>
            <a:r>
              <a:rPr lang="en-US" sz="2800" dirty="0" smtClean="0"/>
              <a:t>Increase higher education attainment – 60% percent of adult population with a postsecondary certificate/credential, associate, or bachelor degree by 2020</a:t>
            </a:r>
          </a:p>
          <a:p>
            <a:r>
              <a:rPr lang="en-US" sz="2800" dirty="0" smtClean="0"/>
              <a:t>Improve alignment of higher education with needs of the economy</a:t>
            </a:r>
          </a:p>
          <a:p>
            <a:r>
              <a:rPr lang="en-US" sz="2800" dirty="0" smtClean="0"/>
              <a:t>Ensure state university excellence</a:t>
            </a:r>
            <a:endParaRPr lang="en-US" sz="2800" dirty="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10</a:t>
            </a:fld>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smtClean="0"/>
              <a:t>Board Initiatives to Advance</a:t>
            </a:r>
            <a:br>
              <a:rPr lang="en-US" sz="3600" dirty="0" smtClean="0"/>
            </a:br>
            <a:r>
              <a:rPr lang="en-US" sz="3600" dirty="0" smtClean="0"/>
              <a:t>Foresight 2020</a:t>
            </a:r>
            <a:endParaRPr lang="en-US" sz="3600" dirty="0"/>
          </a:p>
        </p:txBody>
      </p:sp>
      <p:sp>
        <p:nvSpPr>
          <p:cNvPr id="3" name="Content Placeholder 2"/>
          <p:cNvSpPr>
            <a:spLocks noGrp="1"/>
          </p:cNvSpPr>
          <p:nvPr>
            <p:ph idx="1"/>
          </p:nvPr>
        </p:nvSpPr>
        <p:spPr>
          <a:xfrm>
            <a:off x="304800" y="2286000"/>
            <a:ext cx="8534400" cy="4038600"/>
          </a:xfrm>
        </p:spPr>
        <p:txBody>
          <a:bodyPr/>
          <a:lstStyle/>
          <a:p>
            <a:r>
              <a:rPr lang="en-US" sz="2800" dirty="0" smtClean="0"/>
              <a:t>Accelerating Opportunities for Kansans</a:t>
            </a:r>
          </a:p>
          <a:p>
            <a:r>
              <a:rPr lang="en-US" sz="2800" dirty="0" smtClean="0"/>
              <a:t>Retention and Graduation Rates</a:t>
            </a:r>
          </a:p>
          <a:p>
            <a:r>
              <a:rPr lang="en-US" sz="2800" dirty="0" smtClean="0"/>
              <a:t>Focus on Numbers of Graduates</a:t>
            </a:r>
          </a:p>
          <a:p>
            <a:r>
              <a:rPr lang="en-US" sz="2800" dirty="0" smtClean="0"/>
              <a:t>Attract Adults Near Completion</a:t>
            </a:r>
          </a:p>
          <a:p>
            <a:r>
              <a:rPr lang="en-US" sz="2800" dirty="0" smtClean="0"/>
              <a:t>Transfer and Articulation</a:t>
            </a:r>
          </a:p>
          <a:p>
            <a:r>
              <a:rPr lang="en-US" sz="2800" dirty="0" smtClean="0"/>
              <a:t>Increased Emphasis on Technical Education</a:t>
            </a:r>
          </a:p>
          <a:p>
            <a:r>
              <a:rPr lang="en-US" sz="2800" dirty="0" smtClean="0"/>
              <a:t>Collaboration with Commerce and Labor </a:t>
            </a:r>
          </a:p>
          <a:p>
            <a:r>
              <a:rPr lang="en-US" sz="2800" dirty="0" smtClean="0"/>
              <a:t>Focus on University Research</a:t>
            </a:r>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11</a:t>
            </a:fld>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2400" dirty="0" smtClean="0"/>
              <a:t>Number of adult education participants </a:t>
            </a:r>
            <a:br>
              <a:rPr lang="en-US" sz="2400" dirty="0" smtClean="0"/>
            </a:br>
            <a:r>
              <a:rPr lang="en-US" sz="2400" dirty="0" smtClean="0"/>
              <a:t>and percentage of participants transitioning</a:t>
            </a:r>
            <a:endParaRPr lang="en-US" sz="2400" dirty="0"/>
          </a:p>
        </p:txBody>
      </p:sp>
      <p:sp>
        <p:nvSpPr>
          <p:cNvPr id="27" name="TextBox 26"/>
          <p:cNvSpPr txBox="1"/>
          <p:nvPr/>
        </p:nvSpPr>
        <p:spPr>
          <a:xfrm>
            <a:off x="2181225" y="2286000"/>
            <a:ext cx="4626010" cy="369332"/>
          </a:xfrm>
          <a:prstGeom prst="rect">
            <a:avLst/>
          </a:prstGeom>
          <a:noFill/>
        </p:spPr>
        <p:txBody>
          <a:bodyPr wrap="none" rtlCol="0">
            <a:spAutoFit/>
          </a:bodyPr>
          <a:lstStyle/>
          <a:p>
            <a:r>
              <a:rPr lang="en-US" sz="1800" b="1" dirty="0" smtClean="0">
                <a:latin typeface="Helvetica" pitchFamily="34" charset="0"/>
                <a:cs typeface="Helvetica" pitchFamily="34" charset="0"/>
              </a:rPr>
              <a:t>Enrollment in Adult Education Programs</a:t>
            </a:r>
            <a:endParaRPr lang="en-US" sz="1800" b="1" dirty="0">
              <a:latin typeface="Helvetica" pitchFamily="34" charset="0"/>
              <a:cs typeface="Helvetica" pitchFamily="34" charset="0"/>
            </a:endParaRPr>
          </a:p>
        </p:txBody>
      </p:sp>
      <p:sp>
        <p:nvSpPr>
          <p:cNvPr id="28" name="TextBox 27"/>
          <p:cNvSpPr txBox="1"/>
          <p:nvPr/>
        </p:nvSpPr>
        <p:spPr>
          <a:xfrm>
            <a:off x="561975" y="5143500"/>
            <a:ext cx="7924800" cy="1323439"/>
          </a:xfrm>
          <a:prstGeom prst="rect">
            <a:avLst/>
          </a:prstGeom>
          <a:noFill/>
        </p:spPr>
        <p:txBody>
          <a:bodyPr wrap="square" rtlCol="0">
            <a:spAutoFit/>
          </a:bodyPr>
          <a:lstStyle/>
          <a:p>
            <a:r>
              <a:rPr lang="en-US" sz="2000" dirty="0" smtClean="0">
                <a:latin typeface="Helvetica" pitchFamily="34" charset="0"/>
                <a:cs typeface="Helvetica" pitchFamily="34" charset="0"/>
              </a:rPr>
              <a:t>Trend Reversed: the number of Kansans enrolled in adult education is the highest it has been since 2004, due to the introduction of enrollment targets, updated performance-based funding policies, and a new vision focused on college and career readiness.</a:t>
            </a:r>
            <a:endParaRPr lang="en-US" sz="2000" dirty="0">
              <a:latin typeface="Helvetica" pitchFamily="34" charset="0"/>
              <a:cs typeface="Helvetica" pitchFamily="34" charset="0"/>
            </a:endParaRPr>
          </a:p>
        </p:txBody>
      </p:sp>
      <p:pic>
        <p:nvPicPr>
          <p:cNvPr id="3074" name="Picture 2" descr="U:\DATA\2014 Foresight 2020 Progress Report\2014 Foresight 2020 - Aspiration 1 (60%)\Capture_ABEparticipants-table.JPG"/>
          <p:cNvPicPr>
            <a:picLocks noGrp="1" noChangeAspect="1" noChangeArrowheads="1"/>
          </p:cNvPicPr>
          <p:nvPr>
            <p:ph idx="1"/>
          </p:nvPr>
        </p:nvPicPr>
        <p:blipFill>
          <a:blip r:embed="rId2" cstate="print"/>
          <a:srcRect/>
          <a:stretch>
            <a:fillRect/>
          </a:stretch>
        </p:blipFill>
        <p:spPr bwMode="auto">
          <a:xfrm>
            <a:off x="619125" y="2633662"/>
            <a:ext cx="7696200" cy="657225"/>
          </a:xfrm>
          <a:prstGeom prst="rect">
            <a:avLst/>
          </a:prstGeom>
          <a:noFill/>
        </p:spPr>
      </p:pic>
      <p:sp>
        <p:nvSpPr>
          <p:cNvPr id="8" name="TextBox 7"/>
          <p:cNvSpPr txBox="1"/>
          <p:nvPr/>
        </p:nvSpPr>
        <p:spPr>
          <a:xfrm>
            <a:off x="1212645" y="3533775"/>
            <a:ext cx="6583918" cy="646331"/>
          </a:xfrm>
          <a:prstGeom prst="rect">
            <a:avLst/>
          </a:prstGeom>
          <a:noFill/>
        </p:spPr>
        <p:txBody>
          <a:bodyPr wrap="none" rtlCol="0">
            <a:spAutoFit/>
          </a:bodyPr>
          <a:lstStyle/>
          <a:p>
            <a:pPr algn="ctr"/>
            <a:r>
              <a:rPr lang="en-US" sz="1800" b="1" dirty="0" smtClean="0">
                <a:latin typeface="Helvetica" pitchFamily="34" charset="0"/>
                <a:cs typeface="Helvetica" pitchFamily="34" charset="0"/>
              </a:rPr>
              <a:t>Adult Education Students Transitioning to Postsecondary </a:t>
            </a:r>
          </a:p>
          <a:p>
            <a:pPr algn="ctr"/>
            <a:r>
              <a:rPr lang="en-US" sz="1800" b="1" dirty="0" smtClean="0">
                <a:latin typeface="Helvetica" pitchFamily="34" charset="0"/>
                <a:cs typeface="Helvetica" pitchFamily="34" charset="0"/>
              </a:rPr>
              <a:t>Within Three Years</a:t>
            </a:r>
            <a:endParaRPr lang="en-US" sz="1800" b="1" dirty="0">
              <a:latin typeface="Helvetica" pitchFamily="34" charset="0"/>
              <a:cs typeface="Helvetica" pitchFamily="34" charset="0"/>
            </a:endParaRPr>
          </a:p>
        </p:txBody>
      </p:sp>
      <p:pic>
        <p:nvPicPr>
          <p:cNvPr id="3075" name="Picture 3" descr="U:\DATA\2014 Foresight 2020 Progress Report\2014 Foresight 2020 - Aspiration 1 (60%)\Capture_ABEparticipantstransitioning-table.JPG"/>
          <p:cNvPicPr>
            <a:picLocks noChangeAspect="1" noChangeArrowheads="1"/>
          </p:cNvPicPr>
          <p:nvPr/>
        </p:nvPicPr>
        <p:blipFill>
          <a:blip r:embed="rId3" cstate="print"/>
          <a:srcRect/>
          <a:stretch>
            <a:fillRect/>
          </a:stretch>
        </p:blipFill>
        <p:spPr bwMode="auto">
          <a:xfrm>
            <a:off x="981075" y="4124325"/>
            <a:ext cx="7277100" cy="685800"/>
          </a:xfrm>
          <a:prstGeom prst="rect">
            <a:avLst/>
          </a:prstGeom>
          <a:noFill/>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37558"/>
          </a:xfrm>
        </p:spPr>
        <p:txBody>
          <a:bodyPr/>
          <a:lstStyle/>
          <a:p>
            <a:r>
              <a:rPr lang="en-US" sz="2400" dirty="0" smtClean="0"/>
              <a:t>Retention Rates</a:t>
            </a:r>
            <a:endParaRPr lang="en-US" sz="2400" dirty="0"/>
          </a:p>
        </p:txBody>
      </p:sp>
      <p:pic>
        <p:nvPicPr>
          <p:cNvPr id="5123" name="Picture 3" descr="U:\DATA\2014 Foresight 2020 Progress Report\2014 Foresight 2020 - Aspiration 2 (10% grad-ret rate)\Capture_draft retention rates table_Wordversion.JPG"/>
          <p:cNvPicPr>
            <a:picLocks noChangeAspect="1" noChangeArrowheads="1"/>
          </p:cNvPicPr>
          <p:nvPr/>
        </p:nvPicPr>
        <p:blipFill>
          <a:blip r:embed="rId3" cstate="print"/>
          <a:srcRect/>
          <a:stretch>
            <a:fillRect/>
          </a:stretch>
        </p:blipFill>
        <p:spPr bwMode="auto">
          <a:xfrm>
            <a:off x="868938" y="1897810"/>
            <a:ext cx="7339364" cy="2073575"/>
          </a:xfrm>
          <a:prstGeom prst="rect">
            <a:avLst/>
          </a:prstGeom>
          <a:noFill/>
        </p:spPr>
      </p:pic>
      <p:pic>
        <p:nvPicPr>
          <p:cNvPr id="5" name="Picture 2" descr="U:\DATA\2014 Foresight 2020 Progress Report\2014 Foresight 2020 - Aspiration 1 (60%)\Capture_graduationrate-table.JPG"/>
          <p:cNvPicPr>
            <a:picLocks noChangeAspect="1" noChangeArrowheads="1"/>
          </p:cNvPicPr>
          <p:nvPr/>
        </p:nvPicPr>
        <p:blipFill>
          <a:blip r:embed="rId4" cstate="print"/>
          <a:srcRect/>
          <a:stretch>
            <a:fillRect/>
          </a:stretch>
        </p:blipFill>
        <p:spPr bwMode="auto">
          <a:xfrm>
            <a:off x="1283539" y="4467225"/>
            <a:ext cx="6438900" cy="2085975"/>
          </a:xfrm>
          <a:prstGeom prst="rect">
            <a:avLst/>
          </a:prstGeom>
          <a:noFill/>
        </p:spPr>
      </p:pic>
      <p:sp>
        <p:nvSpPr>
          <p:cNvPr id="6" name="TextBox 5"/>
          <p:cNvSpPr txBox="1"/>
          <p:nvPr/>
        </p:nvSpPr>
        <p:spPr>
          <a:xfrm>
            <a:off x="2971800" y="3962400"/>
            <a:ext cx="3352800" cy="461665"/>
          </a:xfrm>
          <a:prstGeom prst="rect">
            <a:avLst/>
          </a:prstGeom>
          <a:noFill/>
        </p:spPr>
        <p:txBody>
          <a:bodyPr wrap="square" rtlCol="0">
            <a:spAutoFit/>
          </a:bodyPr>
          <a:lstStyle/>
          <a:p>
            <a:pPr algn="ctr"/>
            <a:r>
              <a:rPr lang="en-US" dirty="0" smtClean="0">
                <a:latin typeface="Helvetica" pitchFamily="34" charset="0"/>
                <a:cs typeface="Helvetica" pitchFamily="34" charset="0"/>
              </a:rPr>
              <a:t>Graduation Rates</a:t>
            </a:r>
            <a:endParaRPr lang="en-US"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dirty="0" smtClean="0"/>
              <a:t>Higher Education in Kansas </a:t>
            </a:r>
          </a:p>
        </p:txBody>
      </p:sp>
      <p:sp>
        <p:nvSpPr>
          <p:cNvPr id="16387" name="Content Placeholder 2"/>
          <p:cNvSpPr>
            <a:spLocks noGrp="1"/>
          </p:cNvSpPr>
          <p:nvPr>
            <p:ph idx="1"/>
          </p:nvPr>
        </p:nvSpPr>
        <p:spPr>
          <a:xfrm>
            <a:off x="457200" y="2286000"/>
            <a:ext cx="8229600" cy="4419600"/>
          </a:xfrm>
        </p:spPr>
        <p:txBody>
          <a:bodyPr/>
          <a:lstStyle/>
          <a:p>
            <a:r>
              <a:rPr lang="en-US" dirty="0" smtClean="0"/>
              <a:t>32 public higher education institutions</a:t>
            </a:r>
          </a:p>
          <a:p>
            <a:r>
              <a:rPr lang="en-US" dirty="0" smtClean="0"/>
              <a:t>In 2013, 258,934 students enrolled</a:t>
            </a:r>
          </a:p>
          <a:p>
            <a:r>
              <a:rPr lang="en-US" dirty="0" smtClean="0"/>
              <a:t>Awarded 42,130 degrees (AY2013)</a:t>
            </a:r>
          </a:p>
          <a:p>
            <a:pPr lvl="1"/>
            <a:r>
              <a:rPr lang="en-US" dirty="0" smtClean="0"/>
              <a:t>10,595 certificates system wide</a:t>
            </a:r>
          </a:p>
          <a:p>
            <a:pPr lvl="1"/>
            <a:r>
              <a:rPr lang="en-US" dirty="0" smtClean="0"/>
              <a:t>9,283 associate degrees system wide</a:t>
            </a:r>
          </a:p>
          <a:p>
            <a:pPr lvl="1"/>
            <a:r>
              <a:rPr lang="en-US" dirty="0" smtClean="0"/>
              <a:t>15,970 bachelor’s degrees</a:t>
            </a:r>
          </a:p>
          <a:p>
            <a:pPr lvl="1"/>
            <a:r>
              <a:rPr lang="en-US" dirty="0" smtClean="0"/>
              <a:t>4,934  master’s degrees</a:t>
            </a:r>
          </a:p>
          <a:p>
            <a:pPr lvl="1"/>
            <a:r>
              <a:rPr lang="en-US" dirty="0" smtClean="0"/>
              <a:t>1,348 doctoral degrees</a:t>
            </a:r>
            <a:endParaRPr lang="en-US" sz="1600" dirty="0" smtClean="0"/>
          </a:p>
        </p:txBody>
      </p:sp>
      <p:sp>
        <p:nvSpPr>
          <p:cNvPr id="16388" name="TextBox 3"/>
          <p:cNvSpPr txBox="1">
            <a:spLocks noChangeArrowheads="1"/>
          </p:cNvSpPr>
          <p:nvPr/>
        </p:nvSpPr>
        <p:spPr bwMode="auto">
          <a:xfrm>
            <a:off x="7239000" y="6477000"/>
            <a:ext cx="1905000" cy="261938"/>
          </a:xfrm>
          <a:prstGeom prst="rect">
            <a:avLst/>
          </a:prstGeom>
          <a:noFill/>
          <a:ln w="9525">
            <a:noFill/>
            <a:miter lim="800000"/>
            <a:headEnd/>
            <a:tailEnd/>
          </a:ln>
        </p:spPr>
        <p:txBody>
          <a:bodyPr>
            <a:spAutoFit/>
          </a:bodyPr>
          <a:lstStyle/>
          <a:p>
            <a:r>
              <a:rPr lang="en-US" sz="1100" dirty="0">
                <a:latin typeface="HelveticaNeueLT Std" pitchFamily="34" charset="0"/>
                <a:cs typeface="Helvetica" pitchFamily="34" charset="0"/>
              </a:rPr>
              <a:t>Source: KHEDS AY2013</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37558"/>
          </a:xfrm>
        </p:spPr>
        <p:txBody>
          <a:bodyPr/>
          <a:lstStyle/>
          <a:p>
            <a:r>
              <a:rPr lang="en-US" sz="2400" dirty="0" smtClean="0"/>
              <a:t>Number of certificates and degrees awarded</a:t>
            </a:r>
            <a:endParaRPr lang="en-US" sz="2400" dirty="0"/>
          </a:p>
        </p:txBody>
      </p:sp>
      <p:sp>
        <p:nvSpPr>
          <p:cNvPr id="6" name="TextBox 5"/>
          <p:cNvSpPr txBox="1"/>
          <p:nvPr/>
        </p:nvSpPr>
        <p:spPr>
          <a:xfrm>
            <a:off x="544722" y="1908726"/>
            <a:ext cx="7924800" cy="1631216"/>
          </a:xfrm>
          <a:prstGeom prst="rect">
            <a:avLst/>
          </a:prstGeom>
          <a:noFill/>
        </p:spPr>
        <p:txBody>
          <a:bodyPr wrap="square" rtlCol="0">
            <a:spAutoFit/>
          </a:bodyPr>
          <a:lstStyle/>
          <a:p>
            <a:r>
              <a:rPr lang="en-US" sz="2000" dirty="0" smtClean="0">
                <a:latin typeface="Helvetica" pitchFamily="34" charset="0"/>
                <a:cs typeface="Helvetica" pitchFamily="34" charset="0"/>
              </a:rPr>
              <a:t>In AY2013, the Kansas postsecondary system awarded 42,130 credentials – putting the state above goal projections which outline the number that will need to be awarded annually to increase to 60 percent the number of Kansas adults who have a certificate, associate or bachelor’s degree by 2020.</a:t>
            </a:r>
            <a:endParaRPr lang="en-US" sz="2000" dirty="0">
              <a:latin typeface="Helvetica" pitchFamily="34" charset="0"/>
              <a:cs typeface="Helvetica" pitchFamily="34" charset="0"/>
            </a:endParaRPr>
          </a:p>
        </p:txBody>
      </p:sp>
      <p:pic>
        <p:nvPicPr>
          <p:cNvPr id="8194" name="Picture 2" descr="U:\DATA\2014 Foresight 2020 Progress Report\2014 Foresight 2020 - Aspiration 2 (10% grad-ret rate)\Capture_degrees-table.JPG"/>
          <p:cNvPicPr>
            <a:picLocks noChangeAspect="1" noChangeArrowheads="1"/>
          </p:cNvPicPr>
          <p:nvPr/>
        </p:nvPicPr>
        <p:blipFill>
          <a:blip r:embed="rId3" cstate="print"/>
          <a:srcRect/>
          <a:stretch>
            <a:fillRect/>
          </a:stretch>
        </p:blipFill>
        <p:spPr bwMode="auto">
          <a:xfrm>
            <a:off x="1409160" y="3528742"/>
            <a:ext cx="6153150" cy="2457450"/>
          </a:xfrm>
          <a:prstGeom prst="rect">
            <a:avLst/>
          </a:prstGeom>
          <a:noFill/>
        </p:spPr>
      </p:pic>
      <p:sp>
        <p:nvSpPr>
          <p:cNvPr id="7" name="Rectangle 6"/>
          <p:cNvSpPr/>
          <p:nvPr/>
        </p:nvSpPr>
        <p:spPr>
          <a:xfrm>
            <a:off x="2044460" y="3683479"/>
            <a:ext cx="5011948" cy="43994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TextBox 7"/>
          <p:cNvSpPr txBox="1"/>
          <p:nvPr/>
        </p:nvSpPr>
        <p:spPr>
          <a:xfrm>
            <a:off x="2129465" y="3743864"/>
            <a:ext cx="4792979" cy="369332"/>
          </a:xfrm>
          <a:prstGeom prst="rect">
            <a:avLst/>
          </a:prstGeom>
          <a:noFill/>
        </p:spPr>
        <p:txBody>
          <a:bodyPr wrap="none" rtlCol="0">
            <a:spAutoFit/>
          </a:bodyPr>
          <a:lstStyle/>
          <a:p>
            <a:r>
              <a:rPr lang="en-US" sz="1800" b="1" dirty="0" smtClean="0">
                <a:latin typeface="Helvetica" pitchFamily="34" charset="0"/>
                <a:cs typeface="Helvetica" pitchFamily="34" charset="0"/>
              </a:rPr>
              <a:t>AY2013 Certificate and Degree Production</a:t>
            </a:r>
            <a:endParaRPr lang="en-US" sz="1800" b="1"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737558"/>
          </a:xfrm>
        </p:spPr>
        <p:txBody>
          <a:bodyPr/>
          <a:lstStyle/>
          <a:p>
            <a:r>
              <a:rPr lang="en-US" sz="2400" b="1" dirty="0" smtClean="0"/>
              <a:t>Attainment Model Pathway</a:t>
            </a:r>
            <a:endParaRPr lang="en-US" sz="2400" b="1" dirty="0"/>
          </a:p>
        </p:txBody>
      </p:sp>
      <p:pic>
        <p:nvPicPr>
          <p:cNvPr id="9218" name="Picture 2" descr="U:\DATA\2014 Foresight 2020 Progress Report\2014 Foresight 2020 - Aspiration 2 (10% grad-ret rate)\Capture_NCHEMS pathway.JPG"/>
          <p:cNvPicPr>
            <a:picLocks noChangeAspect="1" noChangeArrowheads="1"/>
          </p:cNvPicPr>
          <p:nvPr/>
        </p:nvPicPr>
        <p:blipFill>
          <a:blip r:embed="rId3" cstate="print"/>
          <a:srcRect/>
          <a:stretch>
            <a:fillRect/>
          </a:stretch>
        </p:blipFill>
        <p:spPr bwMode="auto">
          <a:xfrm>
            <a:off x="793636" y="1839958"/>
            <a:ext cx="7565366" cy="3951242"/>
          </a:xfrm>
          <a:prstGeom prst="rect">
            <a:avLst/>
          </a:prstGeom>
          <a:noFill/>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24146"/>
            <a:ext cx="8229600" cy="737558"/>
          </a:xfrm>
        </p:spPr>
        <p:txBody>
          <a:bodyPr/>
          <a:lstStyle/>
          <a:p>
            <a:r>
              <a:rPr lang="en-US" sz="2400" dirty="0" smtClean="0"/>
              <a:t>Number of adults returning to college </a:t>
            </a:r>
            <a:br>
              <a:rPr lang="en-US" sz="2400" dirty="0" smtClean="0"/>
            </a:br>
            <a:r>
              <a:rPr lang="en-US" sz="2400" dirty="0" smtClean="0"/>
              <a:t>to complete a certificate or degree</a:t>
            </a:r>
            <a:endParaRPr lang="en-US" sz="2400" dirty="0"/>
          </a:p>
        </p:txBody>
      </p:sp>
      <p:sp>
        <p:nvSpPr>
          <p:cNvPr id="6" name="TextBox 5"/>
          <p:cNvSpPr txBox="1"/>
          <p:nvPr/>
        </p:nvSpPr>
        <p:spPr>
          <a:xfrm>
            <a:off x="544722" y="4686833"/>
            <a:ext cx="7924800" cy="1631216"/>
          </a:xfrm>
          <a:prstGeom prst="rect">
            <a:avLst/>
          </a:prstGeom>
          <a:noFill/>
        </p:spPr>
        <p:txBody>
          <a:bodyPr wrap="square" rtlCol="0">
            <a:spAutoFit/>
          </a:bodyPr>
          <a:lstStyle/>
          <a:p>
            <a:r>
              <a:rPr lang="en-US" sz="2000" dirty="0" smtClean="0">
                <a:latin typeface="Helvetica" pitchFamily="34" charset="0"/>
                <a:cs typeface="Helvetica" pitchFamily="34" charset="0"/>
              </a:rPr>
              <a:t>Improvement: While there was a decrease in AY2013, there has been a 37.4 percent increase since AY2010 in this student population at the state universities, a 47.5 percent increase at the technical colleges, and a 10.8 percent increase at the community colleges. </a:t>
            </a:r>
            <a:endParaRPr lang="en-US" sz="2000" dirty="0">
              <a:latin typeface="Helvetica" pitchFamily="34" charset="0"/>
              <a:cs typeface="Helvetica" pitchFamily="34" charset="0"/>
            </a:endParaRPr>
          </a:p>
        </p:txBody>
      </p:sp>
      <p:pic>
        <p:nvPicPr>
          <p:cNvPr id="10242" name="Picture 2" descr="U:\DATA\2014 Foresight 2020 Progress Report\2014 Foresight 2020 - Aspiration 2 (10% grad-ret rate)\Capture_adultsreturning-table.JPG"/>
          <p:cNvPicPr>
            <a:picLocks noChangeAspect="1" noChangeArrowheads="1"/>
          </p:cNvPicPr>
          <p:nvPr/>
        </p:nvPicPr>
        <p:blipFill>
          <a:blip r:embed="rId3" cstate="print"/>
          <a:srcRect/>
          <a:stretch>
            <a:fillRect/>
          </a:stretch>
        </p:blipFill>
        <p:spPr bwMode="auto">
          <a:xfrm>
            <a:off x="1761227" y="2855523"/>
            <a:ext cx="5638800" cy="1562100"/>
          </a:xfrm>
          <a:prstGeom prst="rect">
            <a:avLst/>
          </a:prstGeom>
          <a:noFill/>
        </p:spPr>
      </p:pic>
      <p:sp>
        <p:nvSpPr>
          <p:cNvPr id="7" name="TextBox 6"/>
          <p:cNvSpPr txBox="1"/>
          <p:nvPr/>
        </p:nvSpPr>
        <p:spPr>
          <a:xfrm>
            <a:off x="1292704" y="2407309"/>
            <a:ext cx="6545382" cy="369332"/>
          </a:xfrm>
          <a:prstGeom prst="rect">
            <a:avLst/>
          </a:prstGeom>
          <a:noFill/>
        </p:spPr>
        <p:txBody>
          <a:bodyPr wrap="none" rtlCol="0">
            <a:spAutoFit/>
          </a:bodyPr>
          <a:lstStyle/>
          <a:p>
            <a:r>
              <a:rPr lang="en-US" sz="1800" b="1" dirty="0" smtClean="0">
                <a:latin typeface="Helvetica" pitchFamily="34" charset="0"/>
                <a:cs typeface="Helvetica" pitchFamily="34" charset="0"/>
              </a:rPr>
              <a:t>Adults with Some College Credit but No Degree Returning</a:t>
            </a:r>
            <a:endParaRPr lang="en-US" sz="1800" b="1"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z="3600" dirty="0" smtClean="0"/>
              <a:t>University Engineering Initiative Act</a:t>
            </a:r>
          </a:p>
        </p:txBody>
      </p:sp>
      <p:sp>
        <p:nvSpPr>
          <p:cNvPr id="21507" name="Content Placeholder 2"/>
          <p:cNvSpPr>
            <a:spLocks noGrp="1"/>
          </p:cNvSpPr>
          <p:nvPr>
            <p:ph idx="1"/>
          </p:nvPr>
        </p:nvSpPr>
        <p:spPr/>
        <p:txBody>
          <a:bodyPr/>
          <a:lstStyle/>
          <a:p>
            <a:r>
              <a:rPr lang="en-US" sz="2400" b="1" dirty="0" smtClean="0"/>
              <a:t>Goal: increase the combined number of engineering graduates at the three research universities to 1,365 annually by 2021</a:t>
            </a:r>
            <a:r>
              <a:rPr lang="en-US" sz="2400" dirty="0" smtClean="0"/>
              <a:t> (from a baseline of 875 in 2008).</a:t>
            </a:r>
          </a:p>
          <a:p>
            <a:r>
              <a:rPr lang="en-US" sz="2400" dirty="0" smtClean="0"/>
              <a:t>19% increase in engineering enrollments (since 2008)</a:t>
            </a:r>
          </a:p>
          <a:p>
            <a:r>
              <a:rPr lang="en-US" sz="2400" dirty="0" smtClean="0"/>
              <a:t>$15M in scholarships for engineering students (AY2013)</a:t>
            </a:r>
          </a:p>
          <a:p>
            <a:r>
              <a:rPr lang="en-US" sz="2400" dirty="0" smtClean="0"/>
              <a:t>Last year, there were a total of 1,017 engineering graduates:		</a:t>
            </a:r>
            <a:endParaRPr lang="en-US" dirty="0" smtClean="0"/>
          </a:p>
        </p:txBody>
      </p:sp>
      <p:sp>
        <p:nvSpPr>
          <p:cNvPr id="21508" name="TextBox 3"/>
          <p:cNvSpPr txBox="1">
            <a:spLocks noChangeArrowheads="1"/>
          </p:cNvSpPr>
          <p:nvPr/>
        </p:nvSpPr>
        <p:spPr bwMode="auto">
          <a:xfrm>
            <a:off x="2514600" y="4919663"/>
            <a:ext cx="4137025" cy="1938337"/>
          </a:xfrm>
          <a:prstGeom prst="rect">
            <a:avLst/>
          </a:prstGeom>
          <a:noFill/>
          <a:ln w="9525">
            <a:noFill/>
            <a:miter lim="800000"/>
            <a:headEnd/>
            <a:tailEnd/>
          </a:ln>
        </p:spPr>
        <p:txBody>
          <a:bodyPr wrap="none">
            <a:spAutoFit/>
          </a:bodyPr>
          <a:lstStyle/>
          <a:p>
            <a:pPr>
              <a:lnSpc>
                <a:spcPct val="150000"/>
              </a:lnSpc>
            </a:pPr>
            <a:r>
              <a:rPr lang="en-US" dirty="0">
                <a:latin typeface="Helvetica" pitchFamily="34" charset="0"/>
                <a:cs typeface="Helvetica" pitchFamily="34" charset="0"/>
              </a:rPr>
              <a:t>Kansas State University: 471</a:t>
            </a:r>
          </a:p>
          <a:p>
            <a:r>
              <a:rPr lang="en-US" dirty="0">
                <a:latin typeface="Helvetica" pitchFamily="34" charset="0"/>
                <a:cs typeface="Helvetica" pitchFamily="34" charset="0"/>
              </a:rPr>
              <a:t>University of Kansas: 338</a:t>
            </a:r>
          </a:p>
          <a:p>
            <a:pPr>
              <a:lnSpc>
                <a:spcPct val="150000"/>
              </a:lnSpc>
            </a:pPr>
            <a:r>
              <a:rPr lang="en-US" dirty="0">
                <a:latin typeface="Helvetica" pitchFamily="34" charset="0"/>
                <a:cs typeface="Helvetica" pitchFamily="34" charset="0"/>
              </a:rPr>
              <a:t>Wichita State University: 208</a:t>
            </a:r>
          </a:p>
          <a:p>
            <a:endParaRPr lang="en-US" dirty="0">
              <a:latin typeface="Helvetica" pitchFamily="34" charset="0"/>
              <a:cs typeface="Helvetica"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z="3600" dirty="0" smtClean="0"/>
              <a:t>Kansas Nursing Initiative</a:t>
            </a:r>
          </a:p>
        </p:txBody>
      </p:sp>
      <p:sp>
        <p:nvSpPr>
          <p:cNvPr id="22531" name="Content Placeholder 2"/>
          <p:cNvSpPr>
            <a:spLocks noGrp="1"/>
          </p:cNvSpPr>
          <p:nvPr>
            <p:ph idx="1"/>
          </p:nvPr>
        </p:nvSpPr>
        <p:spPr/>
        <p:txBody>
          <a:bodyPr/>
          <a:lstStyle/>
          <a:p>
            <a:r>
              <a:rPr lang="en-US" sz="2400" b="1" dirty="0" smtClean="0"/>
              <a:t>Goal: Established in 2006, the higher education system was charged with increasing the number of nursing students by 250 per year</a:t>
            </a:r>
            <a:endParaRPr lang="en-US" sz="2400" dirty="0" smtClean="0"/>
          </a:p>
          <a:p>
            <a:r>
              <a:rPr lang="en-US" sz="2400" dirty="0" smtClean="0"/>
              <a:t>The state’s nursing programs now admit a combined annual average of 437 additional students, surpassing the Legislature’s intended goal by 75 percent.</a:t>
            </a:r>
          </a:p>
          <a:p>
            <a:r>
              <a:rPr lang="en-US" sz="2400" dirty="0" smtClean="0"/>
              <a:t>Improvements to facilities has resulted in a strong nursing education infrastructure:</a:t>
            </a:r>
          </a:p>
          <a:p>
            <a:pPr lvl="1"/>
            <a:r>
              <a:rPr lang="en-US" sz="2000" dirty="0" smtClean="0"/>
              <a:t>218 new full-time faculty and 217 new part-time faculty</a:t>
            </a:r>
          </a:p>
          <a:p>
            <a:pPr lvl="1"/>
            <a:r>
              <a:rPr lang="en-US" sz="2000" dirty="0" smtClean="0"/>
              <a:t>27 new human patient simulators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dirty="0" smtClean="0"/>
              <a:t>Board of Regents</a:t>
            </a:r>
          </a:p>
        </p:txBody>
      </p:sp>
      <p:sp>
        <p:nvSpPr>
          <p:cNvPr id="8195" name="Content Placeholder 2"/>
          <p:cNvSpPr>
            <a:spLocks noGrp="1"/>
          </p:cNvSpPr>
          <p:nvPr>
            <p:ph idx="1"/>
          </p:nvPr>
        </p:nvSpPr>
        <p:spPr>
          <a:xfrm>
            <a:off x="457200" y="2133600"/>
            <a:ext cx="8229600" cy="4572000"/>
          </a:xfrm>
        </p:spPr>
        <p:txBody>
          <a:bodyPr/>
          <a:lstStyle/>
          <a:p>
            <a:r>
              <a:rPr lang="en-US" sz="2400" dirty="0" smtClean="0"/>
              <a:t>Nine Member Board Appointed by the Governor and Confirmed by the Senate</a:t>
            </a:r>
          </a:p>
          <a:p>
            <a:r>
              <a:rPr lang="en-US" sz="2400" dirty="0" smtClean="0"/>
              <a:t>Current Board Members</a:t>
            </a:r>
          </a:p>
          <a:p>
            <a:pPr lvl="1"/>
            <a:r>
              <a:rPr lang="en-US" sz="2000" dirty="0" smtClean="0"/>
              <a:t>Shane Bangerter – Dodge City, 2013</a:t>
            </a:r>
          </a:p>
          <a:p>
            <a:pPr lvl="1"/>
            <a:r>
              <a:rPr lang="en-US" sz="2000" dirty="0" smtClean="0"/>
              <a:t>Ann Brandau-Murguia – Kansas City, 2013</a:t>
            </a:r>
          </a:p>
          <a:p>
            <a:pPr lvl="1"/>
            <a:r>
              <a:rPr lang="en-US" sz="2000" dirty="0" smtClean="0"/>
              <a:t>Mildred Edwards – Wichita, 2010</a:t>
            </a:r>
          </a:p>
          <a:p>
            <a:pPr lvl="1"/>
            <a:r>
              <a:rPr lang="en-US" sz="2000" dirty="0" smtClean="0"/>
              <a:t>Tim Emert – Independence, 2010</a:t>
            </a:r>
          </a:p>
          <a:p>
            <a:pPr lvl="1"/>
            <a:r>
              <a:rPr lang="en-US" sz="2000" dirty="0" smtClean="0"/>
              <a:t>Fred Logan (Chair) – Leawood, 2011</a:t>
            </a:r>
          </a:p>
          <a:p>
            <a:pPr lvl="1"/>
            <a:r>
              <a:rPr lang="en-US" sz="2000" dirty="0" smtClean="0"/>
              <a:t>Ed McKechnie – Arcadia, 2010</a:t>
            </a:r>
          </a:p>
          <a:p>
            <a:pPr lvl="1"/>
            <a:r>
              <a:rPr lang="en-US" sz="2000" dirty="0" smtClean="0"/>
              <a:t>Robba Moran – Hays, 2011</a:t>
            </a:r>
          </a:p>
          <a:p>
            <a:pPr lvl="1"/>
            <a:r>
              <a:rPr lang="en-US" sz="2000" dirty="0" smtClean="0"/>
              <a:t>Helen Van Etten – Topeka, 2013</a:t>
            </a:r>
          </a:p>
          <a:p>
            <a:pPr lvl="1"/>
            <a:r>
              <a:rPr lang="en-US" sz="2000" dirty="0" smtClean="0"/>
              <a:t>Kenny Wilk (Vice-Chair) – Lansing, 2011</a:t>
            </a:r>
          </a:p>
          <a:p>
            <a:pPr>
              <a:buFont typeface="Wingdings" pitchFamily="2" charset="2"/>
              <a:buNone/>
            </a:pPr>
            <a:endParaRPr lang="en-US" sz="2400" dirty="0" smtClean="0"/>
          </a:p>
          <a:p>
            <a:pPr lvl="1"/>
            <a:endParaRPr lang="en-US" sz="2400" dirty="0" smtClean="0"/>
          </a:p>
          <a:p>
            <a:pPr lvl="1"/>
            <a:endParaRPr lang="en-US" sz="2400" dirty="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7048"/>
            <a:ext cx="8229600" cy="737558"/>
          </a:xfrm>
        </p:spPr>
        <p:txBody>
          <a:bodyPr/>
          <a:lstStyle/>
          <a:p>
            <a:r>
              <a:rPr lang="en-US" sz="2400" dirty="0" smtClean="0"/>
              <a:t>Percent of graduates employed in Kansas and </a:t>
            </a:r>
            <a:br>
              <a:rPr lang="en-US" sz="2400" dirty="0" smtClean="0"/>
            </a:br>
            <a:r>
              <a:rPr lang="en-US" sz="2400" dirty="0" smtClean="0"/>
              <a:t>Average wages earned by graduates</a:t>
            </a:r>
            <a:endParaRPr lang="en-US" sz="2400" dirty="0"/>
          </a:p>
        </p:txBody>
      </p:sp>
      <p:pic>
        <p:nvPicPr>
          <p:cNvPr id="12290" name="Picture 2" descr="U:\DATA\2014 Foresight 2020 Progress Report\2014 Foresight 2020 - Aspiration 3 (respond to B&amp;I expectations)\Capture_employment and earnings-table.JPG"/>
          <p:cNvPicPr>
            <a:picLocks noChangeAspect="1" noChangeArrowheads="1"/>
          </p:cNvPicPr>
          <p:nvPr/>
        </p:nvPicPr>
        <p:blipFill>
          <a:blip r:embed="rId3" cstate="print"/>
          <a:srcRect/>
          <a:stretch>
            <a:fillRect/>
          </a:stretch>
        </p:blipFill>
        <p:spPr bwMode="auto">
          <a:xfrm>
            <a:off x="1242203" y="2433141"/>
            <a:ext cx="6399452" cy="2455878"/>
          </a:xfrm>
          <a:prstGeom prst="rect">
            <a:avLst/>
          </a:prstGeom>
          <a:noFill/>
        </p:spPr>
      </p:pic>
      <p:sp>
        <p:nvSpPr>
          <p:cNvPr id="7" name="TextBox 6"/>
          <p:cNvSpPr txBox="1"/>
          <p:nvPr/>
        </p:nvSpPr>
        <p:spPr>
          <a:xfrm>
            <a:off x="544722" y="5014086"/>
            <a:ext cx="7924800" cy="1631216"/>
          </a:xfrm>
          <a:prstGeom prst="rect">
            <a:avLst/>
          </a:prstGeom>
          <a:noFill/>
        </p:spPr>
        <p:txBody>
          <a:bodyPr wrap="square" rtlCol="0">
            <a:spAutoFit/>
          </a:bodyPr>
          <a:lstStyle/>
          <a:p>
            <a:r>
              <a:rPr lang="en-US" sz="2000" dirty="0" smtClean="0">
                <a:latin typeface="Helvetica" pitchFamily="34" charset="0"/>
                <a:cs typeface="Helvetica" pitchFamily="34" charset="0"/>
              </a:rPr>
              <a:t>Research conducted Donna Ginther, Professor of Economics and the Director of the Center for Science Technology &amp; Economic Policy at the Institute for Policy &amp; Social Research at the University of Kansas, links Kansas postsecondary data with current labor data, provided by the Kansas Department of Labor.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384528"/>
            <a:ext cx="8229600" cy="737558"/>
          </a:xfrm>
        </p:spPr>
        <p:txBody>
          <a:bodyPr/>
          <a:lstStyle/>
          <a:p>
            <a:r>
              <a:rPr lang="en-US" sz="2400" dirty="0" smtClean="0"/>
              <a:t>Increase in proportion of federal research dollars awarded</a:t>
            </a:r>
            <a:endParaRPr lang="en-US" sz="2400" dirty="0"/>
          </a:p>
        </p:txBody>
      </p:sp>
      <p:sp>
        <p:nvSpPr>
          <p:cNvPr id="7" name="TextBox 6"/>
          <p:cNvSpPr txBox="1"/>
          <p:nvPr/>
        </p:nvSpPr>
        <p:spPr>
          <a:xfrm>
            <a:off x="1430727" y="2329133"/>
            <a:ext cx="5852949" cy="646331"/>
          </a:xfrm>
          <a:prstGeom prst="rect">
            <a:avLst/>
          </a:prstGeom>
          <a:noFill/>
        </p:spPr>
        <p:txBody>
          <a:bodyPr wrap="none" rtlCol="0">
            <a:spAutoFit/>
          </a:bodyPr>
          <a:lstStyle/>
          <a:p>
            <a:r>
              <a:rPr lang="en-US" sz="1800" b="1" dirty="0" smtClean="0">
                <a:latin typeface="Helvetica" pitchFamily="34" charset="0"/>
                <a:cs typeface="Helvetica" pitchFamily="34" charset="0"/>
              </a:rPr>
              <a:t>Federal Research &amp; Development Dollars Awarded, </a:t>
            </a:r>
          </a:p>
          <a:p>
            <a:pPr algn="ctr"/>
            <a:r>
              <a:rPr lang="en-US" sz="1800" b="1" dirty="0" smtClean="0">
                <a:latin typeface="Helvetica" pitchFamily="34" charset="0"/>
                <a:cs typeface="Helvetica" pitchFamily="34" charset="0"/>
              </a:rPr>
              <a:t>Percent of Total, and Percent Rate of Change</a:t>
            </a:r>
            <a:endParaRPr lang="en-US" sz="1800" b="1" dirty="0">
              <a:latin typeface="Helvetica" pitchFamily="34" charset="0"/>
              <a:cs typeface="Helvetica" pitchFamily="34" charset="0"/>
            </a:endParaRPr>
          </a:p>
        </p:txBody>
      </p:sp>
      <p:pic>
        <p:nvPicPr>
          <p:cNvPr id="15362" name="Picture 2" descr="U:\DATA\2014 Foresight 2020 Progress Report\2014 Foresight 2020 - Aspiration 6 (reputation)\Capture_federaldollars-table.JPG"/>
          <p:cNvPicPr>
            <a:picLocks noChangeAspect="1" noChangeArrowheads="1"/>
          </p:cNvPicPr>
          <p:nvPr/>
        </p:nvPicPr>
        <p:blipFill>
          <a:blip r:embed="rId3" cstate="print"/>
          <a:srcRect/>
          <a:stretch>
            <a:fillRect/>
          </a:stretch>
        </p:blipFill>
        <p:spPr bwMode="auto">
          <a:xfrm>
            <a:off x="1190445" y="2986323"/>
            <a:ext cx="6672442" cy="2899587"/>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Freshmen Admitted As Exceptions To Qualified Admissions</a:t>
            </a:r>
            <a:endParaRPr lang="en-US" sz="3200" dirty="0"/>
          </a:p>
        </p:txBody>
      </p:sp>
      <p:sp>
        <p:nvSpPr>
          <p:cNvPr id="3" name="Content Placeholder 2"/>
          <p:cNvSpPr>
            <a:spLocks noGrp="1"/>
          </p:cNvSpPr>
          <p:nvPr>
            <p:ph idx="1"/>
          </p:nvPr>
        </p:nvSpPr>
        <p:spPr/>
        <p:txBody>
          <a:bodyPr/>
          <a:lstStyle/>
          <a:p>
            <a:r>
              <a:rPr lang="en-US" dirty="0" smtClean="0"/>
              <a:t>Retention Rates of Those Meeting QA                         </a:t>
            </a:r>
          </a:p>
          <a:p>
            <a:pPr lvl="1"/>
            <a:r>
              <a:rPr lang="en-US" dirty="0" smtClean="0"/>
              <a:t>2010 to 2011 = 6072 of 7609 (80%) Resident</a:t>
            </a:r>
          </a:p>
          <a:p>
            <a:pPr lvl="1">
              <a:buNone/>
            </a:pPr>
            <a:r>
              <a:rPr lang="en-US" dirty="0" smtClean="0"/>
              <a:t>                            1422 of 1851 (77%) Non-Res</a:t>
            </a:r>
          </a:p>
          <a:p>
            <a:pPr lvl="1"/>
            <a:r>
              <a:rPr lang="en-US" dirty="0" smtClean="0"/>
              <a:t>2011 to 2012 = 6124  of 7647 (80%) Resident</a:t>
            </a:r>
          </a:p>
          <a:p>
            <a:pPr lvl="1">
              <a:buNone/>
            </a:pPr>
            <a:r>
              <a:rPr lang="en-US" dirty="0" smtClean="0"/>
              <a:t>                            1439 of 1871 (77%) Non-Res</a:t>
            </a:r>
          </a:p>
          <a:p>
            <a:pPr lvl="1"/>
            <a:r>
              <a:rPr lang="en-US" dirty="0" smtClean="0"/>
              <a:t>2012 to 2013 = 6403 of 8019 (80%) Resident </a:t>
            </a:r>
          </a:p>
          <a:p>
            <a:pPr lvl="1">
              <a:buNone/>
            </a:pPr>
            <a:r>
              <a:rPr lang="en-US" dirty="0" smtClean="0"/>
              <a:t>                            1517 of 2015 (75%) Non-Res</a:t>
            </a:r>
          </a:p>
          <a:p>
            <a:endParaRPr lang="en-US" dirty="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22</a:t>
            </a:fld>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Freshmen Admitted As Exceptions To Qualified Admissions</a:t>
            </a:r>
            <a:endParaRPr lang="en-US" sz="3200" dirty="0"/>
          </a:p>
        </p:txBody>
      </p:sp>
      <p:sp>
        <p:nvSpPr>
          <p:cNvPr id="3" name="Content Placeholder 2"/>
          <p:cNvSpPr>
            <a:spLocks noGrp="1"/>
          </p:cNvSpPr>
          <p:nvPr>
            <p:ph idx="1"/>
          </p:nvPr>
        </p:nvSpPr>
        <p:spPr/>
        <p:txBody>
          <a:bodyPr/>
          <a:lstStyle/>
          <a:p>
            <a:r>
              <a:rPr lang="en-US" dirty="0" smtClean="0"/>
              <a:t>Retention Rates of Exceptions to QA</a:t>
            </a:r>
          </a:p>
          <a:p>
            <a:pPr lvl="1"/>
            <a:r>
              <a:rPr lang="en-US" dirty="0" smtClean="0"/>
              <a:t>2010 to 2011 = 256 of 457 (56%) Resident</a:t>
            </a:r>
          </a:p>
          <a:p>
            <a:pPr lvl="1"/>
            <a:r>
              <a:rPr lang="en-US" dirty="0" smtClean="0"/>
              <a:t>2011 to 2012 = 226 of 447 (51%) Resident</a:t>
            </a:r>
          </a:p>
          <a:p>
            <a:pPr lvl="1"/>
            <a:r>
              <a:rPr lang="en-US" dirty="0" smtClean="0"/>
              <a:t>2012 to 2013 = 271 of 488 (56%) Resident</a:t>
            </a:r>
          </a:p>
          <a:p>
            <a:pPr lvl="1">
              <a:buNone/>
            </a:pPr>
            <a:r>
              <a:rPr lang="en-US" dirty="0" smtClean="0"/>
              <a:t>                            148 of 259 (57%) Non-Res</a:t>
            </a:r>
            <a:endParaRPr lang="en-US" dirty="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23</a:t>
            </a:fld>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Transfers Admitted As Exceptions To Qualified Admissions</a:t>
            </a:r>
            <a:endParaRPr lang="en-US" sz="3200" dirty="0"/>
          </a:p>
        </p:txBody>
      </p:sp>
      <p:sp>
        <p:nvSpPr>
          <p:cNvPr id="3" name="Content Placeholder 2"/>
          <p:cNvSpPr>
            <a:spLocks noGrp="1"/>
          </p:cNvSpPr>
          <p:nvPr>
            <p:ph idx="1"/>
          </p:nvPr>
        </p:nvSpPr>
        <p:spPr/>
        <p:txBody>
          <a:bodyPr/>
          <a:lstStyle/>
          <a:p>
            <a:r>
              <a:rPr lang="en-US" dirty="0" smtClean="0"/>
              <a:t>Retention Rates of Transfers Who Met QA</a:t>
            </a:r>
          </a:p>
          <a:p>
            <a:pPr lvl="1"/>
            <a:r>
              <a:rPr lang="en-US" dirty="0" smtClean="0"/>
              <a:t>2011 to 2012 = 4469 of 6186 (72%) Resident</a:t>
            </a:r>
          </a:p>
          <a:p>
            <a:pPr lvl="1">
              <a:buNone/>
            </a:pPr>
            <a:r>
              <a:rPr lang="en-US" dirty="0" smtClean="0"/>
              <a:t>                            2368 of 2937 (81%) Non-Res</a:t>
            </a:r>
          </a:p>
          <a:p>
            <a:pPr lvl="1"/>
            <a:r>
              <a:rPr lang="en-US" dirty="0" smtClean="0"/>
              <a:t>2012 to 2013 = 4470 of 5900 (76%) Resident</a:t>
            </a:r>
          </a:p>
          <a:p>
            <a:pPr lvl="1">
              <a:buNone/>
            </a:pPr>
            <a:r>
              <a:rPr lang="en-US" dirty="0" smtClean="0"/>
              <a:t>                            2150 of 2743 (78%) Non-Res</a:t>
            </a:r>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24</a:t>
            </a:fld>
            <a:endParaRPr lang="en-US"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Transfers Admitted As Exceptions To Qualified Admissions</a:t>
            </a:r>
            <a:endParaRPr lang="en-US" sz="3200" dirty="0"/>
          </a:p>
        </p:txBody>
      </p:sp>
      <p:sp>
        <p:nvSpPr>
          <p:cNvPr id="3" name="Content Placeholder 2"/>
          <p:cNvSpPr>
            <a:spLocks noGrp="1"/>
          </p:cNvSpPr>
          <p:nvPr>
            <p:ph idx="1"/>
          </p:nvPr>
        </p:nvSpPr>
        <p:spPr/>
        <p:txBody>
          <a:bodyPr/>
          <a:lstStyle/>
          <a:p>
            <a:r>
              <a:rPr lang="en-US" dirty="0" smtClean="0"/>
              <a:t>Retention Rates of Transfer Exceptions</a:t>
            </a:r>
          </a:p>
          <a:p>
            <a:pPr lvl="1"/>
            <a:r>
              <a:rPr lang="en-US" dirty="0" smtClean="0"/>
              <a:t>2011 to 2012 = 305 of 573 (53%) Resident</a:t>
            </a:r>
          </a:p>
          <a:p>
            <a:pPr lvl="1">
              <a:buNone/>
            </a:pPr>
            <a:r>
              <a:rPr lang="en-US" dirty="0" smtClean="0"/>
              <a:t>                            150 of 257 (58%) Non-Res</a:t>
            </a:r>
          </a:p>
          <a:p>
            <a:pPr lvl="1"/>
            <a:r>
              <a:rPr lang="en-US" dirty="0" smtClean="0"/>
              <a:t>2012 to 2013 = 346 of 632 (55%) Resident</a:t>
            </a:r>
          </a:p>
          <a:p>
            <a:pPr lvl="1">
              <a:buNone/>
            </a:pPr>
            <a:r>
              <a:rPr lang="en-US" dirty="0" smtClean="0"/>
              <a:t>                            175 of 298 (59%) Non-Res</a:t>
            </a:r>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25</a:t>
            </a:fld>
            <a:endParaRPr lang="en-US"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Students Admitted As Exceptions To Qualified Admissions</a:t>
            </a:r>
            <a:endParaRPr lang="en-US" sz="3200" dirty="0"/>
          </a:p>
        </p:txBody>
      </p:sp>
      <p:sp>
        <p:nvSpPr>
          <p:cNvPr id="3" name="Content Placeholder 2"/>
          <p:cNvSpPr>
            <a:spLocks noGrp="1"/>
          </p:cNvSpPr>
          <p:nvPr>
            <p:ph idx="1"/>
          </p:nvPr>
        </p:nvSpPr>
        <p:spPr>
          <a:xfrm>
            <a:off x="457200" y="2286000"/>
            <a:ext cx="8229600" cy="4267200"/>
          </a:xfrm>
        </p:spPr>
        <p:txBody>
          <a:bodyPr/>
          <a:lstStyle/>
          <a:p>
            <a:r>
              <a:rPr lang="en-US" dirty="0" smtClean="0"/>
              <a:t>Graduation Rates of Those Meeting QA                         </a:t>
            </a:r>
          </a:p>
          <a:p>
            <a:pPr lvl="1"/>
            <a:r>
              <a:rPr lang="en-US" dirty="0" smtClean="0"/>
              <a:t>2011 (2005) = 4790 of 8150 (59%) Resident</a:t>
            </a:r>
          </a:p>
          <a:p>
            <a:pPr lvl="1"/>
            <a:r>
              <a:rPr lang="en-US" dirty="0" smtClean="0"/>
              <a:t>2012 (2006) = 4661 of 8148 (57%) Resident</a:t>
            </a:r>
          </a:p>
          <a:p>
            <a:pPr lvl="1"/>
            <a:r>
              <a:rPr lang="en-US" dirty="0" smtClean="0"/>
              <a:t>2013 (2007) = 4851 of 8195 (59%) Resident </a:t>
            </a:r>
          </a:p>
          <a:p>
            <a:r>
              <a:rPr lang="en-US" dirty="0" smtClean="0"/>
              <a:t>Graduation Rates of Exceptions</a:t>
            </a:r>
          </a:p>
          <a:p>
            <a:pPr lvl="1"/>
            <a:r>
              <a:rPr lang="en-US" dirty="0" smtClean="0"/>
              <a:t>2011 (2005) = 116 of 462 (25%) Resident</a:t>
            </a:r>
          </a:p>
          <a:p>
            <a:pPr lvl="1"/>
            <a:r>
              <a:rPr lang="en-US" dirty="0" smtClean="0"/>
              <a:t>2012 (2006) = 108 of 515 (21%) Resident</a:t>
            </a:r>
          </a:p>
          <a:p>
            <a:pPr lvl="1"/>
            <a:r>
              <a:rPr lang="en-US" dirty="0" smtClean="0"/>
              <a:t>2013 (2007) = 131 of 497 (26%) Resident</a:t>
            </a:r>
            <a:endParaRPr lang="en-US" dirty="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26</a:t>
            </a:fld>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t>Study of Students Admitted As Exceptions To Qualified Admissions</a:t>
            </a:r>
            <a:endParaRPr lang="en-US" sz="3200" dirty="0"/>
          </a:p>
        </p:txBody>
      </p:sp>
      <p:sp>
        <p:nvSpPr>
          <p:cNvPr id="3" name="Content Placeholder 2"/>
          <p:cNvSpPr>
            <a:spLocks noGrp="1"/>
          </p:cNvSpPr>
          <p:nvPr>
            <p:ph idx="1"/>
          </p:nvPr>
        </p:nvSpPr>
        <p:spPr/>
        <p:txBody>
          <a:bodyPr/>
          <a:lstStyle/>
          <a:p>
            <a:r>
              <a:rPr lang="en-US" dirty="0" smtClean="0"/>
              <a:t>Credit Hours Passed in AY 13</a:t>
            </a:r>
          </a:p>
          <a:p>
            <a:pPr lvl="1"/>
            <a:r>
              <a:rPr lang="en-US" dirty="0" smtClean="0"/>
              <a:t>Freshmen Meeting QA = 91%</a:t>
            </a:r>
          </a:p>
          <a:p>
            <a:pPr lvl="1"/>
            <a:r>
              <a:rPr lang="en-US" dirty="0" smtClean="0"/>
              <a:t>Freshmen Exceptions = 72%</a:t>
            </a:r>
          </a:p>
          <a:p>
            <a:pPr lvl="1"/>
            <a:r>
              <a:rPr lang="en-US" dirty="0" smtClean="0"/>
              <a:t>Transfer Meeting QA = 87%</a:t>
            </a:r>
          </a:p>
          <a:p>
            <a:pPr lvl="1"/>
            <a:r>
              <a:rPr lang="en-US" dirty="0" smtClean="0"/>
              <a:t>Transfer Exceptions = 71%</a:t>
            </a:r>
            <a:endParaRPr lang="en-US" dirty="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27</a:t>
            </a:fld>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pPr eaLnBrk="1" hangingPunct="1"/>
            <a:r>
              <a:rPr lang="en-US" sz="3600" dirty="0" smtClean="0"/>
              <a:t>Board of Regents Responsibilities</a:t>
            </a:r>
          </a:p>
        </p:txBody>
      </p:sp>
      <p:sp>
        <p:nvSpPr>
          <p:cNvPr id="9219" name="Content Placeholder 2"/>
          <p:cNvSpPr>
            <a:spLocks noGrp="1"/>
          </p:cNvSpPr>
          <p:nvPr>
            <p:ph idx="1"/>
          </p:nvPr>
        </p:nvSpPr>
        <p:spPr>
          <a:xfrm>
            <a:off x="457200" y="1981200"/>
            <a:ext cx="8229600" cy="4724400"/>
          </a:xfrm>
        </p:spPr>
        <p:txBody>
          <a:bodyPr/>
          <a:lstStyle/>
          <a:p>
            <a:pPr eaLnBrk="1" hangingPunct="1"/>
            <a:r>
              <a:rPr lang="en-US" sz="2000" dirty="0" smtClean="0"/>
              <a:t>Govern six state universities and Coordinate 32 public institutions</a:t>
            </a:r>
          </a:p>
          <a:p>
            <a:pPr lvl="1" eaLnBrk="1" hangingPunct="1"/>
            <a:r>
              <a:rPr lang="en-US" sz="2000" dirty="0" smtClean="0"/>
              <a:t>6 State Universities and 1 Municipal University</a:t>
            </a:r>
          </a:p>
          <a:p>
            <a:pPr lvl="1" eaLnBrk="1" hangingPunct="1"/>
            <a:r>
              <a:rPr lang="en-US" sz="2000" dirty="0" smtClean="0"/>
              <a:t>19 Community Colleges</a:t>
            </a:r>
          </a:p>
          <a:p>
            <a:pPr lvl="1" eaLnBrk="1" hangingPunct="1"/>
            <a:r>
              <a:rPr lang="en-US" sz="2000" dirty="0" smtClean="0"/>
              <a:t>6 Technical Colleges</a:t>
            </a:r>
          </a:p>
          <a:p>
            <a:pPr eaLnBrk="1" hangingPunct="1"/>
            <a:r>
              <a:rPr lang="en-US" sz="2000" dirty="0" smtClean="0"/>
              <a:t>Administer</a:t>
            </a:r>
          </a:p>
          <a:p>
            <a:pPr lvl="1" eaLnBrk="1" hangingPunct="1"/>
            <a:r>
              <a:rPr lang="en-US" sz="2000" dirty="0" smtClean="0"/>
              <a:t>State Student Financial Aid</a:t>
            </a:r>
          </a:p>
          <a:p>
            <a:pPr lvl="1" eaLnBrk="1" hangingPunct="1"/>
            <a:r>
              <a:rPr lang="en-US" sz="2000" dirty="0" smtClean="0"/>
              <a:t>Adult Education Programs</a:t>
            </a:r>
          </a:p>
          <a:p>
            <a:pPr lvl="1" eaLnBrk="1" hangingPunct="1"/>
            <a:r>
              <a:rPr lang="en-US" sz="2000" dirty="0" smtClean="0"/>
              <a:t>GED </a:t>
            </a:r>
          </a:p>
          <a:p>
            <a:pPr lvl="1" eaLnBrk="1" hangingPunct="1"/>
            <a:r>
              <a:rPr lang="en-US" sz="2000" dirty="0" smtClean="0"/>
              <a:t>Career Technical Education Programs</a:t>
            </a:r>
          </a:p>
          <a:p>
            <a:pPr lvl="1" eaLnBrk="1" hangingPunct="1"/>
            <a:r>
              <a:rPr lang="en-US" sz="2000" dirty="0" smtClean="0"/>
              <a:t>Kan-ed Distance Learning Program</a:t>
            </a:r>
          </a:p>
          <a:p>
            <a:pPr eaLnBrk="1" hangingPunct="1"/>
            <a:r>
              <a:rPr lang="en-US" sz="2000" dirty="0" smtClean="0"/>
              <a:t>Regulate</a:t>
            </a:r>
          </a:p>
          <a:p>
            <a:pPr lvl="1" eaLnBrk="1" hangingPunct="1"/>
            <a:r>
              <a:rPr lang="en-US" sz="2000" dirty="0" smtClean="0"/>
              <a:t>Private &amp; Out-of-State Institutions</a:t>
            </a:r>
          </a:p>
          <a:p>
            <a:pPr lvl="1" eaLnBrk="1" hangingPunct="1"/>
            <a:endParaRPr lang="en-US"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0" y="1219200"/>
            <a:ext cx="9144000" cy="1143000"/>
          </a:xfrm>
        </p:spPr>
        <p:txBody>
          <a:bodyPr/>
          <a:lstStyle/>
          <a:p>
            <a:r>
              <a:rPr lang="en-US" sz="2800" dirty="0" smtClean="0"/>
              <a:t>Student Enrollment in Kansas Public Higher Education</a:t>
            </a:r>
            <a:r>
              <a:rPr lang="en-US" sz="3200" dirty="0" smtClean="0"/>
              <a:t/>
            </a:r>
            <a:br>
              <a:rPr lang="en-US" sz="3200" dirty="0" smtClean="0"/>
            </a:br>
            <a:r>
              <a:rPr lang="en-US" sz="2800" dirty="0" smtClean="0"/>
              <a:t>(Fall Headcount)</a:t>
            </a:r>
          </a:p>
        </p:txBody>
      </p:sp>
      <p:sp>
        <p:nvSpPr>
          <p:cNvPr id="17411" name="TextBox 4"/>
          <p:cNvSpPr txBox="1">
            <a:spLocks noChangeArrowheads="1"/>
          </p:cNvSpPr>
          <p:nvPr/>
        </p:nvSpPr>
        <p:spPr bwMode="auto">
          <a:xfrm>
            <a:off x="7848600" y="6477000"/>
            <a:ext cx="1295400" cy="261938"/>
          </a:xfrm>
          <a:prstGeom prst="rect">
            <a:avLst/>
          </a:prstGeom>
          <a:noFill/>
          <a:ln w="9525">
            <a:noFill/>
            <a:miter lim="800000"/>
            <a:headEnd/>
            <a:tailEnd/>
          </a:ln>
        </p:spPr>
        <p:txBody>
          <a:bodyPr>
            <a:spAutoFit/>
          </a:bodyPr>
          <a:lstStyle/>
          <a:p>
            <a:r>
              <a:rPr lang="en-US" sz="1100" dirty="0">
                <a:latin typeface="HelveticaNeueLT Std" pitchFamily="34" charset="0"/>
              </a:rPr>
              <a:t>Source</a:t>
            </a:r>
            <a:r>
              <a:rPr lang="en-US" sz="1100" i="1" dirty="0">
                <a:latin typeface="HelveticaNeueLT Std" pitchFamily="34" charset="0"/>
              </a:rPr>
              <a:t>: </a:t>
            </a:r>
            <a:r>
              <a:rPr lang="en-US" sz="1100" dirty="0">
                <a:latin typeface="HelveticaNeueLT Std" pitchFamily="34" charset="0"/>
              </a:rPr>
              <a:t>KHEER</a:t>
            </a:r>
          </a:p>
        </p:txBody>
      </p:sp>
      <p:graphicFrame>
        <p:nvGraphicFramePr>
          <p:cNvPr id="6" name="Content Placeholder 5"/>
          <p:cNvGraphicFramePr>
            <a:graphicFrameLocks noGrp="1"/>
          </p:cNvGraphicFramePr>
          <p:nvPr>
            <p:ph idx="1"/>
          </p:nvPr>
        </p:nvGraphicFramePr>
        <p:xfrm>
          <a:off x="457200" y="2286000"/>
          <a:ext cx="8229600" cy="4038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a:spLocks noGrp="1"/>
          </p:cNvSpPr>
          <p:nvPr>
            <p:ph type="title"/>
          </p:nvPr>
        </p:nvSpPr>
        <p:spPr>
          <a:xfrm>
            <a:off x="457200" y="1295400"/>
            <a:ext cx="8229600" cy="533400"/>
          </a:xfrm>
        </p:spPr>
        <p:txBody>
          <a:bodyPr/>
          <a:lstStyle/>
          <a:p>
            <a:r>
              <a:rPr lang="en-US" dirty="0" smtClean="0">
                <a:cs typeface="Helvetica" pitchFamily="34" charset="0"/>
              </a:rPr>
              <a:t>Academic Year Enrollment</a:t>
            </a:r>
            <a:endParaRPr lang="en-US" dirty="0">
              <a:cs typeface="Helvetica" pitchFamily="34" charset="0"/>
            </a:endParaRPr>
          </a:p>
        </p:txBody>
      </p:sp>
      <p:graphicFrame>
        <p:nvGraphicFramePr>
          <p:cNvPr id="8" name="Content Placeholder 7"/>
          <p:cNvGraphicFramePr>
            <a:graphicFrameLocks noGrp="1"/>
          </p:cNvGraphicFramePr>
          <p:nvPr>
            <p:ph idx="1"/>
          </p:nvPr>
        </p:nvGraphicFramePr>
        <p:xfrm>
          <a:off x="457200" y="2133600"/>
          <a:ext cx="8229600" cy="4267200"/>
        </p:xfrm>
        <a:graphic>
          <a:graphicData uri="http://schemas.openxmlformats.org/drawingml/2006/chart">
            <c:chart xmlns:c="http://schemas.openxmlformats.org/drawingml/2006/chart" xmlns:r="http://schemas.openxmlformats.org/officeDocument/2006/relationships" r:id="rId3"/>
          </a:graphicData>
        </a:graphic>
      </p:graphicFrame>
      <p:sp>
        <p:nvSpPr>
          <p:cNvPr id="10" name="TextBox 9"/>
          <p:cNvSpPr txBox="1"/>
          <p:nvPr/>
        </p:nvSpPr>
        <p:spPr>
          <a:xfrm>
            <a:off x="304800" y="6400800"/>
            <a:ext cx="2597186" cy="246221"/>
          </a:xfrm>
          <a:prstGeom prst="rect">
            <a:avLst/>
          </a:prstGeom>
          <a:noFill/>
        </p:spPr>
        <p:txBody>
          <a:bodyPr wrap="none" rtlCol="0">
            <a:spAutoFit/>
          </a:bodyPr>
          <a:lstStyle/>
          <a:p>
            <a:r>
              <a:rPr lang="en-US" sz="1000" i="1" dirty="0" smtClean="0">
                <a:latin typeface="Helvetica" pitchFamily="34" charset="0"/>
                <a:cs typeface="Helvetica" pitchFamily="34" charset="0"/>
              </a:rPr>
              <a:t>Source: KHEDS Academic Year Collection</a:t>
            </a:r>
          </a:p>
        </p:txBody>
      </p:sp>
      <p:sp>
        <p:nvSpPr>
          <p:cNvPr id="6" name="Slide Number Placeholder 5"/>
          <p:cNvSpPr>
            <a:spLocks noGrp="1"/>
          </p:cNvSpPr>
          <p:nvPr>
            <p:ph type="sldNum" sz="quarter" idx="10"/>
          </p:nvPr>
        </p:nvSpPr>
        <p:spPr/>
        <p:txBody>
          <a:bodyPr/>
          <a:lstStyle/>
          <a:p>
            <a:pPr>
              <a:defRPr/>
            </a:pPr>
            <a:fld id="{C759EAAF-5E83-4A4B-A28F-97E625EB650C}" type="slidenum">
              <a:rPr lang="en-US" smtClean="0"/>
              <a:pPr>
                <a:defRPr/>
              </a:pPr>
              <a:t>5</a:t>
            </a:fld>
            <a:endParaRPr lang="en-US"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r>
              <a:rPr lang="en-US" sz="3200" dirty="0" smtClean="0"/>
              <a:t>State Appropriations for Higher Education</a:t>
            </a:r>
          </a:p>
        </p:txBody>
      </p:sp>
      <p:sp>
        <p:nvSpPr>
          <p:cNvPr id="27651" name="TextBox 6"/>
          <p:cNvSpPr txBox="1">
            <a:spLocks noChangeArrowheads="1"/>
          </p:cNvSpPr>
          <p:nvPr/>
        </p:nvSpPr>
        <p:spPr bwMode="auto">
          <a:xfrm>
            <a:off x="4572000" y="6477000"/>
            <a:ext cx="4419600" cy="261610"/>
          </a:xfrm>
          <a:prstGeom prst="rect">
            <a:avLst/>
          </a:prstGeom>
          <a:noFill/>
          <a:ln w="9525">
            <a:noFill/>
            <a:miter lim="800000"/>
            <a:headEnd/>
            <a:tailEnd/>
          </a:ln>
        </p:spPr>
        <p:txBody>
          <a:bodyPr>
            <a:spAutoFit/>
          </a:bodyPr>
          <a:lstStyle/>
          <a:p>
            <a:pPr algn="r"/>
            <a:r>
              <a:rPr lang="en-US" sz="1100" dirty="0">
                <a:latin typeface="Helvetica" pitchFamily="34" charset="0"/>
                <a:cs typeface="Helvetica" pitchFamily="34" charset="0"/>
              </a:rPr>
              <a:t>Source: Governor's Budget </a:t>
            </a:r>
            <a:r>
              <a:rPr lang="en-US" sz="1100" dirty="0" smtClean="0">
                <a:latin typeface="Helvetica" pitchFamily="34" charset="0"/>
                <a:cs typeface="Helvetica" pitchFamily="34" charset="0"/>
              </a:rPr>
              <a:t>Office</a:t>
            </a:r>
            <a:endParaRPr lang="en-US" sz="1100" dirty="0">
              <a:latin typeface="Helvetica" pitchFamily="34" charset="0"/>
              <a:cs typeface="Helvetica" pitchFamily="34" charset="0"/>
            </a:endParaRPr>
          </a:p>
        </p:txBody>
      </p:sp>
      <p:graphicFrame>
        <p:nvGraphicFramePr>
          <p:cNvPr id="7" name="Content Placeholder 6"/>
          <p:cNvGraphicFramePr>
            <a:graphicFrameLocks noGrp="1"/>
          </p:cNvGraphicFramePr>
          <p:nvPr>
            <p:ph idx="1"/>
          </p:nvPr>
        </p:nvGraphicFramePr>
        <p:xfrm>
          <a:off x="457200" y="2286000"/>
          <a:ext cx="8229600" cy="40386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descr="Capture_System Overview_tuition maps.JPG"/>
          <p:cNvPicPr>
            <a:picLocks noChangeAspect="1"/>
          </p:cNvPicPr>
          <p:nvPr/>
        </p:nvPicPr>
        <p:blipFill>
          <a:blip r:embed="rId2" cstate="print"/>
          <a:stretch>
            <a:fillRect/>
          </a:stretch>
        </p:blipFill>
        <p:spPr>
          <a:xfrm>
            <a:off x="609600" y="1729836"/>
            <a:ext cx="7759023" cy="4823364"/>
          </a:xfrm>
          <a:prstGeom prst="rect">
            <a:avLst/>
          </a:prstGeom>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z="3600" dirty="0" smtClean="0"/>
              <a:t>2012 Educational Debt</a:t>
            </a:r>
            <a:br>
              <a:rPr lang="en-US" sz="3600" dirty="0" smtClean="0"/>
            </a:br>
            <a:r>
              <a:rPr lang="en-US" sz="3600" dirty="0" smtClean="0"/>
              <a:t>Public University Graduates</a:t>
            </a:r>
          </a:p>
        </p:txBody>
      </p:sp>
      <p:sp>
        <p:nvSpPr>
          <p:cNvPr id="25603" name="Rectangle 3"/>
          <p:cNvSpPr>
            <a:spLocks noChangeArrowheads="1"/>
          </p:cNvSpPr>
          <p:nvPr/>
        </p:nvSpPr>
        <p:spPr bwMode="auto">
          <a:xfrm>
            <a:off x="7477125" y="6477000"/>
            <a:ext cx="1666875" cy="261938"/>
          </a:xfrm>
          <a:prstGeom prst="rect">
            <a:avLst/>
          </a:prstGeom>
          <a:noFill/>
          <a:ln w="9525">
            <a:noFill/>
            <a:miter lim="800000"/>
            <a:headEnd/>
            <a:tailEnd/>
          </a:ln>
        </p:spPr>
        <p:txBody>
          <a:bodyPr wrap="none">
            <a:spAutoFit/>
          </a:bodyPr>
          <a:lstStyle/>
          <a:p>
            <a:r>
              <a:rPr lang="en-US" sz="1100" dirty="0">
                <a:latin typeface="HelveticaNeueLT Std" pitchFamily="34" charset="0"/>
              </a:rPr>
              <a:t>Source: College InSight</a:t>
            </a:r>
          </a:p>
        </p:txBody>
      </p:sp>
      <p:graphicFrame>
        <p:nvGraphicFramePr>
          <p:cNvPr id="6" name="Content Placeholder 5"/>
          <p:cNvGraphicFramePr>
            <a:graphicFrameLocks noGrp="1"/>
          </p:cNvGraphicFramePr>
          <p:nvPr>
            <p:ph idx="1"/>
          </p:nvPr>
        </p:nvGraphicFramePr>
        <p:xfrm>
          <a:off x="457200" y="1676400"/>
          <a:ext cx="8229600" cy="4953000"/>
        </p:xfrm>
        <a:graphic>
          <a:graphicData uri="http://schemas.openxmlformats.org/drawingml/2006/chart">
            <c:chart xmlns:c="http://schemas.openxmlformats.org/drawingml/2006/chart" xmlns:r="http://schemas.openxmlformats.org/officeDocument/2006/relationships" r:id="rId3"/>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2014 Legislative Issues</a:t>
            </a:r>
            <a:endParaRPr lang="en-US" dirty="0"/>
          </a:p>
        </p:txBody>
      </p:sp>
      <p:sp>
        <p:nvSpPr>
          <p:cNvPr id="3" name="Content Placeholder 2"/>
          <p:cNvSpPr>
            <a:spLocks noGrp="1"/>
          </p:cNvSpPr>
          <p:nvPr>
            <p:ph idx="1"/>
          </p:nvPr>
        </p:nvSpPr>
        <p:spPr>
          <a:xfrm>
            <a:off x="533400" y="2133600"/>
            <a:ext cx="8229600" cy="4572000"/>
          </a:xfrm>
        </p:spPr>
        <p:txBody>
          <a:bodyPr/>
          <a:lstStyle/>
          <a:p>
            <a:r>
              <a:rPr lang="en-US" sz="2400" dirty="0" smtClean="0"/>
              <a:t>Authority To Enter A MHEC Interstate Reciprocity Agreement for Online Education </a:t>
            </a:r>
          </a:p>
          <a:p>
            <a:r>
              <a:rPr lang="en-US" sz="2400" dirty="0" smtClean="0"/>
              <a:t>Authority to Participate in MHEC Property Insurance Program</a:t>
            </a:r>
          </a:p>
          <a:p>
            <a:r>
              <a:rPr lang="en-US" sz="2400" dirty="0" smtClean="0"/>
              <a:t>Authority to Utilize Education Building Fund for Short Term Debt Service</a:t>
            </a:r>
          </a:p>
          <a:p>
            <a:r>
              <a:rPr lang="en-US" sz="2400" dirty="0" smtClean="0"/>
              <a:t>Proposal to Streamline Procurement Process for Architectural and Engineering Services</a:t>
            </a:r>
          </a:p>
          <a:p>
            <a:r>
              <a:rPr lang="en-US" sz="2400" dirty="0" smtClean="0"/>
              <a:t>Resolution in Support of Board Regents’ Strategic Plan </a:t>
            </a:r>
          </a:p>
          <a:p>
            <a:r>
              <a:rPr lang="en-US" sz="2400" dirty="0" smtClean="0"/>
              <a:t>Carryover Bill - ESU Apartment Sale and </a:t>
            </a:r>
          </a:p>
          <a:p>
            <a:pPr>
              <a:buNone/>
            </a:pPr>
            <a:r>
              <a:rPr lang="en-US" sz="2400" dirty="0" smtClean="0"/>
              <a:t>	Land Exchange – KU/KU Endowment (HB 2396)</a:t>
            </a:r>
          </a:p>
          <a:p>
            <a:pPr>
              <a:buNone/>
            </a:pPr>
            <a:endParaRPr lang="en-US" dirty="0" smtClean="0"/>
          </a:p>
        </p:txBody>
      </p:sp>
      <p:sp>
        <p:nvSpPr>
          <p:cNvPr id="4" name="Slide Number Placeholder 3"/>
          <p:cNvSpPr>
            <a:spLocks noGrp="1"/>
          </p:cNvSpPr>
          <p:nvPr>
            <p:ph type="sldNum" sz="quarter" idx="10"/>
          </p:nvPr>
        </p:nvSpPr>
        <p:spPr/>
        <p:txBody>
          <a:bodyPr/>
          <a:lstStyle/>
          <a:p>
            <a:pPr>
              <a:defRPr/>
            </a:pPr>
            <a:fld id="{C759EAAF-5E83-4A4B-A28F-97E625EB650C}" type="slidenum">
              <a:rPr lang="en-US" smtClean="0"/>
              <a:pPr>
                <a:defRPr/>
              </a:pPr>
              <a:t>9</a:t>
            </a:fld>
            <a:endParaRPr lang="en-US" dirty="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1_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3528</TotalTime>
  <Pages>0</Pages>
  <Words>1831</Words>
  <Characters>0</Characters>
  <Application>Microsoft Office PowerPoint</Application>
  <PresentationFormat>On-screen Show (4:3)</PresentationFormat>
  <Lines>0</Lines>
  <Paragraphs>213</Paragraphs>
  <Slides>27</Slides>
  <Notes>14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27</vt:i4>
      </vt:variant>
    </vt:vector>
  </HeadingPairs>
  <TitlesOfParts>
    <vt:vector size="36" baseType="lpstr">
      <vt:lpstr>Arial</vt:lpstr>
      <vt:lpstr>Calibri</vt:lpstr>
      <vt:lpstr>Helvetica</vt:lpstr>
      <vt:lpstr>HelveticaNeueLT Std</vt:lpstr>
      <vt:lpstr>Times</vt:lpstr>
      <vt:lpstr>Wingdings</vt:lpstr>
      <vt:lpstr>ヒラギノ明朝 ProN W3</vt:lpstr>
      <vt:lpstr>1_Custom Design</vt:lpstr>
      <vt:lpstr>Custom Design</vt:lpstr>
      <vt:lpstr>Update and Progress Report  on Higher Education </vt:lpstr>
      <vt:lpstr>Board of Regents</vt:lpstr>
      <vt:lpstr>Board of Regents Responsibilities</vt:lpstr>
      <vt:lpstr>Student Enrollment in Kansas Public Higher Education (Fall Headcount)</vt:lpstr>
      <vt:lpstr>Academic Year Enrollment</vt:lpstr>
      <vt:lpstr>State Appropriations for Higher Education</vt:lpstr>
      <vt:lpstr>PowerPoint Presentation</vt:lpstr>
      <vt:lpstr>2012 Educational Debt Public University Graduates</vt:lpstr>
      <vt:lpstr>2014 Legislative Issues</vt:lpstr>
      <vt:lpstr>Foresight 2020 KBOR Strategic Goals</vt:lpstr>
      <vt:lpstr>Board Initiatives to Advance Foresight 2020</vt:lpstr>
      <vt:lpstr>Number of adult education participants  and percentage of participants transitioning</vt:lpstr>
      <vt:lpstr>Retention Rates</vt:lpstr>
      <vt:lpstr>Higher Education in Kansas </vt:lpstr>
      <vt:lpstr>Number of certificates and degrees awarded</vt:lpstr>
      <vt:lpstr>Attainment Model Pathway</vt:lpstr>
      <vt:lpstr>Number of adults returning to college  to complete a certificate or degree</vt:lpstr>
      <vt:lpstr>University Engineering Initiative Act</vt:lpstr>
      <vt:lpstr>Kansas Nursing Initiative</vt:lpstr>
      <vt:lpstr>Percent of graduates employed in Kansas and  Average wages earned by graduates</vt:lpstr>
      <vt:lpstr>Increase in proportion of federal research dollars awarded</vt:lpstr>
      <vt:lpstr>Study of Freshmen Admitted As Exceptions To Qualified Admissions</vt:lpstr>
      <vt:lpstr>Study of Freshmen Admitted As Exceptions To Qualified Admissions</vt:lpstr>
      <vt:lpstr>Study of Transfers Admitted As Exceptions To Qualified Admissions</vt:lpstr>
      <vt:lpstr>Study of Transfers Admitted As Exceptions To Qualified Admissions</vt:lpstr>
      <vt:lpstr>Study of Students Admitted As Exceptions To Qualified Admissions</vt:lpstr>
      <vt:lpstr>Study of Students Admitted As Exceptions To Qualified Admissions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cc cc</dc:creator>
  <cp:lastModifiedBy>Kristin Holt</cp:lastModifiedBy>
  <cp:revision>318</cp:revision>
  <dcterms:modified xsi:type="dcterms:W3CDTF">2014-01-24T21:27:18Z</dcterms:modified>
</cp:coreProperties>
</file>