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568D-28F1-4045-98C8-5F0126C1E13E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CFDB-65EA-4E14-B9D2-ACA5607B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8BE98-C41D-4E10-A39E-F162A8DE34CE}" type="slidenum">
              <a:rPr lang="en-US"/>
              <a:pPr/>
              <a:t>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0BD0F-C1D6-4F27-8C7E-4819DF3D14E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7513C-DC3B-400E-BE5D-997B8BD09E8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3DC84-4CF9-4AE1-B619-9F4EA3B5524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782B8-6040-470F-A4C1-9E51D1E9653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85AB5-246F-45B2-9455-A79A436B58F2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AFF8C-E6BB-4713-8E97-C57262520B1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2877E-2CA1-47C2-BC09-AB46776254D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BF7B8-652B-45AD-8D52-9F3913815530}" type="slidenum">
              <a:rPr lang="en-US"/>
              <a:pPr/>
              <a:t>2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1EBCB-42D8-42DC-9DDE-ECB614716C7A}" type="slidenum">
              <a:rPr lang="en-US"/>
              <a:pPr/>
              <a:t>3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FDE21-6748-4FA7-84F8-64071B10B4B6}" type="slidenum">
              <a:rPr lang="en-US"/>
              <a:pPr/>
              <a:t>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D9E26-F898-4F43-8CEC-C7AF1C2C66B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5910B-C1B1-4F25-AA07-8A694EAB2F0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347C-EDDA-443A-BD8E-8ED35C476F5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0D26-BC91-4DDB-9C1F-9BA6CF07132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3F9C9-A593-4497-BD03-1AA37BF4544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027AB0-1AC9-4B0D-A8B1-BC4F96619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3D28-30EA-445A-A8E8-C89D5EE046A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A411-6A90-4F76-9793-A340581D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images.google.com/imgres?imgurl=http://www.cheesesupply.com/images/P-23-712.jpg&amp;imgrefurl=http://www.cheese-supply.com/product_details/prod_149.htm&amp;h=284&amp;w=300&amp;sz=27&amp;tbnid=yQ1hI47t878J:&amp;tbnh=105&amp;tbnw=111&amp;start=26&amp;prev=/images?q=blue+cheese&amp;start=20&amp;hl=en&amp;lr=&amp;rls=GGLD,GGLD:2004-11,GGLD:en&amp;sa=N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hyperlink" Target="http://imb.usal.es/images/pombe.jpg" TargetMode="Externa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hyperlink" Target="http://www.niaid.nih.gov/dir/labs/LCI/aspergillus.gif" TargetMode="External"/><Relationship Id="rId9" Type="http://schemas.openxmlformats.org/officeDocument/2006/relationships/image" Target="../media/image16.jpeg"/><Relationship Id="rId10" Type="http://schemas.openxmlformats.org/officeDocument/2006/relationships/hyperlink" Target="https://www.educationalpictures.com/ep/index/images/IMAGELOG/images/108-127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1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533400" y="228600"/>
            <a:ext cx="8077200" cy="69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4000" dirty="0"/>
              <a:t>Microbiology of Fermented Foods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2781300" y="1219200"/>
            <a:ext cx="238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Principles</a:t>
            </a:r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2781300" y="2040467"/>
            <a:ext cx="3771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Microorganisms</a:t>
            </a:r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2781300" y="2861734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Starter Cultures</a:t>
            </a:r>
          </a:p>
        </p:txBody>
      </p:sp>
      <p:sp>
        <p:nvSpPr>
          <p:cNvPr id="445449" name="Oval 9"/>
          <p:cNvSpPr>
            <a:spLocks noChangeArrowheads="1"/>
          </p:cNvSpPr>
          <p:nvPr/>
        </p:nvSpPr>
        <p:spPr bwMode="auto">
          <a:xfrm>
            <a:off x="2400300" y="1474787"/>
            <a:ext cx="190500" cy="1905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0" name="Oval 10"/>
          <p:cNvSpPr>
            <a:spLocks noChangeArrowheads="1"/>
          </p:cNvSpPr>
          <p:nvPr/>
        </p:nvSpPr>
        <p:spPr bwMode="auto">
          <a:xfrm>
            <a:off x="2400300" y="2296055"/>
            <a:ext cx="190500" cy="1905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1" name="Oval 11"/>
          <p:cNvSpPr>
            <a:spLocks noChangeArrowheads="1"/>
          </p:cNvSpPr>
          <p:nvPr/>
        </p:nvSpPr>
        <p:spPr bwMode="auto">
          <a:xfrm>
            <a:off x="2400300" y="3117322"/>
            <a:ext cx="190500" cy="1905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2" name="Oval 12"/>
          <p:cNvSpPr>
            <a:spLocks noChangeArrowheads="1"/>
          </p:cNvSpPr>
          <p:nvPr/>
        </p:nvSpPr>
        <p:spPr bwMode="auto">
          <a:xfrm>
            <a:off x="2400300" y="3938587"/>
            <a:ext cx="190500" cy="1905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3" name="Rectangle 13"/>
          <p:cNvSpPr>
            <a:spLocks noChangeArrowheads="1"/>
          </p:cNvSpPr>
          <p:nvPr/>
        </p:nvSpPr>
        <p:spPr bwMode="auto">
          <a:xfrm>
            <a:off x="2781300" y="3683000"/>
            <a:ext cx="4194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Fermented Foods</a:t>
            </a:r>
          </a:p>
        </p:txBody>
      </p:sp>
      <p:pic>
        <p:nvPicPr>
          <p:cNvPr id="11" name="Picture 3" descr="cheese"/>
          <p:cNvPicPr>
            <a:picLocks noChangeAspect="1" noChangeArrowheads="1"/>
          </p:cNvPicPr>
          <p:nvPr/>
        </p:nvPicPr>
        <p:blipFill>
          <a:blip r:embed="rId3" cstate="print"/>
          <a:srcRect l="6895" t="5749" r="6364" b="11841"/>
          <a:stretch>
            <a:fillRect/>
          </a:stretch>
        </p:blipFill>
        <p:spPr bwMode="auto">
          <a:xfrm>
            <a:off x="381000" y="1316969"/>
            <a:ext cx="1371600" cy="15100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 descr="image_index"/>
          <p:cNvPicPr>
            <a:picLocks noChangeAspect="1" noChangeArrowheads="1"/>
          </p:cNvPicPr>
          <p:nvPr/>
        </p:nvPicPr>
        <p:blipFill>
          <a:blip r:embed="rId4" cstate="print"/>
          <a:srcRect t="22362"/>
          <a:stretch>
            <a:fillRect/>
          </a:stretch>
        </p:blipFill>
        <p:spPr bwMode="auto">
          <a:xfrm>
            <a:off x="7039340" y="1316969"/>
            <a:ext cx="1822895" cy="20588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t="8806"/>
          <a:stretch>
            <a:fillRect/>
          </a:stretch>
        </p:blipFill>
        <p:spPr bwMode="auto">
          <a:xfrm>
            <a:off x="381000" y="5128435"/>
            <a:ext cx="2314575" cy="15811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 l="9756" t="19328" b="11013"/>
          <a:stretch>
            <a:fillRect/>
          </a:stretch>
        </p:blipFill>
        <p:spPr bwMode="auto">
          <a:xfrm>
            <a:off x="6042835" y="5185584"/>
            <a:ext cx="2819400" cy="1524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5" descr="kimch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579413"/>
            <a:ext cx="1295400" cy="1130171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 t="12000" b="28000"/>
          <a:stretch>
            <a:fillRect/>
          </a:stretch>
        </p:blipFill>
        <p:spPr bwMode="auto">
          <a:xfrm>
            <a:off x="4495800" y="5703744"/>
            <a:ext cx="13716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10889" r="7333"/>
          <a:stretch>
            <a:fillRect/>
          </a:stretch>
        </p:blipFill>
        <p:spPr bwMode="auto">
          <a:xfrm>
            <a:off x="381000" y="2975546"/>
            <a:ext cx="1676400" cy="20043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0081" y="3536569"/>
            <a:ext cx="1782154" cy="14882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304800" y="715963"/>
            <a:ext cx="8618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 Nutritional requirements of lactic acid bacteria </a:t>
            </a: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1843088" y="3976688"/>
            <a:ext cx="5414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Some strains require anaerobiois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1600200" y="41989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1843088" y="1828800"/>
            <a:ext cx="430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Require sugars for energy</a:t>
            </a:r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1600200" y="20510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1843088" y="3260725"/>
            <a:ext cx="636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Some strains require complex nutrients</a:t>
            </a: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1600200" y="34829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1843088" y="2544763"/>
            <a:ext cx="527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Require pre-formed amino acids</a:t>
            </a:r>
          </a:p>
        </p:txBody>
      </p:sp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1600200" y="27670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6307138" y="4238625"/>
            <a:ext cx="898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lactate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6256338" y="4633913"/>
            <a:ext cx="1000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acetate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6470650" y="5029200"/>
            <a:ext cx="569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1743075" y="4238625"/>
            <a:ext cx="9826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rgbClr val="000000"/>
                </a:solidFill>
              </a:rPr>
              <a:t> lactate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1800" b="1">
                <a:solidFill>
                  <a:srgbClr val="000000"/>
                </a:solidFill>
              </a:rPr>
              <a:t>L</a:t>
            </a:r>
            <a:r>
              <a:rPr lang="en-US" sz="1800">
                <a:solidFill>
                  <a:srgbClr val="000000"/>
                </a:solidFill>
              </a:rPr>
              <a:t> or </a:t>
            </a:r>
            <a:r>
              <a:rPr lang="en-US" sz="1800" b="1">
                <a:solidFill>
                  <a:srgbClr val="000000"/>
                </a:solidFill>
              </a:rPr>
              <a:t>D</a:t>
            </a:r>
            <a:r>
              <a:rPr lang="en-US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6256338" y="5426075"/>
            <a:ext cx="1001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ethanol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72113" y="2046288"/>
            <a:ext cx="1285875" cy="533400"/>
            <a:chOff x="3447" y="1289"/>
            <a:chExt cx="810" cy="336"/>
          </a:xfrm>
        </p:grpSpPr>
        <p:sp>
          <p:nvSpPr>
            <p:cNvPr id="384008" name="Line 8"/>
            <p:cNvSpPr>
              <a:spLocks noChangeShapeType="1"/>
            </p:cNvSpPr>
            <p:nvPr/>
          </p:nvSpPr>
          <p:spPr bwMode="auto">
            <a:xfrm>
              <a:off x="3447" y="1289"/>
              <a:ext cx="81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4009" name="Line 9"/>
            <p:cNvSpPr>
              <a:spLocks noChangeShapeType="1"/>
            </p:cNvSpPr>
            <p:nvPr/>
          </p:nvSpPr>
          <p:spPr bwMode="auto">
            <a:xfrm>
              <a:off x="4257" y="1289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32025" y="2046288"/>
            <a:ext cx="1285875" cy="533400"/>
            <a:chOff x="1406" y="1289"/>
            <a:chExt cx="810" cy="336"/>
          </a:xfrm>
        </p:grpSpPr>
        <p:sp>
          <p:nvSpPr>
            <p:cNvPr id="384011" name="Line 11"/>
            <p:cNvSpPr>
              <a:spLocks noChangeShapeType="1"/>
            </p:cNvSpPr>
            <p:nvPr/>
          </p:nvSpPr>
          <p:spPr bwMode="auto">
            <a:xfrm flipH="1">
              <a:off x="1406" y="1289"/>
              <a:ext cx="81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4012" name="Line 12"/>
            <p:cNvSpPr>
              <a:spLocks noChangeShapeType="1"/>
            </p:cNvSpPr>
            <p:nvPr/>
          </p:nvSpPr>
          <p:spPr bwMode="auto">
            <a:xfrm flipH="1">
              <a:off x="1406" y="1289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4013" name="Line 13"/>
          <p:cNvSpPr>
            <a:spLocks noChangeShapeType="1"/>
          </p:cNvSpPr>
          <p:nvPr/>
        </p:nvSpPr>
        <p:spPr bwMode="auto">
          <a:xfrm>
            <a:off x="6756400" y="3492500"/>
            <a:ext cx="0" cy="427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>
            <a:off x="2235200" y="3386138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4015" name="Rectangle 15"/>
          <p:cNvSpPr>
            <a:spLocks noChangeArrowheads="1"/>
          </p:cNvSpPr>
          <p:nvPr/>
        </p:nvSpPr>
        <p:spPr bwMode="auto">
          <a:xfrm>
            <a:off x="846138" y="2714625"/>
            <a:ext cx="2776537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Homofermentative 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5275263" y="2714625"/>
            <a:ext cx="2962275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 Heterofermentative 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694113" y="1800225"/>
            <a:ext cx="1600200" cy="533400"/>
            <a:chOff x="2388" y="672"/>
            <a:chExt cx="1008" cy="336"/>
          </a:xfrm>
        </p:grpSpPr>
        <p:sp>
          <p:nvSpPr>
            <p:cNvPr id="384018" name="Rectangle 18"/>
            <p:cNvSpPr>
              <a:spLocks noChangeArrowheads="1"/>
            </p:cNvSpPr>
            <p:nvPr/>
          </p:nvSpPr>
          <p:spPr bwMode="auto">
            <a:xfrm>
              <a:off x="2399" y="705"/>
              <a:ext cx="9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000000"/>
                  </a:solidFill>
                </a:rPr>
                <a:t> Glucose </a:t>
              </a: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4019" name="AutoShape 19"/>
            <p:cNvSpPr>
              <a:spLocks noChangeArrowheads="1"/>
            </p:cNvSpPr>
            <p:nvPr/>
          </p:nvSpPr>
          <p:spPr bwMode="auto">
            <a:xfrm>
              <a:off x="2388" y="672"/>
              <a:ext cx="1008" cy="336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4020" name="AutoShape 20"/>
          <p:cNvSpPr>
            <a:spLocks noChangeArrowheads="1"/>
          </p:cNvSpPr>
          <p:nvPr/>
        </p:nvSpPr>
        <p:spPr bwMode="auto">
          <a:xfrm>
            <a:off x="5994400" y="4114800"/>
            <a:ext cx="1524000" cy="190500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4021" name="AutoShape 21"/>
          <p:cNvSpPr>
            <a:spLocks noChangeArrowheads="1"/>
          </p:cNvSpPr>
          <p:nvPr/>
        </p:nvSpPr>
        <p:spPr bwMode="auto">
          <a:xfrm>
            <a:off x="1470025" y="4114800"/>
            <a:ext cx="1524000" cy="83820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4022" name="Rectangle 22"/>
          <p:cNvSpPr>
            <a:spLocks noChangeArrowheads="1"/>
          </p:cNvSpPr>
          <p:nvPr/>
        </p:nvSpPr>
        <p:spPr bwMode="auto">
          <a:xfrm>
            <a:off x="457200" y="563563"/>
            <a:ext cx="8483600" cy="579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 Fermentative pathways in lactic acid bacteria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636733" y="2441575"/>
            <a:ext cx="17653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Lactobacillus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49396" y="5137150"/>
            <a:ext cx="233997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Tetragenococcus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654196" y="4238625"/>
            <a:ext cx="173037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Pediococcus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595458" y="1992313"/>
            <a:ext cx="18478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Enterococcus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688327" y="5586413"/>
            <a:ext cx="166211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Vagococcus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433533" y="1543050"/>
            <a:ext cx="21717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Carnobacterium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671658" y="3789363"/>
            <a:ext cx="1695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Oenococcus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654196" y="3340100"/>
            <a:ext cx="173037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Leuconostoc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3671658" y="2890838"/>
            <a:ext cx="1695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Lactococcus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3866127" y="6035675"/>
            <a:ext cx="130651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Weissella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553390" y="4687888"/>
            <a:ext cx="1931987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Streptococcus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722458" y="1095375"/>
            <a:ext cx="15938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Aerococcus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1752600" y="387350"/>
            <a:ext cx="5533566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 Genera of lactic acid bacteria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3578225" y="1600200"/>
            <a:ext cx="20605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Lactobacillus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3241675" y="5364163"/>
            <a:ext cx="2733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Tetragenococcus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598863" y="4108450"/>
            <a:ext cx="20193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Pediococcus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3617913" y="3481388"/>
            <a:ext cx="19796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Oenococcus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3597275" y="2854325"/>
            <a:ext cx="20208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Leuconostoc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3617913" y="2227263"/>
            <a:ext cx="19796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Lactococcus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3479800" y="4735513"/>
            <a:ext cx="225583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</a:rPr>
              <a:t>Streptococcus</a:t>
            </a:r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496888" y="482600"/>
            <a:ext cx="8418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 Lactic acid bacteria important in fermented foods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103313"/>
            <a:ext cx="7183438" cy="5451475"/>
          </a:xfrm>
          <a:prstGeom prst="rect">
            <a:avLst/>
          </a:prstGeom>
          <a:noFill/>
        </p:spPr>
      </p:pic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849563" y="966788"/>
            <a:ext cx="21971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Lactobacillus delbrueckii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1477963" y="1454150"/>
            <a:ext cx="2155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Staphylococcus aureus 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1885950" y="1820863"/>
            <a:ext cx="13731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Bacillus subtilis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1041400" y="2597150"/>
            <a:ext cx="21447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Listeria monocytogenes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476250" y="2079625"/>
            <a:ext cx="25257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Tetragenococcus halophilus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5440363" y="2978150"/>
            <a:ext cx="1701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Lactobacillus casei</a:t>
            </a: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5411788" y="2673350"/>
            <a:ext cx="17700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Lactobacillus brevis</a:t>
            </a: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5364163" y="2216150"/>
            <a:ext cx="23574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Pediococcus pentosaceus</a:t>
            </a:r>
          </a:p>
        </p:txBody>
      </p:sp>
      <p:sp>
        <p:nvSpPr>
          <p:cNvPr id="386059" name="Text Box 11"/>
          <p:cNvSpPr txBox="1">
            <a:spLocks noChangeArrowheads="1"/>
          </p:cNvSpPr>
          <p:nvPr/>
        </p:nvSpPr>
        <p:spPr bwMode="auto">
          <a:xfrm>
            <a:off x="4678363" y="2003425"/>
            <a:ext cx="21320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Lactobacillus plantarum</a:t>
            </a:r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4846638" y="1587500"/>
            <a:ext cx="1882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Lactobacillus gasseri</a:t>
            </a:r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4525963" y="1339850"/>
            <a:ext cx="2027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Lactobacillus johnsonii</a:t>
            </a:r>
          </a:p>
        </p:txBody>
      </p:sp>
      <p:sp>
        <p:nvSpPr>
          <p:cNvPr id="386062" name="Text Box 14"/>
          <p:cNvSpPr txBox="1">
            <a:spLocks noChangeArrowheads="1"/>
          </p:cNvSpPr>
          <p:nvPr/>
        </p:nvSpPr>
        <p:spPr bwMode="auto">
          <a:xfrm>
            <a:off x="798513" y="3282950"/>
            <a:ext cx="1974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Enterococcus faecalis</a:t>
            </a:r>
          </a:p>
        </p:txBody>
      </p:sp>
      <p:sp>
        <p:nvSpPr>
          <p:cNvPr id="386063" name="Text Box 15"/>
          <p:cNvSpPr txBox="1">
            <a:spLocks noChangeArrowheads="1"/>
          </p:cNvSpPr>
          <p:nvPr/>
        </p:nvSpPr>
        <p:spPr bwMode="auto">
          <a:xfrm>
            <a:off x="246063" y="3706813"/>
            <a:ext cx="24368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Vagococcus salmoninarum</a:t>
            </a:r>
          </a:p>
        </p:txBody>
      </p:sp>
      <p:sp>
        <p:nvSpPr>
          <p:cNvPr id="386064" name="Text Box 16"/>
          <p:cNvSpPr txBox="1">
            <a:spLocks noChangeArrowheads="1"/>
          </p:cNvSpPr>
          <p:nvPr/>
        </p:nvSpPr>
        <p:spPr bwMode="auto">
          <a:xfrm>
            <a:off x="644525" y="4121150"/>
            <a:ext cx="2281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Carnobacterium funditum</a:t>
            </a:r>
          </a:p>
        </p:txBody>
      </p:sp>
      <p:sp>
        <p:nvSpPr>
          <p:cNvPr id="386065" name="Text Box 17"/>
          <p:cNvSpPr txBox="1">
            <a:spLocks noChangeArrowheads="1"/>
          </p:cNvSpPr>
          <p:nvPr/>
        </p:nvSpPr>
        <p:spPr bwMode="auto">
          <a:xfrm>
            <a:off x="1947863" y="4670425"/>
            <a:ext cx="18161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Aerococcus viridans</a:t>
            </a:r>
          </a:p>
        </p:txBody>
      </p:sp>
      <p:sp>
        <p:nvSpPr>
          <p:cNvPr id="386066" name="Text Box 18"/>
          <p:cNvSpPr txBox="1">
            <a:spLocks noChangeArrowheads="1"/>
          </p:cNvSpPr>
          <p:nvPr/>
        </p:nvSpPr>
        <p:spPr bwMode="auto">
          <a:xfrm>
            <a:off x="944563" y="6180138"/>
            <a:ext cx="15684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Oenococcus oeni</a:t>
            </a:r>
          </a:p>
        </p:txBody>
      </p:sp>
      <p:sp>
        <p:nvSpPr>
          <p:cNvPr id="386067" name="Text Box 19"/>
          <p:cNvSpPr txBox="1">
            <a:spLocks noChangeArrowheads="1"/>
          </p:cNvSpPr>
          <p:nvPr/>
        </p:nvSpPr>
        <p:spPr bwMode="auto">
          <a:xfrm>
            <a:off x="2697163" y="6388100"/>
            <a:ext cx="2540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Leuconostoc mesenteroides</a:t>
            </a:r>
          </a:p>
        </p:txBody>
      </p:sp>
      <p:sp>
        <p:nvSpPr>
          <p:cNvPr id="386068" name="Text Box 20"/>
          <p:cNvSpPr txBox="1">
            <a:spLocks noChangeArrowheads="1"/>
          </p:cNvSpPr>
          <p:nvPr/>
        </p:nvSpPr>
        <p:spPr bwMode="auto">
          <a:xfrm>
            <a:off x="3859213" y="6062663"/>
            <a:ext cx="1520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Weissella cibaria</a:t>
            </a:r>
          </a:p>
        </p:txBody>
      </p:sp>
      <p:sp>
        <p:nvSpPr>
          <p:cNvPr id="386069" name="Text Box 21"/>
          <p:cNvSpPr txBox="1">
            <a:spLocks noChangeArrowheads="1"/>
          </p:cNvSpPr>
          <p:nvPr/>
        </p:nvSpPr>
        <p:spPr bwMode="auto">
          <a:xfrm>
            <a:off x="7116763" y="3251200"/>
            <a:ext cx="19510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Clostridium botulinum</a:t>
            </a:r>
          </a:p>
        </p:txBody>
      </p:sp>
      <p:sp>
        <p:nvSpPr>
          <p:cNvPr id="386070" name="Text Box 22"/>
          <p:cNvSpPr txBox="1">
            <a:spLocks noChangeArrowheads="1"/>
          </p:cNvSpPr>
          <p:nvPr/>
        </p:nvSpPr>
        <p:spPr bwMode="auto">
          <a:xfrm>
            <a:off x="574675" y="228600"/>
            <a:ext cx="8188325" cy="381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</a:rPr>
              <a:t> Phylogeny of lactic acid and other Gram positive bacteria </a:t>
            </a:r>
          </a:p>
        </p:txBody>
      </p:sp>
      <p:sp>
        <p:nvSpPr>
          <p:cNvPr id="386071" name="Text Box 23"/>
          <p:cNvSpPr txBox="1">
            <a:spLocks noChangeArrowheads="1"/>
          </p:cNvSpPr>
          <p:nvPr/>
        </p:nvSpPr>
        <p:spPr bwMode="auto">
          <a:xfrm>
            <a:off x="5578475" y="5568950"/>
            <a:ext cx="1647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Lactococcus lactis</a:t>
            </a:r>
          </a:p>
        </p:txBody>
      </p:sp>
      <p:sp>
        <p:nvSpPr>
          <p:cNvPr id="386072" name="Text Box 24"/>
          <p:cNvSpPr txBox="1">
            <a:spLocks noChangeArrowheads="1"/>
          </p:cNvSpPr>
          <p:nvPr/>
        </p:nvSpPr>
        <p:spPr bwMode="auto">
          <a:xfrm>
            <a:off x="4886325" y="5813425"/>
            <a:ext cx="1965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Lactococcus cremoris</a:t>
            </a:r>
          </a:p>
        </p:txBody>
      </p:sp>
      <p:sp>
        <p:nvSpPr>
          <p:cNvPr id="386073" name="Text Box 25"/>
          <p:cNvSpPr txBox="1">
            <a:spLocks noChangeArrowheads="1"/>
          </p:cNvSpPr>
          <p:nvPr/>
        </p:nvSpPr>
        <p:spPr bwMode="auto">
          <a:xfrm>
            <a:off x="5449888" y="4959350"/>
            <a:ext cx="24606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Streptococcus pneumoniae</a:t>
            </a:r>
          </a:p>
        </p:txBody>
      </p:sp>
      <p:sp>
        <p:nvSpPr>
          <p:cNvPr id="386074" name="Text Box 26"/>
          <p:cNvSpPr txBox="1">
            <a:spLocks noChangeArrowheads="1"/>
          </p:cNvSpPr>
          <p:nvPr/>
        </p:nvSpPr>
        <p:spPr bwMode="auto">
          <a:xfrm>
            <a:off x="6292850" y="4564063"/>
            <a:ext cx="25638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Streptococcus thermophilus </a:t>
            </a:r>
          </a:p>
        </p:txBody>
      </p:sp>
      <p:sp>
        <p:nvSpPr>
          <p:cNvPr id="386075" name="AutoShape 27"/>
          <p:cNvSpPr>
            <a:spLocks noChangeArrowheads="1"/>
          </p:cNvSpPr>
          <p:nvPr/>
        </p:nvSpPr>
        <p:spPr bwMode="auto">
          <a:xfrm>
            <a:off x="757238" y="6059488"/>
            <a:ext cx="4800600" cy="660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6076" name="AutoShape 28"/>
          <p:cNvSpPr>
            <a:spLocks noChangeArrowheads="1"/>
          </p:cNvSpPr>
          <p:nvPr/>
        </p:nvSpPr>
        <p:spPr bwMode="auto">
          <a:xfrm>
            <a:off x="4800600" y="4457700"/>
            <a:ext cx="4114800" cy="1600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6077" name="AutoShape 29"/>
          <p:cNvSpPr>
            <a:spLocks noChangeArrowheads="1"/>
          </p:cNvSpPr>
          <p:nvPr/>
        </p:nvSpPr>
        <p:spPr bwMode="auto">
          <a:xfrm>
            <a:off x="4619625" y="1905000"/>
            <a:ext cx="3200400" cy="13525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6078" name="AutoShape 30"/>
          <p:cNvSpPr>
            <a:spLocks noChangeArrowheads="1"/>
          </p:cNvSpPr>
          <p:nvPr/>
        </p:nvSpPr>
        <p:spPr bwMode="auto">
          <a:xfrm>
            <a:off x="2757488" y="868363"/>
            <a:ext cx="4114800" cy="939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6079" name="AutoShape 31"/>
          <p:cNvSpPr>
            <a:spLocks noChangeArrowheads="1"/>
          </p:cNvSpPr>
          <p:nvPr/>
        </p:nvSpPr>
        <p:spPr bwMode="auto">
          <a:xfrm>
            <a:off x="228600" y="2044700"/>
            <a:ext cx="3743325" cy="29384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75" grpId="0" animBg="1"/>
      <p:bldP spid="386076" grpId="0" animBg="1"/>
      <p:bldP spid="386077" grpId="0" animBg="1"/>
      <p:bldP spid="386078" grpId="0" animBg="1"/>
      <p:bldP spid="3860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1524000" y="349250"/>
            <a:ext cx="6508750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 Habitats of lactic acid bacteria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7175" y="1524000"/>
            <a:ext cx="8572500" cy="5005388"/>
            <a:chOff x="162" y="960"/>
            <a:chExt cx="5400" cy="3153"/>
          </a:xfrm>
        </p:grpSpPr>
        <p:sp>
          <p:nvSpPr>
            <p:cNvPr id="390148" name="Text Box 4"/>
            <p:cNvSpPr txBox="1">
              <a:spLocks noChangeArrowheads="1"/>
            </p:cNvSpPr>
            <p:nvPr/>
          </p:nvSpPr>
          <p:spPr bwMode="auto">
            <a:xfrm>
              <a:off x="1874" y="996"/>
              <a:ext cx="565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Dairy</a:t>
              </a:r>
            </a:p>
          </p:txBody>
        </p:sp>
        <p:sp>
          <p:nvSpPr>
            <p:cNvPr id="390149" name="Text Box 5"/>
            <p:cNvSpPr txBox="1">
              <a:spLocks noChangeArrowheads="1"/>
            </p:cNvSpPr>
            <p:nvPr/>
          </p:nvSpPr>
          <p:spPr bwMode="auto">
            <a:xfrm>
              <a:off x="2751" y="996"/>
              <a:ext cx="543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Meat</a:t>
              </a:r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3615" y="996"/>
              <a:ext cx="982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Vegetable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4918" y="996"/>
              <a:ext cx="50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Fruit</a:t>
              </a:r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162" y="1378"/>
              <a:ext cx="1184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Lactococcus</a:t>
              </a:r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162" y="1813"/>
              <a:ext cx="1333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Streptococcus</a:t>
              </a:r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163" y="2173"/>
              <a:ext cx="1206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Leuconostoc</a:t>
              </a:r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162" y="2534"/>
              <a:ext cx="1184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Oenococcus</a:t>
              </a:r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162" y="2965"/>
              <a:ext cx="1228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Lactobacillus</a:t>
              </a:r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162" y="3349"/>
              <a:ext cx="1206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Pediococcus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162" y="3734"/>
              <a:ext cx="159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Tetragenococcus</a:t>
              </a:r>
            </a:p>
          </p:txBody>
        </p:sp>
        <p:sp>
          <p:nvSpPr>
            <p:cNvPr id="390159" name="Line 15"/>
            <p:cNvSpPr>
              <a:spLocks noChangeShapeType="1"/>
            </p:cNvSpPr>
            <p:nvPr/>
          </p:nvSpPr>
          <p:spPr bwMode="auto">
            <a:xfrm>
              <a:off x="192" y="1320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0" name="Line 16"/>
            <p:cNvSpPr>
              <a:spLocks noChangeShapeType="1"/>
            </p:cNvSpPr>
            <p:nvPr/>
          </p:nvSpPr>
          <p:spPr bwMode="auto">
            <a:xfrm>
              <a:off x="192" y="1719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1" name="Line 17"/>
            <p:cNvSpPr>
              <a:spLocks noChangeShapeType="1"/>
            </p:cNvSpPr>
            <p:nvPr/>
          </p:nvSpPr>
          <p:spPr bwMode="auto">
            <a:xfrm>
              <a:off x="192" y="2118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2" name="Line 18"/>
            <p:cNvSpPr>
              <a:spLocks noChangeShapeType="1"/>
            </p:cNvSpPr>
            <p:nvPr/>
          </p:nvSpPr>
          <p:spPr bwMode="auto">
            <a:xfrm>
              <a:off x="192" y="2517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3" name="Line 19"/>
            <p:cNvSpPr>
              <a:spLocks noChangeShapeType="1"/>
            </p:cNvSpPr>
            <p:nvPr/>
          </p:nvSpPr>
          <p:spPr bwMode="auto">
            <a:xfrm>
              <a:off x="192" y="2916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4" name="Line 20"/>
            <p:cNvSpPr>
              <a:spLocks noChangeShapeType="1"/>
            </p:cNvSpPr>
            <p:nvPr/>
          </p:nvSpPr>
          <p:spPr bwMode="auto">
            <a:xfrm>
              <a:off x="192" y="3315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>
              <a:off x="192" y="3714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>
              <a:off x="192" y="4113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67" name="Text Box 23"/>
            <p:cNvSpPr txBox="1">
              <a:spLocks noChangeArrowheads="1"/>
            </p:cNvSpPr>
            <p:nvPr/>
          </p:nvSpPr>
          <p:spPr bwMode="auto">
            <a:xfrm>
              <a:off x="2033" y="1358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68" name="Text Box 24"/>
            <p:cNvSpPr txBox="1">
              <a:spLocks noChangeArrowheads="1"/>
            </p:cNvSpPr>
            <p:nvPr/>
          </p:nvSpPr>
          <p:spPr bwMode="auto">
            <a:xfrm>
              <a:off x="2927" y="1358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69" name="Text Box 25"/>
            <p:cNvSpPr txBox="1">
              <a:spLocks noChangeArrowheads="1"/>
            </p:cNvSpPr>
            <p:nvPr/>
          </p:nvSpPr>
          <p:spPr bwMode="auto">
            <a:xfrm>
              <a:off x="2034" y="1794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2034" y="2154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2033" y="2946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4010" y="1359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5073" y="1359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2064" y="251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75" name="Text Box 31"/>
            <p:cNvSpPr txBox="1">
              <a:spLocks noChangeArrowheads="1"/>
            </p:cNvSpPr>
            <p:nvPr/>
          </p:nvSpPr>
          <p:spPr bwMode="auto">
            <a:xfrm>
              <a:off x="2064" y="3330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76" name="Text Box 32"/>
            <p:cNvSpPr txBox="1">
              <a:spLocks noChangeArrowheads="1"/>
            </p:cNvSpPr>
            <p:nvPr/>
          </p:nvSpPr>
          <p:spPr bwMode="auto">
            <a:xfrm>
              <a:off x="2064" y="371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77" name="Text Box 33"/>
            <p:cNvSpPr txBox="1">
              <a:spLocks noChangeArrowheads="1"/>
            </p:cNvSpPr>
            <p:nvPr/>
          </p:nvSpPr>
          <p:spPr bwMode="auto">
            <a:xfrm>
              <a:off x="2927" y="371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78" name="Text Box 34"/>
            <p:cNvSpPr txBox="1">
              <a:spLocks noChangeArrowheads="1"/>
            </p:cNvSpPr>
            <p:nvPr/>
          </p:nvSpPr>
          <p:spPr bwMode="auto">
            <a:xfrm>
              <a:off x="5073" y="371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79" name="Text Box 35"/>
            <p:cNvSpPr txBox="1">
              <a:spLocks noChangeArrowheads="1"/>
            </p:cNvSpPr>
            <p:nvPr/>
          </p:nvSpPr>
          <p:spPr bwMode="auto">
            <a:xfrm>
              <a:off x="5073" y="3330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80" name="Text Box 36"/>
            <p:cNvSpPr txBox="1">
              <a:spLocks noChangeArrowheads="1"/>
            </p:cNvSpPr>
            <p:nvPr/>
          </p:nvSpPr>
          <p:spPr bwMode="auto">
            <a:xfrm>
              <a:off x="2899" y="3330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81" name="Text Box 37"/>
            <p:cNvSpPr txBox="1">
              <a:spLocks noChangeArrowheads="1"/>
            </p:cNvSpPr>
            <p:nvPr/>
          </p:nvSpPr>
          <p:spPr bwMode="auto">
            <a:xfrm>
              <a:off x="3983" y="3330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82" name="Text Box 38"/>
            <p:cNvSpPr txBox="1">
              <a:spLocks noChangeArrowheads="1"/>
            </p:cNvSpPr>
            <p:nvPr/>
          </p:nvSpPr>
          <p:spPr bwMode="auto">
            <a:xfrm>
              <a:off x="2899" y="2946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83" name="Text Box 39"/>
            <p:cNvSpPr txBox="1">
              <a:spLocks noChangeArrowheads="1"/>
            </p:cNvSpPr>
            <p:nvPr/>
          </p:nvSpPr>
          <p:spPr bwMode="auto">
            <a:xfrm>
              <a:off x="3983" y="2946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84" name="Text Box 40"/>
            <p:cNvSpPr txBox="1">
              <a:spLocks noChangeArrowheads="1"/>
            </p:cNvSpPr>
            <p:nvPr/>
          </p:nvSpPr>
          <p:spPr bwMode="auto">
            <a:xfrm>
              <a:off x="5045" y="2946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2927" y="251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4011" y="251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2928" y="215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2927" y="179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89" name="Text Box 45"/>
            <p:cNvSpPr txBox="1">
              <a:spLocks noChangeArrowheads="1"/>
            </p:cNvSpPr>
            <p:nvPr/>
          </p:nvSpPr>
          <p:spPr bwMode="auto">
            <a:xfrm>
              <a:off x="4010" y="179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90" name="Text Box 46"/>
            <p:cNvSpPr txBox="1">
              <a:spLocks noChangeArrowheads="1"/>
            </p:cNvSpPr>
            <p:nvPr/>
          </p:nvSpPr>
          <p:spPr bwMode="auto">
            <a:xfrm>
              <a:off x="5073" y="1794"/>
              <a:ext cx="191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90191" name="Text Box 47"/>
            <p:cNvSpPr txBox="1">
              <a:spLocks noChangeArrowheads="1"/>
            </p:cNvSpPr>
            <p:nvPr/>
          </p:nvSpPr>
          <p:spPr bwMode="auto">
            <a:xfrm>
              <a:off x="3982" y="2154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92" name="Text Box 48"/>
            <p:cNvSpPr txBox="1">
              <a:spLocks noChangeArrowheads="1"/>
            </p:cNvSpPr>
            <p:nvPr/>
          </p:nvSpPr>
          <p:spPr bwMode="auto">
            <a:xfrm>
              <a:off x="5045" y="2154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93" name="Text Box 49"/>
            <p:cNvSpPr txBox="1">
              <a:spLocks noChangeArrowheads="1"/>
            </p:cNvSpPr>
            <p:nvPr/>
          </p:nvSpPr>
          <p:spPr bwMode="auto">
            <a:xfrm>
              <a:off x="3983" y="3714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94" name="Text Box 50"/>
            <p:cNvSpPr txBox="1">
              <a:spLocks noChangeArrowheads="1"/>
            </p:cNvSpPr>
            <p:nvPr/>
          </p:nvSpPr>
          <p:spPr bwMode="auto">
            <a:xfrm>
              <a:off x="5045" y="2514"/>
              <a:ext cx="247" cy="32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0195" name="Line 51"/>
            <p:cNvSpPr>
              <a:spLocks noChangeShapeType="1"/>
            </p:cNvSpPr>
            <p:nvPr/>
          </p:nvSpPr>
          <p:spPr bwMode="auto">
            <a:xfrm>
              <a:off x="192" y="960"/>
              <a:ext cx="53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0196" name="Text Box 52"/>
            <p:cNvSpPr txBox="1">
              <a:spLocks noChangeArrowheads="1"/>
            </p:cNvSpPr>
            <p:nvPr/>
          </p:nvSpPr>
          <p:spPr bwMode="auto">
            <a:xfrm>
              <a:off x="336" y="996"/>
              <a:ext cx="682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Genus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533400" y="1036638"/>
            <a:ext cx="79835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General functions of LAB in fermented foods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2362200"/>
            <a:ext cx="5222875" cy="2286000"/>
            <a:chOff x="1248" y="1488"/>
            <a:chExt cx="3290" cy="1440"/>
          </a:xfrm>
        </p:grpSpPr>
        <p:sp>
          <p:nvSpPr>
            <p:cNvPr id="392197" name="Rectangle 5"/>
            <p:cNvSpPr>
              <a:spLocks noChangeArrowheads="1"/>
            </p:cNvSpPr>
            <p:nvPr/>
          </p:nvSpPr>
          <p:spPr bwMode="auto">
            <a:xfrm>
              <a:off x="1248" y="1488"/>
              <a:ext cx="233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Ferment sugars, reduce pH</a:t>
              </a:r>
            </a:p>
          </p:txBody>
        </p:sp>
        <p:sp>
          <p:nvSpPr>
            <p:cNvPr id="392198" name="Rectangle 6"/>
            <p:cNvSpPr>
              <a:spLocks noChangeArrowheads="1"/>
            </p:cNvSpPr>
            <p:nvPr/>
          </p:nvSpPr>
          <p:spPr bwMode="auto">
            <a:xfrm>
              <a:off x="1248" y="1891"/>
              <a:ext cx="26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Synthesis of flavor compounds</a:t>
              </a:r>
            </a:p>
          </p:txBody>
        </p:sp>
        <p:sp>
          <p:nvSpPr>
            <p:cNvPr id="392199" name="Rectangle 7"/>
            <p:cNvSpPr>
              <a:spLocks noChangeArrowheads="1"/>
            </p:cNvSpPr>
            <p:nvPr/>
          </p:nvSpPr>
          <p:spPr bwMode="auto">
            <a:xfrm>
              <a:off x="1248" y="2294"/>
              <a:ext cx="14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Texture changes</a:t>
              </a:r>
            </a:p>
          </p:txBody>
        </p:sp>
        <p:sp>
          <p:nvSpPr>
            <p:cNvPr id="392200" name="Rectangle 8"/>
            <p:cNvSpPr>
              <a:spLocks noChangeArrowheads="1"/>
            </p:cNvSpPr>
            <p:nvPr/>
          </p:nvSpPr>
          <p:spPr bwMode="auto">
            <a:xfrm>
              <a:off x="1248" y="2698"/>
              <a:ext cx="329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Production of antimicrobial substances</a:t>
              </a:r>
            </a:p>
          </p:txBody>
        </p:sp>
      </p:grpSp>
      <p:sp>
        <p:nvSpPr>
          <p:cNvPr id="392201" name="Oval 9"/>
          <p:cNvSpPr>
            <a:spLocks noChangeArrowheads="1"/>
          </p:cNvSpPr>
          <p:nvPr/>
        </p:nvSpPr>
        <p:spPr bwMode="auto">
          <a:xfrm>
            <a:off x="1447800" y="3760788"/>
            <a:ext cx="101600" cy="127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2202" name="Oval 10"/>
          <p:cNvSpPr>
            <a:spLocks noChangeArrowheads="1"/>
          </p:cNvSpPr>
          <p:nvPr/>
        </p:nvSpPr>
        <p:spPr bwMode="auto">
          <a:xfrm>
            <a:off x="1447800" y="4402138"/>
            <a:ext cx="101600" cy="127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2203" name="Oval 11"/>
          <p:cNvSpPr>
            <a:spLocks noChangeArrowheads="1"/>
          </p:cNvSpPr>
          <p:nvPr/>
        </p:nvSpPr>
        <p:spPr bwMode="auto">
          <a:xfrm>
            <a:off x="1447800" y="2481263"/>
            <a:ext cx="101600" cy="127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2204" name="Oval 12"/>
          <p:cNvSpPr>
            <a:spLocks noChangeArrowheads="1"/>
          </p:cNvSpPr>
          <p:nvPr/>
        </p:nvSpPr>
        <p:spPr bwMode="auto">
          <a:xfrm>
            <a:off x="1447800" y="3121025"/>
            <a:ext cx="101600" cy="127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1600200" y="304800"/>
            <a:ext cx="585929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dirty="0">
                <a:latin typeface="+mj-lt"/>
              </a:rPr>
              <a:t> Fermentation Principles 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708025" y="1438606"/>
            <a:ext cx="7693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 dirty="0">
                <a:latin typeface="+mj-lt"/>
              </a:rPr>
              <a:t>Spoilage versus Fermentation:  a matter of </a:t>
            </a:r>
            <a:r>
              <a:rPr lang="en-US" sz="2800" b="1" dirty="0">
                <a:latin typeface="+mj-lt"/>
              </a:rPr>
              <a:t>control</a:t>
            </a:r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381000" y="1612900"/>
            <a:ext cx="193675" cy="193675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6670" name="Rectangle 14"/>
          <p:cNvSpPr>
            <a:spLocks noChangeArrowheads="1"/>
          </p:cNvSpPr>
          <p:nvPr/>
        </p:nvSpPr>
        <p:spPr bwMode="auto">
          <a:xfrm>
            <a:off x="708025" y="2719381"/>
            <a:ext cx="77676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>
                <a:latin typeface="+mj-lt"/>
              </a:rPr>
              <a:t>Left to their own fate, perishable foods (meat, milk, fruits and vegetables) perish because growth of micro-organisms is not controlled</a:t>
            </a:r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381000" y="2909259"/>
            <a:ext cx="193675" cy="193675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708025" y="4431043"/>
            <a:ext cx="7853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>
                <a:latin typeface="+mj-lt"/>
              </a:rPr>
              <a:t>In fermentation, conditions are controlled so that only certain microorganisms can grow (only those that bring about positive changes).</a:t>
            </a:r>
          </a:p>
        </p:txBody>
      </p:sp>
      <p:sp>
        <p:nvSpPr>
          <p:cNvPr id="326676" name="Rectangle 20"/>
          <p:cNvSpPr>
            <a:spLocks noChangeArrowheads="1"/>
          </p:cNvSpPr>
          <p:nvPr/>
        </p:nvSpPr>
        <p:spPr bwMode="auto">
          <a:xfrm>
            <a:off x="381000" y="4594225"/>
            <a:ext cx="193675" cy="193675"/>
          </a:xfrm>
          <a:prstGeom prst="rect">
            <a:avLst/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5" grpId="0"/>
      <p:bldP spid="326666" grpId="0" animBg="1"/>
      <p:bldP spid="326670" grpId="0"/>
      <p:bldP spid="326671" grpId="0" animBg="1"/>
      <p:bldP spid="326675" grpId="0"/>
      <p:bldP spid="3266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3" name="Picture 3" descr="moldy"/>
          <p:cNvPicPr>
            <a:picLocks noChangeAspect="1" noChangeArrowheads="1"/>
          </p:cNvPicPr>
          <p:nvPr/>
        </p:nvPicPr>
        <p:blipFill>
          <a:blip r:embed="rId3" cstate="print"/>
          <a:srcRect l="12500"/>
          <a:stretch>
            <a:fillRect/>
          </a:stretch>
        </p:blipFill>
        <p:spPr bwMode="auto">
          <a:xfrm>
            <a:off x="1524000" y="1524000"/>
            <a:ext cx="2209800" cy="1565275"/>
          </a:xfrm>
          <a:prstGeom prst="rect">
            <a:avLst/>
          </a:prstGeom>
          <a:noFill/>
        </p:spPr>
      </p:pic>
      <p:pic>
        <p:nvPicPr>
          <p:cNvPr id="327684" name="Picture 4" descr="P-23-7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524000"/>
            <a:ext cx="2082800" cy="1565275"/>
          </a:xfrm>
          <a:prstGeom prst="rect">
            <a:avLst/>
          </a:prstGeom>
          <a:noFill/>
        </p:spPr>
      </p:pic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2133600" y="196850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/>
              <a:t>Spoilage versus Fermentation:</a:t>
            </a:r>
          </a:p>
          <a:p>
            <a:pPr algn="ctr" eaLnBrk="0" hangingPunct="0"/>
            <a:r>
              <a:rPr lang="en-US" sz="2800"/>
              <a:t>a matter of control</a:t>
            </a: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3663950" y="4114800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Acidity and pH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3663950" y="4620419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Temperature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3663950" y="5126038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Moisture</a:t>
            </a:r>
          </a:p>
        </p:txBody>
      </p:sp>
      <p:sp>
        <p:nvSpPr>
          <p:cNvPr id="327691" name="Rectangle 11"/>
          <p:cNvSpPr>
            <a:spLocks noChangeArrowheads="1"/>
          </p:cNvSpPr>
          <p:nvPr/>
        </p:nvSpPr>
        <p:spPr bwMode="auto">
          <a:xfrm>
            <a:off x="3663950" y="5631657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Salt</a:t>
            </a:r>
          </a:p>
        </p:txBody>
      </p:sp>
      <p:sp>
        <p:nvSpPr>
          <p:cNvPr id="327692" name="Oval 12"/>
          <p:cNvSpPr>
            <a:spLocks noChangeArrowheads="1"/>
          </p:cNvSpPr>
          <p:nvPr/>
        </p:nvSpPr>
        <p:spPr bwMode="auto">
          <a:xfrm>
            <a:off x="3429000" y="4267200"/>
            <a:ext cx="152400" cy="1524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3" name="Oval 13"/>
          <p:cNvSpPr>
            <a:spLocks noChangeArrowheads="1"/>
          </p:cNvSpPr>
          <p:nvPr/>
        </p:nvSpPr>
        <p:spPr bwMode="auto">
          <a:xfrm>
            <a:off x="3429000" y="4772819"/>
            <a:ext cx="152400" cy="1524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4" name="Oval 14"/>
          <p:cNvSpPr>
            <a:spLocks noChangeArrowheads="1"/>
          </p:cNvSpPr>
          <p:nvPr/>
        </p:nvSpPr>
        <p:spPr bwMode="auto">
          <a:xfrm>
            <a:off x="3429000" y="5278438"/>
            <a:ext cx="152400" cy="1524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5" name="Oval 15"/>
          <p:cNvSpPr>
            <a:spLocks noChangeArrowheads="1"/>
          </p:cNvSpPr>
          <p:nvPr/>
        </p:nvSpPr>
        <p:spPr bwMode="auto">
          <a:xfrm>
            <a:off x="3429000" y="5784057"/>
            <a:ext cx="152400" cy="1524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6" name="Rectangle 16"/>
          <p:cNvSpPr>
            <a:spLocks noChangeArrowheads="1"/>
          </p:cNvSpPr>
          <p:nvPr/>
        </p:nvSpPr>
        <p:spPr bwMode="auto">
          <a:xfrm>
            <a:off x="3276600" y="3429000"/>
            <a:ext cx="275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Exert control by: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663950" y="6137275"/>
            <a:ext cx="3010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Substrate availability</a:t>
            </a:r>
            <a:endParaRPr lang="en-US" sz="2400" dirty="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429000" y="6289675"/>
            <a:ext cx="152400" cy="152400"/>
          </a:xfrm>
          <a:prstGeom prst="ellipse">
            <a:avLst/>
          </a:prstGeom>
          <a:solidFill>
            <a:srgbClr val="993366"/>
          </a:solidFill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8" grpId="0"/>
      <p:bldP spid="327689" grpId="0"/>
      <p:bldP spid="327690" grpId="0"/>
      <p:bldP spid="327691" grpId="0"/>
      <p:bldP spid="327692" grpId="0" animBg="1"/>
      <p:bldP spid="327693" grpId="0" animBg="1"/>
      <p:bldP spid="327694" grpId="0" animBg="1"/>
      <p:bldP spid="327695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51" name="Rectangle 19"/>
          <p:cNvSpPr>
            <a:spLocks noChangeArrowheads="1"/>
          </p:cNvSpPr>
          <p:nvPr/>
        </p:nvSpPr>
        <p:spPr bwMode="auto">
          <a:xfrm>
            <a:off x="609600" y="677863"/>
            <a:ext cx="81597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 General properties of fermented foods </a:t>
            </a:r>
          </a:p>
        </p:txBody>
      </p:sp>
      <p:sp>
        <p:nvSpPr>
          <p:cNvPr id="300055" name="Rectangle 23"/>
          <p:cNvSpPr>
            <a:spLocks noChangeArrowheads="1"/>
          </p:cNvSpPr>
          <p:nvPr/>
        </p:nvSpPr>
        <p:spPr bwMode="auto">
          <a:xfrm>
            <a:off x="1905000" y="2386013"/>
            <a:ext cx="47815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 dirty="0"/>
              <a:t>Enhanced nutritional value</a:t>
            </a:r>
          </a:p>
        </p:txBody>
      </p:sp>
      <p:sp>
        <p:nvSpPr>
          <p:cNvPr id="300056" name="Rectangle 24"/>
          <p:cNvSpPr>
            <a:spLocks noChangeArrowheads="1"/>
          </p:cNvSpPr>
          <p:nvPr/>
        </p:nvSpPr>
        <p:spPr bwMode="auto">
          <a:xfrm>
            <a:off x="1905000" y="3095625"/>
            <a:ext cx="40830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 dirty="0"/>
              <a:t>Enhanced functionality</a:t>
            </a:r>
          </a:p>
        </p:txBody>
      </p:sp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1905000" y="3806825"/>
            <a:ext cx="6065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/>
              <a:t>Enhanced organoleptic properties</a:t>
            </a:r>
          </a:p>
        </p:txBody>
      </p:sp>
      <p:sp>
        <p:nvSpPr>
          <p:cNvPr id="300058" name="Rectangle 26"/>
          <p:cNvSpPr>
            <a:spLocks noChangeArrowheads="1"/>
          </p:cNvSpPr>
          <p:nvPr/>
        </p:nvSpPr>
        <p:spPr bwMode="auto">
          <a:xfrm>
            <a:off x="1905000" y="1676400"/>
            <a:ext cx="39688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/>
              <a:t>Enhanced </a:t>
            </a:r>
            <a:r>
              <a:rPr lang="en-US" sz="3200" dirty="0"/>
              <a:t>preservation</a:t>
            </a:r>
          </a:p>
        </p:txBody>
      </p:sp>
      <p:sp>
        <p:nvSpPr>
          <p:cNvPr id="300059" name="Rectangle 27"/>
          <p:cNvSpPr>
            <a:spLocks noChangeArrowheads="1"/>
          </p:cNvSpPr>
          <p:nvPr/>
        </p:nvSpPr>
        <p:spPr bwMode="auto">
          <a:xfrm>
            <a:off x="1905000" y="4516438"/>
            <a:ext cx="12858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/>
              <a:t>Unique</a:t>
            </a:r>
          </a:p>
        </p:txBody>
      </p:sp>
      <p:sp>
        <p:nvSpPr>
          <p:cNvPr id="300060" name="Rectangle 28"/>
          <p:cNvSpPr>
            <a:spLocks noChangeArrowheads="1"/>
          </p:cNvSpPr>
          <p:nvPr/>
        </p:nvSpPr>
        <p:spPr bwMode="auto">
          <a:xfrm>
            <a:off x="1905000" y="5227638"/>
            <a:ext cx="47132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/>
              <a:t>Increased economic value</a:t>
            </a:r>
          </a:p>
        </p:txBody>
      </p:sp>
      <p:sp>
        <p:nvSpPr>
          <p:cNvPr id="300061" name="Oval 29"/>
          <p:cNvSpPr>
            <a:spLocks noChangeArrowheads="1"/>
          </p:cNvSpPr>
          <p:nvPr/>
        </p:nvSpPr>
        <p:spPr bwMode="auto">
          <a:xfrm>
            <a:off x="1585913" y="1841500"/>
            <a:ext cx="161925" cy="1571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62" name="Oval 30"/>
          <p:cNvSpPr>
            <a:spLocks noChangeArrowheads="1"/>
          </p:cNvSpPr>
          <p:nvPr/>
        </p:nvSpPr>
        <p:spPr bwMode="auto">
          <a:xfrm>
            <a:off x="1585913" y="2551113"/>
            <a:ext cx="161925" cy="15716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63" name="Oval 31"/>
          <p:cNvSpPr>
            <a:spLocks noChangeArrowheads="1"/>
          </p:cNvSpPr>
          <p:nvPr/>
        </p:nvSpPr>
        <p:spPr bwMode="auto">
          <a:xfrm>
            <a:off x="1585913" y="3260725"/>
            <a:ext cx="161925" cy="1571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64" name="Oval 32"/>
          <p:cNvSpPr>
            <a:spLocks noChangeArrowheads="1"/>
          </p:cNvSpPr>
          <p:nvPr/>
        </p:nvSpPr>
        <p:spPr bwMode="auto">
          <a:xfrm>
            <a:off x="1585913" y="3971925"/>
            <a:ext cx="161925" cy="1571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65" name="Oval 33"/>
          <p:cNvSpPr>
            <a:spLocks noChangeArrowheads="1"/>
          </p:cNvSpPr>
          <p:nvPr/>
        </p:nvSpPr>
        <p:spPr bwMode="auto">
          <a:xfrm>
            <a:off x="1585913" y="4681538"/>
            <a:ext cx="161925" cy="15716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66" name="Oval 34"/>
          <p:cNvSpPr>
            <a:spLocks noChangeArrowheads="1"/>
          </p:cNvSpPr>
          <p:nvPr/>
        </p:nvSpPr>
        <p:spPr bwMode="auto">
          <a:xfrm>
            <a:off x="1585913" y="5392738"/>
            <a:ext cx="161925" cy="15716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55" grpId="0"/>
      <p:bldP spid="300056" grpId="0"/>
      <p:bldP spid="300057" grpId="0"/>
      <p:bldP spid="300058" grpId="0"/>
      <p:bldP spid="300059" grpId="0"/>
      <p:bldP spid="300060" grpId="0"/>
      <p:bldP spid="300061" grpId="0" animBg="1"/>
      <p:bldP spid="300062" grpId="0" animBg="1"/>
      <p:bldP spid="300063" grpId="0" animBg="1"/>
      <p:bldP spid="300064" grpId="0" animBg="1"/>
      <p:bldP spid="300065" grpId="0" animBg="1"/>
      <p:bldP spid="3000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Line 4"/>
          <p:cNvSpPr>
            <a:spLocks noChangeShapeType="1"/>
          </p:cNvSpPr>
          <p:nvPr/>
        </p:nvSpPr>
        <p:spPr bwMode="auto">
          <a:xfrm>
            <a:off x="304800" y="6346825"/>
            <a:ext cx="853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6" name="Rectangle 8"/>
          <p:cNvSpPr>
            <a:spLocks noChangeArrowheads="1"/>
          </p:cNvSpPr>
          <p:nvPr/>
        </p:nvSpPr>
        <p:spPr bwMode="auto">
          <a:xfrm>
            <a:off x="1360488" y="3267075"/>
            <a:ext cx="2544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Exposed and open</a:t>
            </a:r>
          </a:p>
        </p:txBody>
      </p:sp>
      <p:sp>
        <p:nvSpPr>
          <p:cNvPr id="447498" name="Rectangle 10"/>
          <p:cNvSpPr>
            <a:spLocks noChangeArrowheads="1"/>
          </p:cNvSpPr>
          <p:nvPr/>
        </p:nvSpPr>
        <p:spPr bwMode="auto">
          <a:xfrm>
            <a:off x="827088" y="4838700"/>
            <a:ext cx="360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Exposure to contaminants </a:t>
            </a:r>
          </a:p>
        </p:txBody>
      </p:sp>
      <p:sp>
        <p:nvSpPr>
          <p:cNvPr id="447499" name="Rectangle 11"/>
          <p:cNvSpPr>
            <a:spLocks noChangeArrowheads="1"/>
          </p:cNvSpPr>
          <p:nvPr/>
        </p:nvSpPr>
        <p:spPr bwMode="auto">
          <a:xfrm>
            <a:off x="1631950" y="5362575"/>
            <a:ext cx="2001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Varying quality</a:t>
            </a:r>
          </a:p>
        </p:txBody>
      </p:sp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1065213" y="5886450"/>
            <a:ext cx="3135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Safety a minor concern</a:t>
            </a:r>
          </a:p>
        </p:txBody>
      </p:sp>
      <p:sp>
        <p:nvSpPr>
          <p:cNvPr id="447501" name="Rectangle 13"/>
          <p:cNvSpPr>
            <a:spLocks noChangeArrowheads="1"/>
          </p:cNvSpPr>
          <p:nvPr/>
        </p:nvSpPr>
        <p:spPr bwMode="auto">
          <a:xfrm>
            <a:off x="2132013" y="3790950"/>
            <a:ext cx="1001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Manual</a:t>
            </a:r>
          </a:p>
        </p:txBody>
      </p:sp>
      <p:sp>
        <p:nvSpPr>
          <p:cNvPr id="447502" name="Rectangle 14"/>
          <p:cNvSpPr>
            <a:spLocks noChangeArrowheads="1"/>
          </p:cNvSpPr>
          <p:nvPr/>
        </p:nvSpPr>
        <p:spPr bwMode="auto">
          <a:xfrm>
            <a:off x="1412875" y="4314825"/>
            <a:ext cx="2439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Insensitive to time</a:t>
            </a:r>
          </a:p>
        </p:txBody>
      </p:sp>
      <p:sp>
        <p:nvSpPr>
          <p:cNvPr id="447505" name="Rectangle 17"/>
          <p:cNvSpPr>
            <a:spLocks noChangeArrowheads="1"/>
          </p:cNvSpPr>
          <p:nvPr/>
        </p:nvSpPr>
        <p:spPr bwMode="auto">
          <a:xfrm>
            <a:off x="5426075" y="3267075"/>
            <a:ext cx="2952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Closed and contained</a:t>
            </a:r>
          </a:p>
        </p:txBody>
      </p: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5308600" y="4838700"/>
            <a:ext cx="318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Contaminants excluded</a:t>
            </a:r>
          </a:p>
        </p:txBody>
      </p:sp>
      <p:sp>
        <p:nvSpPr>
          <p:cNvPr id="447508" name="Rectangle 20"/>
          <p:cNvSpPr>
            <a:spLocks noChangeArrowheads="1"/>
          </p:cNvSpPr>
          <p:nvPr/>
        </p:nvSpPr>
        <p:spPr bwMode="auto">
          <a:xfrm>
            <a:off x="5656263" y="5362575"/>
            <a:ext cx="2492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Consistent quality </a:t>
            </a:r>
          </a:p>
        </p:txBody>
      </p:sp>
      <p:sp>
        <p:nvSpPr>
          <p:cNvPr id="447509" name="Rectangle 21"/>
          <p:cNvSpPr>
            <a:spLocks noChangeArrowheads="1"/>
          </p:cNvSpPr>
          <p:nvPr/>
        </p:nvSpPr>
        <p:spPr bwMode="auto">
          <a:xfrm>
            <a:off x="5292725" y="5886450"/>
            <a:ext cx="3219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Safety a major concern </a:t>
            </a:r>
          </a:p>
        </p:txBody>
      </p:sp>
      <p:sp>
        <p:nvSpPr>
          <p:cNvPr id="447510" name="Rectangle 22"/>
          <p:cNvSpPr>
            <a:spLocks noChangeArrowheads="1"/>
          </p:cNvSpPr>
          <p:nvPr/>
        </p:nvSpPr>
        <p:spPr bwMode="auto">
          <a:xfrm>
            <a:off x="6165850" y="3790950"/>
            <a:ext cx="1474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Automated</a:t>
            </a:r>
          </a:p>
        </p:txBody>
      </p:sp>
      <p:sp>
        <p:nvSpPr>
          <p:cNvPr id="447511" name="Rectangle 23"/>
          <p:cNvSpPr>
            <a:spLocks noChangeArrowheads="1"/>
          </p:cNvSpPr>
          <p:nvPr/>
        </p:nvSpPr>
        <p:spPr bwMode="auto">
          <a:xfrm>
            <a:off x="5919788" y="4314825"/>
            <a:ext cx="1966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Time-sensitive</a:t>
            </a:r>
          </a:p>
        </p:txBody>
      </p:sp>
      <p:sp>
        <p:nvSpPr>
          <p:cNvPr id="447513" name="Line 25"/>
          <p:cNvSpPr>
            <a:spLocks noChangeShapeType="1"/>
          </p:cNvSpPr>
          <p:nvPr/>
        </p:nvSpPr>
        <p:spPr bwMode="auto">
          <a:xfrm>
            <a:off x="377825" y="1379538"/>
            <a:ext cx="8396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7514" name="Line 26"/>
          <p:cNvSpPr>
            <a:spLocks noChangeShapeType="1"/>
          </p:cNvSpPr>
          <p:nvPr/>
        </p:nvSpPr>
        <p:spPr bwMode="auto">
          <a:xfrm>
            <a:off x="377825" y="1965325"/>
            <a:ext cx="8396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7515" name="Rectangle 27"/>
          <p:cNvSpPr>
            <a:spLocks noChangeArrowheads="1"/>
          </p:cNvSpPr>
          <p:nvPr/>
        </p:nvSpPr>
        <p:spPr bwMode="auto">
          <a:xfrm>
            <a:off x="1309688" y="2689225"/>
            <a:ext cx="2646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Non-sterile medium</a:t>
            </a:r>
          </a:p>
        </p:txBody>
      </p:sp>
      <p:sp>
        <p:nvSpPr>
          <p:cNvPr id="447516" name="Rectangle 28"/>
          <p:cNvSpPr>
            <a:spLocks noChangeArrowheads="1"/>
          </p:cNvSpPr>
          <p:nvPr/>
        </p:nvSpPr>
        <p:spPr bwMode="auto">
          <a:xfrm>
            <a:off x="615950" y="2165350"/>
            <a:ext cx="4032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Small scale (craft industry)</a:t>
            </a:r>
          </a:p>
        </p:txBody>
      </p:sp>
      <p:sp>
        <p:nvSpPr>
          <p:cNvPr id="447517" name="Rectangle 29"/>
          <p:cNvSpPr>
            <a:spLocks noChangeArrowheads="1"/>
          </p:cNvSpPr>
          <p:nvPr/>
        </p:nvSpPr>
        <p:spPr bwMode="auto">
          <a:xfrm>
            <a:off x="1685925" y="1435100"/>
            <a:ext cx="18938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Traditional</a:t>
            </a:r>
          </a:p>
        </p:txBody>
      </p:sp>
      <p:sp>
        <p:nvSpPr>
          <p:cNvPr id="447518" name="Rectangle 30"/>
          <p:cNvSpPr>
            <a:spLocks noChangeArrowheads="1"/>
          </p:cNvSpPr>
          <p:nvPr/>
        </p:nvSpPr>
        <p:spPr bwMode="auto">
          <a:xfrm>
            <a:off x="6215063" y="1435100"/>
            <a:ext cx="1374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Modern</a:t>
            </a:r>
          </a:p>
        </p:txBody>
      </p:sp>
      <p:sp>
        <p:nvSpPr>
          <p:cNvPr id="447519" name="Rectangle 31"/>
          <p:cNvSpPr>
            <a:spLocks noChangeArrowheads="1"/>
          </p:cNvSpPr>
          <p:nvPr/>
        </p:nvSpPr>
        <p:spPr bwMode="auto">
          <a:xfrm>
            <a:off x="5468938" y="2689225"/>
            <a:ext cx="2865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Heat-treated medium</a:t>
            </a:r>
          </a:p>
        </p:txBody>
      </p:sp>
      <p:sp>
        <p:nvSpPr>
          <p:cNvPr id="447520" name="Rectangle 32"/>
          <p:cNvSpPr>
            <a:spLocks noChangeArrowheads="1"/>
          </p:cNvSpPr>
          <p:nvPr/>
        </p:nvSpPr>
        <p:spPr bwMode="auto">
          <a:xfrm>
            <a:off x="5232400" y="2165350"/>
            <a:ext cx="3340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Large scale (in factories)</a:t>
            </a:r>
          </a:p>
        </p:txBody>
      </p:sp>
      <p:sp>
        <p:nvSpPr>
          <p:cNvPr id="447521" name="Rectangle 33"/>
          <p:cNvSpPr>
            <a:spLocks noChangeArrowheads="1"/>
          </p:cNvSpPr>
          <p:nvPr/>
        </p:nvSpPr>
        <p:spPr bwMode="auto">
          <a:xfrm>
            <a:off x="436563" y="395288"/>
            <a:ext cx="8255000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 Fermented foods industry: past and present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6" grpId="0"/>
      <p:bldP spid="447498" grpId="0"/>
      <p:bldP spid="447499" grpId="0"/>
      <p:bldP spid="447500" grpId="0"/>
      <p:bldP spid="447501" grpId="0"/>
      <p:bldP spid="447502" grpId="0"/>
      <p:bldP spid="447505" grpId="0"/>
      <p:bldP spid="447507" grpId="0"/>
      <p:bldP spid="447508" grpId="0"/>
      <p:bldP spid="447509" grpId="0"/>
      <p:bldP spid="447510" grpId="0"/>
      <p:bldP spid="447511" grpId="0"/>
      <p:bldP spid="447515" grpId="0"/>
      <p:bldP spid="447516" grpId="0"/>
      <p:bldP spid="447519" grpId="0"/>
      <p:bldP spid="4475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4350" y="304800"/>
            <a:ext cx="8229600" cy="685800"/>
            <a:chOff x="1716" y="192"/>
            <a:chExt cx="2220" cy="612"/>
          </a:xfrm>
        </p:grpSpPr>
        <p:sp>
          <p:nvSpPr>
            <p:cNvPr id="328708" name="Rectangle 4"/>
            <p:cNvSpPr>
              <a:spLocks noChangeArrowheads="1"/>
            </p:cNvSpPr>
            <p:nvPr/>
          </p:nvSpPr>
          <p:spPr bwMode="auto">
            <a:xfrm>
              <a:off x="1716" y="192"/>
              <a:ext cx="2220" cy="61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709" name="Rectangle 5"/>
            <p:cNvSpPr>
              <a:spLocks noChangeArrowheads="1"/>
            </p:cNvSpPr>
            <p:nvPr/>
          </p:nvSpPr>
          <p:spPr bwMode="auto">
            <a:xfrm>
              <a:off x="1761" y="282"/>
              <a:ext cx="2130" cy="432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738188" y="366713"/>
            <a:ext cx="778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Univers" pitchFamily="34" charset="0"/>
              </a:rPr>
              <a:t>Microorganisms involved in fermented foods</a:t>
            </a:r>
            <a:endParaRPr lang="en-US" sz="2800">
              <a:solidFill>
                <a:srgbClr val="FFFFFF"/>
              </a:solidFill>
              <a:latin typeface="Univers" pitchFamily="34" charset="0"/>
            </a:endParaRP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174625" y="1371600"/>
            <a:ext cx="4349750" cy="23288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17575" y="2260600"/>
            <a:ext cx="2863850" cy="1257300"/>
            <a:chOff x="432" y="1008"/>
            <a:chExt cx="1482" cy="612"/>
          </a:xfrm>
        </p:grpSpPr>
        <p:pic>
          <p:nvPicPr>
            <p:cNvPr id="328715" name="Picture 11" descr="lactobacillus%20bulgaric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008"/>
              <a:ext cx="639" cy="612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  <p:pic>
          <p:nvPicPr>
            <p:cNvPr id="328716" name="Picture 12" descr="sthe"/>
            <p:cNvPicPr>
              <a:picLocks noChangeAspect="1" noChangeArrowheads="1"/>
            </p:cNvPicPr>
            <p:nvPr/>
          </p:nvPicPr>
          <p:blipFill>
            <a:blip r:embed="rId4" cstate="print"/>
            <a:srcRect r="21030"/>
            <a:stretch>
              <a:fillRect/>
            </a:stretch>
          </p:blipFill>
          <p:spPr bwMode="auto">
            <a:xfrm>
              <a:off x="1248" y="1008"/>
              <a:ext cx="666" cy="612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</p:grpSp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842963" y="1428750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Lactic acid bacteria</a:t>
            </a:r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565150" y="1787525"/>
            <a:ext cx="357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 i="1">
                <a:solidFill>
                  <a:srgbClr val="000000"/>
                </a:solidFill>
              </a:rPr>
              <a:t>Lactobacillus, Streptococcus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28721" name="Rectangle 17"/>
          <p:cNvSpPr>
            <a:spLocks noChangeArrowheads="1"/>
          </p:cNvSpPr>
          <p:nvPr/>
        </p:nvSpPr>
        <p:spPr bwMode="auto">
          <a:xfrm>
            <a:off x="4679950" y="1371600"/>
            <a:ext cx="4349750" cy="23288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40363" y="2255838"/>
            <a:ext cx="2830512" cy="1262062"/>
            <a:chOff x="3168" y="1008"/>
            <a:chExt cx="1465" cy="614"/>
          </a:xfrm>
        </p:grpSpPr>
        <p:pic>
          <p:nvPicPr>
            <p:cNvPr id="328724" name="Picture 20" descr="propionibacterBovapr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1008"/>
              <a:ext cx="646" cy="608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  <p:pic>
          <p:nvPicPr>
            <p:cNvPr id="328725" name="Picture 21" descr="brevibacterium%20linens"/>
            <p:cNvPicPr>
              <a:picLocks noChangeAspect="1" noChangeArrowheads="1"/>
            </p:cNvPicPr>
            <p:nvPr/>
          </p:nvPicPr>
          <p:blipFill>
            <a:blip r:embed="rId6" cstate="print"/>
            <a:srcRect l="19444" r="19444" b="29630"/>
            <a:stretch>
              <a:fillRect/>
            </a:stretch>
          </p:blipFill>
          <p:spPr bwMode="auto">
            <a:xfrm>
              <a:off x="3975" y="1008"/>
              <a:ext cx="658" cy="614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</p:grpSp>
      <p:sp>
        <p:nvSpPr>
          <p:cNvPr id="328727" name="Rectangle 23"/>
          <p:cNvSpPr>
            <a:spLocks noChangeArrowheads="1"/>
          </p:cNvSpPr>
          <p:nvPr/>
        </p:nvSpPr>
        <p:spPr bwMode="auto">
          <a:xfrm>
            <a:off x="5729288" y="1428750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Other bacteria</a:t>
            </a:r>
          </a:p>
        </p:txBody>
      </p:sp>
      <p:sp>
        <p:nvSpPr>
          <p:cNvPr id="328728" name="Rectangle 24"/>
          <p:cNvSpPr>
            <a:spLocks noChangeArrowheads="1"/>
          </p:cNvSpPr>
          <p:nvPr/>
        </p:nvSpPr>
        <p:spPr bwMode="auto">
          <a:xfrm>
            <a:off x="4738688" y="1787525"/>
            <a:ext cx="423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 i="1">
                <a:solidFill>
                  <a:srgbClr val="000000"/>
                </a:solidFill>
              </a:rPr>
              <a:t>Propionibacterium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 i="1">
                <a:solidFill>
                  <a:srgbClr val="000000"/>
                </a:solidFill>
              </a:rPr>
              <a:t>Brevibacterium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28730" name="Rectangle 26"/>
          <p:cNvSpPr>
            <a:spLocks noChangeArrowheads="1"/>
          </p:cNvSpPr>
          <p:nvPr/>
        </p:nvSpPr>
        <p:spPr bwMode="auto">
          <a:xfrm>
            <a:off x="174625" y="3848100"/>
            <a:ext cx="4349750" cy="23288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944563" y="4760913"/>
            <a:ext cx="2809875" cy="1258887"/>
            <a:chOff x="480" y="2736"/>
            <a:chExt cx="1454" cy="613"/>
          </a:xfrm>
        </p:grpSpPr>
        <p:pic>
          <p:nvPicPr>
            <p:cNvPr id="328733" name="Picture 29" descr="Mold on Chees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6" y="2736"/>
              <a:ext cx="638" cy="607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  <p:pic>
          <p:nvPicPr>
            <p:cNvPr id="328734" name="Picture 30" descr="aspergillu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0" y="2736"/>
              <a:ext cx="669" cy="613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</p:grpSp>
      <p:sp>
        <p:nvSpPr>
          <p:cNvPr id="328736" name="Rectangle 32"/>
          <p:cNvSpPr>
            <a:spLocks noChangeArrowheads="1"/>
          </p:cNvSpPr>
          <p:nvPr/>
        </p:nvSpPr>
        <p:spPr bwMode="auto">
          <a:xfrm>
            <a:off x="1843088" y="3860800"/>
            <a:ext cx="101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Fungi</a:t>
            </a:r>
          </a:p>
        </p:txBody>
      </p:sp>
      <p:sp>
        <p:nvSpPr>
          <p:cNvPr id="328737" name="Rectangle 33"/>
          <p:cNvSpPr>
            <a:spLocks noChangeArrowheads="1"/>
          </p:cNvSpPr>
          <p:nvPr/>
        </p:nvSpPr>
        <p:spPr bwMode="auto">
          <a:xfrm>
            <a:off x="873125" y="4219575"/>
            <a:ext cx="2954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 i="1">
                <a:solidFill>
                  <a:srgbClr val="000000"/>
                </a:solidFill>
              </a:rPr>
              <a:t>Aspergillus, Penicillium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28739" name="Rectangle 35"/>
          <p:cNvSpPr>
            <a:spLocks noChangeArrowheads="1"/>
          </p:cNvSpPr>
          <p:nvPr/>
        </p:nvSpPr>
        <p:spPr bwMode="auto">
          <a:xfrm>
            <a:off x="4679950" y="3848100"/>
            <a:ext cx="4349750" cy="23288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41" name="Rectangle 37"/>
          <p:cNvSpPr>
            <a:spLocks noChangeArrowheads="1"/>
          </p:cNvSpPr>
          <p:nvPr/>
        </p:nvSpPr>
        <p:spPr bwMode="auto">
          <a:xfrm>
            <a:off x="6354763" y="3860800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Yeast</a:t>
            </a:r>
          </a:p>
        </p:txBody>
      </p:sp>
      <p:sp>
        <p:nvSpPr>
          <p:cNvPr id="328742" name="Rectangle 38"/>
          <p:cNvSpPr>
            <a:spLocks noChangeArrowheads="1"/>
          </p:cNvSpPr>
          <p:nvPr/>
        </p:nvSpPr>
        <p:spPr bwMode="auto">
          <a:xfrm>
            <a:off x="5775325" y="4219575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 i="1">
                <a:solidFill>
                  <a:srgbClr val="000000"/>
                </a:solidFill>
              </a:rPr>
              <a:t>Saccharomyces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386388" y="4762500"/>
            <a:ext cx="2936875" cy="1257300"/>
            <a:chOff x="3478" y="3000"/>
            <a:chExt cx="1632" cy="612"/>
          </a:xfrm>
        </p:grpSpPr>
        <p:pic>
          <p:nvPicPr>
            <p:cNvPr id="328744" name="Picture 40" descr="108-1272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78" y="3000"/>
              <a:ext cx="753" cy="612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  <p:pic>
          <p:nvPicPr>
            <p:cNvPr id="328745" name="Picture 41" descr="pomb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89" y="3000"/>
              <a:ext cx="721" cy="603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1304925" y="228600"/>
            <a:ext cx="656907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 Initiating food fermentations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209800" y="1219200"/>
            <a:ext cx="406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natural fermentation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209800" y="4622800"/>
            <a:ext cx="302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starter cultures</a:t>
            </a: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2209800" y="2895600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backslopping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2260600" y="5470525"/>
            <a:ext cx="123825" cy="147638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1828800" y="309403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1828800" y="1417637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2260600" y="2427288"/>
            <a:ext cx="123825" cy="147637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84" name="Rectangle 16"/>
          <p:cNvSpPr>
            <a:spLocks noChangeArrowheads="1"/>
          </p:cNvSpPr>
          <p:nvPr/>
        </p:nvSpPr>
        <p:spPr bwMode="auto">
          <a:xfrm>
            <a:off x="2514600" y="2273300"/>
            <a:ext cx="396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wine, sauerkraut, soy sauce</a:t>
            </a:r>
          </a:p>
        </p:txBody>
      </p:sp>
      <p:sp>
        <p:nvSpPr>
          <p:cNvPr id="339985" name="Oval 17"/>
          <p:cNvSpPr>
            <a:spLocks noChangeArrowheads="1"/>
          </p:cNvSpPr>
          <p:nvPr/>
        </p:nvSpPr>
        <p:spPr bwMode="auto">
          <a:xfrm>
            <a:off x="2260600" y="3730625"/>
            <a:ext cx="123825" cy="147638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86" name="Rectangle 18"/>
          <p:cNvSpPr>
            <a:spLocks noChangeArrowheads="1"/>
          </p:cNvSpPr>
          <p:nvPr/>
        </p:nvSpPr>
        <p:spPr bwMode="auto">
          <a:xfrm>
            <a:off x="2514600" y="3573463"/>
            <a:ext cx="457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relies on use of a previous batch</a:t>
            </a:r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2514600" y="5308600"/>
            <a:ext cx="503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defined strains in concentrated form</a:t>
            </a:r>
          </a:p>
        </p:txBody>
      </p:sp>
      <p:sp>
        <p:nvSpPr>
          <p:cNvPr id="339988" name="Rectangle 20"/>
          <p:cNvSpPr>
            <a:spLocks noChangeArrowheads="1"/>
          </p:cNvSpPr>
          <p:nvPr/>
        </p:nvSpPr>
        <p:spPr bwMode="auto">
          <a:xfrm>
            <a:off x="1828800" y="4821237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89" name="Oval 21"/>
          <p:cNvSpPr>
            <a:spLocks noChangeArrowheads="1"/>
          </p:cNvSpPr>
          <p:nvPr/>
        </p:nvSpPr>
        <p:spPr bwMode="auto">
          <a:xfrm>
            <a:off x="2260600" y="1982788"/>
            <a:ext cx="123825" cy="147637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90" name="Rectangle 22"/>
          <p:cNvSpPr>
            <a:spLocks noChangeArrowheads="1"/>
          </p:cNvSpPr>
          <p:nvPr/>
        </p:nvSpPr>
        <p:spPr bwMode="auto">
          <a:xfrm>
            <a:off x="2514600" y="1828800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requires selection</a:t>
            </a:r>
          </a:p>
        </p:txBody>
      </p:sp>
      <p:sp>
        <p:nvSpPr>
          <p:cNvPr id="339991" name="Oval 23"/>
          <p:cNvSpPr>
            <a:spLocks noChangeArrowheads="1"/>
          </p:cNvSpPr>
          <p:nvPr/>
        </p:nvSpPr>
        <p:spPr bwMode="auto">
          <a:xfrm>
            <a:off x="2260600" y="4149725"/>
            <a:ext cx="123825" cy="147638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92" name="Rectangle 24"/>
          <p:cNvSpPr>
            <a:spLocks noChangeArrowheads="1"/>
          </p:cNvSpPr>
          <p:nvPr/>
        </p:nvSpPr>
        <p:spPr bwMode="auto">
          <a:xfrm>
            <a:off x="2514600" y="3992563"/>
            <a:ext cx="542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sausage, sour dough bread, beer, kefir</a:t>
            </a:r>
          </a:p>
        </p:txBody>
      </p:sp>
      <p:sp>
        <p:nvSpPr>
          <p:cNvPr id="339993" name="Oval 25"/>
          <p:cNvSpPr>
            <a:spLocks noChangeArrowheads="1"/>
          </p:cNvSpPr>
          <p:nvPr/>
        </p:nvSpPr>
        <p:spPr bwMode="auto">
          <a:xfrm>
            <a:off x="2260600" y="5915025"/>
            <a:ext cx="123825" cy="147638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9994" name="Rectangle 26"/>
          <p:cNvSpPr>
            <a:spLocks noChangeArrowheads="1"/>
          </p:cNvSpPr>
          <p:nvPr/>
        </p:nvSpPr>
        <p:spPr bwMode="auto">
          <a:xfrm>
            <a:off x="2514600" y="5753100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cheese, yogurt, sausage, wine, beer, bread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/>
      <p:bldP spid="339973" grpId="0"/>
      <p:bldP spid="339976" grpId="0"/>
      <p:bldP spid="339977" grpId="0" animBg="1"/>
      <p:bldP spid="339978" grpId="0" animBg="1"/>
      <p:bldP spid="339979" grpId="0" animBg="1"/>
      <p:bldP spid="339980" grpId="0" animBg="1"/>
      <p:bldP spid="339984" grpId="0"/>
      <p:bldP spid="339985" grpId="0" animBg="1"/>
      <p:bldP spid="339986" grpId="0"/>
      <p:bldP spid="339987" grpId="0"/>
      <p:bldP spid="339988" grpId="0" animBg="1"/>
      <p:bldP spid="339989" grpId="0" animBg="1"/>
      <p:bldP spid="339990" grpId="0"/>
      <p:bldP spid="339991" grpId="0" animBg="1"/>
      <p:bldP spid="339992" grpId="0"/>
      <p:bldP spid="339993" grpId="0" animBg="1"/>
      <p:bldP spid="3399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79488"/>
            <a:ext cx="2486025" cy="2079625"/>
            <a:chOff x="1065" y="534"/>
            <a:chExt cx="1142" cy="965"/>
          </a:xfrm>
        </p:grpSpPr>
        <p:pic>
          <p:nvPicPr>
            <p:cNvPr id="377859" name="Picture 3" descr="Lb bulg LABG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6035" r="13898"/>
            <a:stretch>
              <a:fillRect/>
            </a:stretch>
          </p:blipFill>
          <p:spPr bwMode="auto">
            <a:xfrm>
              <a:off x="1065" y="534"/>
              <a:ext cx="1142" cy="965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94" y="820"/>
              <a:ext cx="360" cy="171"/>
              <a:chOff x="422" y="775"/>
              <a:chExt cx="349" cy="166"/>
            </a:xfrm>
          </p:grpSpPr>
          <p:sp>
            <p:nvSpPr>
              <p:cNvPr id="377861" name="Text Box 5"/>
              <p:cNvSpPr txBox="1">
                <a:spLocks noChangeArrowheads="1"/>
              </p:cNvSpPr>
              <p:nvPr/>
            </p:nvSpPr>
            <p:spPr bwMode="auto">
              <a:xfrm>
                <a:off x="432" y="775"/>
                <a:ext cx="258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5.0 µm</a:t>
                </a:r>
              </a:p>
            </p:txBody>
          </p:sp>
          <p:sp>
            <p:nvSpPr>
              <p:cNvPr id="377862" name="Rectangle 6"/>
              <p:cNvSpPr>
                <a:spLocks noChangeArrowheads="1"/>
              </p:cNvSpPr>
              <p:nvPr/>
            </p:nvSpPr>
            <p:spPr bwMode="auto">
              <a:xfrm>
                <a:off x="422" y="901"/>
                <a:ext cx="349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7863" name="Rectangle 7"/>
            <p:cNvSpPr>
              <a:spLocks noChangeArrowheads="1"/>
            </p:cNvSpPr>
            <p:nvPr/>
          </p:nvSpPr>
          <p:spPr bwMode="auto">
            <a:xfrm>
              <a:off x="1067" y="537"/>
              <a:ext cx="16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 A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3400" y="3486150"/>
            <a:ext cx="2498725" cy="2135188"/>
            <a:chOff x="2296" y="1576"/>
            <a:chExt cx="1160" cy="991"/>
          </a:xfrm>
        </p:grpSpPr>
        <p:pic>
          <p:nvPicPr>
            <p:cNvPr id="377865" name="Picture 9" descr="Lc lactis LABGC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 l="5000" r="5278"/>
            <a:stretch>
              <a:fillRect/>
            </a:stretch>
          </p:blipFill>
          <p:spPr bwMode="auto">
            <a:xfrm>
              <a:off x="2296" y="1576"/>
              <a:ext cx="1160" cy="991"/>
            </a:xfrm>
            <a:prstGeom prst="rect">
              <a:avLst/>
            </a:prstGeom>
            <a:noFill/>
          </p:spPr>
        </p:pic>
        <p:sp>
          <p:nvSpPr>
            <p:cNvPr id="377866" name="Rectangle 10"/>
            <p:cNvSpPr>
              <a:spLocks noChangeArrowheads="1"/>
            </p:cNvSpPr>
            <p:nvPr/>
          </p:nvSpPr>
          <p:spPr bwMode="auto">
            <a:xfrm>
              <a:off x="2328" y="1592"/>
              <a:ext cx="16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 D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429000" y="3486150"/>
            <a:ext cx="2508250" cy="2133600"/>
            <a:chOff x="1055" y="2640"/>
            <a:chExt cx="1164" cy="990"/>
          </a:xfrm>
        </p:grpSpPr>
        <p:pic>
          <p:nvPicPr>
            <p:cNvPr id="377868" name="Picture 12" descr="LH32-1 colored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 l="6250" r="10938" b="542"/>
            <a:stretch>
              <a:fillRect/>
            </a:stretch>
          </p:blipFill>
          <p:spPr bwMode="auto">
            <a:xfrm>
              <a:off x="1055" y="2650"/>
              <a:ext cx="1164" cy="980"/>
            </a:xfrm>
            <a:prstGeom prst="rect">
              <a:avLst/>
            </a:prstGeom>
            <a:noFill/>
          </p:spPr>
        </p:pic>
        <p:sp>
          <p:nvSpPr>
            <p:cNvPr id="377869" name="Rectangle 13"/>
            <p:cNvSpPr>
              <a:spLocks noChangeArrowheads="1"/>
            </p:cNvSpPr>
            <p:nvPr/>
          </p:nvSpPr>
          <p:spPr bwMode="auto">
            <a:xfrm>
              <a:off x="1067" y="2640"/>
              <a:ext cx="16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 E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429000" y="992188"/>
            <a:ext cx="2506663" cy="2109787"/>
            <a:chOff x="2296" y="536"/>
            <a:chExt cx="1134" cy="979"/>
          </a:xfrm>
        </p:grpSpPr>
        <p:pic>
          <p:nvPicPr>
            <p:cNvPr id="377871" name="Picture 15" descr="Lb brevis LABGC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 t="7437" b="7048"/>
            <a:stretch>
              <a:fillRect/>
            </a:stretch>
          </p:blipFill>
          <p:spPr bwMode="auto">
            <a:xfrm>
              <a:off x="2296" y="536"/>
              <a:ext cx="1134" cy="979"/>
            </a:xfrm>
            <a:prstGeom prst="rect">
              <a:avLst/>
            </a:prstGeom>
            <a:noFill/>
          </p:spPr>
        </p:pic>
        <p:sp>
          <p:nvSpPr>
            <p:cNvPr id="377872" name="Rectangle 16"/>
            <p:cNvSpPr>
              <a:spLocks noChangeArrowheads="1"/>
            </p:cNvSpPr>
            <p:nvPr/>
          </p:nvSpPr>
          <p:spPr bwMode="auto">
            <a:xfrm>
              <a:off x="2328" y="537"/>
              <a:ext cx="16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 B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416675" y="3486150"/>
            <a:ext cx="2498725" cy="2152650"/>
            <a:chOff x="2296" y="2631"/>
            <a:chExt cx="1160" cy="999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296" y="2631"/>
              <a:ext cx="1160" cy="999"/>
              <a:chOff x="816" y="1104"/>
              <a:chExt cx="1292" cy="1152"/>
            </a:xfrm>
          </p:grpSpPr>
          <p:pic>
            <p:nvPicPr>
              <p:cNvPr id="377875" name="Picture 19" descr="sthe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</a:blip>
              <a:srcRect l="2794" t="-838" r="28645" b="10699"/>
              <a:stretch>
                <a:fillRect/>
              </a:stretch>
            </p:blipFill>
            <p:spPr bwMode="auto">
              <a:xfrm>
                <a:off x="816" y="1104"/>
                <a:ext cx="1292" cy="1152"/>
              </a:xfrm>
              <a:prstGeom prst="rect">
                <a:avLst/>
              </a:prstGeom>
              <a:noFill/>
            </p:spPr>
          </p:pic>
          <p:pic>
            <p:nvPicPr>
              <p:cNvPr id="377876" name="Picture 20" descr="sthe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</a:blip>
              <a:srcRect l="2794" t="70390" r="69933"/>
              <a:stretch>
                <a:fillRect/>
              </a:stretch>
            </p:blipFill>
            <p:spPr bwMode="auto">
              <a:xfrm>
                <a:off x="1344" y="2013"/>
                <a:ext cx="576" cy="192"/>
              </a:xfrm>
              <a:prstGeom prst="rect">
                <a:avLst/>
              </a:prstGeom>
              <a:noFill/>
            </p:spPr>
          </p:pic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1356" y="1992"/>
                <a:ext cx="300" cy="201"/>
                <a:chOff x="1525" y="2151"/>
                <a:chExt cx="300" cy="201"/>
              </a:xfrm>
            </p:grpSpPr>
            <p:sp>
              <p:nvSpPr>
                <p:cNvPr id="377878" name="Rectangle 22"/>
                <p:cNvSpPr>
                  <a:spLocks noChangeArrowheads="1"/>
                </p:cNvSpPr>
                <p:nvPr/>
              </p:nvSpPr>
              <p:spPr bwMode="auto">
                <a:xfrm>
                  <a:off x="1619" y="2305"/>
                  <a:ext cx="201" cy="4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78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25" y="2151"/>
                  <a:ext cx="30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FFFFFF"/>
                      </a:solidFill>
                    </a:rPr>
                    <a:t>1.0 µm</a:t>
                  </a:r>
                </a:p>
              </p:txBody>
            </p:sp>
          </p:grpSp>
        </p:grpSp>
        <p:sp>
          <p:nvSpPr>
            <p:cNvPr id="377880" name="Rectangle 24"/>
            <p:cNvSpPr>
              <a:spLocks noChangeArrowheads="1"/>
            </p:cNvSpPr>
            <p:nvPr/>
          </p:nvSpPr>
          <p:spPr bwMode="auto">
            <a:xfrm>
              <a:off x="2328" y="2640"/>
              <a:ext cx="15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 F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6408738" y="993775"/>
            <a:ext cx="2495550" cy="2130425"/>
            <a:chOff x="3533" y="537"/>
            <a:chExt cx="1141" cy="989"/>
          </a:xfrm>
        </p:grpSpPr>
        <p:pic>
          <p:nvPicPr>
            <p:cNvPr id="377882" name="Picture 26" descr="Pedio LABGC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 t="28265" b="12634"/>
            <a:stretch>
              <a:fillRect/>
            </a:stretch>
          </p:blipFill>
          <p:spPr bwMode="auto">
            <a:xfrm>
              <a:off x="3533" y="545"/>
              <a:ext cx="1141" cy="981"/>
            </a:xfrm>
            <a:prstGeom prst="rect">
              <a:avLst/>
            </a:prstGeom>
            <a:noFill/>
          </p:spPr>
        </p:pic>
        <p:sp>
          <p:nvSpPr>
            <p:cNvPr id="377883" name="Rectangle 27"/>
            <p:cNvSpPr>
              <a:spLocks noChangeArrowheads="1"/>
            </p:cNvSpPr>
            <p:nvPr/>
          </p:nvSpPr>
          <p:spPr bwMode="auto">
            <a:xfrm>
              <a:off x="3535" y="537"/>
              <a:ext cx="16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 C</a:t>
              </a:r>
            </a:p>
          </p:txBody>
        </p:sp>
      </p:grpSp>
      <p:sp>
        <p:nvSpPr>
          <p:cNvPr id="377884" name="Text Box 28"/>
          <p:cNvSpPr txBox="1">
            <a:spLocks noChangeArrowheads="1"/>
          </p:cNvSpPr>
          <p:nvPr/>
        </p:nvSpPr>
        <p:spPr bwMode="auto">
          <a:xfrm>
            <a:off x="2568575" y="111125"/>
            <a:ext cx="3948113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Lactic acid bacteria</a:t>
            </a:r>
          </a:p>
        </p:txBody>
      </p:sp>
      <p:sp>
        <p:nvSpPr>
          <p:cNvPr id="377885" name="Rectangle 29"/>
          <p:cNvSpPr>
            <a:spLocks noChangeArrowheads="1"/>
          </p:cNvSpPr>
          <p:nvPr/>
        </p:nvSpPr>
        <p:spPr bwMode="auto">
          <a:xfrm>
            <a:off x="609600" y="6156325"/>
            <a:ext cx="83058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500">
                <a:solidFill>
                  <a:srgbClr val="000000"/>
                </a:solidFill>
              </a:rPr>
              <a:t>A, </a:t>
            </a:r>
            <a:r>
              <a:rPr lang="en-US" sz="1500" i="1">
                <a:solidFill>
                  <a:srgbClr val="000000"/>
                </a:solidFill>
              </a:rPr>
              <a:t>Lactobacillus delbrueckkii</a:t>
            </a:r>
            <a:r>
              <a:rPr lang="en-US" sz="1500">
                <a:solidFill>
                  <a:srgbClr val="000000"/>
                </a:solidFill>
              </a:rPr>
              <a:t> subsp. </a:t>
            </a:r>
            <a:r>
              <a:rPr lang="en-US" sz="1500" i="1">
                <a:solidFill>
                  <a:srgbClr val="000000"/>
                </a:solidFill>
              </a:rPr>
              <a:t>bulgaricus</a:t>
            </a:r>
            <a:r>
              <a:rPr lang="en-US" sz="1500">
                <a:solidFill>
                  <a:srgbClr val="000000"/>
                </a:solidFill>
              </a:rPr>
              <a:t>; B. </a:t>
            </a:r>
            <a:r>
              <a:rPr lang="en-US" sz="1500" i="1">
                <a:solidFill>
                  <a:srgbClr val="000000"/>
                </a:solidFill>
              </a:rPr>
              <a:t>Lactobacillus brevis</a:t>
            </a:r>
            <a:r>
              <a:rPr lang="en-US" sz="1500">
                <a:solidFill>
                  <a:srgbClr val="000000"/>
                </a:solidFill>
              </a:rPr>
              <a:t>; C, </a:t>
            </a:r>
            <a:r>
              <a:rPr lang="en-US" sz="1500" i="1">
                <a:solidFill>
                  <a:srgbClr val="000000"/>
                </a:solidFill>
              </a:rPr>
              <a:t>Pediococcus pentosaceus</a:t>
            </a:r>
            <a:r>
              <a:rPr lang="en-US" sz="1500">
                <a:solidFill>
                  <a:srgbClr val="000000"/>
                </a:solidFill>
              </a:rPr>
              <a:t>; D, </a:t>
            </a:r>
            <a:r>
              <a:rPr lang="en-US" sz="1500" i="1">
                <a:solidFill>
                  <a:srgbClr val="000000"/>
                </a:solidFill>
              </a:rPr>
              <a:t>Lactococcus lactis</a:t>
            </a:r>
            <a:r>
              <a:rPr lang="en-US" sz="1500">
                <a:solidFill>
                  <a:srgbClr val="000000"/>
                </a:solidFill>
              </a:rPr>
              <a:t>; E, </a:t>
            </a:r>
            <a:r>
              <a:rPr lang="en-US" sz="1500" i="1">
                <a:solidFill>
                  <a:srgbClr val="000000"/>
                </a:solidFill>
              </a:rPr>
              <a:t>Lactobacillus helveticus</a:t>
            </a:r>
            <a:r>
              <a:rPr lang="en-US" sz="1500">
                <a:solidFill>
                  <a:srgbClr val="000000"/>
                </a:solidFill>
              </a:rPr>
              <a:t>; F, </a:t>
            </a:r>
            <a:r>
              <a:rPr lang="en-US" sz="1500" i="1">
                <a:solidFill>
                  <a:srgbClr val="000000"/>
                </a:solidFill>
              </a:rPr>
              <a:t>Streptococcus thermophilus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250825" y="715963"/>
            <a:ext cx="8664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 Common characteristics of lactic acid bacteria </a:t>
            </a:r>
          </a:p>
        </p:txBody>
      </p:sp>
      <p:sp>
        <p:nvSpPr>
          <p:cNvPr id="379907" name="Line 3"/>
          <p:cNvSpPr>
            <a:spLocks noChangeShapeType="1"/>
          </p:cNvSpPr>
          <p:nvPr/>
        </p:nvSpPr>
        <p:spPr bwMode="auto">
          <a:xfrm>
            <a:off x="2152650" y="167640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08" name="Line 4"/>
          <p:cNvSpPr>
            <a:spLocks noChangeShapeType="1"/>
          </p:cNvSpPr>
          <p:nvPr/>
        </p:nvSpPr>
        <p:spPr bwMode="auto">
          <a:xfrm>
            <a:off x="2152650" y="624840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2578100" y="3467100"/>
            <a:ext cx="4776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Gram positive rods and cocci</a:t>
            </a: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2335213" y="36893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2578100" y="5653088"/>
            <a:ext cx="218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Acid-tolerant</a:t>
            </a:r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2335213" y="58753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2578100" y="1828800"/>
            <a:ext cx="226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Fermentative</a:t>
            </a:r>
          </a:p>
        </p:txBody>
      </p:sp>
      <p:sp>
        <p:nvSpPr>
          <p:cNvPr id="379914" name="Rectangle 10"/>
          <p:cNvSpPr>
            <a:spLocks noChangeArrowheads="1"/>
          </p:cNvSpPr>
          <p:nvPr/>
        </p:nvSpPr>
        <p:spPr bwMode="auto">
          <a:xfrm>
            <a:off x="2335213" y="20510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15" name="Rectangle 11"/>
          <p:cNvSpPr>
            <a:spLocks noChangeArrowheads="1"/>
          </p:cNvSpPr>
          <p:nvPr/>
        </p:nvSpPr>
        <p:spPr bwMode="auto">
          <a:xfrm>
            <a:off x="2578100" y="2921000"/>
            <a:ext cx="303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Non-sporeforming</a:t>
            </a:r>
          </a:p>
        </p:txBody>
      </p:sp>
      <p:sp>
        <p:nvSpPr>
          <p:cNvPr id="379916" name="Rectangle 12"/>
          <p:cNvSpPr>
            <a:spLocks noChangeArrowheads="1"/>
          </p:cNvSpPr>
          <p:nvPr/>
        </p:nvSpPr>
        <p:spPr bwMode="auto">
          <a:xfrm>
            <a:off x="2335213" y="31432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17" name="Rectangle 13"/>
          <p:cNvSpPr>
            <a:spLocks noChangeArrowheads="1"/>
          </p:cNvSpPr>
          <p:nvPr/>
        </p:nvSpPr>
        <p:spPr bwMode="auto">
          <a:xfrm>
            <a:off x="2578100" y="4559300"/>
            <a:ext cx="303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Catalase negative</a:t>
            </a:r>
          </a:p>
        </p:txBody>
      </p:sp>
      <p:sp>
        <p:nvSpPr>
          <p:cNvPr id="379918" name="Rectangle 14"/>
          <p:cNvSpPr>
            <a:spLocks noChangeArrowheads="1"/>
          </p:cNvSpPr>
          <p:nvPr/>
        </p:nvSpPr>
        <p:spPr bwMode="auto">
          <a:xfrm>
            <a:off x="2335213" y="47815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2578100" y="2374900"/>
            <a:ext cx="286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Low mol% G + C</a:t>
            </a:r>
          </a:p>
        </p:txBody>
      </p:sp>
      <p:sp>
        <p:nvSpPr>
          <p:cNvPr id="379920" name="Rectangle 16"/>
          <p:cNvSpPr>
            <a:spLocks noChangeArrowheads="1"/>
          </p:cNvSpPr>
          <p:nvPr/>
        </p:nvSpPr>
        <p:spPr bwMode="auto">
          <a:xfrm>
            <a:off x="2335213" y="25971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21" name="Rectangle 17"/>
          <p:cNvSpPr>
            <a:spLocks noChangeArrowheads="1"/>
          </p:cNvSpPr>
          <p:nvPr/>
        </p:nvSpPr>
        <p:spPr bwMode="auto">
          <a:xfrm>
            <a:off x="2578100" y="5105400"/>
            <a:ext cx="190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Non-motile</a:t>
            </a:r>
          </a:p>
        </p:txBody>
      </p: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2335213" y="53276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2335213" y="423545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924" name="Rectangle 20"/>
          <p:cNvSpPr>
            <a:spLocks noChangeArrowheads="1"/>
          </p:cNvSpPr>
          <p:nvPr/>
        </p:nvSpPr>
        <p:spPr bwMode="auto">
          <a:xfrm>
            <a:off x="2578100" y="4013200"/>
            <a:ext cx="369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Facultative anaerobes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2000</TotalTime>
  <Words>556</Words>
  <Application>Microsoft Macintosh PowerPoint</Application>
  <PresentationFormat>On-screen Show (4:3)</PresentationFormat>
  <Paragraphs>203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Sourdough Bread</dc:title>
  <dc:creator>Katie</dc:creator>
  <cp:lastModifiedBy>Jessica Travis</cp:lastModifiedBy>
  <cp:revision>97</cp:revision>
  <dcterms:created xsi:type="dcterms:W3CDTF">2013-05-22T20:39:42Z</dcterms:created>
  <dcterms:modified xsi:type="dcterms:W3CDTF">2014-04-10T01:53:30Z</dcterms:modified>
</cp:coreProperties>
</file>